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5" r:id="rId3"/>
    <p:sldId id="283" r:id="rId4"/>
    <p:sldId id="257" r:id="rId5"/>
    <p:sldId id="266" r:id="rId6"/>
    <p:sldId id="268" r:id="rId7"/>
    <p:sldId id="284" r:id="rId8"/>
    <p:sldId id="281" r:id="rId9"/>
    <p:sldId id="282" r:id="rId10"/>
    <p:sldId id="278" r:id="rId11"/>
    <p:sldId id="270" r:id="rId12"/>
    <p:sldId id="271" r:id="rId13"/>
    <p:sldId id="272" r:id="rId14"/>
    <p:sldId id="279" r:id="rId15"/>
    <p:sldId id="28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chik" initials="G" lastIdx="1" clrIdx="0">
    <p:extLst>
      <p:ext uri="{19B8F6BF-5375-455C-9EA6-DF929625EA0E}">
        <p15:presenceInfo xmlns:p15="http://schemas.microsoft.com/office/powerpoint/2012/main" userId="Gench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5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7C3C3-FA29-4A97-89D9-6069CE082A44}" type="datetimeFigureOut">
              <a:rPr lang="ru-RU" smtClean="0"/>
              <a:t>26.06.2017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D3B6F-FEE0-43DE-ADF0-9E6A91FDE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1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3B6F-FEE0-43DE-ADF0-9E6A91FDEEB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02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3B6F-FEE0-43DE-ADF0-9E6A91FDEEB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786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3B6F-FEE0-43DE-ADF0-9E6A91FDEEB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430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3B6F-FEE0-43DE-ADF0-9E6A91FDEEB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872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3B6F-FEE0-43DE-ADF0-9E6A91FDEEB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38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3B6F-FEE0-43DE-ADF0-9E6A91FDEEB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480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3B6F-FEE0-43DE-ADF0-9E6A91FDEEB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528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3B6F-FEE0-43DE-ADF0-9E6A91FDEEB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62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3B6F-FEE0-43DE-ADF0-9E6A91FDEEB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569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3B6F-FEE0-43DE-ADF0-9E6A91FDEEB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859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3B6F-FEE0-43DE-ADF0-9E6A91FDEEB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141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3B6F-FEE0-43DE-ADF0-9E6A91FDEEB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72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80FCCA5-C45F-456F-A4C1-99F5F3F3A53F}" type="datetime1">
              <a:rPr lang="ru-RU" smtClean="0"/>
              <a:t>26.06.2017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A57B62C-E7BE-4B40-B8BC-12F9B31BD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5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C59-9EF4-4859-8CA4-B62703F7AF2A}" type="datetime1">
              <a:rPr lang="ru-RU" smtClean="0"/>
              <a:t>26.06.2017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81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732-3D44-4E2B-809E-4A294ACE0816}" type="datetime1">
              <a:rPr lang="ru-RU" smtClean="0"/>
              <a:t>26.06.2017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896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8F24-8EEA-470A-A0E5-083B4E486CA5}" type="datetime1">
              <a:rPr lang="ru-RU" smtClean="0"/>
              <a:t>26.06.2017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531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3FAD-0574-48A4-BA8F-A67F89301310}" type="datetime1">
              <a:rPr lang="ru-RU" smtClean="0"/>
              <a:t>26.06.2017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037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651A-D21F-48BF-AF0C-9E967AC83D68}" type="datetime1">
              <a:rPr lang="ru-RU" smtClean="0"/>
              <a:t>26.06.2017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047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F828-3D95-4ED1-B313-B31335F4CA7F}" type="datetime1">
              <a:rPr lang="ru-RU" smtClean="0"/>
              <a:t>26.06.2017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184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1845B75-630C-49B1-8186-922776CDBD86}" type="datetime1">
              <a:rPr lang="ru-RU" smtClean="0"/>
              <a:t>26.06.2017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2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7148CBC-F636-4DC8-8D1D-D00C937B14A0}" type="datetime1">
              <a:rPr lang="ru-RU" smtClean="0"/>
              <a:t>26.06.2017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25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6B17-36F7-4A13-8DD6-527F253C873E}" type="datetime1">
              <a:rPr lang="ru-RU" smtClean="0"/>
              <a:t>26.06.2017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30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BCF-B575-4335-9AFB-E4B82C9428CB}" type="datetime1">
              <a:rPr lang="ru-RU" smtClean="0"/>
              <a:t>26.06.2017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49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BCFD-8F55-4F92-A1C8-1A9EFF69918C}" type="datetime1">
              <a:rPr lang="ru-RU" smtClean="0"/>
              <a:t>26.06.2017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73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31CA-76AD-45D3-95F3-D1C342FEE942}" type="datetime1">
              <a:rPr lang="ru-RU" smtClean="0"/>
              <a:t>26.06.2017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80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23A6-D03F-447A-ABC2-C76B28A21E75}" type="datetime1">
              <a:rPr lang="ru-RU" smtClean="0"/>
              <a:t>26.06.2017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74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608C-8B10-458D-A1A6-D62869B2DC38}" type="datetime1">
              <a:rPr lang="ru-RU" smtClean="0"/>
              <a:t>26.06.2017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1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B01C-1E23-4A52-8340-CA77FCE5DA72}" type="datetime1">
              <a:rPr lang="ru-RU" smtClean="0"/>
              <a:t>26.06.2017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06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387-375D-4CAF-9896-6AD7DF93349D}" type="datetime1">
              <a:rPr lang="ru-RU" smtClean="0"/>
              <a:t>26.06.2017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74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8E7AD8C-A8D7-4D63-8691-E3FFD81B2959}" type="datetime1">
              <a:rPr lang="ru-RU" smtClean="0"/>
              <a:t>26.06.2017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A57B62C-E7BE-4B40-B8BC-12F9B31BD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07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7181" y="1250378"/>
            <a:ext cx="8825658" cy="267764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Молекулярный дизайн углеродных структур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500654"/>
            <a:ext cx="8825658" cy="1226377"/>
          </a:xfrm>
        </p:spPr>
        <p:txBody>
          <a:bodyPr>
            <a:noAutofit/>
          </a:bodyPr>
          <a:lstStyle/>
          <a:p>
            <a:pPr algn="r"/>
            <a:endParaRPr lang="ru-RU" sz="1000" dirty="0" smtClean="0">
              <a:solidFill>
                <a:schemeClr val="bg1"/>
              </a:solidFill>
            </a:endParaRPr>
          </a:p>
          <a:p>
            <a:pPr algn="r"/>
            <a:r>
              <a:rPr lang="ru-RU" sz="1050" b="1" cap="none" dirty="0" smtClean="0">
                <a:solidFill>
                  <a:schemeClr val="bg1"/>
                </a:solidFill>
              </a:rPr>
              <a:t>студент группы ОАБ-03.03.02-41 </a:t>
            </a:r>
            <a:r>
              <a:rPr lang="ru-RU" sz="1050" b="1" dirty="0" smtClean="0">
                <a:solidFill>
                  <a:schemeClr val="bg1"/>
                </a:solidFill>
              </a:rPr>
              <a:t>Матвеев Геннадий Алексеевич</a:t>
            </a:r>
          </a:p>
          <a:p>
            <a:pPr algn="r"/>
            <a:r>
              <a:rPr lang="en-US" sz="1000" cap="none" dirty="0" smtClean="0">
                <a:solidFill>
                  <a:schemeClr val="bg1"/>
                </a:solidFill>
              </a:rPr>
              <a:t>geno.matveev@gmail.com</a:t>
            </a:r>
            <a:endParaRPr lang="ru-RU" sz="1000" cap="none" dirty="0" smtClean="0">
              <a:solidFill>
                <a:schemeClr val="bg1"/>
              </a:solidFill>
            </a:endParaRPr>
          </a:p>
          <a:p>
            <a:pPr algn="r"/>
            <a:r>
              <a:rPr lang="ru-RU" sz="1050" cap="none" dirty="0" smtClean="0">
                <a:solidFill>
                  <a:schemeClr val="bg1"/>
                </a:solidFill>
              </a:rPr>
              <a:t>научный руководитель</a:t>
            </a:r>
            <a:r>
              <a:rPr lang="ru-RU" sz="1050" dirty="0" smtClean="0">
                <a:solidFill>
                  <a:schemeClr val="bg1"/>
                </a:solidFill>
              </a:rPr>
              <a:t>: </a:t>
            </a:r>
            <a:r>
              <a:rPr lang="ru-RU" sz="1050" cap="none" dirty="0" smtClean="0">
                <a:solidFill>
                  <a:schemeClr val="bg1"/>
                </a:solidFill>
              </a:rPr>
              <a:t>к.ф.-м.н., доцент</a:t>
            </a:r>
            <a:r>
              <a:rPr lang="ru-RU" sz="1050" dirty="0" smtClean="0">
                <a:solidFill>
                  <a:schemeClr val="bg1"/>
                </a:solidFill>
              </a:rPr>
              <a:t>, </a:t>
            </a:r>
            <a:r>
              <a:rPr lang="ru-RU" sz="1050" b="1" dirty="0" smtClean="0">
                <a:solidFill>
                  <a:schemeClr val="bg1"/>
                </a:solidFill>
              </a:rPr>
              <a:t>Савинский С.С.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9705" y="596631"/>
            <a:ext cx="10563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ОБРАЗОВАНИЯ И </a:t>
            </a:r>
            <a:r>
              <a:rPr lang="ru-RU" b="1" dirty="0" smtClean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НАУКИ</a:t>
            </a:r>
            <a:r>
              <a:rPr lang="ru-RU" dirty="0" smtClean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РФ</a:t>
            </a:r>
            <a:endParaRPr lang="ru-RU" dirty="0">
              <a:solidFill>
                <a:schemeClr val="bg1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ФГБОУ ВО «Удмуртский государственный университет»</a:t>
            </a:r>
            <a:endParaRPr lang="ru-RU" dirty="0">
              <a:solidFill>
                <a:schemeClr val="bg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1621590"/>
            <a:ext cx="9805813" cy="3653589"/>
          </a:xfrm>
        </p:spPr>
        <p:txBody>
          <a:bodyPr>
            <a:noAutofit/>
          </a:bodyPr>
          <a:lstStyle/>
          <a:p>
            <a:pPr algn="just"/>
            <a:r>
              <a:rPr lang="ru-RU" sz="1400" cap="none" dirty="0">
                <a:solidFill>
                  <a:schemeClr val="bg1"/>
                </a:solidFill>
              </a:rPr>
              <a:t>Если углеродный шестиугольник заменить, например, на пятиугольник, семиугольник или на два таких дефекта, нанотрубка изогнется. С разных сторон относительно изгиба ориентация углеродных шестиугольников оказывается различной. Но с изменением ориентации шестиугольников по отношению к оси нанотрубки меняется ее электронный спектр, положение уровня Ферми, ширина оптической щели и т.п. </a:t>
            </a:r>
            <a:r>
              <a:rPr lang="ru-RU" sz="1400" cap="none" dirty="0" smtClean="0">
                <a:solidFill>
                  <a:schemeClr val="bg1"/>
                </a:solidFill>
              </a:rPr>
              <a:t>Хиральность – </a:t>
            </a:r>
            <a:r>
              <a:rPr lang="ru-RU" sz="1400" cap="none" dirty="0">
                <a:solidFill>
                  <a:schemeClr val="bg1"/>
                </a:solidFill>
              </a:rPr>
              <a:t>вектор, соединяющий две эквивалентные точки на первичном графеновом листе, образующем при сворачивании </a:t>
            </a:r>
            <a:r>
              <a:rPr lang="ru-RU" sz="1400" cap="none" dirty="0" smtClean="0">
                <a:solidFill>
                  <a:schemeClr val="bg1"/>
                </a:solidFill>
              </a:rPr>
              <a:t>в нанотрубку.</a:t>
            </a:r>
            <a:r>
              <a:rPr lang="en-US" sz="1400" cap="none" dirty="0" smtClean="0">
                <a:solidFill>
                  <a:schemeClr val="bg1"/>
                </a:solidFill>
              </a:rPr>
              <a:t> </a:t>
            </a:r>
            <a:r>
              <a:rPr lang="ru-RU" sz="1400" cap="none" dirty="0" smtClean="0">
                <a:solidFill>
                  <a:schemeClr val="bg1"/>
                </a:solidFill>
              </a:rPr>
              <a:t>Если </a:t>
            </a:r>
            <a:r>
              <a:rPr lang="en-US" sz="1400" cap="none" dirty="0" smtClean="0">
                <a:solidFill>
                  <a:schemeClr val="bg1"/>
                </a:solidFill>
              </a:rPr>
              <a:t>m</a:t>
            </a:r>
            <a:r>
              <a:rPr lang="ru-RU" sz="1400" cap="none" dirty="0" smtClean="0">
                <a:solidFill>
                  <a:schemeClr val="bg1"/>
                </a:solidFill>
              </a:rPr>
              <a:t>=</a:t>
            </a:r>
            <a:r>
              <a:rPr lang="en-US" sz="1400" cap="none" dirty="0" smtClean="0">
                <a:solidFill>
                  <a:schemeClr val="bg1"/>
                </a:solidFill>
              </a:rPr>
              <a:t>n</a:t>
            </a:r>
            <a:r>
              <a:rPr lang="ru-RU" sz="1400" cap="none" dirty="0" smtClean="0">
                <a:solidFill>
                  <a:schemeClr val="bg1"/>
                </a:solidFill>
              </a:rPr>
              <a:t> или </a:t>
            </a:r>
            <a:r>
              <a:rPr lang="en-US" sz="1400" cap="none" dirty="0" smtClean="0">
                <a:solidFill>
                  <a:schemeClr val="bg1"/>
                </a:solidFill>
              </a:rPr>
              <a:t>m-n/3 </a:t>
            </a:r>
            <a:r>
              <a:rPr lang="ru-RU" sz="1400" cap="none" dirty="0" smtClean="0">
                <a:solidFill>
                  <a:schemeClr val="bg1"/>
                </a:solidFill>
              </a:rPr>
              <a:t>то трубка металлическая, в ином случае полупроводник.</a:t>
            </a:r>
            <a:r>
              <a:rPr lang="en-US" sz="1400" cap="none" dirty="0" smtClean="0">
                <a:solidFill>
                  <a:schemeClr val="bg1"/>
                </a:solidFill>
              </a:rPr>
              <a:t> </a:t>
            </a:r>
            <a:endParaRPr lang="ru-RU" sz="1200" cap="none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154955" y="475470"/>
            <a:ext cx="8825658" cy="992383"/>
          </a:xfrm>
        </p:spPr>
        <p:txBody>
          <a:bodyPr/>
          <a:lstStyle/>
          <a:p>
            <a:r>
              <a:rPr lang="ru-RU" sz="3600" dirty="0" smtClean="0"/>
              <a:t>Дефекты на структурах</a:t>
            </a:r>
            <a:endParaRPr lang="ru-RU" sz="36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45" y="3267352"/>
            <a:ext cx="3087995" cy="143006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45" y="4813495"/>
            <a:ext cx="3087995" cy="124558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10</a:t>
            </a:fld>
            <a:endParaRPr lang="ru-RU"/>
          </a:p>
        </p:txBody>
      </p:sp>
      <p:pic>
        <p:nvPicPr>
          <p:cNvPr id="10" name="Рисунок 9" descr="http://www.carbonchg.ru/netcat_files/Image/technology/3/ris3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57" y="3267352"/>
            <a:ext cx="5396096" cy="2796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028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1621590"/>
            <a:ext cx="9805813" cy="1039989"/>
          </a:xfrm>
        </p:spPr>
        <p:txBody>
          <a:bodyPr>
            <a:noAutofit/>
          </a:bodyPr>
          <a:lstStyle/>
          <a:p>
            <a:pPr algn="just"/>
            <a:r>
              <a:rPr lang="ru-RU" sz="1200" cap="none" dirty="0">
                <a:solidFill>
                  <a:schemeClr val="bg1"/>
                </a:solidFill>
              </a:rPr>
              <a:t>Простейшим дефектом в графене является точечный дефект Стоуна–Уэльса (SW) -  кристаллографический дефект в углеродных нанотрубках и графене, и, как полагают, имеет важное значение для механических свойств нанотрубки. Он образуется при повороте одной из связей углерод-углерод С–С на угол 90°, в результате чего четыре шестиугольника преобразуются в два семиугольника и два </a:t>
            </a:r>
            <a:r>
              <a:rPr lang="ru-RU" sz="1200" cap="none" dirty="0" smtClean="0">
                <a:solidFill>
                  <a:schemeClr val="bg1"/>
                </a:solidFill>
              </a:rPr>
              <a:t>пятиугольника. Длина </a:t>
            </a:r>
            <a:r>
              <a:rPr lang="ru-RU" sz="1200" cap="none" dirty="0">
                <a:solidFill>
                  <a:schemeClr val="bg1"/>
                </a:solidFill>
              </a:rPr>
              <a:t>связи С-С в графене 1.42 Å, после образования данного дефекта длина развернутой связи уменьшается ≈0.03 Å.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154955" y="475470"/>
            <a:ext cx="8825658" cy="992383"/>
          </a:xfrm>
        </p:spPr>
        <p:txBody>
          <a:bodyPr/>
          <a:lstStyle/>
          <a:p>
            <a:r>
              <a:rPr lang="ru-RU" sz="3600" dirty="0" smtClean="0"/>
              <a:t>Дефект Стоуна-Уэльса (СУ)</a:t>
            </a:r>
            <a:endParaRPr lang="ru-RU" sz="3600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472" y="2817117"/>
            <a:ext cx="4427696" cy="172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472" y="4694823"/>
            <a:ext cx="4447466" cy="1353218"/>
          </a:xfrm>
          <a:prstGeom prst="rect">
            <a:avLst/>
          </a:prstGeom>
        </p:spPr>
      </p:pic>
      <p:sp>
        <p:nvSpPr>
          <p:cNvPr id="11" name="Подзаголовок 2"/>
          <p:cNvSpPr txBox="1">
            <a:spLocks/>
          </p:cNvSpPr>
          <p:nvPr/>
        </p:nvSpPr>
        <p:spPr bwMode="gray">
          <a:xfrm>
            <a:off x="6581274" y="2699401"/>
            <a:ext cx="4379494" cy="32267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200" cap="none" dirty="0">
                <a:solidFill>
                  <a:schemeClr val="bg1"/>
                </a:solidFill>
              </a:rPr>
              <a:t>Дефект СУ в графене не остается плоским: существуют конфигурации с более низкой энергией, в которой атомы повернутой связи С-С смещаются перпендикулярно слою на ≈0.3 Å в противоположных направлениях, что влечет за собой смещение других атомов, и проводит к  волнообразному синусоподобному искажению (</a:t>
            </a:r>
            <a:r>
              <a:rPr lang="ru-RU" sz="1200" cap="none" dirty="0" smtClean="0">
                <a:solidFill>
                  <a:schemeClr val="bg1"/>
                </a:solidFill>
              </a:rPr>
              <a:t>рис. 2.а</a:t>
            </a:r>
            <a:r>
              <a:rPr lang="ru-RU" sz="1200" cap="none" dirty="0">
                <a:solidFill>
                  <a:schemeClr val="bg1"/>
                </a:solidFill>
              </a:rPr>
              <a:t>)</a:t>
            </a:r>
            <a:r>
              <a:rPr lang="ru-RU" sz="1200" cap="none" dirty="0" smtClean="0">
                <a:solidFill>
                  <a:schemeClr val="bg1"/>
                </a:solidFill>
              </a:rPr>
              <a:t>. </a:t>
            </a:r>
            <a:r>
              <a:rPr lang="ru-RU" sz="1200" cap="none" dirty="0">
                <a:solidFill>
                  <a:schemeClr val="bg1"/>
                </a:solidFill>
              </a:rPr>
              <a:t>Наряду с этим имеется еще конфигурация – косинусоподобная -  образуется в результате поперечного смещения на ≈0.5 Å в одном направлении и соответствует седловой точке </a:t>
            </a:r>
            <a:r>
              <a:rPr lang="ru-RU" sz="1200" cap="none" dirty="0" smtClean="0">
                <a:solidFill>
                  <a:schemeClr val="bg1"/>
                </a:solidFill>
              </a:rPr>
              <a:t>поверхности </a:t>
            </a:r>
            <a:r>
              <a:rPr lang="ru-RU" sz="1200" cap="none" dirty="0">
                <a:solidFill>
                  <a:schemeClr val="bg1"/>
                </a:solidFill>
              </a:rPr>
              <a:t>потенциальной энергии для переходов </a:t>
            </a:r>
            <a:r>
              <a:rPr lang="ru-RU" sz="1200" cap="none" dirty="0" smtClean="0">
                <a:solidFill>
                  <a:schemeClr val="bg1"/>
                </a:solidFill>
              </a:rPr>
              <a:t>между двумя </a:t>
            </a:r>
            <a:r>
              <a:rPr lang="ru-RU" sz="1200" cap="none" dirty="0">
                <a:solidFill>
                  <a:schemeClr val="bg1"/>
                </a:solidFill>
              </a:rPr>
              <a:t>вырожденными синусоподобными </a:t>
            </a:r>
            <a:r>
              <a:rPr lang="ru-RU" sz="1200" cap="none" dirty="0" smtClean="0">
                <a:solidFill>
                  <a:schemeClr val="bg1"/>
                </a:solidFill>
              </a:rPr>
              <a:t>конфигурациями (рис. 2.б).</a:t>
            </a:r>
          </a:p>
          <a:p>
            <a:pPr algn="just"/>
            <a:r>
              <a:rPr lang="ru-RU" sz="1100" u="sng" cap="none" dirty="0" smtClean="0">
                <a:solidFill>
                  <a:schemeClr val="bg1"/>
                </a:solidFill>
              </a:rPr>
              <a:t>Литература:</a:t>
            </a:r>
          </a:p>
          <a:p>
            <a:pPr marL="171450" indent="-171450" algn="just">
              <a:buClr>
                <a:schemeClr val="bg1"/>
              </a:buClr>
              <a:buSzPct val="111000"/>
              <a:buFont typeface="Arial" panose="020B0604020202020204" pitchFamily="34" charset="0"/>
              <a:buChar char="•"/>
            </a:pPr>
            <a:r>
              <a:rPr lang="ru-RU" sz="1100" cap="none" dirty="0">
                <a:solidFill>
                  <a:schemeClr val="bg1"/>
                </a:solidFill>
              </a:rPr>
              <a:t>Взаимодействие дефектов Стоуна−Уэльса в графене Л.А. Опенов 1, А.И. Подливаев 1,2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2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1621591"/>
            <a:ext cx="9805813" cy="544094"/>
          </a:xfrm>
        </p:spPr>
        <p:txBody>
          <a:bodyPr>
            <a:noAutofit/>
          </a:bodyPr>
          <a:lstStyle/>
          <a:p>
            <a:pPr algn="just"/>
            <a:r>
              <a:rPr lang="ru-RU" sz="1400" cap="none" dirty="0" smtClean="0">
                <a:solidFill>
                  <a:schemeClr val="bg1"/>
                </a:solidFill>
              </a:rPr>
              <a:t>Исследование дефектов проведено на сверхъячейке из 100 атомов. Структура без дефектов имеет энергию Е0=80</a:t>
            </a:r>
            <a:r>
              <a:rPr lang="en-US" sz="1400" cap="none" dirty="0" smtClean="0">
                <a:solidFill>
                  <a:schemeClr val="bg1"/>
                </a:solidFill>
              </a:rPr>
              <a:t>,0</a:t>
            </a:r>
            <a:r>
              <a:rPr lang="ru-RU" sz="1400" cap="none" dirty="0" smtClean="0">
                <a:solidFill>
                  <a:schemeClr val="bg1"/>
                </a:solidFill>
              </a:rPr>
              <a:t> ккал/мол. С 1 дефектом СУ имеет энергию Е1=85</a:t>
            </a:r>
            <a:r>
              <a:rPr lang="en-US" sz="1400" cap="none" dirty="0">
                <a:solidFill>
                  <a:schemeClr val="bg1"/>
                </a:solidFill>
              </a:rPr>
              <a:t>,</a:t>
            </a:r>
            <a:r>
              <a:rPr lang="ru-RU" sz="1400" cap="none" dirty="0" smtClean="0">
                <a:solidFill>
                  <a:schemeClr val="bg1"/>
                </a:solidFill>
              </a:rPr>
              <a:t>1 ккал/мол.</a:t>
            </a:r>
            <a:endParaRPr lang="ru-RU" sz="1400" cap="none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154955" y="475470"/>
            <a:ext cx="8825658" cy="992383"/>
          </a:xfrm>
        </p:spPr>
        <p:txBody>
          <a:bodyPr/>
          <a:lstStyle/>
          <a:p>
            <a:r>
              <a:rPr lang="ru-RU" sz="3600" dirty="0" smtClean="0"/>
              <a:t>Дефект Стоуна-Уэльса </a:t>
            </a:r>
            <a:r>
              <a:rPr lang="ru-RU" sz="2000" dirty="0" smtClean="0"/>
              <a:t>(исследование)</a:t>
            </a:r>
            <a:endParaRPr lang="ru-RU" sz="36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1154955" y="2487865"/>
            <a:ext cx="2799477" cy="3163301"/>
            <a:chOff x="1154954" y="2319423"/>
            <a:chExt cx="2799477" cy="3163301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99" t="27884" r="27863" b="26304"/>
            <a:stretch/>
          </p:blipFill>
          <p:spPr>
            <a:xfrm>
              <a:off x="1154954" y="2319423"/>
              <a:ext cx="2799477" cy="171115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1583837" y="5144170"/>
              <a:ext cx="1965603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chemeClr val="bg1"/>
                  </a:solidFill>
                </a:rPr>
                <a:t>Е2=90</a:t>
              </a:r>
              <a:r>
                <a:rPr lang="en-US" sz="1600" dirty="0" smtClean="0">
                  <a:solidFill>
                    <a:schemeClr val="bg1"/>
                  </a:solidFill>
                </a:rPr>
                <a:t>,</a:t>
              </a:r>
              <a:r>
                <a:rPr lang="ru-RU" sz="1600" dirty="0" smtClean="0">
                  <a:solidFill>
                    <a:schemeClr val="bg1"/>
                  </a:solidFill>
                </a:rPr>
                <a:t>9 ккал/мол</a:t>
              </a:r>
              <a:endParaRPr lang="ru-RU" sz="1600" dirty="0">
                <a:solidFill>
                  <a:schemeClr val="bg1"/>
                </a:solidFill>
              </a:endParaRPr>
            </a:p>
          </p:txBody>
        </p:sp>
        <p:pic>
          <p:nvPicPr>
            <p:cNvPr id="6146" name="Picture 2" descr="Снимок экрана (99)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17" t="39029" r="38427" b="43198"/>
            <a:stretch/>
          </p:blipFill>
          <p:spPr bwMode="auto">
            <a:xfrm>
              <a:off x="1154954" y="4292600"/>
              <a:ext cx="2767264" cy="58954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7" name="Picture 3" descr="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8" t="21721" r="32762" b="26667"/>
          <a:stretch/>
        </p:blipFill>
        <p:spPr bwMode="auto">
          <a:xfrm>
            <a:off x="4363522" y="2482517"/>
            <a:ext cx="3505131" cy="2467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103113" y="5312612"/>
            <a:ext cx="1965603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Е2=91</a:t>
            </a:r>
            <a:r>
              <a:rPr lang="en-US" sz="1600" dirty="0" smtClean="0">
                <a:solidFill>
                  <a:schemeClr val="bg1"/>
                </a:solidFill>
              </a:rPr>
              <a:t>,</a:t>
            </a:r>
            <a:r>
              <a:rPr lang="ru-RU" sz="1600" dirty="0" smtClean="0">
                <a:solidFill>
                  <a:schemeClr val="bg1"/>
                </a:solidFill>
              </a:rPr>
              <a:t>6 ккал/мол</a:t>
            </a:r>
            <a:endParaRPr lang="ru-RU" sz="1600" dirty="0">
              <a:solidFill>
                <a:schemeClr val="bg1"/>
              </a:solidFill>
            </a:endParaRPr>
          </a:p>
        </p:txBody>
      </p:sp>
      <p:pic>
        <p:nvPicPr>
          <p:cNvPr id="6148" name="Picture 4" descr="Снимок экрана (93)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1" t="18993" r="33040" b="18241"/>
          <a:stretch/>
        </p:blipFill>
        <p:spPr bwMode="auto">
          <a:xfrm>
            <a:off x="8193504" y="2486527"/>
            <a:ext cx="3031958" cy="2454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754734" y="5312612"/>
            <a:ext cx="1965603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Е2=90</a:t>
            </a:r>
            <a:r>
              <a:rPr lang="en-US" sz="1600" dirty="0" smtClean="0">
                <a:solidFill>
                  <a:schemeClr val="bg1"/>
                </a:solidFill>
              </a:rPr>
              <a:t>,</a:t>
            </a:r>
            <a:r>
              <a:rPr lang="ru-RU" sz="1600" dirty="0" smtClean="0">
                <a:solidFill>
                  <a:schemeClr val="bg1"/>
                </a:solidFill>
              </a:rPr>
              <a:t>0 ккал/мол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5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1621591"/>
            <a:ext cx="9805813" cy="544094"/>
          </a:xfrm>
        </p:spPr>
        <p:txBody>
          <a:bodyPr>
            <a:noAutofit/>
          </a:bodyPr>
          <a:lstStyle/>
          <a:p>
            <a:pPr algn="just"/>
            <a:r>
              <a:rPr lang="ru-RU" sz="1400" cap="none" dirty="0" smtClean="0">
                <a:solidFill>
                  <a:schemeClr val="bg1"/>
                </a:solidFill>
              </a:rPr>
              <a:t>На основе дефектов СУ, были получены ранее не упомянутые в литературах структуры. Исследование проводилось с ограниченным количеством атомов. </a:t>
            </a:r>
            <a:endParaRPr lang="ru-RU" sz="1400" cap="none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154955" y="475470"/>
            <a:ext cx="8825658" cy="992383"/>
          </a:xfrm>
        </p:spPr>
        <p:txBody>
          <a:bodyPr/>
          <a:lstStyle/>
          <a:p>
            <a:r>
              <a:rPr lang="ru-RU" sz="3600" dirty="0" smtClean="0"/>
              <a:t>Новые структуры </a:t>
            </a:r>
            <a:r>
              <a:rPr lang="ru-RU" sz="2800" dirty="0" smtClean="0"/>
              <a:t>на основе дефектов СУ</a:t>
            </a:r>
            <a:endParaRPr lang="ru-RU" sz="2800" dirty="0"/>
          </a:p>
        </p:txBody>
      </p:sp>
      <p:pic>
        <p:nvPicPr>
          <p:cNvPr id="13" name="Рисунок 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10330" r="5833" b="10292"/>
          <a:stretch/>
        </p:blipFill>
        <p:spPr bwMode="auto">
          <a:xfrm>
            <a:off x="1157653" y="3910496"/>
            <a:ext cx="3181688" cy="2099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7855" r="29017" b="29400"/>
          <a:stretch/>
        </p:blipFill>
        <p:spPr bwMode="auto">
          <a:xfrm>
            <a:off x="4490678" y="3910496"/>
            <a:ext cx="3134366" cy="2099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Рисунок 1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381" y="3925702"/>
            <a:ext cx="3238900" cy="2084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22035"/>
              </p:ext>
            </p:extLst>
          </p:nvPr>
        </p:nvGraphicFramePr>
        <p:xfrm>
          <a:off x="1430397" y="2359928"/>
          <a:ext cx="9254927" cy="134112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751949"/>
                <a:gridCol w="1516244"/>
                <a:gridCol w="1609337"/>
                <a:gridCol w="1468706"/>
                <a:gridCol w="1468706"/>
                <a:gridCol w="1439985"/>
              </a:tblGrid>
              <a:tr h="3962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Графен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Фаграфен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</a:rPr>
                        <a:t>Структ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_1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</a:rPr>
                        <a:t>Структ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_2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</a:rPr>
                        <a:t>Структ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</a:rPr>
                        <a:t>_3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Количество атомов в сверхъячейке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125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128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125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126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126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Полная энергия, эВ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3.45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12.20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16.94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13.33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12.33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0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154955" y="2262780"/>
            <a:ext cx="8825658" cy="861420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ru-RU" sz="1400" dirty="0" smtClean="0">
                <a:solidFill>
                  <a:schemeClr val="bg1"/>
                </a:solidFill>
              </a:rPr>
              <a:t>Построены </a:t>
            </a:r>
            <a:r>
              <a:rPr lang="ru-RU" sz="1400" dirty="0" smtClean="0">
                <a:solidFill>
                  <a:schemeClr val="bg1"/>
                </a:solidFill>
              </a:rPr>
              <a:t>различные углеродные структуры </a:t>
            </a:r>
            <a:r>
              <a:rPr lang="ru-RU" sz="1400" dirty="0">
                <a:solidFill>
                  <a:schemeClr val="bg1"/>
                </a:solidFill>
              </a:rPr>
              <a:t>в молекулярном </a:t>
            </a:r>
            <a:r>
              <a:rPr lang="ru-RU" sz="1400" dirty="0" smtClean="0">
                <a:solidFill>
                  <a:schemeClr val="bg1"/>
                </a:solidFill>
              </a:rPr>
              <a:t>конструкторе.</a:t>
            </a:r>
            <a:endParaRPr lang="ru-RU" sz="1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ru-RU" sz="1400" dirty="0" smtClean="0">
                <a:solidFill>
                  <a:schemeClr val="bg1"/>
                </a:solidFill>
              </a:rPr>
              <a:t>Изучено </a:t>
            </a:r>
            <a:r>
              <a:rPr lang="ru-RU" sz="1400" dirty="0" smtClean="0">
                <a:solidFill>
                  <a:schemeClr val="bg1"/>
                </a:solidFill>
              </a:rPr>
              <a:t>влияние </a:t>
            </a:r>
            <a:r>
              <a:rPr lang="ru-RU" sz="1400" dirty="0">
                <a:solidFill>
                  <a:schemeClr val="bg1"/>
                </a:solidFill>
              </a:rPr>
              <a:t>дефектов </a:t>
            </a:r>
            <a:r>
              <a:rPr lang="ru-RU" sz="1400" dirty="0">
                <a:solidFill>
                  <a:schemeClr val="bg1"/>
                </a:solidFill>
              </a:rPr>
              <a:t>на формирование новых углеродных наноструктур. </a:t>
            </a:r>
            <a:endParaRPr lang="ru-RU" sz="1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ru-RU" sz="1400" dirty="0" smtClean="0">
                <a:solidFill>
                  <a:schemeClr val="bg1"/>
                </a:solidFill>
              </a:rPr>
              <a:t>Редактированы </a:t>
            </a:r>
            <a:r>
              <a:rPr lang="ru-RU" sz="1400" dirty="0" smtClean="0">
                <a:solidFill>
                  <a:schemeClr val="bg1"/>
                </a:solidFill>
              </a:rPr>
              <a:t>новые квазидвумерные углеродные материалы.</a:t>
            </a:r>
            <a:endParaRPr lang="ru-RU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6" name="Заголовок 3"/>
          <p:cNvSpPr>
            <a:spLocks noGrp="1"/>
          </p:cNvSpPr>
          <p:nvPr>
            <p:ph type="ctrTitle"/>
          </p:nvPr>
        </p:nvSpPr>
        <p:spPr>
          <a:xfrm>
            <a:off x="1154955" y="920638"/>
            <a:ext cx="8825658" cy="992383"/>
          </a:xfrm>
        </p:spPr>
        <p:txBody>
          <a:bodyPr/>
          <a:lstStyle/>
          <a:p>
            <a:r>
              <a:rPr lang="ru-RU" sz="3600" dirty="0" smtClean="0"/>
              <a:t>Вывод: 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823007"/>
            <a:ext cx="8825658" cy="2677648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500654"/>
            <a:ext cx="8825658" cy="1226377"/>
          </a:xfrm>
        </p:spPr>
        <p:txBody>
          <a:bodyPr>
            <a:noAutofit/>
          </a:bodyPr>
          <a:lstStyle/>
          <a:p>
            <a:pPr algn="r"/>
            <a:endParaRPr lang="ru-RU" sz="1000" dirty="0" smtClean="0">
              <a:solidFill>
                <a:schemeClr val="bg1"/>
              </a:solidFill>
            </a:endParaRPr>
          </a:p>
          <a:p>
            <a:r>
              <a:rPr lang="ru-RU" sz="1050" b="1" dirty="0" smtClean="0">
                <a:solidFill>
                  <a:schemeClr val="bg1"/>
                </a:solidFill>
              </a:rPr>
              <a:t>Матвеев Геннадий Алексеевич</a:t>
            </a:r>
          </a:p>
          <a:p>
            <a:r>
              <a:rPr lang="en-US" sz="1000" cap="none" dirty="0" smtClean="0">
                <a:solidFill>
                  <a:schemeClr val="bg1"/>
                </a:solidFill>
              </a:rPr>
              <a:t>geno.matveev@gmail.com</a:t>
            </a:r>
            <a:endParaRPr lang="ru-RU" sz="1000" cap="none" dirty="0" smtClean="0">
              <a:solidFill>
                <a:schemeClr val="bg1"/>
              </a:solidFill>
            </a:endParaRPr>
          </a:p>
          <a:p>
            <a:r>
              <a:rPr lang="ru-RU" sz="1050" cap="none" dirty="0" smtClean="0">
                <a:solidFill>
                  <a:schemeClr val="bg1"/>
                </a:solidFill>
              </a:rPr>
              <a:t>научный руководитель</a:t>
            </a:r>
            <a:r>
              <a:rPr lang="ru-RU" sz="1050" dirty="0" smtClean="0">
                <a:solidFill>
                  <a:schemeClr val="bg1"/>
                </a:solidFill>
              </a:rPr>
              <a:t>: </a:t>
            </a:r>
            <a:r>
              <a:rPr lang="ru-RU" sz="1050" b="1" dirty="0" smtClean="0">
                <a:solidFill>
                  <a:schemeClr val="bg1"/>
                </a:solidFill>
              </a:rPr>
              <a:t>Савинский С.С.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4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154955" y="2262780"/>
            <a:ext cx="8825658" cy="861420"/>
          </a:xfrm>
        </p:spPr>
        <p:txBody>
          <a:bodyPr>
            <a:noAutofit/>
          </a:bodyPr>
          <a:lstStyle/>
          <a:p>
            <a:pPr marL="342900" indent="-342900">
              <a:buClr>
                <a:schemeClr val="bg1"/>
              </a:buClr>
              <a:buSzPct val="96000"/>
              <a:buFont typeface="+mj-lt"/>
              <a:buAutoNum type="arabicPeriod"/>
            </a:pPr>
            <a:r>
              <a:rPr lang="ru-RU" sz="1400" dirty="0" smtClean="0">
                <a:solidFill>
                  <a:schemeClr val="bg1"/>
                </a:solidFill>
              </a:rPr>
              <a:t>Построение </a:t>
            </a:r>
            <a:r>
              <a:rPr lang="ru-RU" sz="1400" dirty="0">
                <a:solidFill>
                  <a:schemeClr val="bg1"/>
                </a:solidFill>
              </a:rPr>
              <a:t>различных углеродных структур в молекулярном </a:t>
            </a:r>
            <a:r>
              <a:rPr lang="ru-RU" sz="1400" dirty="0" smtClean="0">
                <a:solidFill>
                  <a:schemeClr val="bg1"/>
                </a:solidFill>
              </a:rPr>
              <a:t>конструкторе.</a:t>
            </a:r>
          </a:p>
          <a:p>
            <a:pPr marL="342900" indent="-342900">
              <a:buClr>
                <a:schemeClr val="bg1"/>
              </a:buClr>
              <a:buSzPct val="96000"/>
              <a:buFont typeface="+mj-lt"/>
              <a:buAutoNum type="arabicPeriod"/>
            </a:pPr>
            <a:r>
              <a:rPr lang="ru-RU" sz="1400" dirty="0" smtClean="0">
                <a:solidFill>
                  <a:schemeClr val="bg1"/>
                </a:solidFill>
              </a:rPr>
              <a:t>Изучение </a:t>
            </a:r>
            <a:r>
              <a:rPr lang="ru-RU" sz="1400" dirty="0">
                <a:solidFill>
                  <a:schemeClr val="bg1"/>
                </a:solidFill>
              </a:rPr>
              <a:t>влияния дефектов на </a:t>
            </a:r>
            <a:r>
              <a:rPr lang="ru-RU" sz="1400" dirty="0" smtClean="0">
                <a:solidFill>
                  <a:schemeClr val="bg1"/>
                </a:solidFill>
              </a:rPr>
              <a:t>формирование </a:t>
            </a:r>
            <a:r>
              <a:rPr lang="ru-RU" sz="1400" dirty="0">
                <a:solidFill>
                  <a:schemeClr val="bg1"/>
                </a:solidFill>
              </a:rPr>
              <a:t>новых углеродных наноструктур.</a:t>
            </a:r>
            <a:endParaRPr lang="ru-RU" sz="14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SzPct val="96000"/>
              <a:buFont typeface="+mj-lt"/>
              <a:buAutoNum type="arabicPeriod"/>
            </a:pPr>
            <a:r>
              <a:rPr lang="ru-RU" sz="1400" dirty="0" smtClean="0">
                <a:solidFill>
                  <a:schemeClr val="bg1"/>
                </a:solidFill>
              </a:rPr>
              <a:t>Изучение квазидвумерных структур, получаемых </a:t>
            </a:r>
            <a:r>
              <a:rPr lang="ru-RU" sz="1400" dirty="0">
                <a:solidFill>
                  <a:schemeClr val="bg1"/>
                </a:solidFill>
              </a:rPr>
              <a:t>при внедрении дефектов Стоуна-Уэльса в графен. 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6" name="Заголовок 3"/>
          <p:cNvSpPr>
            <a:spLocks noGrp="1"/>
          </p:cNvSpPr>
          <p:nvPr>
            <p:ph type="ctrTitle"/>
          </p:nvPr>
        </p:nvSpPr>
        <p:spPr>
          <a:xfrm>
            <a:off x="1154955" y="920638"/>
            <a:ext cx="8825658" cy="992383"/>
          </a:xfrm>
        </p:spPr>
        <p:txBody>
          <a:bodyPr/>
          <a:lstStyle/>
          <a:p>
            <a:r>
              <a:rPr lang="ru-RU" sz="3600" dirty="0" smtClean="0"/>
              <a:t>Задачи: 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20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1552074"/>
            <a:ext cx="9805813" cy="3653589"/>
          </a:xfrm>
        </p:spPr>
        <p:txBody>
          <a:bodyPr>
            <a:noAutofit/>
          </a:bodyPr>
          <a:lstStyle/>
          <a:p>
            <a:r>
              <a:rPr lang="ru-RU" sz="1600" u="sng" cap="none" dirty="0" smtClean="0">
                <a:solidFill>
                  <a:schemeClr val="bg1"/>
                </a:solidFill>
              </a:rPr>
              <a:t>Графен</a:t>
            </a:r>
            <a:r>
              <a:rPr lang="ru-RU" sz="1400" cap="none" dirty="0" smtClean="0">
                <a:solidFill>
                  <a:schemeClr val="bg1"/>
                </a:solidFill>
              </a:rPr>
              <a:t> - первый известный истинно двумерный кристалл.</a:t>
            </a:r>
            <a:endParaRPr lang="ru-RU" sz="1600" u="sng" cap="none" dirty="0" smtClean="0">
              <a:solidFill>
                <a:schemeClr val="bg1"/>
              </a:solidFill>
            </a:endParaRPr>
          </a:p>
          <a:p>
            <a:pPr algn="just"/>
            <a:r>
              <a:rPr lang="ru-RU" sz="1400" cap="none" dirty="0" smtClean="0">
                <a:solidFill>
                  <a:schemeClr val="bg1"/>
                </a:solidFill>
              </a:rPr>
              <a:t>Двумерная </a:t>
            </a:r>
            <a:r>
              <a:rPr lang="ru-RU" sz="1400" cap="none" dirty="0">
                <a:solidFill>
                  <a:schemeClr val="bg1"/>
                </a:solidFill>
              </a:rPr>
              <a:t>аллотропная модификация углерода, образованная слоем атомов углерода толщиной в один атом, соединенных посредством sp² связей в гексагональную двумерную кристаллическую решётку</a:t>
            </a:r>
            <a:r>
              <a:rPr lang="ru-RU" sz="1400" cap="none" dirty="0" smtClean="0">
                <a:solidFill>
                  <a:schemeClr val="bg1"/>
                </a:solidFill>
              </a:rPr>
              <a:t>. Получена  в </a:t>
            </a:r>
            <a:r>
              <a:rPr lang="ru-RU" sz="1400" cap="none" dirty="0">
                <a:solidFill>
                  <a:schemeClr val="bg1"/>
                </a:solidFill>
              </a:rPr>
              <a:t>2004 году русскими учёными Андреем Геймом и Константином Новоселовым из Манчестерского </a:t>
            </a:r>
            <a:r>
              <a:rPr lang="ru-RU" sz="1400" cap="none" dirty="0" smtClean="0">
                <a:solidFill>
                  <a:schemeClr val="bg1"/>
                </a:solidFill>
              </a:rPr>
              <a:t>университета, на подложке окисленного кремния.</a:t>
            </a:r>
            <a:endParaRPr lang="ru-RU" sz="1400" cap="none" dirty="0">
              <a:solidFill>
                <a:schemeClr val="bg1"/>
              </a:solidFill>
            </a:endParaRPr>
          </a:p>
          <a:p>
            <a:endParaRPr lang="ru-RU" sz="1400" cap="none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154955" y="475470"/>
            <a:ext cx="8825658" cy="992383"/>
          </a:xfrm>
        </p:spPr>
        <p:txBody>
          <a:bodyPr/>
          <a:lstStyle/>
          <a:p>
            <a:r>
              <a:rPr lang="ru-RU" sz="3600" dirty="0" smtClean="0"/>
              <a:t>Обзор углеродных структур</a:t>
            </a:r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386" y="3551128"/>
            <a:ext cx="3948722" cy="208767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392" y="3545305"/>
            <a:ext cx="3154388" cy="209349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s://upload.wikimedia.org/wikipedia/commons/thumb/0/0a/Graphene_Crystal_Structure.gif/800px-Graphene_Crystal_Structure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38" y="3545305"/>
            <a:ext cx="2402864" cy="209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4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1552074"/>
            <a:ext cx="9805813" cy="3653589"/>
          </a:xfrm>
        </p:spPr>
        <p:txBody>
          <a:bodyPr>
            <a:noAutofit/>
          </a:bodyPr>
          <a:lstStyle/>
          <a:p>
            <a:r>
              <a:rPr lang="ru-RU" sz="1600" u="sng" cap="none" dirty="0" smtClean="0">
                <a:solidFill>
                  <a:schemeClr val="bg1"/>
                </a:solidFill>
              </a:rPr>
              <a:t>Электронный спектр графена. </a:t>
            </a:r>
          </a:p>
          <a:p>
            <a:r>
              <a:rPr lang="ru-RU" sz="1600" cap="none" dirty="0">
                <a:solidFill>
                  <a:schemeClr val="bg1"/>
                </a:solidFill>
              </a:rPr>
              <a:t>У идеального свободного графена точки Дирака </a:t>
            </a:r>
            <a:r>
              <a:rPr lang="ru-RU" sz="1600" cap="none" dirty="0" smtClean="0">
                <a:solidFill>
                  <a:schemeClr val="bg1"/>
                </a:solidFill>
              </a:rPr>
              <a:t>расположены точно </a:t>
            </a:r>
            <a:r>
              <a:rPr lang="ru-RU" sz="1600" cap="none" dirty="0">
                <a:solidFill>
                  <a:schemeClr val="bg1"/>
                </a:solidFill>
              </a:rPr>
              <a:t>на уровне Ферми. Таким образом, графен является полупроводником с нулевой </a:t>
            </a:r>
            <a:r>
              <a:rPr lang="ru-RU" sz="1600" cap="none" dirty="0" smtClean="0">
                <a:solidFill>
                  <a:schemeClr val="bg1"/>
                </a:solidFill>
              </a:rPr>
              <a:t>щелью или </a:t>
            </a:r>
            <a:r>
              <a:rPr lang="ru-RU" sz="1600" cap="none" dirty="0">
                <a:solidFill>
                  <a:schemeClr val="bg1"/>
                </a:solidFill>
              </a:rPr>
              <a:t>полуметаллом.</a:t>
            </a:r>
            <a:endParaRPr lang="ru-RU" sz="1600" cap="none" dirty="0" smtClean="0">
              <a:solidFill>
                <a:schemeClr val="bg1"/>
              </a:solidFill>
            </a:endParaRPr>
          </a:p>
          <a:p>
            <a:endParaRPr lang="ru-RU" sz="1400" cap="none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154955" y="475470"/>
            <a:ext cx="8825658" cy="992383"/>
          </a:xfrm>
        </p:spPr>
        <p:txBody>
          <a:bodyPr/>
          <a:lstStyle/>
          <a:p>
            <a:r>
              <a:rPr lang="ru-RU" sz="3600" dirty="0" smtClean="0"/>
              <a:t>Обзор углеродных структур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4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306" y="3172310"/>
            <a:ext cx="6996365" cy="2911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48" y="2582260"/>
            <a:ext cx="4359785" cy="505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5"/>
          <a:srcRect l="45588"/>
          <a:stretch/>
        </p:blipFill>
        <p:spPr>
          <a:xfrm>
            <a:off x="1091930" y="3172310"/>
            <a:ext cx="2995328" cy="2910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398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1621590"/>
            <a:ext cx="9805813" cy="3653589"/>
          </a:xfrm>
        </p:spPr>
        <p:txBody>
          <a:bodyPr>
            <a:noAutofit/>
          </a:bodyPr>
          <a:lstStyle/>
          <a:p>
            <a:pPr algn="just"/>
            <a:r>
              <a:rPr lang="ru-RU" sz="1600" u="sng" cap="none" dirty="0" smtClean="0">
                <a:solidFill>
                  <a:schemeClr val="bg1"/>
                </a:solidFill>
              </a:rPr>
              <a:t>Фаграфен</a:t>
            </a:r>
            <a:r>
              <a:rPr lang="ru-RU" sz="1400" cap="none" dirty="0" smtClean="0">
                <a:solidFill>
                  <a:schemeClr val="bg1"/>
                </a:solidFill>
              </a:rPr>
              <a:t> – «родственник» графена</a:t>
            </a:r>
          </a:p>
          <a:p>
            <a:pPr algn="just"/>
            <a:r>
              <a:rPr lang="ru-RU" sz="1400" cap="none" dirty="0" smtClean="0">
                <a:solidFill>
                  <a:schemeClr val="bg1"/>
                </a:solidFill>
              </a:rPr>
              <a:t>Структура получена при помощи разработанного Огановым алгоритма USPEX. В фаграфене, как и в графене, возникают конусы Дирака, а электроны ведут себя как безмассовые частицы. Из-за разного числа атомов в кольцах конусы Дирака «наклонены», поэтому скорость электронов в нем зависит от направления. Именно этим свойством фаграфен отличается от графена. Такие свойства позволяют рассматривать их как перспективные материалы для гибких электронных устройств, транзисторов, солнечных батарей, дисплеев.</a:t>
            </a:r>
            <a:endParaRPr lang="ru-RU" sz="1400" cap="none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154955" y="475470"/>
            <a:ext cx="8825658" cy="992383"/>
          </a:xfrm>
        </p:spPr>
        <p:txBody>
          <a:bodyPr/>
          <a:lstStyle/>
          <a:p>
            <a:r>
              <a:rPr lang="ru-RU" sz="3600" dirty="0" smtClean="0"/>
              <a:t>Обзор углеродных структур</a:t>
            </a:r>
            <a:endParaRPr lang="ru-RU" sz="3600" dirty="0"/>
          </a:p>
        </p:txBody>
      </p:sp>
      <p:pic>
        <p:nvPicPr>
          <p:cNvPr id="10" name="Рисунок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9" t="7011" r="30140" b="23430"/>
          <a:stretch/>
        </p:blipFill>
        <p:spPr bwMode="auto">
          <a:xfrm>
            <a:off x="1154955" y="3463106"/>
            <a:ext cx="2997945" cy="2162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4" name="Picture 6" descr="днилы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8" t="6163" r="9050" b="7157"/>
          <a:stretch/>
        </p:blipFill>
        <p:spPr bwMode="auto">
          <a:xfrm>
            <a:off x="4305300" y="3463106"/>
            <a:ext cx="2490419" cy="2162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5" name="Picture 7" descr="phagraph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" t="57735" r="44832"/>
          <a:stretch/>
        </p:blipFill>
        <p:spPr bwMode="auto">
          <a:xfrm>
            <a:off x="6948119" y="3463106"/>
            <a:ext cx="3898571" cy="2162994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0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1621590"/>
            <a:ext cx="9805813" cy="3653589"/>
          </a:xfrm>
        </p:spPr>
        <p:txBody>
          <a:bodyPr>
            <a:noAutofit/>
          </a:bodyPr>
          <a:lstStyle/>
          <a:p>
            <a:pPr algn="just"/>
            <a:r>
              <a:rPr lang="ru-RU" sz="1600" u="sng" cap="none" dirty="0" smtClean="0">
                <a:solidFill>
                  <a:schemeClr val="bg1"/>
                </a:solidFill>
              </a:rPr>
              <a:t>Структурные дефекты</a:t>
            </a:r>
          </a:p>
          <a:p>
            <a:pPr algn="just"/>
            <a:r>
              <a:rPr lang="ru-RU" sz="1400" cap="none" dirty="0" smtClean="0">
                <a:solidFill>
                  <a:schemeClr val="bg1"/>
                </a:solidFill>
              </a:rPr>
              <a:t>Такие дефекты изменяют электронный и фононный спектр графена, являясь центрами рассеяния для фононов и электронов, так что их наличие сказывается на транспортных характеристиках графена.</a:t>
            </a:r>
          </a:p>
          <a:p>
            <a:pPr algn="just"/>
            <a:endParaRPr lang="ru-RU" sz="1400" cap="none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154955" y="475470"/>
            <a:ext cx="8825658" cy="992383"/>
          </a:xfrm>
        </p:spPr>
        <p:txBody>
          <a:bodyPr/>
          <a:lstStyle/>
          <a:p>
            <a:r>
              <a:rPr lang="ru-RU" sz="3600" dirty="0" smtClean="0"/>
              <a:t>Дефекты на структурах</a:t>
            </a:r>
            <a:endParaRPr lang="ru-RU" sz="3600" dirty="0"/>
          </a:p>
        </p:txBody>
      </p:sp>
      <p:pic>
        <p:nvPicPr>
          <p:cNvPr id="15" name="Рисунок 1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3" t="26812" r="33130" b="30405"/>
          <a:stretch/>
        </p:blipFill>
        <p:spPr bwMode="auto">
          <a:xfrm>
            <a:off x="2042301" y="3021852"/>
            <a:ext cx="2450209" cy="2251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Рисунок 1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0" t="35940" r="55260" b="20991"/>
          <a:stretch/>
        </p:blipFill>
        <p:spPr bwMode="auto">
          <a:xfrm>
            <a:off x="7623212" y="2990750"/>
            <a:ext cx="2495231" cy="2269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Рисунок 1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0" t="35928" r="43393" b="21278"/>
          <a:stretch/>
        </p:blipFill>
        <p:spPr bwMode="auto">
          <a:xfrm>
            <a:off x="4862229" y="3004128"/>
            <a:ext cx="2391264" cy="2271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39719" y="5428916"/>
            <a:ext cx="205537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С присоединенным </a:t>
            </a:r>
          </a:p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радикалом ОН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25178" y="5536637"/>
            <a:ext cx="226536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Вакансионный дефект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57193" y="5536636"/>
            <a:ext cx="242726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Дефект Стоуна - Уэльса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7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1621590"/>
            <a:ext cx="9805813" cy="3653589"/>
          </a:xfrm>
        </p:spPr>
        <p:txBody>
          <a:bodyPr>
            <a:noAutofit/>
          </a:bodyPr>
          <a:lstStyle/>
          <a:p>
            <a:pPr algn="just"/>
            <a:r>
              <a:rPr lang="ru-RU" sz="1600" u="sng" cap="none" dirty="0" smtClean="0">
                <a:solidFill>
                  <a:schemeClr val="bg1"/>
                </a:solidFill>
              </a:rPr>
              <a:t>Структурные дефекты</a:t>
            </a:r>
          </a:p>
          <a:p>
            <a:pPr algn="just"/>
            <a:r>
              <a:rPr lang="ru-RU" sz="1400" cap="none" dirty="0" smtClean="0">
                <a:solidFill>
                  <a:schemeClr val="bg1"/>
                </a:solidFill>
              </a:rPr>
              <a:t>Электронный </a:t>
            </a:r>
            <a:r>
              <a:rPr lang="ru-RU" sz="1400" cap="none" dirty="0">
                <a:solidFill>
                  <a:schemeClr val="bg1"/>
                </a:solidFill>
              </a:rPr>
              <a:t>спектр структуры с вакансионным дефектом, который существенно отличается от спектра графена</a:t>
            </a:r>
            <a:endParaRPr lang="ru-RU" sz="1400" cap="none" dirty="0" smtClean="0">
              <a:solidFill>
                <a:schemeClr val="bg1"/>
              </a:solidFill>
            </a:endParaRPr>
          </a:p>
          <a:p>
            <a:pPr algn="just"/>
            <a:endParaRPr lang="ru-RU" sz="1400" cap="none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154955" y="475470"/>
            <a:ext cx="8825658" cy="992383"/>
          </a:xfrm>
        </p:spPr>
        <p:txBody>
          <a:bodyPr/>
          <a:lstStyle/>
          <a:p>
            <a:r>
              <a:rPr lang="ru-RU" sz="3600" dirty="0" smtClean="0"/>
              <a:t>Дефекты на структурах</a:t>
            </a:r>
            <a:endParaRPr lang="ru-RU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7</a:t>
            </a:fld>
            <a:endParaRPr lang="ru-RU"/>
          </a:p>
        </p:txBody>
      </p:sp>
      <p:pic>
        <p:nvPicPr>
          <p:cNvPr id="11" name="Рисунок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25" y="2849409"/>
            <a:ext cx="4577520" cy="298394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3" b="36190"/>
          <a:stretch/>
        </p:blipFill>
        <p:spPr>
          <a:xfrm>
            <a:off x="6433300" y="2849409"/>
            <a:ext cx="4527468" cy="298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1621590"/>
            <a:ext cx="9805813" cy="3653589"/>
          </a:xfrm>
        </p:spPr>
        <p:txBody>
          <a:bodyPr>
            <a:noAutofit/>
          </a:bodyPr>
          <a:lstStyle/>
          <a:p>
            <a:pPr algn="just"/>
            <a:r>
              <a:rPr lang="ru-RU" sz="1600" u="sng" cap="none" dirty="0" smtClean="0">
                <a:solidFill>
                  <a:schemeClr val="bg1"/>
                </a:solidFill>
              </a:rPr>
              <a:t>Линейные дефекты</a:t>
            </a:r>
          </a:p>
          <a:p>
            <a:pPr algn="just"/>
            <a:r>
              <a:rPr lang="ru-RU" sz="1400" cap="none" dirty="0">
                <a:solidFill>
                  <a:schemeClr val="bg1"/>
                </a:solidFill>
              </a:rPr>
              <a:t>Они вызывают деформацию графенового слоя вдоль линии. Представителями этого класса дефектов являются комбинированные дефекты 5-7 и 4-8</a:t>
            </a:r>
            <a:r>
              <a:rPr lang="ru-RU" sz="1400" cap="none" dirty="0" smtClean="0">
                <a:solidFill>
                  <a:schemeClr val="bg1"/>
                </a:solidFill>
              </a:rPr>
              <a:t>.</a:t>
            </a:r>
            <a:r>
              <a:rPr lang="en-US" sz="1400" cap="none" dirty="0" smtClean="0">
                <a:solidFill>
                  <a:schemeClr val="bg1"/>
                </a:solidFill>
              </a:rPr>
              <a:t> </a:t>
            </a:r>
            <a:r>
              <a:rPr lang="ru-RU" sz="1400" cap="none" dirty="0">
                <a:solidFill>
                  <a:schemeClr val="bg1"/>
                </a:solidFill>
              </a:rPr>
              <a:t>При наличии в грефеновом листе такого типа дефекта, искаженной оказывается структура всего слоя – слой перестает быть плоским даже вдали от дефекта. </a:t>
            </a:r>
            <a:endParaRPr lang="en-US" sz="1400" cap="none" dirty="0" smtClean="0">
              <a:solidFill>
                <a:schemeClr val="bg1"/>
              </a:solidFill>
            </a:endParaRPr>
          </a:p>
          <a:p>
            <a:pPr algn="just"/>
            <a:r>
              <a:rPr lang="ru-RU" sz="1200" cap="none" dirty="0" smtClean="0">
                <a:solidFill>
                  <a:schemeClr val="bg1"/>
                </a:solidFill>
              </a:rPr>
              <a:t>Изображения </a:t>
            </a:r>
            <a:r>
              <a:rPr lang="ru-RU" sz="1200" cap="none" dirty="0">
                <a:solidFill>
                  <a:schemeClr val="bg1"/>
                </a:solidFill>
              </a:rPr>
              <a:t>с </a:t>
            </a:r>
            <a:r>
              <a:rPr lang="ru-RU" sz="1200" cap="none" dirty="0" smtClean="0">
                <a:solidFill>
                  <a:schemeClr val="bg1"/>
                </a:solidFill>
              </a:rPr>
              <a:t>помощью «просвечивающего </a:t>
            </a:r>
            <a:r>
              <a:rPr lang="ru-RU" sz="1200" cap="none" dirty="0">
                <a:solidFill>
                  <a:schemeClr val="bg1"/>
                </a:solidFill>
              </a:rPr>
              <a:t>(</a:t>
            </a:r>
            <a:r>
              <a:rPr lang="ru-RU" sz="1200" cap="none" dirty="0" smtClean="0">
                <a:solidFill>
                  <a:schemeClr val="bg1"/>
                </a:solidFill>
              </a:rPr>
              <a:t>трансмиссионного) электронного микроскопа»</a:t>
            </a:r>
            <a:endParaRPr lang="ru-RU" sz="1200" cap="none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154955" y="475470"/>
            <a:ext cx="8825658" cy="992383"/>
          </a:xfrm>
        </p:spPr>
        <p:txBody>
          <a:bodyPr/>
          <a:lstStyle/>
          <a:p>
            <a:r>
              <a:rPr lang="ru-RU" sz="3600" dirty="0" smtClean="0"/>
              <a:t>Дефекты на структурах</a:t>
            </a:r>
            <a:endParaRPr lang="ru-RU" sz="3600" dirty="0"/>
          </a:p>
        </p:txBody>
      </p:sp>
      <p:pic>
        <p:nvPicPr>
          <p:cNvPr id="11" name="Рисунок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41" y="3159624"/>
            <a:ext cx="7414173" cy="2269291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163" y="3159625"/>
            <a:ext cx="2474423" cy="226929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0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1621591"/>
            <a:ext cx="9902066" cy="1578810"/>
          </a:xfrm>
        </p:spPr>
        <p:txBody>
          <a:bodyPr>
            <a:noAutofit/>
          </a:bodyPr>
          <a:lstStyle/>
          <a:p>
            <a:r>
              <a:rPr lang="ru-RU" sz="1400" u="sng" cap="none" dirty="0">
                <a:solidFill>
                  <a:schemeClr val="bg1"/>
                </a:solidFill>
              </a:rPr>
              <a:t>Гексагональный нитрид бора </a:t>
            </a:r>
            <a:r>
              <a:rPr lang="ru-RU" sz="1400" u="sng" cap="none" dirty="0" smtClean="0">
                <a:solidFill>
                  <a:schemeClr val="bg1"/>
                </a:solidFill>
              </a:rPr>
              <a:t>(белый графен)</a:t>
            </a:r>
          </a:p>
          <a:p>
            <a:pPr algn="just"/>
            <a:r>
              <a:rPr lang="ru-RU" sz="1400" cap="none" dirty="0" smtClean="0">
                <a:solidFill>
                  <a:schemeClr val="bg1"/>
                </a:solidFill>
              </a:rPr>
              <a:t>Кристаллический </a:t>
            </a:r>
            <a:r>
              <a:rPr lang="ru-RU" sz="1400" cap="none" dirty="0">
                <a:solidFill>
                  <a:schemeClr val="bg1"/>
                </a:solidFill>
              </a:rPr>
              <a:t>нитрид </a:t>
            </a:r>
            <a:r>
              <a:rPr lang="ru-RU" sz="1400" cap="none" dirty="0" smtClean="0">
                <a:solidFill>
                  <a:schemeClr val="bg1"/>
                </a:solidFill>
              </a:rPr>
              <a:t>бора (рис. 1) </a:t>
            </a:r>
            <a:r>
              <a:rPr lang="ru-RU" sz="1400" cap="none" dirty="0">
                <a:solidFill>
                  <a:schemeClr val="bg1"/>
                </a:solidFill>
              </a:rPr>
              <a:t>изоэлектронен углероду и, подобно ему, существует в нескольких полиморфных модификациях. Нитрид бора формально считается полупроводником, однако запрещённая энергетическая зона в этом веществе настолько велика, что во всех практических ситуациях он ведёт себя как изолятор</a:t>
            </a:r>
            <a:r>
              <a:rPr lang="ru-RU" sz="1400" cap="none" dirty="0" smtClean="0">
                <a:solidFill>
                  <a:schemeClr val="bg1"/>
                </a:solidFill>
              </a:rPr>
              <a:t>. На изображении, полученном с </a:t>
            </a:r>
            <a:r>
              <a:rPr lang="ru-RU" sz="1400" cap="none" dirty="0">
                <a:solidFill>
                  <a:schemeClr val="bg1"/>
                </a:solidFill>
              </a:rPr>
              <a:t>помощью </a:t>
            </a:r>
            <a:r>
              <a:rPr lang="ru-RU" sz="1400" cap="none" dirty="0" smtClean="0">
                <a:solidFill>
                  <a:schemeClr val="bg1"/>
                </a:solidFill>
              </a:rPr>
              <a:t>ПЭМ (рис. 2), представлена межзеренная граница монослоя </a:t>
            </a:r>
            <a:r>
              <a:rPr lang="en-US" sz="1400" cap="none" dirty="0" smtClean="0">
                <a:solidFill>
                  <a:schemeClr val="bg1"/>
                </a:solidFill>
              </a:rPr>
              <a:t>BN</a:t>
            </a:r>
            <a:r>
              <a:rPr lang="ru-RU" sz="1400" cap="none" dirty="0" smtClean="0">
                <a:solidFill>
                  <a:schemeClr val="bg1"/>
                </a:solidFill>
              </a:rPr>
              <a:t> </a:t>
            </a:r>
            <a:r>
              <a:rPr lang="en-US" sz="1400" cap="none" dirty="0" smtClean="0">
                <a:solidFill>
                  <a:schemeClr val="bg1"/>
                </a:solidFill>
              </a:rPr>
              <a:t>[1]</a:t>
            </a:r>
            <a:r>
              <a:rPr lang="ru-RU" sz="1400" cap="none" dirty="0">
                <a:solidFill>
                  <a:schemeClr val="bg1"/>
                </a:solidFill>
              </a:rPr>
              <a:t>, подразумевает наличие связей между отдельными атомами бора или </a:t>
            </a:r>
            <a:r>
              <a:rPr lang="ru-RU" sz="1400" cap="none" dirty="0" smtClean="0">
                <a:solidFill>
                  <a:schemeClr val="bg1"/>
                </a:solidFill>
              </a:rPr>
              <a:t>азота.</a:t>
            </a:r>
            <a:endParaRPr lang="ru-RU" sz="1400" cap="none" dirty="0">
              <a:solidFill>
                <a:schemeClr val="bg1"/>
              </a:solidFill>
            </a:endParaRPr>
          </a:p>
        </p:txBody>
      </p:sp>
      <p:pic>
        <p:nvPicPr>
          <p:cNvPr id="7" name="Рисунок 6" descr="Screenshot_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061" y="3501190"/>
            <a:ext cx="2298065" cy="2282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16" y="3501190"/>
            <a:ext cx="6290652" cy="2282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502038" y="5945669"/>
            <a:ext cx="4281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/>
                </a:solidFill>
              </a:rPr>
              <a:t>[1]. </a:t>
            </a:r>
            <a:r>
              <a:rPr lang="de-DE" sz="1200" i="1" dirty="0" smtClean="0">
                <a:solidFill>
                  <a:schemeClr val="bg1"/>
                </a:solidFill>
              </a:rPr>
              <a:t>A.L</a:t>
            </a:r>
            <a:r>
              <a:rPr lang="de-DE" sz="1200" i="1" dirty="0">
                <a:solidFill>
                  <a:schemeClr val="bg1"/>
                </a:solidFill>
              </a:rPr>
              <a:t>. Gibb et al., J. Am. Chem. </a:t>
            </a:r>
            <a:r>
              <a:rPr lang="de-DE" sz="1200" i="1" dirty="0" err="1">
                <a:solidFill>
                  <a:schemeClr val="bg1"/>
                </a:solidFill>
              </a:rPr>
              <a:t>Soc</a:t>
            </a:r>
            <a:r>
              <a:rPr lang="de-DE" sz="1200" i="1" dirty="0">
                <a:solidFill>
                  <a:schemeClr val="bg1"/>
                </a:solidFill>
              </a:rPr>
              <a:t>. </a:t>
            </a:r>
            <a:r>
              <a:rPr lang="de-DE" sz="1200" b="1" i="1" dirty="0">
                <a:solidFill>
                  <a:schemeClr val="bg1"/>
                </a:solidFill>
              </a:rPr>
              <a:t>135</a:t>
            </a:r>
            <a:r>
              <a:rPr lang="de-DE" sz="1200" i="1" dirty="0">
                <a:solidFill>
                  <a:schemeClr val="bg1"/>
                </a:solidFill>
              </a:rPr>
              <a:t>, 6758 (2013)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B62C-E7BE-4B40-B8BC-12F9B31BD035}" type="slidenum">
              <a:rPr lang="ru-RU" smtClean="0"/>
              <a:t>9</a:t>
            </a:fld>
            <a:endParaRPr lang="ru-RU"/>
          </a:p>
        </p:txBody>
      </p:sp>
      <p:sp>
        <p:nvSpPr>
          <p:cNvPr id="13" name="Заголовок 3"/>
          <p:cNvSpPr txBox="1">
            <a:spLocks/>
          </p:cNvSpPr>
          <p:nvPr/>
        </p:nvSpPr>
        <p:spPr bwMode="gray">
          <a:xfrm>
            <a:off x="1154955" y="475470"/>
            <a:ext cx="8825658" cy="992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smtClean="0"/>
              <a:t>Дефекты на структурах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1530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2785</TotalTime>
  <Words>911</Words>
  <Application>Microsoft Office PowerPoint</Application>
  <PresentationFormat>Широкоэкранный</PresentationFormat>
  <Paragraphs>105</Paragraphs>
  <Slides>15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Times New Roman</vt:lpstr>
      <vt:lpstr>Wingdings 3</vt:lpstr>
      <vt:lpstr>Ион (конференц-зал)</vt:lpstr>
      <vt:lpstr>Молекулярный дизайн углеродных структур</vt:lpstr>
      <vt:lpstr>Задачи: </vt:lpstr>
      <vt:lpstr>Обзор углеродных структур</vt:lpstr>
      <vt:lpstr>Обзор углеродных структур</vt:lpstr>
      <vt:lpstr>Обзор углеродных структур</vt:lpstr>
      <vt:lpstr>Дефекты на структурах</vt:lpstr>
      <vt:lpstr>Дефекты на структурах</vt:lpstr>
      <vt:lpstr>Дефекты на структурах</vt:lpstr>
      <vt:lpstr>Презентация PowerPoint</vt:lpstr>
      <vt:lpstr>Дефекты на структурах</vt:lpstr>
      <vt:lpstr>Дефект Стоуна-Уэльса (СУ)</vt:lpstr>
      <vt:lpstr>Дефект Стоуна-Уэльса (исследование)</vt:lpstr>
      <vt:lpstr>Новые структуры на основе дефектов СУ</vt:lpstr>
      <vt:lpstr>Вывод: 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Молекулярный дизайн углеродных структур</dc:title>
  <dc:creator>Genchik</dc:creator>
  <cp:lastModifiedBy>Genchik</cp:lastModifiedBy>
  <cp:revision>62</cp:revision>
  <dcterms:created xsi:type="dcterms:W3CDTF">2017-06-18T14:28:52Z</dcterms:created>
  <dcterms:modified xsi:type="dcterms:W3CDTF">2017-06-26T11:36:19Z</dcterms:modified>
</cp:coreProperties>
</file>