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26"/>
  </p:handoutMasterIdLst>
  <p:sldIdLst>
    <p:sldId id="280" r:id="rId3"/>
    <p:sldId id="281" r:id="rId4"/>
    <p:sldId id="282" r:id="rId5"/>
    <p:sldId id="283" r:id="rId6"/>
    <p:sldId id="300" r:id="rId7"/>
    <p:sldId id="284" r:id="rId9"/>
    <p:sldId id="285" r:id="rId10"/>
    <p:sldId id="302" r:id="rId11"/>
    <p:sldId id="286" r:id="rId12"/>
    <p:sldId id="290" r:id="rId13"/>
    <p:sldId id="287" r:id="rId14"/>
    <p:sldId id="288" r:id="rId15"/>
    <p:sldId id="289" r:id="rId16"/>
    <p:sldId id="301" r:id="rId17"/>
    <p:sldId id="291" r:id="rId18"/>
    <p:sldId id="292" r:id="rId19"/>
    <p:sldId id="293" r:id="rId20"/>
    <p:sldId id="294" r:id="rId21"/>
    <p:sldId id="296" r:id="rId22"/>
    <p:sldId id="297" r:id="rId23"/>
    <p:sldId id="298" r:id="rId24"/>
    <p:sldId id="29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0C1"/>
    <a:srgbClr val="0373FF"/>
    <a:srgbClr val="0C63FD"/>
    <a:srgbClr val="0500FF"/>
    <a:srgbClr val="00FDFF"/>
    <a:srgbClr val="25B9F9"/>
    <a:srgbClr val="1A1464"/>
    <a:srgbClr val="05058E"/>
    <a:srgbClr val="000000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80234" autoAdjust="0"/>
  </p:normalViewPr>
  <p:slideViewPr>
    <p:cSldViewPr snapToGrid="0" snapToObjects="1">
      <p:cViewPr>
        <p:scale>
          <a:sx n="66" d="100"/>
          <a:sy n="66" d="100"/>
        </p:scale>
        <p:origin x="-2676" y="-6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A98DE-C4F3-44DD-AD95-3723FBE418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70FF3-2715-474A-885C-71BF05FC32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后续会说非一般情况下是不用回表的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这里索引失效指的是搜索失效，但是就算是全文扫描也还是有可能用上这个索引的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后续会说非一般情况下是不用回表的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自增主键可以保证主键索引一直是顺序追加的，一般不会触发页分裂，最多一个数据页满了，重新申请一个新的数据页；</a:t>
            </a:r>
            <a:endParaRPr lang="en-US" altLang="zh-CN" dirty="0" smtClean="0"/>
          </a:p>
          <a:p>
            <a:r>
              <a:rPr lang="zh-CN" altLang="en-US" dirty="0" smtClean="0"/>
              <a:t>非自增主键索引所要插入的数据页是随机的，很容易导致页分裂，增加页中的碎片以及写入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最左索引原则见后续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T where a &gt;“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</a:t>
            </a:r>
            <a:r>
              <a:rPr lang="en-US" altLang="zh-CN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b=“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</a:t>
            </a:r>
            <a:r>
              <a:rPr lang="en-US" altLang="zh-CN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”;//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c a b      c b a         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1 1 2      1 2 1 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dirty="0" smtClean="0"/>
              <a:t>1 2 3      1 3 2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2 2 4      2 4 2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2 3 3      2 3 3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0FF3-2715-474A-885C-71BF05FC320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4326-70AB-6E40-9B40-89D7714CBE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6585-83FE-5040-9ACD-DD64011880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3384184" y="706074"/>
            <a:ext cx="54236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目录／</a:t>
            </a:r>
            <a:r>
              <a:rPr lang="en-US" altLang="zh-CN" sz="3200" b="1" kern="4000" spc="5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en-US" altLang="zh-CN" sz="3200" b="1" kern="4000" spc="5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1085" y="1669157"/>
            <a:ext cx="4608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索引的设计原则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buAutoNum type="arabicPeriod"/>
            </a:pP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 常见索引模型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AutoNum type="arabicPeriod" startAt="2"/>
            </a:pP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err="1" smtClean="0">
                <a:latin typeface="微软雅黑" panose="020B0503020204020204" charset="-122"/>
                <a:ea typeface="微软雅黑" panose="020B0503020204020204" charset="-122"/>
              </a:rPr>
              <a:t>InnoDB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的索引模型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AutoNum type="arabicPeriod" startAt="2"/>
            </a:pP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几种常见索引概述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AutoNum type="arabicPeriod" startAt="2"/>
            </a:pP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 索引失效场景介绍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联合索引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007" y="1017565"/>
            <a:ext cx="82957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联合索引：就是指多个字段联合在一起创建索引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如下表创建了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a,b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字段的联合索引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reate table t(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id 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a 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b 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primary key (id),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key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idx_a_b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a,b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 Engine=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InnoDB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default charset=utf8;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idx_a_b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联合索引，先根据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排序再根据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排序，即当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相同时根据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排序，适用于如下的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语句查询：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elect * from t where a=1 and b=1;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elect * from t where a=1 order by b limit 2; // 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最左前缀原则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007" y="1017565"/>
            <a:ext cx="8295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最左前缀原则：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对于联合索引，联合索引的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’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最左前缀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’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是可以当做索引来定位记录的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对于字符串索引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like ‘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abc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%’,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也是可以用上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索引的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索引建立联合索引的时候，要根据实际场景决定联合索引中各个字段的顺序，充分利用最左前缀原则，尽量多的使用到联合索引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3577" y="2573803"/>
            <a:ext cx="82231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T(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primary key, 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(16), 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(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engine=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联合索引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单个索引能用上，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就用不上了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T where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a=“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b=“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//(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 * from T where b=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a=“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//(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T where a=“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”;//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T where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b=“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”;//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如果要用上只能单独建一个索引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T where 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like “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%” and b=“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”;//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只能用上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，只能找到符合条件的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之后全匹配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，因为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存在多个值这时候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就不是有序的了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最左索引原则思考题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3291" y="908654"/>
            <a:ext cx="79619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`geek` (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`a`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 NOT NULL,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`b`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 NOT NULL,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`c`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 NOT NULL,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`d`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 NOT NULL,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(`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a`,`b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`),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KEY `c` (`c`),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KEY `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(`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c`,`a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`),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KEY `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(`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c`,`b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`)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ENGINE=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geek where c=N order by a limit 1;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geek where c=N order by b limit 1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问题：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ca,cb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联合索引是否都有必要创建？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提示：当普通索引值相等时，它是按照主键从小到大排序的；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选择索引的标准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3291" y="1286018"/>
            <a:ext cx="85569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基数（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cardinality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）：一个索引上不同值的个数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基数如何统计？当某个表的数据量很大的时候，全部统计代价太高了，所以一般采用采样法统计，如果索引共有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个数据页，则可能选择其中的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N/8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个数据页做统计，并将统计结果乘以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得到基数值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基数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/count(*)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得到一个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0-1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之间的浮点数，浮点数越接近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则索引的选择性越好，查找效率越高，远小于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说明选择性很差，不适合选作索引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相应的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语句如下：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elect  count(distinct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colName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)/count(*)  from T;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当想要选择的索引为字符串且长度较长时，我们一般会选择字符串的最左前缀的几个字符作为索引，具体选择几个字符比较合适呢？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这时候可以通过：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select count(distinct  left(strCol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6))/count(*) from T;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来确定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具体这个值要达到多少，可以提前预估好，比如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0.9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 </a:t>
            </a: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索引失效</a:t>
            </a:r>
            <a:r>
              <a:rPr lang="zh-CN" altLang="en-US" sz="3200" b="1" kern="4000" spc="30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006" y="1393580"/>
            <a:ext cx="8295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条件字段函数操作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隐式类型转换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隐式字符编码转换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索引失效</a:t>
            </a:r>
            <a:r>
              <a:rPr lang="zh-CN" altLang="en-US" sz="3200" b="1" kern="4000" spc="30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007" y="1017565"/>
            <a:ext cx="8295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索引搜索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失效之条件字段函数操作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CREATE </a:t>
            </a:r>
            <a:r>
              <a:rPr lang="en-US" altLang="zh-CN" dirty="0">
                <a:solidFill>
                  <a:prstClr val="black"/>
                </a:solidFill>
              </a:rPr>
              <a:t>TABLE `</a:t>
            </a:r>
            <a:r>
              <a:rPr lang="en-US" altLang="zh-CN" dirty="0" err="1">
                <a:solidFill>
                  <a:prstClr val="black"/>
                </a:solidFill>
              </a:rPr>
              <a:t>tradelog</a:t>
            </a:r>
            <a:r>
              <a:rPr lang="en-US" altLang="zh-CN" dirty="0">
                <a:solidFill>
                  <a:prstClr val="black"/>
                </a:solidFill>
              </a:rPr>
              <a:t>` (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`id` </a:t>
            </a:r>
            <a:r>
              <a:rPr lang="en-US" altLang="zh-CN" dirty="0" err="1">
                <a:solidFill>
                  <a:prstClr val="black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(11) NOT NULL,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`</a:t>
            </a:r>
            <a:r>
              <a:rPr lang="en-US" altLang="zh-CN" dirty="0" err="1">
                <a:solidFill>
                  <a:prstClr val="black"/>
                </a:solidFill>
              </a:rPr>
              <a:t>tradeid</a:t>
            </a:r>
            <a:r>
              <a:rPr lang="en-US" altLang="zh-CN" dirty="0">
                <a:solidFill>
                  <a:prstClr val="black"/>
                </a:solidFill>
              </a:rPr>
              <a:t>` varchar(32) DEFAULT NULL,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`</a:t>
            </a:r>
            <a:r>
              <a:rPr lang="en-US" altLang="zh-CN" dirty="0" err="1">
                <a:solidFill>
                  <a:prstClr val="black"/>
                </a:solidFill>
              </a:rPr>
              <a:t>t_modified</a:t>
            </a:r>
            <a:r>
              <a:rPr lang="en-US" altLang="zh-CN" dirty="0">
                <a:solidFill>
                  <a:prstClr val="black"/>
                </a:solidFill>
              </a:rPr>
              <a:t>` </a:t>
            </a:r>
            <a:r>
              <a:rPr lang="en-US" altLang="zh-CN" dirty="0" err="1">
                <a:solidFill>
                  <a:prstClr val="black"/>
                </a:solidFill>
              </a:rPr>
              <a:t>datetime</a:t>
            </a:r>
            <a:r>
              <a:rPr lang="en-US" altLang="zh-CN" dirty="0">
                <a:solidFill>
                  <a:prstClr val="black"/>
                </a:solidFill>
              </a:rPr>
              <a:t> DEFAULT NULL,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PRIMARY KEY (`id`),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KEY `</a:t>
            </a:r>
            <a:r>
              <a:rPr lang="en-US" altLang="zh-CN" dirty="0" err="1">
                <a:solidFill>
                  <a:prstClr val="black"/>
                </a:solidFill>
              </a:rPr>
              <a:t>tradeid</a:t>
            </a:r>
            <a:r>
              <a:rPr lang="en-US" altLang="zh-CN" dirty="0">
                <a:solidFill>
                  <a:prstClr val="black"/>
                </a:solidFill>
              </a:rPr>
              <a:t>` (`</a:t>
            </a:r>
            <a:r>
              <a:rPr lang="en-US" altLang="zh-CN" dirty="0" err="1">
                <a:solidFill>
                  <a:prstClr val="black"/>
                </a:solidFill>
              </a:rPr>
              <a:t>tradeid</a:t>
            </a:r>
            <a:r>
              <a:rPr lang="en-US" altLang="zh-CN" dirty="0">
                <a:solidFill>
                  <a:prstClr val="black"/>
                </a:solidFill>
              </a:rPr>
              <a:t>`),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KEY `</a:t>
            </a:r>
            <a:r>
              <a:rPr lang="en-US" altLang="zh-CN" dirty="0" err="1">
                <a:solidFill>
                  <a:prstClr val="black"/>
                </a:solidFill>
              </a:rPr>
              <a:t>t_modified</a:t>
            </a:r>
            <a:r>
              <a:rPr lang="en-US" altLang="zh-CN" dirty="0">
                <a:solidFill>
                  <a:prstClr val="black"/>
                </a:solidFill>
              </a:rPr>
              <a:t>` (`</a:t>
            </a:r>
            <a:r>
              <a:rPr lang="en-US" altLang="zh-CN" dirty="0" err="1">
                <a:solidFill>
                  <a:prstClr val="black"/>
                </a:solidFill>
              </a:rPr>
              <a:t>t_modified</a:t>
            </a:r>
            <a:r>
              <a:rPr lang="en-US" altLang="zh-CN" dirty="0">
                <a:solidFill>
                  <a:prstClr val="black"/>
                </a:solidFill>
              </a:rPr>
              <a:t>`)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) ENGINE=</a:t>
            </a:r>
            <a:r>
              <a:rPr lang="en-US" altLang="zh-CN" dirty="0" err="1">
                <a:solidFill>
                  <a:prstClr val="black"/>
                </a:solidFill>
              </a:rPr>
              <a:t>InnoDB</a:t>
            </a:r>
            <a:r>
              <a:rPr lang="en-US" altLang="zh-CN" dirty="0">
                <a:solidFill>
                  <a:prstClr val="black"/>
                </a:solidFill>
              </a:rPr>
              <a:t> DEFAULT CHARSET=utf8mb4</a:t>
            </a:r>
            <a:r>
              <a:rPr lang="en-US" altLang="zh-CN" dirty="0" smtClean="0">
                <a:solidFill>
                  <a:prstClr val="black"/>
                </a:solidFill>
              </a:rPr>
              <a:t>;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insert into </a:t>
            </a:r>
            <a:r>
              <a:rPr lang="en-US" altLang="zh-CN" dirty="0" err="1">
                <a:solidFill>
                  <a:prstClr val="black"/>
                </a:solidFill>
              </a:rPr>
              <a:t>tradelog</a:t>
            </a:r>
            <a:r>
              <a:rPr lang="en-US" altLang="zh-CN" dirty="0">
                <a:solidFill>
                  <a:prstClr val="black"/>
                </a:solidFill>
              </a:rPr>
              <a:t> (</a:t>
            </a:r>
            <a:r>
              <a:rPr lang="en-US" altLang="zh-CN" dirty="0" err="1">
                <a:solidFill>
                  <a:prstClr val="black"/>
                </a:solidFill>
              </a:rPr>
              <a:t>id,tradeid,t_modified</a:t>
            </a:r>
            <a:r>
              <a:rPr lang="en-US" altLang="zh-CN" dirty="0">
                <a:solidFill>
                  <a:prstClr val="black"/>
                </a:solidFill>
              </a:rPr>
              <a:t>) values(1,'1','2018-01-01'),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(2,'2','2018-02-01'),(3,'3','2018-03-01'),(4,'4','2018-04-01</a:t>
            </a:r>
            <a:r>
              <a:rPr lang="en-US" altLang="zh-CN" dirty="0" smtClean="0">
                <a:solidFill>
                  <a:prstClr val="black"/>
                </a:solidFill>
              </a:rPr>
              <a:t>');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explain select count(*) from </a:t>
            </a:r>
            <a:r>
              <a:rPr lang="en-US" altLang="zh-CN" dirty="0" err="1">
                <a:solidFill>
                  <a:prstClr val="black"/>
                </a:solidFill>
              </a:rPr>
              <a:t>tradelog</a:t>
            </a:r>
            <a:r>
              <a:rPr lang="en-US" altLang="zh-CN" dirty="0">
                <a:solidFill>
                  <a:prstClr val="black"/>
                </a:solidFill>
              </a:rPr>
              <a:t> where </a:t>
            </a:r>
            <a:r>
              <a:rPr lang="en-US" altLang="zh-CN" b="1" dirty="0">
                <a:solidFill>
                  <a:srgbClr val="FF0000"/>
                </a:solidFill>
              </a:rPr>
              <a:t>month(</a:t>
            </a:r>
            <a:r>
              <a:rPr lang="en-US" altLang="zh-CN" b="1" dirty="0" err="1">
                <a:solidFill>
                  <a:srgbClr val="FF0000"/>
                </a:solidFill>
              </a:rPr>
              <a:t>t_modified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prstClr val="black"/>
                </a:solidFill>
              </a:rPr>
              <a:t>=3</a:t>
            </a:r>
            <a:r>
              <a:rPr lang="en-US" altLang="zh-CN" dirty="0" smtClean="0">
                <a:solidFill>
                  <a:prstClr val="black"/>
                </a:solidFill>
              </a:rPr>
              <a:t>;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d:\user\01368080\appdata\local\sfim\NIM\2ce7e4a4114b22ac2b04fb8143e986bd\image\e1f710721a37ac4fa362b13f1ed2d50f_sr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06" y="5211260"/>
            <a:ext cx="8459381" cy="8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索引失效</a:t>
            </a:r>
            <a:r>
              <a:rPr lang="zh-CN" altLang="en-US" sz="3200" b="1" kern="4000" spc="30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006" y="1059758"/>
            <a:ext cx="82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索引搜索失效之条件字段函数操作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1006" y="2476190"/>
            <a:ext cx="796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3074" name="Picture 2" descr="https://static001.geekbang.org/resource/image/3e/86/3e30d9a5e67f711f5af2e2599e80028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136" y="1549141"/>
            <a:ext cx="624364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索引失效</a:t>
            </a:r>
            <a:r>
              <a:rPr lang="zh-CN" altLang="en-US" sz="3200" b="1" kern="4000" spc="30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006" y="1059758"/>
            <a:ext cx="82957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索引搜索失效之条件字段函数操作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总结：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当对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条件索引字段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加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函数操作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时，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会统一不走索引搜索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，即使是特别简单的函数，虽然我们能够肉眼分析出其实有些是可以走索引搜索的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如果是对条件索引字段值加函数操作，该走索引搜索的依然可以走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根据上述规则分析下下面的语句能否走索引搜索功能，其中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为主键索引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s</a:t>
            </a:r>
            <a:r>
              <a:rPr lang="en-US" altLang="zh-CN" sz="2000" dirty="0" smtClean="0">
                <a:solidFill>
                  <a:prstClr val="black"/>
                </a:solidFill>
              </a:rPr>
              <a:t>elect * from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tradelog</a:t>
            </a:r>
            <a:r>
              <a:rPr lang="en-US" altLang="zh-CN" sz="2000" dirty="0" smtClean="0">
                <a:solidFill>
                  <a:prstClr val="black"/>
                </a:solidFill>
              </a:rPr>
              <a:t> where id+1=1000; /</a:t>
            </a:r>
            <a:r>
              <a:rPr lang="en-US" altLang="zh-CN" sz="2000" dirty="0">
                <a:solidFill>
                  <a:prstClr val="black"/>
                </a:solidFill>
              </a:rPr>
              <a:t>/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s</a:t>
            </a:r>
            <a:r>
              <a:rPr lang="en-US" altLang="zh-CN" sz="2000" dirty="0" smtClean="0">
                <a:solidFill>
                  <a:prstClr val="black"/>
                </a:solidFill>
              </a:rPr>
              <a:t>elect * from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tradelog</a:t>
            </a:r>
            <a:r>
              <a:rPr lang="en-US" altLang="zh-CN" sz="2000" dirty="0" smtClean="0">
                <a:solidFill>
                  <a:prstClr val="black"/>
                </a:solidFill>
              </a:rPr>
              <a:t> where id=1000-1; //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索引失效</a:t>
            </a:r>
            <a:r>
              <a:rPr lang="zh-CN" altLang="en-US" sz="3200" b="1" kern="4000" spc="30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006" y="901453"/>
            <a:ext cx="96891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索引失效之隐式类型转换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CREATE TABLE `</a:t>
            </a:r>
            <a:r>
              <a:rPr lang="en-US" altLang="zh-CN" sz="2000" dirty="0" err="1">
                <a:solidFill>
                  <a:prstClr val="black"/>
                </a:solidFill>
              </a:rPr>
              <a:t>tradelog</a:t>
            </a:r>
            <a:r>
              <a:rPr lang="en-US" altLang="zh-CN" sz="2000" dirty="0">
                <a:solidFill>
                  <a:prstClr val="black"/>
                </a:solidFill>
              </a:rPr>
              <a:t>` (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  `id` </a:t>
            </a:r>
            <a:r>
              <a:rPr lang="en-US" altLang="zh-CN" sz="2000" dirty="0" err="1">
                <a:solidFill>
                  <a:prstClr val="black"/>
                </a:solidFill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</a:rPr>
              <a:t>(11) NOT NULL,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  `</a:t>
            </a:r>
            <a:r>
              <a:rPr lang="en-US" altLang="zh-CN" sz="2000" dirty="0" err="1">
                <a:solidFill>
                  <a:prstClr val="black"/>
                </a:solidFill>
              </a:rPr>
              <a:t>tradeid</a:t>
            </a:r>
            <a:r>
              <a:rPr lang="en-US" altLang="zh-CN" sz="2000" dirty="0">
                <a:solidFill>
                  <a:prstClr val="black"/>
                </a:solidFill>
              </a:rPr>
              <a:t>` varchar(32) DEFAULT NULL,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  `</a:t>
            </a:r>
            <a:r>
              <a:rPr lang="en-US" altLang="zh-CN" sz="2000" dirty="0" err="1">
                <a:solidFill>
                  <a:prstClr val="black"/>
                </a:solidFill>
              </a:rPr>
              <a:t>t_modified</a:t>
            </a:r>
            <a:r>
              <a:rPr lang="en-US" altLang="zh-CN" sz="2000" dirty="0">
                <a:solidFill>
                  <a:prstClr val="black"/>
                </a:solidFill>
              </a:rPr>
              <a:t>` </a:t>
            </a:r>
            <a:r>
              <a:rPr lang="en-US" altLang="zh-CN" sz="2000" dirty="0" err="1">
                <a:solidFill>
                  <a:prstClr val="black"/>
                </a:solidFill>
              </a:rPr>
              <a:t>datetime</a:t>
            </a:r>
            <a:r>
              <a:rPr lang="en-US" altLang="zh-CN" sz="2000" dirty="0">
                <a:solidFill>
                  <a:prstClr val="black"/>
                </a:solidFill>
              </a:rPr>
              <a:t> DEFAULT NULL,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  PRIMARY KEY (`id`),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  KEY `</a:t>
            </a:r>
            <a:r>
              <a:rPr lang="en-US" altLang="zh-CN" sz="2000" dirty="0" err="1">
                <a:solidFill>
                  <a:prstClr val="black"/>
                </a:solidFill>
              </a:rPr>
              <a:t>tradeid</a:t>
            </a:r>
            <a:r>
              <a:rPr lang="en-US" altLang="zh-CN" sz="2000" dirty="0">
                <a:solidFill>
                  <a:prstClr val="black"/>
                </a:solidFill>
              </a:rPr>
              <a:t>` (`</a:t>
            </a:r>
            <a:r>
              <a:rPr lang="en-US" altLang="zh-CN" sz="2000" dirty="0" err="1">
                <a:solidFill>
                  <a:prstClr val="black"/>
                </a:solidFill>
              </a:rPr>
              <a:t>tradeid</a:t>
            </a:r>
            <a:r>
              <a:rPr lang="en-US" altLang="zh-CN" sz="2000" dirty="0">
                <a:solidFill>
                  <a:prstClr val="black"/>
                </a:solidFill>
              </a:rPr>
              <a:t>`),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  KEY `</a:t>
            </a:r>
            <a:r>
              <a:rPr lang="en-US" altLang="zh-CN" sz="2000" dirty="0" err="1">
                <a:solidFill>
                  <a:prstClr val="black"/>
                </a:solidFill>
              </a:rPr>
              <a:t>t_modified</a:t>
            </a:r>
            <a:r>
              <a:rPr lang="en-US" altLang="zh-CN" sz="2000" dirty="0">
                <a:solidFill>
                  <a:prstClr val="black"/>
                </a:solidFill>
              </a:rPr>
              <a:t>` (`</a:t>
            </a:r>
            <a:r>
              <a:rPr lang="en-US" altLang="zh-CN" sz="2000" dirty="0" err="1">
                <a:solidFill>
                  <a:prstClr val="black"/>
                </a:solidFill>
              </a:rPr>
              <a:t>t_modified</a:t>
            </a:r>
            <a:r>
              <a:rPr lang="en-US" altLang="zh-CN" sz="2000" dirty="0">
                <a:solidFill>
                  <a:prstClr val="black"/>
                </a:solidFill>
              </a:rPr>
              <a:t>`)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) ENGINE=</a:t>
            </a:r>
            <a:r>
              <a:rPr lang="en-US" altLang="zh-CN" sz="2000" dirty="0" err="1">
                <a:solidFill>
                  <a:prstClr val="black"/>
                </a:solidFill>
              </a:rPr>
              <a:t>InnoDB</a:t>
            </a:r>
            <a:r>
              <a:rPr lang="en-US" altLang="zh-CN" sz="2000" dirty="0">
                <a:solidFill>
                  <a:prstClr val="black"/>
                </a:solidFill>
              </a:rPr>
              <a:t> DEFAULT CHARSET=utf8mb4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  <a:endParaRPr lang="en-US" altLang="zh-CN" sz="2000" dirty="0">
              <a:solidFill>
                <a:prstClr val="black"/>
              </a:solidFill>
            </a:endParaRPr>
          </a:p>
          <a:p>
            <a:endParaRPr lang="en-US" altLang="zh-CN" sz="2000" dirty="0" smtClean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s</a:t>
            </a:r>
            <a:r>
              <a:rPr lang="en-US" altLang="zh-CN" sz="2000" dirty="0" smtClean="0">
                <a:solidFill>
                  <a:prstClr val="black"/>
                </a:solidFill>
              </a:rPr>
              <a:t>elect * from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tradelog</a:t>
            </a:r>
            <a:r>
              <a:rPr lang="en-US" altLang="zh-CN" sz="2000" dirty="0" smtClean="0">
                <a:solidFill>
                  <a:prstClr val="black"/>
                </a:solidFill>
              </a:rPr>
              <a:t> where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tradeid</a:t>
            </a:r>
            <a:r>
              <a:rPr lang="en-US" altLang="zh-CN" sz="2000" dirty="0" smtClean="0">
                <a:solidFill>
                  <a:prstClr val="black"/>
                </a:solidFill>
              </a:rPr>
              <a:t>=2; //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tradeid</a:t>
            </a:r>
            <a:r>
              <a:rPr lang="zh-CN" altLang="en-US" sz="2000" dirty="0" smtClean="0">
                <a:solidFill>
                  <a:prstClr val="black"/>
                </a:solidFill>
              </a:rPr>
              <a:t>索引搜索会失效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</a:rPr>
              <a:t>由于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tradeid</a:t>
            </a:r>
            <a:r>
              <a:rPr lang="zh-CN" altLang="en-US" sz="2000" dirty="0" smtClean="0">
                <a:solidFill>
                  <a:prstClr val="black"/>
                </a:solidFill>
              </a:rPr>
              <a:t>是</a:t>
            </a:r>
            <a:r>
              <a:rPr lang="en-US" altLang="zh-CN" sz="2000" dirty="0" smtClean="0">
                <a:solidFill>
                  <a:prstClr val="black"/>
                </a:solidFill>
              </a:rPr>
              <a:t>varchar</a:t>
            </a:r>
            <a:r>
              <a:rPr lang="zh-CN" altLang="en-US" sz="2000" dirty="0" smtClean="0">
                <a:solidFill>
                  <a:prstClr val="black"/>
                </a:solidFill>
              </a:rPr>
              <a:t>类型，</a:t>
            </a:r>
            <a:r>
              <a:rPr lang="en-US" altLang="zh-CN" sz="2000" dirty="0" smtClean="0">
                <a:solidFill>
                  <a:prstClr val="black"/>
                </a:solidFill>
              </a:rPr>
              <a:t>2</a:t>
            </a:r>
            <a:r>
              <a:rPr lang="zh-CN" altLang="en-US" sz="2000" dirty="0" smtClean="0">
                <a:solidFill>
                  <a:prstClr val="black"/>
                </a:solidFill>
              </a:rPr>
              <a:t>是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int</a:t>
            </a:r>
            <a:r>
              <a:rPr lang="zh-CN" altLang="en-US" sz="2000" dirty="0" smtClean="0">
                <a:solidFill>
                  <a:prstClr val="black"/>
                </a:solidFill>
              </a:rPr>
              <a:t>型，所以会进行类型转换，整型和字符串类型比较会统一转换成整型，在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mysql</a:t>
            </a:r>
            <a:r>
              <a:rPr lang="zh-CN" altLang="en-US" sz="2000" dirty="0" smtClean="0">
                <a:solidFill>
                  <a:prstClr val="black"/>
                </a:solidFill>
              </a:rPr>
              <a:t>中执行下：</a:t>
            </a:r>
            <a:r>
              <a:rPr lang="en-US" altLang="zh-CN" sz="2000" dirty="0" smtClean="0">
                <a:solidFill>
                  <a:prstClr val="black"/>
                </a:solidFill>
              </a:rPr>
              <a:t>select  “10”&gt;9</a:t>
            </a:r>
            <a:r>
              <a:rPr lang="zh-CN" altLang="en-US" sz="2000" dirty="0" smtClean="0">
                <a:solidFill>
                  <a:prstClr val="black"/>
                </a:solidFill>
              </a:rPr>
              <a:t>就知道了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endParaRPr lang="en-US" altLang="zh-CN" sz="2000" dirty="0" smtClean="0">
              <a:solidFill>
                <a:prstClr val="black"/>
              </a:solidFill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</a:rPr>
              <a:t>所以上述语句相当于：</a:t>
            </a:r>
            <a:r>
              <a:rPr lang="en-US" altLang="zh-CN" sz="2000" dirty="0">
                <a:solidFill>
                  <a:prstClr val="black"/>
                </a:solidFill>
              </a:rPr>
              <a:t> select * from </a:t>
            </a:r>
            <a:r>
              <a:rPr lang="en-US" altLang="zh-CN" sz="2000" dirty="0" err="1">
                <a:solidFill>
                  <a:prstClr val="black"/>
                </a:solidFill>
              </a:rPr>
              <a:t>tradelog</a:t>
            </a:r>
            <a:r>
              <a:rPr lang="en-US" altLang="zh-CN" sz="2000" dirty="0">
                <a:solidFill>
                  <a:prstClr val="black"/>
                </a:solidFill>
              </a:rPr>
              <a:t> where </a:t>
            </a:r>
            <a:r>
              <a:rPr lang="en-US" altLang="zh-CN" sz="2000" dirty="0" smtClean="0">
                <a:solidFill>
                  <a:prstClr val="black"/>
                </a:solidFill>
              </a:rPr>
              <a:t>CAST(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tradeid</a:t>
            </a:r>
            <a:r>
              <a:rPr lang="en-US" altLang="zh-CN" sz="2000" dirty="0" smtClean="0">
                <a:solidFill>
                  <a:prstClr val="black"/>
                </a:solidFill>
              </a:rPr>
              <a:t> as signed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</a:rPr>
              <a:t>)=2</a:t>
            </a:r>
            <a:r>
              <a:rPr lang="en-US" altLang="zh-CN" sz="2000" dirty="0">
                <a:solidFill>
                  <a:prstClr val="black"/>
                </a:solidFill>
              </a:rPr>
              <a:t>;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r>
              <a:rPr lang="zh-CN" altLang="en-US" sz="2000" dirty="0" smtClean="0">
                <a:solidFill>
                  <a:prstClr val="black"/>
                </a:solidFill>
              </a:rPr>
              <a:t>根据之前的条件字段函数操作索引失效规则可知结论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索引失效</a:t>
            </a:r>
            <a:r>
              <a:rPr lang="zh-CN" altLang="en-US" sz="3200" b="1" kern="4000" spc="30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8289" y="1017565"/>
            <a:ext cx="57267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索引失效之隐式字符编码转换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CREATE TABLE `</a:t>
            </a:r>
            <a:r>
              <a:rPr lang="en-US" altLang="zh-CN" dirty="0" err="1">
                <a:solidFill>
                  <a:prstClr val="black"/>
                </a:solidFill>
              </a:rPr>
              <a:t>tradelog</a:t>
            </a:r>
            <a:r>
              <a:rPr lang="en-US" altLang="zh-CN" dirty="0">
                <a:solidFill>
                  <a:prstClr val="black"/>
                </a:solidFill>
              </a:rPr>
              <a:t>` (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`id` </a:t>
            </a:r>
            <a:r>
              <a:rPr lang="en-US" altLang="zh-CN" dirty="0" err="1">
                <a:solidFill>
                  <a:prstClr val="black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(11) NOT NULL,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`</a:t>
            </a:r>
            <a:r>
              <a:rPr lang="en-US" altLang="zh-CN" dirty="0" err="1">
                <a:solidFill>
                  <a:prstClr val="black"/>
                </a:solidFill>
              </a:rPr>
              <a:t>tradeid</a:t>
            </a:r>
            <a:r>
              <a:rPr lang="en-US" altLang="zh-CN" dirty="0">
                <a:solidFill>
                  <a:prstClr val="black"/>
                </a:solidFill>
              </a:rPr>
              <a:t>` varchar(32) DEFAULT NULL,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`</a:t>
            </a:r>
            <a:r>
              <a:rPr lang="en-US" altLang="zh-CN" dirty="0" err="1">
                <a:solidFill>
                  <a:prstClr val="black"/>
                </a:solidFill>
              </a:rPr>
              <a:t>t_modified</a:t>
            </a:r>
            <a:r>
              <a:rPr lang="en-US" altLang="zh-CN" dirty="0">
                <a:solidFill>
                  <a:prstClr val="black"/>
                </a:solidFill>
              </a:rPr>
              <a:t>` </a:t>
            </a:r>
            <a:r>
              <a:rPr lang="en-US" altLang="zh-CN" dirty="0" err="1">
                <a:solidFill>
                  <a:prstClr val="black"/>
                </a:solidFill>
              </a:rPr>
              <a:t>datetime</a:t>
            </a:r>
            <a:r>
              <a:rPr lang="en-US" altLang="zh-CN" dirty="0">
                <a:solidFill>
                  <a:prstClr val="black"/>
                </a:solidFill>
              </a:rPr>
              <a:t> DEFAULT NULL,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PRIMARY KEY (`id`),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KEY `</a:t>
            </a:r>
            <a:r>
              <a:rPr lang="en-US" altLang="zh-CN" dirty="0" err="1">
                <a:solidFill>
                  <a:prstClr val="black"/>
                </a:solidFill>
              </a:rPr>
              <a:t>tradeid</a:t>
            </a:r>
            <a:r>
              <a:rPr lang="en-US" altLang="zh-CN" dirty="0">
                <a:solidFill>
                  <a:prstClr val="black"/>
                </a:solidFill>
              </a:rPr>
              <a:t>` (`</a:t>
            </a:r>
            <a:r>
              <a:rPr lang="en-US" altLang="zh-CN" dirty="0" err="1">
                <a:solidFill>
                  <a:prstClr val="black"/>
                </a:solidFill>
              </a:rPr>
              <a:t>tradeid</a:t>
            </a:r>
            <a:r>
              <a:rPr lang="en-US" altLang="zh-CN" dirty="0">
                <a:solidFill>
                  <a:prstClr val="black"/>
                </a:solidFill>
              </a:rPr>
              <a:t>`),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 KEY `</a:t>
            </a:r>
            <a:r>
              <a:rPr lang="en-US" altLang="zh-CN" dirty="0" err="1">
                <a:solidFill>
                  <a:prstClr val="black"/>
                </a:solidFill>
              </a:rPr>
              <a:t>t_modified</a:t>
            </a:r>
            <a:r>
              <a:rPr lang="en-US" altLang="zh-CN" dirty="0">
                <a:solidFill>
                  <a:prstClr val="black"/>
                </a:solidFill>
              </a:rPr>
              <a:t>` (`</a:t>
            </a:r>
            <a:r>
              <a:rPr lang="en-US" altLang="zh-CN" dirty="0" err="1">
                <a:solidFill>
                  <a:prstClr val="black"/>
                </a:solidFill>
              </a:rPr>
              <a:t>t_modified</a:t>
            </a:r>
            <a:r>
              <a:rPr lang="en-US" altLang="zh-CN" dirty="0">
                <a:solidFill>
                  <a:prstClr val="black"/>
                </a:solidFill>
              </a:rPr>
              <a:t>`)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) ENGINE=</a:t>
            </a:r>
            <a:r>
              <a:rPr lang="en-US" altLang="zh-CN" dirty="0" err="1">
                <a:solidFill>
                  <a:prstClr val="black"/>
                </a:solidFill>
              </a:rPr>
              <a:t>InnoDB</a:t>
            </a:r>
            <a:r>
              <a:rPr lang="en-US" altLang="zh-CN" dirty="0">
                <a:solidFill>
                  <a:prstClr val="black"/>
                </a:solidFill>
              </a:rPr>
              <a:t> DEFAULT CHARSET=</a:t>
            </a:r>
            <a:r>
              <a:rPr lang="en-US" altLang="zh-CN" dirty="0">
                <a:solidFill>
                  <a:srgbClr val="FF0000"/>
                </a:solidFill>
              </a:rPr>
              <a:t>utf8mb4</a:t>
            </a:r>
            <a:r>
              <a:rPr lang="en-US" altLang="zh-CN" dirty="0" smtClean="0">
                <a:solidFill>
                  <a:prstClr val="black"/>
                </a:solidFill>
              </a:rPr>
              <a:t>;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/>
              <a:t>CREATE TABLE `</a:t>
            </a:r>
            <a:r>
              <a:rPr lang="en-US" altLang="zh-CN" dirty="0" err="1"/>
              <a:t>trade_detail</a:t>
            </a:r>
            <a:r>
              <a:rPr lang="en-US" altLang="zh-CN" dirty="0"/>
              <a:t>` (</a:t>
            </a:r>
            <a:endParaRPr lang="en-US" altLang="zh-CN" dirty="0"/>
          </a:p>
          <a:p>
            <a:r>
              <a:rPr lang="en-US" altLang="zh-CN" dirty="0"/>
              <a:t>  `id` </a:t>
            </a:r>
            <a:r>
              <a:rPr lang="en-US" altLang="zh-CN" dirty="0" err="1"/>
              <a:t>int</a:t>
            </a:r>
            <a:r>
              <a:rPr lang="en-US" altLang="zh-CN" dirty="0"/>
              <a:t>(11) NOT NULL,</a:t>
            </a:r>
            <a:endParaRPr lang="en-US" altLang="zh-CN" dirty="0"/>
          </a:p>
          <a:p>
            <a:r>
              <a:rPr lang="en-US" altLang="zh-CN" dirty="0"/>
              <a:t>  `</a:t>
            </a:r>
            <a:r>
              <a:rPr lang="en-US" altLang="zh-CN" dirty="0" err="1"/>
              <a:t>tradeid</a:t>
            </a:r>
            <a:r>
              <a:rPr lang="en-US" altLang="zh-CN" dirty="0"/>
              <a:t>` varchar(32) DEFAULT NULL,</a:t>
            </a:r>
            <a:endParaRPr lang="en-US" altLang="zh-CN" dirty="0"/>
          </a:p>
          <a:p>
            <a:r>
              <a:rPr lang="en-US" altLang="zh-CN" dirty="0"/>
              <a:t>  `</a:t>
            </a:r>
            <a:r>
              <a:rPr lang="en-US" altLang="zh-CN" dirty="0" err="1"/>
              <a:t>trade_step</a:t>
            </a:r>
            <a:r>
              <a:rPr lang="en-US" altLang="zh-CN" dirty="0"/>
              <a:t>` </a:t>
            </a:r>
            <a:r>
              <a:rPr lang="en-US" altLang="zh-CN" dirty="0" err="1"/>
              <a:t>int</a:t>
            </a:r>
            <a:r>
              <a:rPr lang="en-US" altLang="zh-CN" dirty="0"/>
              <a:t>(11) DEFAULT NULL, /* </a:t>
            </a:r>
            <a:r>
              <a:rPr lang="zh-CN" altLang="en-US" dirty="0"/>
              <a:t>操作步骤 *</a:t>
            </a:r>
            <a:r>
              <a:rPr lang="en-US" altLang="zh-CN" dirty="0"/>
              <a:t>/</a:t>
            </a:r>
            <a:endParaRPr lang="en-US" altLang="zh-CN" dirty="0"/>
          </a:p>
          <a:p>
            <a:r>
              <a:rPr lang="en-US" altLang="zh-CN" dirty="0"/>
              <a:t>  `</a:t>
            </a:r>
            <a:r>
              <a:rPr lang="en-US" altLang="zh-CN" dirty="0" err="1"/>
              <a:t>step_info</a:t>
            </a:r>
            <a:r>
              <a:rPr lang="en-US" altLang="zh-CN" dirty="0"/>
              <a:t>` varchar(32) DEFAULT NULL, /* </a:t>
            </a:r>
            <a:r>
              <a:rPr lang="zh-CN" altLang="en-US" dirty="0"/>
              <a:t>步骤信息 *</a:t>
            </a:r>
            <a:r>
              <a:rPr lang="en-US" altLang="zh-CN" dirty="0"/>
              <a:t>/</a:t>
            </a:r>
            <a:endParaRPr lang="en-US" altLang="zh-CN" dirty="0"/>
          </a:p>
          <a:p>
            <a:r>
              <a:rPr lang="en-US" altLang="zh-CN" dirty="0"/>
              <a:t>  PRIMARY KEY (`id`),</a:t>
            </a:r>
            <a:endParaRPr lang="en-US" altLang="zh-CN" dirty="0"/>
          </a:p>
          <a:p>
            <a:r>
              <a:rPr lang="en-US" altLang="zh-CN" dirty="0"/>
              <a:t>  KEY `</a:t>
            </a:r>
            <a:r>
              <a:rPr lang="en-US" altLang="zh-CN" dirty="0" err="1"/>
              <a:t>tradeid</a:t>
            </a:r>
            <a:r>
              <a:rPr lang="en-US" altLang="zh-CN" dirty="0"/>
              <a:t>` (`</a:t>
            </a:r>
            <a:r>
              <a:rPr lang="en-US" altLang="zh-CN" dirty="0" err="1"/>
              <a:t>tradeid</a:t>
            </a:r>
            <a:r>
              <a:rPr lang="en-US" altLang="zh-CN" dirty="0"/>
              <a:t>`)</a:t>
            </a:r>
            <a:endParaRPr lang="en-US" altLang="zh-CN" dirty="0"/>
          </a:p>
          <a:p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DEFAULT CHARSET=</a:t>
            </a:r>
            <a:r>
              <a:rPr lang="en-US" altLang="zh-CN" dirty="0">
                <a:solidFill>
                  <a:srgbClr val="FF0000"/>
                </a:solidFill>
              </a:rPr>
              <a:t>utf8</a:t>
            </a:r>
            <a:r>
              <a:rPr lang="en-US" altLang="zh-CN" dirty="0"/>
              <a:t>;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2000" y="1306286"/>
            <a:ext cx="4499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d.* from </a:t>
            </a:r>
            <a:r>
              <a:rPr lang="en-US" altLang="zh-CN" dirty="0" err="1" smtClean="0"/>
              <a:t>tradelog</a:t>
            </a:r>
            <a:r>
              <a:rPr lang="en-US" altLang="zh-CN" dirty="0" smtClean="0"/>
              <a:t> </a:t>
            </a:r>
            <a:r>
              <a:rPr lang="en-US" altLang="zh-CN" dirty="0"/>
              <a:t>l, </a:t>
            </a:r>
            <a:r>
              <a:rPr lang="en-US" altLang="zh-CN" dirty="0" err="1"/>
              <a:t>trade_detail</a:t>
            </a:r>
            <a:r>
              <a:rPr lang="en-US" altLang="zh-CN" dirty="0"/>
              <a:t> d where </a:t>
            </a:r>
            <a:r>
              <a:rPr lang="en-US" altLang="zh-CN" dirty="0" err="1"/>
              <a:t>d.tradeid</a:t>
            </a:r>
            <a:r>
              <a:rPr lang="en-US" altLang="zh-CN" dirty="0"/>
              <a:t>=</a:t>
            </a:r>
            <a:r>
              <a:rPr lang="en-US" altLang="zh-CN" dirty="0" err="1"/>
              <a:t>l.tradeid</a:t>
            </a:r>
            <a:r>
              <a:rPr lang="en-US" altLang="zh-CN" dirty="0"/>
              <a:t> and l.id=2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联表查询</a:t>
            </a:r>
            <a:r>
              <a:rPr lang="en-US" altLang="zh-CN" dirty="0" err="1" smtClean="0"/>
              <a:t>tradelog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trade_detail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先根据</a:t>
            </a:r>
            <a:r>
              <a:rPr lang="en-US" altLang="zh-CN" dirty="0" err="1" smtClean="0"/>
              <a:t>tradelog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id=2</a:t>
            </a:r>
            <a:r>
              <a:rPr lang="zh-CN" altLang="en-US" dirty="0" smtClean="0"/>
              <a:t>查找到对应的记录，取其中的</a:t>
            </a:r>
            <a:r>
              <a:rPr lang="en-US" altLang="zh-CN" dirty="0" err="1" smtClean="0"/>
              <a:t>tradeid</a:t>
            </a:r>
            <a:r>
              <a:rPr lang="zh-CN" altLang="en-US" dirty="0" smtClean="0"/>
              <a:t>去联表查</a:t>
            </a:r>
            <a:r>
              <a:rPr lang="en-US" altLang="zh-CN" dirty="0" err="1" smtClean="0"/>
              <a:t>trade_detail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trade_detail</a:t>
            </a:r>
            <a:r>
              <a:rPr lang="zh-CN" altLang="en-US" dirty="0" smtClean="0"/>
              <a:t>表是有</a:t>
            </a:r>
            <a:r>
              <a:rPr lang="en-US" altLang="zh-CN" dirty="0" err="1" smtClean="0"/>
              <a:t>tradeid</a:t>
            </a:r>
            <a:r>
              <a:rPr lang="zh-CN" altLang="en-US" dirty="0" smtClean="0"/>
              <a:t>索引的，按理说是会走索引查找的，</a:t>
            </a:r>
            <a:r>
              <a:rPr lang="en-US" altLang="zh-CN" dirty="0" smtClean="0"/>
              <a:t>explain</a:t>
            </a:r>
            <a:r>
              <a:rPr lang="zh-CN" altLang="en-US" dirty="0" smtClean="0"/>
              <a:t>一下语句发现并没有</a:t>
            </a:r>
            <a:endParaRPr lang="zh-CN" altLang="en-US" dirty="0"/>
          </a:p>
        </p:txBody>
      </p:sp>
      <p:pic>
        <p:nvPicPr>
          <p:cNvPr id="4098" name="Picture 2" descr="d:\user\01368080\appdata\local\sfim\NIM\2ce7e4a4114b22ac2b04fb8143e986bd\image\f28175ad83ff8640993465fe90628b91_sr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57" y="4023946"/>
            <a:ext cx="6201641" cy="124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索引的设计原则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668" y="1826954"/>
            <a:ext cx="5882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单个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crud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效率高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AutoNum type="arabicPeriod"/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区间查找效率高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索引失效场景</a:t>
            </a:r>
            <a:endParaRPr lang="en-US" altLang="zh-CN" sz="3200" b="1" kern="4000" spc="300" dirty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0400" y="1393371"/>
            <a:ext cx="10000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</a:rPr>
              <a:t>索引失效之隐式字符编码转换</a:t>
            </a:r>
            <a:endParaRPr lang="en-US" altLang="zh-CN" sz="2000" dirty="0">
              <a:solidFill>
                <a:prstClr val="black"/>
              </a:solidFill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原因：通过</a:t>
            </a:r>
            <a:r>
              <a:rPr lang="en-US" altLang="zh-CN" sz="2000" dirty="0" err="1" smtClean="0"/>
              <a:t>tradeid</a:t>
            </a:r>
            <a:r>
              <a:rPr lang="zh-CN" altLang="en-US" sz="2000" dirty="0" smtClean="0"/>
              <a:t>联表查询时，两个表的字符编码不一样，</a:t>
            </a:r>
            <a:r>
              <a:rPr lang="en-US" altLang="zh-CN" sz="2000" dirty="0" err="1" smtClean="0"/>
              <a:t>tradelog</a:t>
            </a:r>
            <a:r>
              <a:rPr lang="zh-CN" altLang="en-US" sz="2000" dirty="0" smtClean="0"/>
              <a:t>编码</a:t>
            </a:r>
            <a:endParaRPr lang="en-US" altLang="zh-CN" sz="2000" dirty="0"/>
          </a:p>
          <a:p>
            <a:r>
              <a:rPr lang="zh-CN" altLang="en-US" sz="2000" dirty="0" smtClean="0"/>
              <a:t>为</a:t>
            </a:r>
            <a:r>
              <a:rPr lang="en-US" altLang="zh-CN" sz="2000" dirty="0" smtClean="0">
                <a:solidFill>
                  <a:srgbClr val="FF0000"/>
                </a:solidFill>
              </a:rPr>
              <a:t>utf8mb4, </a:t>
            </a:r>
            <a:r>
              <a:rPr lang="en-US" altLang="zh-CN" sz="2000" dirty="0" err="1" smtClean="0"/>
              <a:t>trade_detail</a:t>
            </a:r>
            <a:r>
              <a:rPr lang="zh-CN" altLang="en-US" sz="2000" dirty="0" smtClean="0"/>
              <a:t>字符编码为</a:t>
            </a:r>
            <a:r>
              <a:rPr lang="en-US" altLang="zh-CN" sz="2000" dirty="0" smtClean="0">
                <a:solidFill>
                  <a:srgbClr val="FF0000"/>
                </a:solidFill>
              </a:rPr>
              <a:t>utf8, </a:t>
            </a:r>
            <a:r>
              <a:rPr lang="zh-CN" altLang="en-US" sz="2000" dirty="0" smtClean="0"/>
              <a:t>所以会统一转换为字符编码超集</a:t>
            </a:r>
            <a:r>
              <a:rPr lang="en-US" altLang="zh-CN" sz="2000" dirty="0" smtClean="0"/>
              <a:t>utf8mb4.</a:t>
            </a:r>
            <a:endParaRPr lang="en-US" altLang="zh-CN" sz="2000" dirty="0" smtClean="0"/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则相应的联表查询语句变为：</a:t>
            </a:r>
            <a:endParaRPr lang="en-US" altLang="zh-CN" sz="2000" dirty="0" smtClean="0"/>
          </a:p>
          <a:p>
            <a:r>
              <a:rPr lang="en-US" altLang="zh-CN" sz="2000" dirty="0"/>
              <a:t>s</a:t>
            </a:r>
            <a:r>
              <a:rPr lang="en-US" altLang="zh-CN" sz="2000" dirty="0" smtClean="0"/>
              <a:t>elect * from </a:t>
            </a:r>
            <a:r>
              <a:rPr lang="en-US" altLang="zh-CN" sz="2000" dirty="0" err="1" smtClean="0"/>
              <a:t>trade_detail</a:t>
            </a:r>
            <a:r>
              <a:rPr lang="en-US" altLang="zh-CN" sz="2000" dirty="0" smtClean="0"/>
              <a:t> where CONVERT(</a:t>
            </a:r>
            <a:r>
              <a:rPr lang="en-US" altLang="zh-CN" sz="2000" dirty="0" err="1" smtClean="0"/>
              <a:t>tradeid</a:t>
            </a:r>
            <a:r>
              <a:rPr lang="en-US" altLang="zh-CN" sz="2000" dirty="0" smtClean="0"/>
              <a:t> USING utf8mb4)=</a:t>
            </a:r>
            <a:r>
              <a:rPr lang="en-US" altLang="zh-CN" sz="2000" dirty="0" err="1" smtClean="0"/>
              <a:t>l.tradeid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根据之前的条件索引字段加上了函数操作则用不上索引搜索功能了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所以平时开发中，同一个库的表最好保持字符编码一致，以避免这种联表的隐式字符编码转换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自己对于索引的理解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3429" y="1133677"/>
            <a:ext cx="75264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sz="2000" dirty="0" smtClean="0">
                <a:solidFill>
                  <a:prstClr val="black"/>
                </a:solidFill>
              </a:rPr>
              <a:t>必须理解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Innodb</a:t>
            </a:r>
            <a:r>
              <a:rPr lang="zh-CN" altLang="en-US" sz="2000" dirty="0" smtClean="0">
                <a:solidFill>
                  <a:prstClr val="black"/>
                </a:solidFill>
              </a:rPr>
              <a:t>采用的索引结构：</a:t>
            </a:r>
            <a:r>
              <a:rPr lang="en-US" altLang="zh-CN" sz="2000" dirty="0" smtClean="0">
                <a:solidFill>
                  <a:prstClr val="black"/>
                </a:solidFill>
              </a:rPr>
              <a:t>B+</a:t>
            </a:r>
            <a:r>
              <a:rPr lang="zh-CN" altLang="en-US" sz="2000" dirty="0" smtClean="0">
                <a:solidFill>
                  <a:prstClr val="black"/>
                </a:solidFill>
              </a:rPr>
              <a:t>树索引结构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2000" dirty="0" smtClean="0">
                <a:solidFill>
                  <a:prstClr val="black"/>
                </a:solidFill>
              </a:rPr>
              <a:t>拿到一个频繁查询的语句，通过</a:t>
            </a:r>
            <a:r>
              <a:rPr lang="en-US" altLang="zh-CN" sz="2000" dirty="0" smtClean="0">
                <a:solidFill>
                  <a:prstClr val="black"/>
                </a:solidFill>
              </a:rPr>
              <a:t>where</a:t>
            </a:r>
            <a:r>
              <a:rPr lang="zh-CN" altLang="en-US" sz="2000" dirty="0" smtClean="0">
                <a:solidFill>
                  <a:prstClr val="black"/>
                </a:solidFill>
              </a:rPr>
              <a:t>后面的条件，分析条件查询字段是否有建立索引，有则继续：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条件查询字段是否有加函数操作，有则无法使用索引搜索查询，可以看下能否通过修改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sql</a:t>
            </a:r>
            <a:r>
              <a:rPr lang="zh-CN" altLang="en-US" sz="2000" dirty="0" smtClean="0">
                <a:solidFill>
                  <a:prstClr val="black"/>
                </a:solidFill>
              </a:rPr>
              <a:t>将函数操作移动到条件查询字段值中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联合索引，看下是否符合最左前缀索引原则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能否用上覆盖索引减少回表操作，提升查询效率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等等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buAutoNum type="arabicPeriod" startAt="3"/>
            </a:pPr>
            <a:r>
              <a:rPr lang="zh-CN" altLang="en-US" sz="2000" dirty="0" smtClean="0">
                <a:solidFill>
                  <a:prstClr val="black"/>
                </a:solidFill>
              </a:rPr>
              <a:t>无招胜有招，直接拿到查询语句，想象一下在</a:t>
            </a:r>
            <a:r>
              <a:rPr lang="en-US" altLang="zh-CN" sz="2000" dirty="0" smtClean="0">
                <a:solidFill>
                  <a:prstClr val="black"/>
                </a:solidFill>
              </a:rPr>
              <a:t>B+</a:t>
            </a:r>
            <a:r>
              <a:rPr lang="zh-CN" altLang="en-US" sz="2000" dirty="0" smtClean="0">
                <a:solidFill>
                  <a:prstClr val="black"/>
                </a:solidFill>
              </a:rPr>
              <a:t>索引树中搜索，遍历每一层的时候能否快速决定往左还是往右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buAutoNum type="arabicPeriod" startAt="3"/>
            </a:pPr>
            <a:r>
              <a:rPr lang="en-US" altLang="zh-CN" sz="2000" dirty="0" err="1" smtClean="0">
                <a:solidFill>
                  <a:prstClr val="black"/>
                </a:solidFill>
              </a:rPr>
              <a:t>Mysql</a:t>
            </a:r>
            <a:r>
              <a:rPr lang="zh-CN" altLang="en-US" sz="2000" dirty="0" smtClean="0">
                <a:solidFill>
                  <a:prstClr val="black"/>
                </a:solidFill>
              </a:rPr>
              <a:t>索引涉及的东西还非常非常多，我这里只是讲了冰山一角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参考资料推荐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8289" y="1017565"/>
            <a:ext cx="75264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en-US" altLang="zh-CN" dirty="0" smtClean="0">
              <a:solidFill>
                <a:prstClr val="black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solidFill>
                  <a:prstClr val="black"/>
                </a:solidFill>
              </a:rPr>
              <a:t>高性能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mysql</a:t>
            </a:r>
            <a:r>
              <a:rPr lang="zh-CN" altLang="en-US" sz="2000" dirty="0" smtClean="0">
                <a:solidFill>
                  <a:prstClr val="black"/>
                </a:solidFill>
              </a:rPr>
              <a:t>第三版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buAutoNum type="arabicPeriod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 dirty="0" err="1" smtClean="0">
                <a:solidFill>
                  <a:prstClr val="black"/>
                </a:solidFill>
              </a:rPr>
              <a:t>Mysql</a:t>
            </a:r>
            <a:r>
              <a:rPr lang="zh-CN" altLang="en-US" sz="2000" dirty="0" smtClean="0">
                <a:solidFill>
                  <a:prstClr val="black"/>
                </a:solidFill>
              </a:rPr>
              <a:t>技术内幕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InnoDB</a:t>
            </a:r>
            <a:r>
              <a:rPr lang="zh-CN" altLang="en-US" sz="2000" dirty="0" smtClean="0">
                <a:solidFill>
                  <a:prstClr val="black"/>
                </a:solidFill>
              </a:rPr>
              <a:t>存储引擎</a:t>
            </a:r>
            <a:r>
              <a:rPr lang="en-US" altLang="zh-CN" sz="2000" dirty="0" smtClean="0">
                <a:solidFill>
                  <a:prstClr val="black"/>
                </a:solidFill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</a:rPr>
              <a:t>第二版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buAutoNum type="arabicPeriod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 dirty="0" err="1" smtClean="0">
                <a:solidFill>
                  <a:prstClr val="black"/>
                </a:solidFill>
              </a:rPr>
              <a:t>Mysql</a:t>
            </a:r>
            <a:r>
              <a:rPr lang="zh-CN" altLang="en-US" sz="2000" dirty="0" smtClean="0">
                <a:solidFill>
                  <a:prstClr val="black"/>
                </a:solidFill>
              </a:rPr>
              <a:t>实战</a:t>
            </a:r>
            <a:r>
              <a:rPr lang="en-US" altLang="zh-CN" sz="2000" dirty="0" smtClean="0">
                <a:solidFill>
                  <a:prstClr val="black"/>
                </a:solidFill>
              </a:rPr>
              <a:t>45</a:t>
            </a:r>
            <a:r>
              <a:rPr lang="zh-CN" altLang="en-US" sz="2000" dirty="0" smtClean="0">
                <a:solidFill>
                  <a:prstClr val="black"/>
                </a:solidFill>
              </a:rPr>
              <a:t>讲</a:t>
            </a:r>
            <a:r>
              <a:rPr lang="en-US" altLang="zh-CN" sz="2000" dirty="0" smtClean="0">
                <a:solidFill>
                  <a:prstClr val="black"/>
                </a:solidFill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</a:rPr>
              <a:t>极客时间专栏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常见索引模型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097" y="1536674"/>
            <a:ext cx="98592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哈希表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：单个等值查找速度非常快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缺点：因为是无序的，所以不适合区间查找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有序数组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优点：等值查询和区间查询都非常快，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),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可以采用二分查找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缺点：插入和删除操作效率低，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适用于存储索引，更新操作较少的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搜索树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优点：单个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crud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和区间查找效率都非常高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比如下面要说的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innodb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存储引擎采用的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B+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树索引，是一种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叉平衡树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</a:t>
            </a:r>
            <a:r>
              <a:rPr lang="en-US" altLang="zh-CN" sz="3200" b="1" kern="4000" spc="300" dirty="0" err="1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InnoDB</a:t>
            </a: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的索引模型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098" y="1231880"/>
            <a:ext cx="8298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采用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B+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树索引结构：是一种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叉搜索平衡树，只有叶子节点才存储行数据，非叶子节点主要用来提升查找速度，同一个叶子节点的数据一定是在同一个数据页上的</a:t>
            </a:r>
            <a:endParaRPr lang="zh-CN" altLang="en-US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5313" y="2365839"/>
            <a:ext cx="37164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</a:t>
            </a:r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 create table T(</a:t>
            </a:r>
            <a:endParaRPr lang="en-US" altLang="zh-CN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primary key, </a:t>
            </a:r>
            <a:endParaRPr lang="en-US" altLang="zh-CN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not null, </a:t>
            </a:r>
            <a:endParaRPr lang="en-US" altLang="zh-CN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name varchar(16),</a:t>
            </a:r>
            <a:endParaRPr lang="en-US" altLang="zh-CN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index (k))engine=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InnoDB</a:t>
            </a:r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Insert into T values(100,1,’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小明</a:t>
            </a:r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’),</a:t>
            </a:r>
            <a:endParaRPr lang="en-US" altLang="zh-CN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(200,2,’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小华</a:t>
            </a:r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’),(300,3,’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小李</a:t>
            </a:r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’),</a:t>
            </a:r>
            <a:endParaRPr lang="en-US" altLang="zh-CN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(500,5,’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小三</a:t>
            </a:r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’),(600,6,’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小六</a:t>
            </a:r>
            <a:r>
              <a:rPr lang="en-US" altLang="zh-CN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’)</a:t>
            </a:r>
            <a:endParaRPr lang="en-US" altLang="zh-CN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pic>
        <p:nvPicPr>
          <p:cNvPr id="1026" name="Picture 2" descr="https://static001.geekbang.org/resource/image/dc/8d/dcda101051f28502bd5c4402b292e38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492" y="1928975"/>
            <a:ext cx="5879107" cy="42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69313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 </a:t>
            </a:r>
            <a:r>
              <a:rPr lang="en-US" altLang="zh-CN" sz="3200" b="1" kern="4000" spc="300" dirty="0" err="1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3200" b="1" kern="4000" spc="300" dirty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几种常见索引概述</a:t>
            </a:r>
            <a:endParaRPr lang="en-US" altLang="zh-CN" sz="3200" b="1" kern="4000" spc="300" dirty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defRPr/>
            </a:pP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8098" y="1826954"/>
            <a:ext cx="8298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主键索引和普通索引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覆盖索引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联合索引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主键索引和普通索引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098" y="1826954"/>
            <a:ext cx="8298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主键索引也叫聚簇索引，查找数据的时候索引的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部分存储的是一整行的数据，查找到符合条件的直接取出行数据并返回即可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普通索引也叫非聚簇索引，它的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部分存储的是主键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一般情况下，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要拿到主键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，再去主键索引中查找一次完整的数据，这个过程叫做回表，多了一次索引树查找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所以尽量使用聚簇索引查询</a:t>
            </a:r>
            <a:endParaRPr lang="zh-CN" altLang="en-US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索引维护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098" y="1130282"/>
            <a:ext cx="829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页分裂：插入数据更新索引时，如果插入的数据页满了，则需要申请一个新的数据页将部分数据挪过去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122" name="Picture 2" descr="E:\source-repository\x-mind脑图集合\mysql实战45讲\mysql页分裂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425" y="2089341"/>
            <a:ext cx="7363853" cy="375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索引维护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007" y="1220761"/>
            <a:ext cx="7358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页合并：删除数据时，某些索引数据页的利用率比较低时，需要合并某些数据页的数据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在实际生产中，我们要尽量减少页分裂和页合并的频率，过于频繁可能会影响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性能，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这就是为什么一般建议采用自增主键的插入数据模式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主键索引长度要尽量短一点，这样可以保证普通索引所占的空间不会太大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因为每插入一条数据，都要更新涉及到的索引树，所以索引个数不宜过多</a:t>
            </a:r>
            <a:endParaRPr lang="zh-CN" altLang="en-US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91878" y="250575"/>
            <a:ext cx="5828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3200" b="1" kern="4000" spc="300" dirty="0" smtClean="0">
                <a:solidFill>
                  <a:srgbClr val="05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覆盖索引</a:t>
            </a:r>
            <a:endParaRPr lang="en-US" altLang="zh-CN" sz="3200" b="1" kern="4000" spc="300" dirty="0" smtClean="0">
              <a:solidFill>
                <a:srgbClr val="05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5521" y="959509"/>
            <a:ext cx="83247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前面说了一般情况下，根据普通索引查找之后是需要根据主键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回表再查一次行数据的，但是如果能用上覆盖索引就不用回表了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覆盖索引：是指普通索引里面的字段已经包含了查询语句所需要的字段，这个时候直接从普通索引上取相关的字段就可以了，不用再回表了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设计索引的时候，对于一些高频查询需求，可以考虑能否用上覆盖索引，提升查找效率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8092" y="3463159"/>
            <a:ext cx="5668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T(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key,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null,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(16),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 * from T where a=5; //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id,a,b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 where a=5; //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5478</Words>
  <Application>WPS 演示</Application>
  <PresentationFormat>自定义</PresentationFormat>
  <Paragraphs>288</Paragraphs>
  <Slides>22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Arial</vt:lpstr>
      <vt:lpstr>微软雅黑</vt:lpstr>
      <vt:lpstr>Times New Roman</vt:lpstr>
      <vt:lpstr>Tahoma</vt:lpstr>
      <vt:lpstr>Arial Unicode MS</vt:lpstr>
      <vt:lpstr>等线 Light</vt:lpstr>
      <vt:lpstr>等线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云烟</cp:lastModifiedBy>
  <cp:revision>634</cp:revision>
  <dcterms:created xsi:type="dcterms:W3CDTF">2017-07-18T08:28:00Z</dcterms:created>
  <dcterms:modified xsi:type="dcterms:W3CDTF">2019-04-12T03:42:30Z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