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80" r:id="rId3"/>
    <p:sldId id="263" r:id="rId4"/>
    <p:sldId id="264" r:id="rId5"/>
    <p:sldId id="270" r:id="rId6"/>
    <p:sldId id="271" r:id="rId7"/>
    <p:sldId id="266" r:id="rId8"/>
    <p:sldId id="265" r:id="rId9"/>
    <p:sldId id="267" r:id="rId10"/>
    <p:sldId id="272" r:id="rId11"/>
    <p:sldId id="269" r:id="rId12"/>
    <p:sldId id="274" r:id="rId13"/>
    <p:sldId id="273" r:id="rId14"/>
    <p:sldId id="275" r:id="rId15"/>
    <p:sldId id="276" r:id="rId16"/>
    <p:sldId id="277" r:id="rId17"/>
    <p:sldId id="281" r:id="rId18"/>
    <p:sldId id="27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10C1"/>
    <a:srgbClr val="0373FF"/>
    <a:srgbClr val="0C63FD"/>
    <a:srgbClr val="0500FF"/>
    <a:srgbClr val="00FDFF"/>
    <a:srgbClr val="25B9F9"/>
    <a:srgbClr val="1A1464"/>
    <a:srgbClr val="05058E"/>
    <a:srgbClr val="000000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76" autoAdjust="0"/>
    <p:restoredTop sz="94650"/>
  </p:normalViewPr>
  <p:slideViewPr>
    <p:cSldViewPr snapToGrid="0" snapToObjects="1">
      <p:cViewPr>
        <p:scale>
          <a:sx n="125" d="100"/>
          <a:sy n="125" d="100"/>
        </p:scale>
        <p:origin x="-396" y="34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A98DE-C4F3-44DD-AD95-3723FBE418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70FF3-2715-474A-885C-71BF05FC32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3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4326-70AB-6E40-9B40-89D7714CBE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6585-83FE-5040-9ACD-DD64011880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4326-70AB-6E40-9B40-89D7714CBE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6585-83FE-5040-9ACD-DD64011880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3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3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4326-70AB-6E40-9B40-89D7714CBE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6585-83FE-5040-9ACD-DD64011880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4326-70AB-6E40-9B40-89D7714CBE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6585-83FE-5040-9ACD-DD64011880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4326-70AB-6E40-9B40-89D7714CBE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6585-83FE-5040-9ACD-DD64011880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4326-70AB-6E40-9B40-89D7714CBE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6585-83FE-5040-9ACD-DD64011880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4326-70AB-6E40-9B40-89D7714CBE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6585-83FE-5040-9ACD-DD64011880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4326-70AB-6E40-9B40-89D7714CBE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6585-83FE-5040-9ACD-DD64011880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B4326-70AB-6E40-9B40-89D7714CBE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B6585-83FE-5040-9ACD-DD64011880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baidu.com/s?wd=%E6%97%A0%E5%AE%B6%E5%8F%AF%E5%BD%92&amp;tn=24004469_oem_dg&amp;rsv_dl=gh_pl_sl_cs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3384184" y="1069529"/>
            <a:ext cx="5423632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anchor="ctr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4000" spc="50" dirty="0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目录／</a:t>
            </a:r>
            <a:r>
              <a:rPr lang="en-US" altLang="zh-CN" sz="3200" b="1" kern="4000" spc="50" dirty="0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CONTENTS</a:t>
            </a:r>
            <a:endParaRPr lang="en-US" altLang="zh-CN" sz="3200" b="1" kern="4000" spc="50" dirty="0" smtClean="0">
              <a:solidFill>
                <a:srgbClr val="05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44092" y="2566894"/>
            <a:ext cx="8347159" cy="1573888"/>
            <a:chOff x="1892398" y="2373031"/>
            <a:chExt cx="8347159" cy="157388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3587" y="2396394"/>
              <a:ext cx="1140093" cy="1112436"/>
            </a:xfrm>
            <a:prstGeom prst="rect">
              <a:avLst/>
            </a:prstGeom>
          </p:spPr>
        </p:pic>
        <p:sp>
          <p:nvSpPr>
            <p:cNvPr id="23" name="矩形 22"/>
            <p:cNvSpPr>
              <a:spLocks noChangeArrowheads="1"/>
            </p:cNvSpPr>
            <p:nvPr/>
          </p:nvSpPr>
          <p:spPr bwMode="auto">
            <a:xfrm>
              <a:off x="2290607" y="2606084"/>
              <a:ext cx="103353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kern="3400" spc="10" dirty="0" smtClean="0">
                  <a:solidFill>
                    <a:srgbClr val="00206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01</a:t>
              </a:r>
              <a:endParaRPr lang="en-US" altLang="zh-CN" sz="3600" b="1" kern="3400" spc="10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4" name="矩形 23"/>
            <p:cNvSpPr>
              <a:spLocks noChangeArrowheads="1"/>
            </p:cNvSpPr>
            <p:nvPr/>
          </p:nvSpPr>
          <p:spPr bwMode="auto">
            <a:xfrm>
              <a:off x="1892398" y="3562729"/>
              <a:ext cx="23583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anchor="ctr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kern="4000" spc="50" dirty="0" smtClean="0">
                  <a:solidFill>
                    <a:srgbClr val="0500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Linux</a:t>
              </a:r>
              <a:r>
                <a:rPr lang="zh-CN" altLang="en-US" b="1" kern="4000" spc="50" dirty="0" smtClean="0">
                  <a:solidFill>
                    <a:srgbClr val="0500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文件目录结构</a:t>
              </a:r>
              <a:endParaRPr lang="en-US" altLang="zh-CN" b="1" kern="4000" spc="50" dirty="0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9" name="矩形 38"/>
            <p:cNvSpPr>
              <a:spLocks noChangeArrowheads="1"/>
            </p:cNvSpPr>
            <p:nvPr/>
          </p:nvSpPr>
          <p:spPr bwMode="auto">
            <a:xfrm>
              <a:off x="9206024" y="2606084"/>
              <a:ext cx="103353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3600" b="1" kern="3400" spc="10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1985" y="2373031"/>
              <a:ext cx="1140093" cy="1112436"/>
            </a:xfrm>
            <a:prstGeom prst="rect">
              <a:avLst/>
            </a:prstGeom>
          </p:spPr>
        </p:pic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5846624" y="2594753"/>
              <a:ext cx="103353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kern="3400" spc="10" dirty="0" smtClean="0">
                  <a:solidFill>
                    <a:srgbClr val="00206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02</a:t>
              </a:r>
              <a:endParaRPr lang="en-US" altLang="zh-CN" sz="3600" b="1" kern="3400" spc="10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5101813" y="3577587"/>
              <a:ext cx="26756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anchor="ctr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>
                <a:defRPr/>
              </a:pPr>
              <a:r>
                <a:rPr lang="zh-CN" altLang="en-US" b="1" kern="4000" spc="50" dirty="0" smtClean="0">
                  <a:solidFill>
                    <a:srgbClr val="0500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工作中常用的命令</a:t>
              </a:r>
              <a:endParaRPr lang="en-US" altLang="zh-CN" b="1" kern="4000" spc="50" dirty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891878" y="250575"/>
            <a:ext cx="424400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3200" b="1" kern="4000" spc="50" dirty="0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基本命令</a:t>
            </a:r>
            <a:endParaRPr lang="en-US" altLang="zh-CN" sz="3200" b="1" kern="4000" spc="300" dirty="0" smtClean="0">
              <a:solidFill>
                <a:srgbClr val="05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605280" y="1432560"/>
          <a:ext cx="8128000" cy="4117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280"/>
                <a:gridCol w="5633720"/>
              </a:tblGrid>
              <a:tr h="40947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命令名称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ls</a:t>
                      </a:r>
                      <a:r>
                        <a:rPr lang="zh-CN" altLang="en-US" dirty="0" smtClean="0"/>
                        <a:t>或</a:t>
                      </a:r>
                      <a:r>
                        <a:rPr lang="en-US" altLang="zh-CN" dirty="0" err="1" smtClean="0"/>
                        <a:t>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列出目录内容或目录内容详情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pwd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用于显示当前工作目录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 directory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改变目录、切换目录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(cd ..)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clear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清屏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ifconfig</a:t>
                      </a:r>
                      <a:r>
                        <a:rPr lang="en-U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网络配置命令</a:t>
                      </a:r>
                      <a:r>
                        <a:rPr lang="en-U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(windows</a:t>
                      </a:r>
                      <a:r>
                        <a:rPr lang="zh-CN" altLang="en-US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ipconfig)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date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显示服务器当前时间命令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登入超级管理员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以管理者身份执行命令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r>
                        <a:rPr lang="en-US" altLang="zh-CN" smtClean="0"/>
                        <a:t>ind</a:t>
                      </a:r>
                      <a:r>
                        <a:rPr lang="en-US" altLang="zh-CN" baseline="0" smtClean="0"/>
                        <a:t>  </a:t>
                      </a:r>
                      <a:r>
                        <a:rPr lang="en-US" altLang="zh-CN" baseline="0" dirty="0" smtClean="0"/>
                        <a:t>--help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查看特定命令的使用方法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help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帮助命令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891878" y="250575"/>
            <a:ext cx="58289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3200" b="1" kern="4000" spc="300" dirty="0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文件及文件夹新增，删除等</a:t>
            </a:r>
            <a:endParaRPr lang="en-US" altLang="zh-CN" sz="3200" b="1" kern="4000" spc="300" dirty="0" smtClean="0">
              <a:solidFill>
                <a:srgbClr val="05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256199" y="960120"/>
          <a:ext cx="8128000" cy="51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280"/>
                <a:gridCol w="5633720"/>
              </a:tblGrid>
              <a:tr h="34290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命令名称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mkdir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创建一个叫做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'dir1'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的目录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mkdir</a:t>
                      </a:r>
                      <a:r>
                        <a:rPr lang="en-US" altLang="zh-CN" dirty="0" smtClean="0"/>
                        <a:t> dir1</a:t>
                      </a:r>
                      <a:r>
                        <a:rPr lang="en-US" altLang="zh-CN" baseline="0" dirty="0" smtClean="0"/>
                        <a:t> dir2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创建两个目录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touch file1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创建一个叫做 </a:t>
                      </a:r>
                      <a:r>
                        <a:rPr lang="en-U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‘file1’ </a:t>
                      </a:r>
                      <a:r>
                        <a:rPr lang="zh-CN" altLang="en-US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的文件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</a:t>
                      </a:r>
                      <a:r>
                        <a:rPr lang="en-US" altLang="zh-CN" sz="18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file1 file2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文件或文件夹重命名（将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file1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重命名为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file2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）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rmdir</a:t>
                      </a:r>
                      <a:r>
                        <a:rPr lang="en-US" altLang="zh-CN" baseline="0" dirty="0" smtClean="0"/>
                        <a:t> dir1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删除一个叫做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'dir1'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的目录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 smtClean="0"/>
                        <a:t>rmdir</a:t>
                      </a:r>
                      <a:r>
                        <a:rPr lang="en-US" altLang="zh-CN" baseline="0" dirty="0" smtClean="0"/>
                        <a:t> dir1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dir2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删除两个目录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–f file1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删除一个叫做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'file1'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的文件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</a:t>
                      </a:r>
                      <a:r>
                        <a:rPr lang="en-U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en-US" altLang="zh-CN" sz="18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  <a:r>
                        <a:rPr lang="en-U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dir1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删除一个叫做 </a:t>
                      </a:r>
                      <a:r>
                        <a:rPr lang="en-U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'dir1' </a:t>
                      </a:r>
                      <a:r>
                        <a:rPr lang="zh-CN" altLang="en-US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的目录并同时删除其内容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</a:t>
                      </a:r>
                      <a:r>
                        <a:rPr lang="en-U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file1 file2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复制一个文件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-a dir1 dir2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复制一个目录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ln -s file1 lnk1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创建一个指向文件或目录的软链接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rz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从本机上传文件至服务器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sz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 file1 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从服务器上下载文件至本机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891878" y="250575"/>
            <a:ext cx="58289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3200" b="1" kern="4000" spc="300" dirty="0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文件修改及</a:t>
            </a:r>
            <a:r>
              <a:rPr lang="en-US" altLang="zh-CN" sz="3200" b="1" kern="4000" spc="300" dirty="0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vi</a:t>
            </a:r>
            <a:r>
              <a:rPr lang="zh-CN" altLang="en-US" sz="3200" b="1" kern="4000" spc="300" dirty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</a:t>
            </a:r>
            <a:endParaRPr lang="en-US" altLang="zh-CN" sz="3200" b="1" kern="4000" spc="300" dirty="0" smtClean="0">
              <a:solidFill>
                <a:srgbClr val="05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256199" y="1143000"/>
          <a:ext cx="81280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280"/>
                <a:gridCol w="5633720"/>
              </a:tblGrid>
              <a:tr h="34290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命令名称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作用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vi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 file1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进入编写文件窗口（</a:t>
                      </a:r>
                      <a:r>
                        <a:rPr lang="en-US" altLang="zh-CN" sz="18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zh-CN" altLang="en-US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进入插入，</a:t>
                      </a:r>
                      <a:r>
                        <a:rPr lang="en-U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esc</a:t>
                      </a:r>
                      <a:r>
                        <a:rPr lang="zh-CN" altLang="en-US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退出编辑）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18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wq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保存并退出</a:t>
                      </a: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:q!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强制退出并忽略所有更改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:e!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放弃所有修改，并打开原来文件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游标向左移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游标向右移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游标向上移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游标向下移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移到当前行的首部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移到当前行的尾部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Ctrl-F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移动到下一屏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Ctrl-B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移动到上一屏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891878" y="250575"/>
            <a:ext cx="58289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3200" b="1" kern="4000" spc="300" dirty="0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文件查找</a:t>
            </a:r>
            <a:endParaRPr lang="en-US" altLang="zh-CN" sz="3200" b="1" kern="4000" spc="300" dirty="0" smtClean="0">
              <a:solidFill>
                <a:srgbClr val="05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00979" y="1246830"/>
          <a:ext cx="812800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1061"/>
                <a:gridCol w="4636939"/>
              </a:tblGrid>
              <a:tr h="34290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命令名称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/ -name file1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从 </a:t>
                      </a:r>
                      <a:r>
                        <a:rPr lang="en-U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'/' </a:t>
                      </a:r>
                      <a:r>
                        <a:rPr lang="zh-CN" altLang="en-US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开始进入根文件系统搜索文件和目录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/ -size -1000k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查找出小于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1000KB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的文件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/ -user user1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搜索属于用户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'user1'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的文件和目录 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/home/user1 -name \*.bin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在目录 </a:t>
                      </a:r>
                      <a:r>
                        <a:rPr lang="en-U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'/ home/user1' </a:t>
                      </a:r>
                      <a:r>
                        <a:rPr lang="zh-CN" altLang="en-US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中搜索带有</a:t>
                      </a:r>
                      <a:r>
                        <a:rPr lang="en-U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'.bin' </a:t>
                      </a:r>
                      <a:r>
                        <a:rPr lang="zh-CN" altLang="en-US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结尾的文件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/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/bin -type f -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atime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搜索在过去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天内未被使用过的执行文件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/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/bin -type f -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mtime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搜索在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天内被创建或者修改过的文件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0" kern="120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locate </a:t>
                      </a:r>
                      <a:r>
                        <a:rPr lang="en-US" altLang="zh-CN" sz="1800" b="0" i="0" kern="1200" baseline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</a:t>
                      </a:r>
                      <a:r>
                        <a:rPr lang="en-US" altLang="zh-CN" sz="1800" b="0" i="0" kern="120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*.</a:t>
                      </a:r>
                      <a:r>
                        <a:rPr lang="en-US" altLang="zh-CN" sz="18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</a:t>
                      </a: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寻找以 </a:t>
                      </a:r>
                      <a:r>
                        <a:rPr lang="en-U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'.</a:t>
                      </a:r>
                      <a:r>
                        <a:rPr lang="en-US" altLang="zh-CN" sz="18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</a:t>
                      </a:r>
                      <a:r>
                        <a:rPr lang="en-U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  <a:r>
                        <a:rPr lang="zh-CN" altLang="en-US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结尾的文件</a:t>
                      </a: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891878" y="250575"/>
            <a:ext cx="58289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3200" b="1" kern="4000" spc="300" dirty="0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文件内容查询</a:t>
            </a:r>
            <a:endParaRPr lang="en-US" altLang="zh-CN" sz="3200" b="1" kern="4000" spc="300" dirty="0" smtClean="0">
              <a:solidFill>
                <a:srgbClr val="05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9406" y="1196340"/>
            <a:ext cx="8168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cat     </a:t>
            </a:r>
            <a:r>
              <a:rPr lang="zh-CN" altLang="en-US" dirty="0"/>
              <a:t>由第一行开始显示内容，并将所有内容输出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tac</a:t>
            </a:r>
            <a:r>
              <a:rPr lang="en-US" altLang="zh-CN" dirty="0"/>
              <a:t>     </a:t>
            </a:r>
            <a:r>
              <a:rPr lang="zh-CN" altLang="en-US" dirty="0"/>
              <a:t>从最后一行倒序显示内容，并将所有内容输出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more    </a:t>
            </a:r>
            <a:r>
              <a:rPr lang="zh-CN" altLang="en-US" dirty="0"/>
              <a:t>根据窗口大小，一页一页的现实文件内容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less    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more</a:t>
            </a:r>
            <a:r>
              <a:rPr lang="zh-CN" altLang="en-US" dirty="0">
                <a:solidFill>
                  <a:srgbClr val="FF0000"/>
                </a:solidFill>
              </a:rPr>
              <a:t>类似，但其优点可以往前翻页，而且进行可以搜索字符</a:t>
            </a:r>
            <a:endParaRPr lang="zh-CN" altLang="en-US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head    </a:t>
            </a:r>
            <a:r>
              <a:rPr lang="zh-CN" altLang="en-US" dirty="0"/>
              <a:t>只显示头几行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tail    </a:t>
            </a:r>
            <a:r>
              <a:rPr lang="zh-CN" altLang="en-US" dirty="0">
                <a:solidFill>
                  <a:srgbClr val="FF0000"/>
                </a:solidFill>
              </a:rPr>
              <a:t>只显示最后几</a:t>
            </a:r>
            <a:r>
              <a:rPr lang="zh-CN" altLang="en-US" dirty="0" smtClean="0">
                <a:solidFill>
                  <a:srgbClr val="FF0000"/>
                </a:solidFill>
              </a:rPr>
              <a:t>行  （</a:t>
            </a:r>
            <a:r>
              <a:rPr lang="en-US" altLang="zh-CN" dirty="0" smtClean="0">
                <a:solidFill>
                  <a:srgbClr val="FF0000"/>
                </a:solidFill>
              </a:rPr>
              <a:t>tail -100f error.log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nl</a:t>
            </a:r>
            <a:r>
              <a:rPr lang="en-US" altLang="zh-CN" dirty="0"/>
              <a:t>      </a:t>
            </a:r>
            <a:r>
              <a:rPr lang="zh-CN" altLang="en-US" dirty="0"/>
              <a:t>类似于</a:t>
            </a:r>
            <a:r>
              <a:rPr lang="en-US" altLang="zh-CN" dirty="0"/>
              <a:t>cat -n</a:t>
            </a:r>
            <a:r>
              <a:rPr lang="zh-CN" altLang="en-US" dirty="0"/>
              <a:t>，显示时输出行号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tailf</a:t>
            </a:r>
            <a:r>
              <a:rPr lang="en-US" altLang="zh-CN" dirty="0"/>
              <a:t>   </a:t>
            </a:r>
            <a:r>
              <a:rPr lang="zh-CN" altLang="en-US" dirty="0"/>
              <a:t>类似于</a:t>
            </a:r>
            <a:r>
              <a:rPr lang="en-US" altLang="zh-CN" dirty="0"/>
              <a:t>tail -f 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39406" y="3893820"/>
            <a:ext cx="7155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less system.log</a:t>
            </a:r>
            <a:endParaRPr lang="en-US" altLang="zh-CN" dirty="0" smtClean="0"/>
          </a:p>
          <a:p>
            <a:r>
              <a:rPr lang="en-US" altLang="zh-CN" dirty="0" smtClean="0"/>
              <a:t>N 		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向上搜索</a:t>
            </a:r>
            <a:endParaRPr lang="en-US" altLang="zh-CN" dirty="0" smtClean="0"/>
          </a:p>
          <a:p>
            <a:r>
              <a:rPr lang="en-US" altLang="zh-CN" dirty="0"/>
              <a:t>n</a:t>
            </a:r>
            <a:r>
              <a:rPr lang="en-US" altLang="zh-CN" dirty="0" smtClean="0"/>
              <a:t> 		</a:t>
            </a:r>
            <a:r>
              <a:rPr lang="zh-CN" altLang="en-US" dirty="0" smtClean="0"/>
              <a:t>： 向下搜索</a:t>
            </a:r>
            <a:endParaRPr lang="en-US" altLang="zh-CN" dirty="0" smtClean="0"/>
          </a:p>
          <a:p>
            <a:r>
              <a:rPr lang="en-US" altLang="zh-CN" dirty="0" smtClean="0"/>
              <a:t>G 		</a:t>
            </a:r>
            <a:r>
              <a:rPr lang="zh-CN" altLang="en-US" dirty="0" smtClean="0"/>
              <a:t>：</a:t>
            </a:r>
            <a:r>
              <a:rPr lang="zh-CN" altLang="en-US" dirty="0"/>
              <a:t>移动到最后</a:t>
            </a:r>
            <a:r>
              <a:rPr lang="zh-CN" altLang="en-US" dirty="0" smtClean="0"/>
              <a:t>一行</a:t>
            </a:r>
            <a:endParaRPr lang="en-US" altLang="zh-CN" dirty="0" smtClean="0"/>
          </a:p>
          <a:p>
            <a:r>
              <a:rPr lang="en-US" altLang="zh-CN" dirty="0" smtClean="0"/>
              <a:t>g		</a:t>
            </a:r>
            <a:r>
              <a:rPr lang="zh-CN" altLang="en-US" dirty="0" smtClean="0"/>
              <a:t>：</a:t>
            </a:r>
            <a:r>
              <a:rPr lang="zh-CN" altLang="en-US" dirty="0"/>
              <a:t>移动</a:t>
            </a:r>
            <a:r>
              <a:rPr lang="zh-CN" altLang="en-US" dirty="0" smtClean="0"/>
              <a:t>到第一行</a:t>
            </a:r>
            <a:endParaRPr lang="en-US" altLang="zh-CN" dirty="0" smtClean="0"/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pagedown</a:t>
            </a:r>
            <a:r>
              <a:rPr lang="en-US" altLang="zh-CN" dirty="0" smtClean="0"/>
              <a:t>]	</a:t>
            </a:r>
            <a:r>
              <a:rPr lang="zh-CN" altLang="en-US" dirty="0" smtClean="0"/>
              <a:t>：向下翻动一页</a:t>
            </a:r>
            <a:endParaRPr lang="zh-CN" altLang="en-US" dirty="0" smtClean="0"/>
          </a:p>
          <a:p>
            <a:r>
              <a:rPr lang="en-US" altLang="zh-CN" dirty="0" smtClean="0"/>
              <a:t>[</a:t>
            </a:r>
            <a:r>
              <a:rPr lang="en-US" altLang="zh-CN" dirty="0" err="1"/>
              <a:t>pageup</a:t>
            </a:r>
            <a:r>
              <a:rPr lang="en-US" altLang="zh-CN" dirty="0" smtClean="0"/>
              <a:t>]	</a:t>
            </a:r>
            <a:r>
              <a:rPr lang="zh-CN" altLang="en-US" dirty="0" smtClean="0"/>
              <a:t>：向上</a:t>
            </a:r>
            <a:r>
              <a:rPr lang="zh-CN" altLang="en-US" dirty="0"/>
              <a:t>翻动一页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891878" y="250575"/>
            <a:ext cx="58289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3200" b="1" kern="4000" spc="300" dirty="0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压缩、解压缩命令</a:t>
            </a:r>
            <a:endParaRPr lang="en-US" altLang="zh-CN" sz="3200" b="1" kern="4000" spc="300" dirty="0" smtClean="0">
              <a:solidFill>
                <a:srgbClr val="05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51660" y="1359099"/>
            <a:ext cx="9265920" cy="36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、*</a:t>
            </a:r>
            <a:r>
              <a:rPr lang="en-US" altLang="zh-CN" dirty="0"/>
              <a:t>.tar </a:t>
            </a:r>
            <a:r>
              <a:rPr lang="zh-CN" altLang="en-US" dirty="0"/>
              <a:t>用 </a:t>
            </a:r>
            <a:r>
              <a:rPr lang="en-US" altLang="zh-CN" dirty="0"/>
              <a:t>tar –</a:t>
            </a:r>
            <a:r>
              <a:rPr lang="en-US" altLang="zh-CN" dirty="0" err="1"/>
              <a:t>xvf</a:t>
            </a:r>
            <a:r>
              <a:rPr lang="en-US" altLang="zh-CN" dirty="0"/>
              <a:t> </a:t>
            </a:r>
            <a:r>
              <a:rPr lang="zh-CN" altLang="en-US" dirty="0"/>
              <a:t>解压  </a:t>
            </a:r>
            <a:r>
              <a:rPr lang="zh-CN" altLang="en-US" dirty="0">
                <a:solidFill>
                  <a:srgbClr val="FF0000"/>
                </a:solidFill>
              </a:rPr>
              <a:t>（压缩，解压缩后</a:t>
            </a:r>
            <a:r>
              <a:rPr lang="zh-CN" altLang="en-US" dirty="0" smtClean="0">
                <a:solidFill>
                  <a:srgbClr val="FF0000"/>
                </a:solidFill>
              </a:rPr>
              <a:t>源文件不消失）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压缩：</a:t>
            </a:r>
            <a:r>
              <a:rPr lang="en-US" altLang="zh-CN" dirty="0" smtClean="0">
                <a:solidFill>
                  <a:srgbClr val="FF0000"/>
                </a:solidFill>
              </a:rPr>
              <a:t> tar –</a:t>
            </a:r>
            <a:r>
              <a:rPr lang="en-US" altLang="zh-CN" dirty="0" err="1" smtClean="0">
                <a:solidFill>
                  <a:srgbClr val="FF0000"/>
                </a:solidFill>
              </a:rPr>
              <a:t>cvf</a:t>
            </a:r>
            <a:r>
              <a:rPr lang="en-US" altLang="zh-CN" dirty="0" smtClean="0">
                <a:solidFill>
                  <a:srgbClr val="FF0000"/>
                </a:solidFill>
              </a:rPr>
              <a:t> png.tar *.</a:t>
            </a:r>
            <a:r>
              <a:rPr lang="en-US" altLang="zh-CN" dirty="0" err="1" smtClean="0">
                <a:solidFill>
                  <a:srgbClr val="FF0000"/>
                </a:solidFill>
              </a:rPr>
              <a:t>png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解压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tar –</a:t>
            </a:r>
            <a:r>
              <a:rPr lang="en-US" altLang="zh-CN" dirty="0" err="1">
                <a:solidFill>
                  <a:srgbClr val="FF0000"/>
                </a:solidFill>
              </a:rPr>
              <a:t>xvf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file.tar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/>
              <a:t>、*</a:t>
            </a:r>
            <a:r>
              <a:rPr lang="en-US" altLang="zh-CN" dirty="0"/>
              <a:t>.</a:t>
            </a:r>
            <a:r>
              <a:rPr lang="en-US" altLang="zh-CN" dirty="0" err="1"/>
              <a:t>gz</a:t>
            </a:r>
            <a:r>
              <a:rPr lang="en-US" altLang="zh-CN" dirty="0"/>
              <a:t> </a:t>
            </a:r>
            <a:r>
              <a:rPr lang="zh-CN" altLang="en-US" dirty="0"/>
              <a:t>用 </a:t>
            </a:r>
            <a:r>
              <a:rPr lang="en-US" altLang="zh-CN" dirty="0" err="1"/>
              <a:t>gzip</a:t>
            </a:r>
            <a:r>
              <a:rPr lang="en-US" altLang="zh-CN" dirty="0"/>
              <a:t> -d</a:t>
            </a:r>
            <a:r>
              <a:rPr lang="zh-CN" altLang="en-US" dirty="0"/>
              <a:t>或者</a:t>
            </a:r>
            <a:r>
              <a:rPr lang="en-US" altLang="zh-CN" dirty="0" err="1"/>
              <a:t>gunzip</a:t>
            </a:r>
            <a:r>
              <a:rPr lang="en-US" altLang="zh-CN" dirty="0"/>
              <a:t> </a:t>
            </a:r>
            <a:r>
              <a:rPr lang="zh-CN" altLang="en-US" dirty="0"/>
              <a:t>解压 </a:t>
            </a:r>
            <a:r>
              <a:rPr lang="zh-CN" altLang="en-US" dirty="0" smtClean="0">
                <a:solidFill>
                  <a:srgbClr val="FF0000"/>
                </a:solidFill>
              </a:rPr>
              <a:t>（压缩，解压缩后源文件消失）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压缩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gzip</a:t>
            </a:r>
            <a:r>
              <a:rPr lang="en-US" altLang="zh-CN" dirty="0" smtClean="0">
                <a:solidFill>
                  <a:srgbClr val="FF0000"/>
                </a:solidFill>
              </a:rPr>
              <a:t> file1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   </a:t>
            </a:r>
            <a:r>
              <a:rPr lang="en-US" altLang="zh-CN" dirty="0" smtClean="0">
                <a:solidFill>
                  <a:srgbClr val="FF0000"/>
                </a:solidFill>
              </a:rPr>
              <a:t>          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解压：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gzip</a:t>
            </a:r>
            <a:r>
              <a:rPr lang="en-US" altLang="zh-CN" dirty="0" smtClean="0">
                <a:solidFill>
                  <a:srgbClr val="FF0000"/>
                </a:solidFill>
              </a:rPr>
              <a:t> –d  file.gz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err="1" smtClean="0">
                <a:solidFill>
                  <a:srgbClr val="FF0000"/>
                </a:solidFill>
              </a:rPr>
              <a:t>gunzip</a:t>
            </a:r>
            <a:r>
              <a:rPr lang="en-US" altLang="zh-CN" dirty="0" smtClean="0">
                <a:solidFill>
                  <a:srgbClr val="FF0000"/>
                </a:solidFill>
              </a:rPr>
              <a:t> file1.gz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、*</a:t>
            </a:r>
            <a:r>
              <a:rPr lang="en-US" altLang="zh-CN" dirty="0"/>
              <a:t>.tar.gz</a:t>
            </a:r>
            <a:r>
              <a:rPr lang="zh-CN" altLang="en-US" dirty="0"/>
              <a:t>和*</a:t>
            </a:r>
            <a:r>
              <a:rPr lang="en-US" altLang="zh-CN" dirty="0"/>
              <a:t>.</a:t>
            </a:r>
            <a:r>
              <a:rPr lang="en-US" altLang="zh-CN" dirty="0" err="1"/>
              <a:t>tgz</a:t>
            </a:r>
            <a:r>
              <a:rPr lang="en-US" altLang="zh-CN" dirty="0"/>
              <a:t> </a:t>
            </a:r>
            <a:r>
              <a:rPr lang="zh-CN" altLang="en-US" dirty="0"/>
              <a:t>用 </a:t>
            </a:r>
            <a:r>
              <a:rPr lang="en-US" altLang="zh-CN" dirty="0"/>
              <a:t>tar –</a:t>
            </a:r>
            <a:r>
              <a:rPr lang="en-US" altLang="zh-CN" dirty="0" err="1"/>
              <a:t>xzf</a:t>
            </a:r>
            <a:r>
              <a:rPr lang="en-US" altLang="zh-CN" dirty="0"/>
              <a:t> </a:t>
            </a:r>
            <a:r>
              <a:rPr lang="zh-CN" altLang="en-US" dirty="0"/>
              <a:t>解压</a:t>
            </a:r>
            <a:r>
              <a:rPr lang="zh-CN" altLang="en-US" dirty="0">
                <a:solidFill>
                  <a:srgbClr val="FF0000"/>
                </a:solidFill>
              </a:rPr>
              <a:t> （压缩，解压缩后源文件不消失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压缩：</a:t>
            </a:r>
            <a:r>
              <a:rPr lang="en-US" altLang="zh-CN" dirty="0" smtClean="0">
                <a:solidFill>
                  <a:srgbClr val="FF0000"/>
                </a:solidFill>
              </a:rPr>
              <a:t>tar 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 err="1">
                <a:solidFill>
                  <a:srgbClr val="FF0000"/>
                </a:solidFill>
              </a:rPr>
              <a:t>czf</a:t>
            </a:r>
            <a:r>
              <a:rPr lang="en-US" altLang="zh-CN" dirty="0">
                <a:solidFill>
                  <a:srgbClr val="FF0000"/>
                </a:solidFill>
              </a:rPr>
              <a:t> all.tar.gz *.</a:t>
            </a:r>
            <a:r>
              <a:rPr lang="en-US" altLang="zh-CN" dirty="0" smtClean="0">
                <a:solidFill>
                  <a:srgbClr val="FF0000"/>
                </a:solidFill>
              </a:rPr>
              <a:t>jpg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解</a:t>
            </a:r>
            <a:r>
              <a:rPr lang="zh-CN" altLang="en-US" dirty="0" smtClean="0">
                <a:solidFill>
                  <a:srgbClr val="FF0000"/>
                </a:solidFill>
              </a:rPr>
              <a:t>压：</a:t>
            </a:r>
            <a:r>
              <a:rPr lang="en-US" altLang="zh-CN" dirty="0">
                <a:solidFill>
                  <a:srgbClr val="FF0000"/>
                </a:solidFill>
              </a:rPr>
              <a:t>tar -</a:t>
            </a:r>
            <a:r>
              <a:rPr lang="en-US" altLang="zh-CN" dirty="0" err="1">
                <a:solidFill>
                  <a:srgbClr val="FF0000"/>
                </a:solidFill>
              </a:rPr>
              <a:t>xzf</a:t>
            </a:r>
            <a:r>
              <a:rPr lang="en-US" altLang="zh-CN" dirty="0">
                <a:solidFill>
                  <a:srgbClr val="FF0000"/>
                </a:solidFill>
              </a:rPr>
              <a:t> all.tar.gz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、 </a:t>
            </a:r>
            <a:r>
              <a:rPr lang="en-US" altLang="zh-CN" dirty="0">
                <a:solidFill>
                  <a:schemeClr val="tx1"/>
                </a:solidFill>
              </a:rPr>
              <a:t>unzip(</a:t>
            </a:r>
            <a:r>
              <a:rPr lang="zh-CN" altLang="en-US" dirty="0">
                <a:solidFill>
                  <a:schemeClr val="tx1"/>
                </a:solidFill>
              </a:rPr>
              <a:t>解压</a:t>
            </a:r>
            <a:r>
              <a:rPr lang="en-US" altLang="zh-CN" dirty="0">
                <a:solidFill>
                  <a:schemeClr val="tx1"/>
                </a:solidFill>
              </a:rPr>
              <a:t>zip</a:t>
            </a:r>
            <a:r>
              <a:rPr lang="zh-CN" altLang="en-US" dirty="0">
                <a:solidFill>
                  <a:schemeClr val="tx1"/>
                </a:solidFill>
              </a:rPr>
              <a:t>文件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891878" y="250575"/>
            <a:ext cx="58289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en-US" altLang="zh-CN" sz="3200" b="1" kern="4000" spc="300" dirty="0" err="1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grep</a:t>
            </a:r>
            <a:r>
              <a:rPr lang="zh-CN" altLang="en-US" sz="3200" b="1" kern="4000" spc="300" dirty="0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查找文件内容</a:t>
            </a:r>
            <a:endParaRPr lang="en-US" altLang="zh-CN" sz="3200" b="1" kern="4000" spc="300" dirty="0" smtClean="0">
              <a:solidFill>
                <a:srgbClr val="05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8098" y="1826954"/>
            <a:ext cx="82981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1</a:t>
            </a:r>
            <a:r>
              <a:rPr lang="zh-CN" altLang="en-US" dirty="0"/>
              <a:t>、统计字符串出现的次数 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</a:t>
            </a:r>
            <a:r>
              <a:rPr lang="en-US" altLang="zh-CN" dirty="0" err="1" smtClean="0">
                <a:solidFill>
                  <a:srgbClr val="FF0000"/>
                </a:solidFill>
              </a:rPr>
              <a:t>grep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-c '</a:t>
            </a:r>
            <a:r>
              <a:rPr lang="en-US" altLang="zh-CN" dirty="0" err="1">
                <a:solidFill>
                  <a:srgbClr val="FF0000"/>
                </a:solidFill>
              </a:rPr>
              <a:t>getDeliveryCourierInfoFromMatch.key</a:t>
            </a:r>
            <a:r>
              <a:rPr lang="en-US" altLang="zh-CN" dirty="0">
                <a:solidFill>
                  <a:srgbClr val="FF0000"/>
                </a:solidFill>
              </a:rPr>
              <a:t>=' </a:t>
            </a:r>
            <a:r>
              <a:rPr lang="en-US" altLang="zh-CN" dirty="0" smtClean="0">
                <a:solidFill>
                  <a:srgbClr val="FF0000"/>
                </a:solidFill>
              </a:rPr>
              <a:t>system.log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统计字符串出现</a:t>
            </a:r>
            <a:r>
              <a:rPr lang="zh-CN" altLang="en-US" dirty="0" smtClean="0"/>
              <a:t>的位置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rgbClr val="FF0000"/>
                </a:solidFill>
              </a:rPr>
              <a:t>grep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-a '</a:t>
            </a:r>
            <a:r>
              <a:rPr lang="en-US" altLang="zh-CN" dirty="0" err="1">
                <a:solidFill>
                  <a:srgbClr val="FF0000"/>
                </a:solidFill>
              </a:rPr>
              <a:t>getEmpRespFromTimeAging.result;taskNo</a:t>
            </a:r>
            <a:r>
              <a:rPr lang="en-US" altLang="zh-CN" dirty="0">
                <a:solidFill>
                  <a:srgbClr val="FF0000"/>
                </a:solidFill>
              </a:rPr>
              <a:t>='  ./</a:t>
            </a:r>
            <a:r>
              <a:rPr lang="en-US" altLang="zh-CN" dirty="0" smtClean="0">
                <a:solidFill>
                  <a:srgbClr val="FF0000"/>
                </a:solidFill>
              </a:rPr>
              <a:t>system.log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3</a:t>
            </a:r>
            <a:r>
              <a:rPr lang="zh-CN" altLang="en-US" dirty="0" smtClean="0"/>
              <a:t>、统计字符串出现的位置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-a '</a:t>
            </a:r>
            <a:r>
              <a:rPr lang="en-US" altLang="zh-CN" dirty="0" err="1" smtClean="0"/>
              <a:t>queryContainerForLastHandoverDept</a:t>
            </a:r>
            <a:r>
              <a:rPr lang="en-US" altLang="zh-CN" dirty="0" smtClean="0"/>
              <a:t> method--</a:t>
            </a:r>
            <a:r>
              <a:rPr lang="en-US" altLang="zh-CN" dirty="0" err="1" smtClean="0"/>
              <a:t>queryCode</a:t>
            </a:r>
            <a:r>
              <a:rPr lang="en-US" altLang="zh-CN" dirty="0" smtClean="0"/>
              <a:t>=' ./system.log.2018-11-01 |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-a 'cost time:[0-9][0-9][0-9][0-9]'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8720" y="1066800"/>
            <a:ext cx="273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格式 ： </a:t>
            </a:r>
            <a:r>
              <a:rPr lang="en-US" altLang="zh-CN" b="1" dirty="0" err="1" smtClean="0"/>
              <a:t>grep</a:t>
            </a:r>
            <a:r>
              <a:rPr lang="en-US" altLang="zh-CN" b="1" dirty="0" smtClean="0"/>
              <a:t> </a:t>
            </a:r>
            <a:r>
              <a:rPr lang="en-US" altLang="zh-CN" b="1" dirty="0"/>
              <a:t>[options]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891878" y="250575"/>
            <a:ext cx="58289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3200" b="1" kern="4000" spc="300" dirty="0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其他命令</a:t>
            </a:r>
            <a:endParaRPr lang="en-US" altLang="zh-CN" sz="3200" b="1" kern="4000" spc="300" dirty="0" smtClean="0">
              <a:solidFill>
                <a:srgbClr val="05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256199" y="960120"/>
          <a:ext cx="9206061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941"/>
                <a:gridCol w="5913120"/>
              </a:tblGrid>
              <a:tr h="34290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命令名称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ps-ef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grep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是查看所有的进程的然后用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grep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筛选出你要的信息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Kill -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PID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kill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命令用来终止指定的进程的运行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查看系统当前运行的情况（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、内存、运行时间、交换分区、执行的线程等信息）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Disk Free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空余硬盘 （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–h</a:t>
                      </a:r>
                      <a:r>
                        <a:rPr lang="zh-CN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du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Disk Usage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硬盘使用率，查看目录或文件所占用磁盘空间的大小（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–h</a:t>
                      </a:r>
                      <a:r>
                        <a:rPr lang="zh-CN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echo "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日志内容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 </a:t>
                      </a: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文件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覆盖写入文件（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echo &gt; error.log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清空错误日志）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wget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从指定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下载文件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curl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模拟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请求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56199" y="5326379"/>
            <a:ext cx="971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模拟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 </a:t>
            </a:r>
            <a:r>
              <a:rPr lang="en-US" altLang="zh-CN" dirty="0" smtClean="0"/>
              <a:t>: curl </a:t>
            </a:r>
            <a:r>
              <a:rPr lang="en-US" altLang="zh-CN" dirty="0"/>
              <a:t>-l -H "Content-type: application/</a:t>
            </a:r>
            <a:r>
              <a:rPr lang="en-US" altLang="zh-CN" dirty="0" err="1"/>
              <a:t>json</a:t>
            </a:r>
            <a:r>
              <a:rPr lang="en-US" altLang="zh-CN" dirty="0"/>
              <a:t>" -X POST -d '{"</a:t>
            </a:r>
            <a:r>
              <a:rPr lang="en-US" altLang="zh-CN" dirty="0" err="1"/>
              <a:t>batchType</a:t>
            </a:r>
            <a:r>
              <a:rPr lang="en-US" altLang="zh-CN" dirty="0"/>
              <a:t>;":"3</a:t>
            </a:r>
            <a:r>
              <a:rPr lang="en-US" altLang="zh-CN" dirty="0" smtClean="0"/>
              <a:t>"}' URL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109" y="2426755"/>
            <a:ext cx="1744703" cy="1107483"/>
          </a:xfrm>
          <a:prstGeom prst="rect">
            <a:avLst/>
          </a:prstGeom>
        </p:spPr>
      </p:pic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442214" y="2625956"/>
            <a:ext cx="1033533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kern="3400" spc="10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en-US" altLang="zh-CN" sz="3600" b="1" kern="3400" spc="10" dirty="0" smtClean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5013022" y="2437221"/>
            <a:ext cx="570069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>
              <a:defRPr/>
            </a:pPr>
            <a:r>
              <a:rPr lang="zh-CN" altLang="en-US" sz="3200" b="1" kern="4000" spc="300" dirty="0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第一章</a:t>
            </a:r>
            <a:r>
              <a:rPr lang="en-US" altLang="zh-CN" sz="3200" b="1" kern="4000" spc="300" dirty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3200" b="1" kern="4000" spc="50" dirty="0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Linux</a:t>
            </a:r>
            <a:r>
              <a:rPr lang="zh-CN" altLang="en-US" sz="3200" b="1" kern="4000" spc="50" dirty="0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文件目录</a:t>
            </a:r>
            <a:r>
              <a:rPr lang="zh-CN" altLang="en-US" sz="3200" b="1" kern="4000" spc="50" dirty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结构</a:t>
            </a:r>
            <a:endParaRPr lang="en-US" altLang="zh-CN" sz="3200" b="1" kern="4000" spc="50" dirty="0">
              <a:solidFill>
                <a:srgbClr val="05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891878" y="250575"/>
            <a:ext cx="4327821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en-US" altLang="zh-CN" sz="3200" b="1" kern="4000" spc="50" dirty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Linux</a:t>
            </a:r>
            <a:r>
              <a:rPr lang="zh-CN" altLang="en-US" sz="3200" b="1" kern="4000" spc="50" dirty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文件目录结构</a:t>
            </a:r>
            <a:endParaRPr lang="en-US" altLang="zh-CN" sz="3200" b="1" kern="4000" spc="300" dirty="0">
              <a:solidFill>
                <a:srgbClr val="05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2561" y="1658318"/>
            <a:ext cx="732295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对于每一个</a:t>
            </a:r>
            <a:r>
              <a:rPr lang="en-US" altLang="zh-CN" dirty="0"/>
              <a:t>Linux</a:t>
            </a:r>
            <a:r>
              <a:rPr lang="zh-CN" altLang="en-US" dirty="0"/>
              <a:t>学习者来说，了解</a:t>
            </a:r>
            <a:r>
              <a:rPr lang="en-US" altLang="zh-CN" dirty="0"/>
              <a:t>Linux</a:t>
            </a:r>
            <a:r>
              <a:rPr lang="zh-CN" altLang="en-US" dirty="0"/>
              <a:t>文件系统的目录结构，是学好</a:t>
            </a:r>
            <a:r>
              <a:rPr lang="en-US" altLang="zh-CN" dirty="0"/>
              <a:t>Linux</a:t>
            </a:r>
            <a:r>
              <a:rPr lang="zh-CN" altLang="en-US" dirty="0"/>
              <a:t>的至关重要的一</a:t>
            </a:r>
            <a:r>
              <a:rPr lang="zh-CN" altLang="en-US" dirty="0" smtClean="0"/>
              <a:t>步，</a:t>
            </a:r>
            <a:r>
              <a:rPr lang="zh-CN" altLang="en-US" dirty="0"/>
              <a:t>深入了解</a:t>
            </a:r>
            <a:r>
              <a:rPr lang="en-US" altLang="zh-CN" dirty="0" err="1"/>
              <a:t>linux</a:t>
            </a:r>
            <a:r>
              <a:rPr lang="zh-CN" altLang="en-US" dirty="0"/>
              <a:t>文件目录结构的标准和每个目录的详细功能，对于我们用好</a:t>
            </a:r>
            <a:r>
              <a:rPr lang="en-US" altLang="zh-CN" dirty="0" err="1"/>
              <a:t>linux</a:t>
            </a:r>
            <a:r>
              <a:rPr lang="zh-CN" altLang="en-US" dirty="0" smtClean="0"/>
              <a:t>系统</a:t>
            </a:r>
            <a:r>
              <a:rPr lang="zh-CN" altLang="en-US"/>
              <a:t>非常</a:t>
            </a:r>
            <a:r>
              <a:rPr lang="zh-CN" altLang="en-US" smtClean="0"/>
              <a:t>重要。</a:t>
            </a:r>
            <a:r>
              <a:rPr lang="en-US" altLang="zh-CN" dirty="0" smtClean="0"/>
              <a:t>--《</a:t>
            </a:r>
            <a:r>
              <a:rPr lang="zh-CN" altLang="en-US" dirty="0"/>
              <a:t>鸟哥的私房菜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891878" y="250575"/>
            <a:ext cx="435830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en-US" altLang="zh-CN" sz="3200" b="1" kern="4000" spc="50" dirty="0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Linux</a:t>
            </a:r>
            <a:r>
              <a:rPr lang="zh-CN" altLang="en-US" sz="3200" b="1" kern="4000" spc="50" dirty="0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文件目录</a:t>
            </a:r>
            <a:r>
              <a:rPr lang="zh-CN" altLang="en-US" sz="3200" b="1" kern="4000" spc="50" dirty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结构</a:t>
            </a:r>
            <a:endParaRPr lang="en-US" altLang="zh-CN" sz="3200" b="1" kern="4000" spc="300" dirty="0" smtClean="0">
              <a:solidFill>
                <a:srgbClr val="05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8703" y="1286144"/>
            <a:ext cx="3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文件类型及其代表符号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71700" y="1988820"/>
            <a:ext cx="38633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普通文件            </a:t>
            </a:r>
            <a:r>
              <a:rPr lang="en-US" altLang="zh-CN" dirty="0" smtClean="0"/>
              <a:t>	-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目录文件</a:t>
            </a:r>
            <a:r>
              <a:rPr lang="en-US" altLang="zh-CN" dirty="0" smtClean="0"/>
              <a:t>		d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链接文件</a:t>
            </a:r>
            <a:r>
              <a:rPr lang="en-US" altLang="zh-CN" dirty="0" smtClean="0"/>
              <a:t>		l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块设备文件</a:t>
            </a:r>
            <a:r>
              <a:rPr lang="en-US" altLang="zh-CN" dirty="0" smtClean="0"/>
              <a:t>		b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字符设备文件</a:t>
            </a:r>
            <a:r>
              <a:rPr lang="en-US" altLang="zh-CN" dirty="0" smtClean="0"/>
              <a:t>		c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管道文件</a:t>
            </a:r>
            <a:r>
              <a:rPr lang="en-US" altLang="zh-CN" dirty="0" smtClean="0"/>
              <a:t>		p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4259581"/>
            <a:ext cx="6001588" cy="1614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891878" y="250575"/>
            <a:ext cx="428972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en-US" altLang="zh-CN" sz="3200" b="1" kern="4000" spc="50" dirty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Linux</a:t>
            </a:r>
            <a:r>
              <a:rPr lang="zh-CN" altLang="en-US" sz="3200" b="1" kern="4000" spc="50" dirty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文件目录结构</a:t>
            </a:r>
            <a:endParaRPr lang="en-US" altLang="zh-CN" sz="3200" b="1" kern="4000" spc="300" dirty="0">
              <a:solidFill>
                <a:srgbClr val="05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0145" y="1122702"/>
            <a:ext cx="3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文件类型及其颜色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8840" y="1950720"/>
            <a:ext cx="38633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普通文件            </a:t>
            </a:r>
            <a:r>
              <a:rPr lang="en-US" altLang="zh-CN" dirty="0" smtClean="0"/>
              <a:t>	</a:t>
            </a:r>
            <a:r>
              <a:rPr lang="zh-CN" altLang="en-US" dirty="0" smtClean="0"/>
              <a:t>白色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目录文件</a:t>
            </a:r>
            <a:r>
              <a:rPr lang="en-US" altLang="zh-CN" dirty="0" smtClean="0"/>
              <a:t>		</a:t>
            </a:r>
            <a:r>
              <a:rPr lang="zh-CN" altLang="en-US" dirty="0" smtClean="0"/>
              <a:t>蓝色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链接文件</a:t>
            </a:r>
            <a:r>
              <a:rPr lang="en-US" altLang="zh-CN" dirty="0" smtClean="0"/>
              <a:t>		</a:t>
            </a:r>
            <a:r>
              <a:rPr lang="zh-CN" altLang="en-US" dirty="0" smtClean="0"/>
              <a:t>紫色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设备文件</a:t>
            </a:r>
            <a:r>
              <a:rPr lang="en-US" altLang="zh-CN" dirty="0" smtClean="0"/>
              <a:t>		</a:t>
            </a:r>
            <a:r>
              <a:rPr lang="zh-CN" altLang="en-US" dirty="0" smtClean="0"/>
              <a:t>黄色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可执行文件</a:t>
            </a:r>
            <a:r>
              <a:rPr lang="en-US" altLang="zh-CN" dirty="0" smtClean="0"/>
              <a:t>		</a:t>
            </a:r>
            <a:r>
              <a:rPr lang="zh-CN" altLang="en-US" dirty="0" smtClean="0"/>
              <a:t>青绿色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图片文件</a:t>
            </a:r>
            <a:r>
              <a:rPr lang="en-US" altLang="zh-CN" dirty="0" smtClean="0"/>
              <a:t>	</a:t>
            </a:r>
            <a:r>
              <a:rPr lang="en-US" altLang="zh-CN" dirty="0"/>
              <a:t>	</a:t>
            </a:r>
            <a:r>
              <a:rPr lang="zh-CN" altLang="en-US" dirty="0" smtClean="0"/>
              <a:t>粉红色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压缩文件</a:t>
            </a:r>
            <a:r>
              <a:rPr lang="en-US" altLang="zh-CN" dirty="0" smtClean="0"/>
              <a:t>		</a:t>
            </a:r>
            <a:r>
              <a:rPr lang="zh-CN" altLang="en-US" dirty="0" smtClean="0"/>
              <a:t>红色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40" y="4191000"/>
            <a:ext cx="5668166" cy="2004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891878" y="250575"/>
            <a:ext cx="40077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en-US" altLang="zh-CN" sz="3200" b="1" kern="4000" spc="50" dirty="0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Linux</a:t>
            </a:r>
            <a:r>
              <a:rPr lang="zh-CN" altLang="en-US" sz="3200" b="1" kern="4000" spc="50" dirty="0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文件目录</a:t>
            </a:r>
            <a:r>
              <a:rPr lang="zh-CN" altLang="en-US" sz="3200" b="1" kern="4000" spc="50" dirty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结构</a:t>
            </a:r>
            <a:endParaRPr lang="en-US" altLang="zh-CN" sz="3200" b="1" kern="4000" spc="300" dirty="0" smtClean="0">
              <a:solidFill>
                <a:srgbClr val="05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2540" y="949658"/>
            <a:ext cx="732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目录和</a:t>
            </a:r>
            <a:r>
              <a:rPr lang="en-US" altLang="zh-CN" dirty="0"/>
              <a:t>Windows</a:t>
            </a:r>
            <a:r>
              <a:rPr lang="zh-CN" altLang="en-US" dirty="0"/>
              <a:t>目录有着很大的不同，</a:t>
            </a:r>
            <a:r>
              <a:rPr lang="en-US" altLang="zh-CN" dirty="0"/>
              <a:t>Linux</a:t>
            </a:r>
            <a:r>
              <a:rPr lang="zh-CN" altLang="en-US" dirty="0"/>
              <a:t>目录</a:t>
            </a:r>
            <a:r>
              <a:rPr lang="zh-CN" altLang="en-US" dirty="0" smtClean="0"/>
              <a:t>类似</a:t>
            </a:r>
            <a:r>
              <a:rPr lang="zh-CN" altLang="en-US" dirty="0"/>
              <a:t>一</a:t>
            </a:r>
            <a:r>
              <a:rPr lang="zh-CN" altLang="en-US" dirty="0" smtClean="0"/>
              <a:t>棵树</a:t>
            </a:r>
            <a:r>
              <a:rPr lang="zh-CN" altLang="en-US" dirty="0"/>
              <a:t>，最顶层是其根目录，如下</a:t>
            </a:r>
            <a:r>
              <a:rPr lang="zh-CN" altLang="en-US" dirty="0" smtClean="0"/>
              <a:t>图</a:t>
            </a:r>
            <a:r>
              <a:rPr lang="zh-CN" altLang="en-US" dirty="0" smtClean="0">
                <a:sym typeface="Wingdings" panose="05000000000000000000" pitchFamily="2" charset="2"/>
              </a:rPr>
              <a:t>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538" y="1967865"/>
            <a:ext cx="6659381" cy="3107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891878" y="250575"/>
            <a:ext cx="405350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en-US" altLang="zh-CN" sz="3200" b="1" kern="4000" spc="50" dirty="0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Linux</a:t>
            </a:r>
            <a:r>
              <a:rPr lang="zh-CN" altLang="en-US" sz="3200" b="1" kern="4000" spc="50" dirty="0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文件目录</a:t>
            </a:r>
            <a:r>
              <a:rPr lang="zh-CN" altLang="en-US" sz="3200" b="1" kern="4000" spc="50" dirty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结构</a:t>
            </a:r>
            <a:endParaRPr lang="en-US" altLang="zh-CN" sz="3200" b="1" kern="4000" spc="300" dirty="0" smtClean="0">
              <a:solidFill>
                <a:srgbClr val="05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46516" y="1345725"/>
            <a:ext cx="446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四种类型</a:t>
            </a:r>
            <a:endParaRPr lang="zh-CN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39506" y="1836549"/>
            <a:ext cx="77414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1.</a:t>
            </a:r>
            <a:r>
              <a:rPr lang="zh-CN" altLang="en-US" b="1" dirty="0"/>
              <a:t>可分享的：</a:t>
            </a:r>
            <a:endParaRPr lang="zh-CN" altLang="en-US" dirty="0"/>
          </a:p>
          <a:p>
            <a:r>
              <a:rPr lang="zh-CN" altLang="en-US" dirty="0" smtClean="0"/>
              <a:t>  可以</a:t>
            </a:r>
            <a:r>
              <a:rPr lang="zh-CN" altLang="en-US" dirty="0"/>
              <a:t>分享给其他系统挂载使用的目录，所以包括执行文件与用户的邮件等数据， 是能够分享给网络上其他主机挂载用的</a:t>
            </a:r>
            <a:r>
              <a:rPr lang="zh-CN" altLang="en-US" dirty="0" smtClean="0"/>
              <a:t>目录。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2.</a:t>
            </a:r>
            <a:r>
              <a:rPr lang="zh-CN" altLang="en-US" b="1" dirty="0"/>
              <a:t>不可分享的：</a:t>
            </a:r>
            <a:endParaRPr lang="zh-CN" altLang="en-US" dirty="0"/>
          </a:p>
          <a:p>
            <a:r>
              <a:rPr lang="zh-CN" altLang="en-US" dirty="0" smtClean="0"/>
              <a:t>  自己</a:t>
            </a:r>
            <a:r>
              <a:rPr lang="zh-CN" altLang="en-US" dirty="0"/>
              <a:t>机器上面运作的装置文件或者是与程序有关的</a:t>
            </a:r>
            <a:r>
              <a:rPr lang="en-US" altLang="zh-CN" dirty="0"/>
              <a:t>socket</a:t>
            </a:r>
            <a:r>
              <a:rPr lang="zh-CN" altLang="en-US" dirty="0"/>
              <a:t>文件等， 由于仅与自身机器有关，所以当然就不适合分享给其他主机了。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3.</a:t>
            </a:r>
            <a:r>
              <a:rPr lang="zh-CN" altLang="en-US" b="1" dirty="0"/>
              <a:t>不变的：</a:t>
            </a:r>
            <a:endParaRPr lang="zh-CN" altLang="en-US" dirty="0"/>
          </a:p>
          <a:p>
            <a:r>
              <a:rPr lang="zh-CN" altLang="en-US" dirty="0" smtClean="0"/>
              <a:t>  有些</a:t>
            </a:r>
            <a:r>
              <a:rPr lang="zh-CN" altLang="en-US" dirty="0"/>
              <a:t>数据是不会经常变动的，跟随着</a:t>
            </a:r>
            <a:r>
              <a:rPr lang="en-US" altLang="zh-CN" dirty="0"/>
              <a:t>distribution</a:t>
            </a:r>
            <a:r>
              <a:rPr lang="zh-CN" altLang="en-US" dirty="0"/>
              <a:t>而不变动。 例如函</a:t>
            </a:r>
            <a:r>
              <a:rPr lang="zh-CN" altLang="en-US" dirty="0" smtClean="0"/>
              <a:t>式   库</a:t>
            </a:r>
            <a:r>
              <a:rPr lang="zh-CN" altLang="en-US" dirty="0"/>
              <a:t>、文件说明文件、系统管理员所管理的主机服务配置文件等等；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4.</a:t>
            </a:r>
            <a:r>
              <a:rPr lang="zh-CN" altLang="en-US" b="1" dirty="0"/>
              <a:t>可变动的：</a:t>
            </a:r>
            <a:endParaRPr lang="zh-CN" altLang="en-US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经常</a:t>
            </a:r>
            <a:r>
              <a:rPr lang="zh-CN" altLang="en-US" dirty="0"/>
              <a:t>改变的数据，例如登录文件、一般用户可自行收受的新闻组等。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891878" y="250575"/>
            <a:ext cx="41068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en-US" altLang="zh-CN" sz="3200" b="1" kern="4000" spc="50" dirty="0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Linux</a:t>
            </a:r>
            <a:r>
              <a:rPr lang="zh-CN" altLang="en-US" sz="3200" b="1" kern="4000" spc="50" dirty="0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文件目录</a:t>
            </a:r>
            <a:r>
              <a:rPr lang="zh-CN" altLang="en-US" sz="3200" b="1" kern="4000" spc="50" dirty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结构</a:t>
            </a:r>
            <a:endParaRPr lang="en-US" altLang="zh-CN" sz="3200" b="1" kern="4000" spc="300" dirty="0" smtClean="0">
              <a:solidFill>
                <a:srgbClr val="05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67740" y="835347"/>
          <a:ext cx="9974580" cy="5129932"/>
        </p:xfrm>
        <a:graphic>
          <a:graphicData uri="http://schemas.openxmlformats.org/drawingml/2006/table">
            <a:tbl>
              <a:tblPr/>
              <a:tblGrid>
                <a:gridCol w="5026488"/>
                <a:gridCol w="4948092"/>
              </a:tblGrid>
              <a:tr h="27717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b="0" dirty="0">
                          <a:solidFill>
                            <a:srgbClr val="4F4F4F"/>
                          </a:solidFill>
                          <a:effectLst/>
                          <a:latin typeface="微软雅黑" panose="020B0503020204020204" charset="-122"/>
                        </a:rPr>
                        <a:t>目录</a:t>
                      </a:r>
                      <a:endParaRPr lang="zh-CN" altLang="en-US" sz="800" b="0" dirty="0">
                        <a:solidFill>
                          <a:srgbClr val="4F4F4F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19851" marR="19851" marT="19851" marB="198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b="0" dirty="0">
                          <a:solidFill>
                            <a:srgbClr val="4F4F4F"/>
                          </a:solidFill>
                          <a:effectLst/>
                          <a:latin typeface="微软雅黑" panose="020B0503020204020204" charset="-122"/>
                        </a:rPr>
                        <a:t> </a:t>
                      </a:r>
                      <a:r>
                        <a:rPr lang="zh-CN" altLang="en-US" sz="800" b="0" dirty="0" smtClean="0">
                          <a:solidFill>
                            <a:srgbClr val="4F4F4F"/>
                          </a:solidFill>
                          <a:effectLst/>
                          <a:latin typeface="微软雅黑" panose="020B0503020204020204" charset="-122"/>
                        </a:rPr>
                        <a:t>作用</a:t>
                      </a:r>
                      <a:endParaRPr lang="zh-CN" altLang="en-US" sz="800" b="0" dirty="0">
                        <a:solidFill>
                          <a:srgbClr val="4F4F4F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19851" marR="19851" marT="19851" marB="198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947"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/bin</a:t>
                      </a:r>
                      <a:endParaRPr lang="en-US" sz="800" b="0" dirty="0"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19851" marR="19851" marT="19851" marB="198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b="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普通用户使用命令（</a:t>
                      </a:r>
                      <a:r>
                        <a:rPr lang="en-US" altLang="zh-CN" sz="800" b="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/bin/</a:t>
                      </a:r>
                      <a:r>
                        <a:rPr lang="en-US" altLang="zh-CN" sz="800" b="0" dirty="0" err="1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ls</a:t>
                      </a:r>
                      <a:r>
                        <a:rPr lang="en-US" altLang="zh-CN" sz="800" b="0" baseline="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 , /bin/</a:t>
                      </a:r>
                      <a:r>
                        <a:rPr lang="en-US" altLang="zh-CN" sz="800" b="0" baseline="0" dirty="0" err="1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mkdir</a:t>
                      </a:r>
                      <a:r>
                        <a:rPr lang="zh-CN" altLang="en-US" sz="800" b="0" baseline="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）</a:t>
                      </a:r>
                      <a:endParaRPr lang="zh-CN" altLang="en-US" sz="800" b="0" dirty="0"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19851" marR="19851" marT="19851" marB="198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42959"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/</a:t>
                      </a:r>
                      <a:r>
                        <a:rPr lang="en-US" sz="800" b="0" dirty="0" err="1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etc</a:t>
                      </a:r>
                      <a:endParaRPr lang="en-US" sz="800" b="0" dirty="0"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19851" marR="19851" marT="19851" marB="198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b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存放系统管理和</a:t>
                      </a:r>
                      <a:r>
                        <a:rPr lang="zh-CN" altLang="en-US" sz="800" b="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配置文件 （系统相关网络</a:t>
                      </a:r>
                      <a:r>
                        <a:rPr lang="en-US" altLang="zh-CN" sz="800" b="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/</a:t>
                      </a:r>
                      <a:r>
                        <a:rPr lang="en-US" altLang="zh-CN" sz="800" b="0" dirty="0" err="1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etc</a:t>
                      </a:r>
                      <a:r>
                        <a:rPr lang="en-US" altLang="zh-CN" sz="800" b="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/</a:t>
                      </a:r>
                      <a:r>
                        <a:rPr lang="en-US" altLang="zh-CN" sz="800" b="0" dirty="0" err="1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sysconfig</a:t>
                      </a:r>
                      <a:r>
                        <a:rPr lang="en-US" altLang="zh-CN" sz="800" b="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/network, </a:t>
                      </a:r>
                      <a:r>
                        <a:rPr lang="zh-CN" altLang="en-US" sz="800" b="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应用配置文件</a:t>
                      </a:r>
                      <a:r>
                        <a:rPr lang="en-US" altLang="zh-CN" sz="800" b="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/</a:t>
                      </a:r>
                      <a:r>
                        <a:rPr lang="en-US" altLang="zh-CN" sz="800" b="0" dirty="0" err="1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etc</a:t>
                      </a:r>
                      <a:r>
                        <a:rPr lang="en-US" altLang="zh-CN" sz="800" b="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/</a:t>
                      </a:r>
                      <a:r>
                        <a:rPr lang="en-US" altLang="zh-CN" sz="800" b="0" dirty="0" err="1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ssh</a:t>
                      </a:r>
                      <a:r>
                        <a:rPr lang="en-US" altLang="zh-CN" sz="800" b="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/</a:t>
                      </a:r>
                      <a:r>
                        <a:rPr lang="en-US" altLang="zh-CN" sz="800" b="0" dirty="0" err="1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sshd_config</a:t>
                      </a:r>
                      <a:r>
                        <a:rPr lang="zh-CN" altLang="en-US" sz="800" b="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）</a:t>
                      </a:r>
                      <a:endParaRPr lang="zh-CN" altLang="en-US" sz="800" b="0" dirty="0"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19851" marR="19851" marT="19851" marB="198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938"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/home</a:t>
                      </a:r>
                      <a:endParaRPr lang="en-US" sz="800" b="0" dirty="0"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19851" marR="19851" marT="19851" marB="198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b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存放</a:t>
                      </a:r>
                      <a:r>
                        <a:rPr lang="zh-CN" altLang="en-US" sz="800" b="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所有用户文件</a:t>
                      </a:r>
                      <a:r>
                        <a:rPr lang="zh-CN" altLang="en-US" sz="800" b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的根目录，是用户主目录的基点，比如用户</a:t>
                      </a:r>
                      <a:r>
                        <a:rPr lang="en-US" altLang="zh-CN" sz="8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user</a:t>
                      </a:r>
                      <a:r>
                        <a:rPr lang="zh-CN" altLang="en-US" sz="800" b="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</a:rPr>
                        <a:t>的主目录就是</a:t>
                      </a:r>
                      <a:r>
                        <a:rPr lang="en-US" altLang="zh-CN" sz="8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/home/user</a:t>
                      </a:r>
                      <a:r>
                        <a:rPr lang="zh-CN" altLang="en-US" sz="800" b="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</a:rPr>
                        <a:t>，可以用</a:t>
                      </a:r>
                      <a:r>
                        <a:rPr lang="en-US" altLang="zh-CN" sz="8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~user</a:t>
                      </a:r>
                      <a:r>
                        <a:rPr lang="zh-CN" altLang="en-US" sz="800" b="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</a:rPr>
                        <a:t>表示</a:t>
                      </a:r>
                      <a:endParaRPr lang="zh-CN" altLang="en-US" sz="800" b="0" dirty="0"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</a:endParaRPr>
                    </a:p>
                    <a:p>
                      <a:pPr algn="l"/>
                      <a:r>
                        <a:rPr lang="zh-CN" altLang="en-US" sz="800" b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 </a:t>
                      </a:r>
                      <a:endParaRPr lang="zh-CN" altLang="en-US" sz="800" b="0" dirty="0"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19851" marR="19851" marT="19851" marB="198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73099"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/</a:t>
                      </a:r>
                      <a:r>
                        <a:rPr lang="en-US" sz="800" b="0" dirty="0" err="1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usr</a:t>
                      </a:r>
                      <a:endParaRPr lang="en-US" sz="800" b="0" dirty="0"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19851" marR="19851" marT="19851" marB="198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b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用于存放系统</a:t>
                      </a:r>
                      <a:r>
                        <a:rPr lang="zh-CN" altLang="en-US" sz="800" b="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应用程序。（相当于</a:t>
                      </a:r>
                      <a:r>
                        <a:rPr lang="en-US" altLang="zh-CN" sz="800" b="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C:\Windows</a:t>
                      </a:r>
                      <a:r>
                        <a:rPr lang="zh-CN" altLang="en-US" sz="800" b="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）</a:t>
                      </a:r>
                      <a:r>
                        <a:rPr lang="en-US" altLang="zh-CN" sz="800" b="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; /</a:t>
                      </a:r>
                      <a:r>
                        <a:rPr lang="en-US" altLang="zh-CN" sz="800" b="0" dirty="0" err="1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usr</a:t>
                      </a:r>
                      <a:r>
                        <a:rPr lang="en-US" altLang="zh-CN" sz="800" b="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/local</a:t>
                      </a:r>
                      <a:r>
                        <a:rPr lang="en-US" altLang="zh-CN" sz="800" b="0" baseline="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 </a:t>
                      </a:r>
                      <a:r>
                        <a:rPr lang="zh-CN" altLang="en-US" sz="800" b="0" baseline="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软件安装目录（相当于</a:t>
                      </a:r>
                      <a:r>
                        <a:rPr lang="en-US" altLang="zh-CN" sz="800" b="0" baseline="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C:\Program</a:t>
                      </a:r>
                      <a:r>
                        <a:rPr lang="zh-CN" altLang="en-US" sz="800" b="0" baseline="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）</a:t>
                      </a:r>
                      <a:endParaRPr lang="en-US" altLang="zh-CN" sz="800" b="0" dirty="0" smtClean="0"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</a:endParaRPr>
                    </a:p>
                    <a:p>
                      <a:pPr algn="l"/>
                      <a:r>
                        <a:rPr lang="en-US" altLang="zh-CN" sz="800" b="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/</a:t>
                      </a:r>
                      <a:r>
                        <a:rPr lang="en-US" altLang="zh-CN" sz="800" b="0" dirty="0" err="1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usr</a:t>
                      </a:r>
                      <a:r>
                        <a:rPr lang="en-US" altLang="zh-CN" sz="800" b="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/bin    </a:t>
                      </a:r>
                      <a:r>
                        <a:rPr lang="en-US" altLang="zh-CN" sz="800" b="0" baseline="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 </a:t>
                      </a:r>
                      <a:r>
                        <a:rPr lang="zh-CN" altLang="en-US" sz="800" b="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普通用户使用的应用程序</a:t>
                      </a:r>
                      <a:endParaRPr lang="en-US" altLang="zh-CN" sz="800" b="0" dirty="0" smtClean="0"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</a:endParaRPr>
                    </a:p>
                    <a:p>
                      <a:pPr algn="l"/>
                      <a:r>
                        <a:rPr lang="en-US" altLang="zh-CN" sz="800" b="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/</a:t>
                      </a:r>
                      <a:r>
                        <a:rPr lang="en-US" altLang="zh-CN" sz="800" b="0" dirty="0" err="1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usr</a:t>
                      </a:r>
                      <a:r>
                        <a:rPr lang="en-US" altLang="zh-CN" sz="800" b="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/</a:t>
                      </a:r>
                      <a:r>
                        <a:rPr lang="en-US" altLang="zh-CN" sz="800" b="0" dirty="0" err="1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sbin</a:t>
                      </a:r>
                      <a:r>
                        <a:rPr lang="en-US" altLang="zh-CN" sz="800" b="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   </a:t>
                      </a:r>
                      <a:r>
                        <a:rPr lang="zh-CN" altLang="en-US" sz="800" b="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管理员使用的应用程序</a:t>
                      </a:r>
                      <a:endParaRPr lang="zh-CN" altLang="en-US" sz="800" b="0" dirty="0"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19851" marR="19851" marT="19851" marB="198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8058"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rgbClr val="4F4F4F"/>
                          </a:solidFill>
                          <a:effectLst/>
                          <a:latin typeface="微软雅黑" panose="020B0503020204020204" charset="-122"/>
                        </a:rPr>
                        <a:t>/opt</a:t>
                      </a:r>
                      <a:endParaRPr lang="en-US" sz="800" b="0" dirty="0">
                        <a:solidFill>
                          <a:srgbClr val="4F4F4F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19851" marR="19851" marT="19851" marB="198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b="0" dirty="0">
                          <a:solidFill>
                            <a:srgbClr val="4F4F4F"/>
                          </a:solidFill>
                          <a:effectLst/>
                          <a:latin typeface="微软雅黑" panose="020B0503020204020204" charset="-122"/>
                        </a:rPr>
                        <a:t>额外安装的可选应用程序包所放置的位置。一般情况下，我们可以把</a:t>
                      </a:r>
                      <a:r>
                        <a:rPr lang="en-US" altLang="zh-CN" sz="800" b="0" dirty="0">
                          <a:solidFill>
                            <a:srgbClr val="4F4F4F"/>
                          </a:solidFill>
                          <a:effectLst/>
                          <a:latin typeface="Calibri" panose="020F0502020204030204"/>
                        </a:rPr>
                        <a:t>tomcat</a:t>
                      </a:r>
                      <a:r>
                        <a:rPr lang="zh-CN" altLang="en-US" sz="800" b="0" dirty="0">
                          <a:solidFill>
                            <a:srgbClr val="4F4F4F"/>
                          </a:solidFill>
                          <a:effectLst/>
                          <a:latin typeface="宋体" panose="02010600030101010101" pitchFamily="2" charset="-122"/>
                        </a:rPr>
                        <a:t>等都安装到这里。</a:t>
                      </a:r>
                      <a:endParaRPr lang="zh-CN" altLang="en-US" sz="800" b="0" dirty="0">
                        <a:solidFill>
                          <a:srgbClr val="4F4F4F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19851" marR="19851" marT="19851" marB="198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51947"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/</a:t>
                      </a:r>
                      <a:r>
                        <a:rPr lang="en-US" sz="800" b="0" dirty="0" err="1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proc</a:t>
                      </a:r>
                      <a:endParaRPr lang="en-US" sz="800" b="0" dirty="0"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19851" marR="19851" marT="19851" marB="198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b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虚拟文件系统目录，是系统内存的</a:t>
                      </a:r>
                      <a:r>
                        <a:rPr lang="zh-CN" altLang="en-US" sz="800" b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映射</a:t>
                      </a:r>
                      <a:r>
                        <a:rPr lang="zh-CN" altLang="en-US" sz="800" b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。反映的是内核，进程信息或实时状态</a:t>
                      </a:r>
                      <a:endParaRPr lang="zh-CN" altLang="en-US" sz="800" b="0" dirty="0"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19851" marR="19851" marT="19851" marB="198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6251"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/root</a:t>
                      </a:r>
                      <a:endParaRPr lang="en-US" sz="800" b="0" dirty="0"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19851" marR="19851" marT="19851" marB="198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b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超级用户（系统管理员）的主目录（特权阶级</a:t>
                      </a:r>
                      <a:r>
                        <a:rPr lang="en-US" altLang="zh-CN" sz="8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^o^</a:t>
                      </a:r>
                      <a:r>
                        <a:rPr lang="zh-CN" altLang="en-US" sz="800" b="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</a:rPr>
                        <a:t>）</a:t>
                      </a:r>
                      <a:endParaRPr lang="zh-CN" altLang="en-US" sz="800" b="0" dirty="0"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19851" marR="19851" marT="19851" marB="198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50537"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/</a:t>
                      </a:r>
                      <a:r>
                        <a:rPr lang="en-US" sz="800" b="0" dirty="0" err="1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sbin</a:t>
                      </a:r>
                      <a:endParaRPr lang="en-US" sz="800" b="0" dirty="0"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19851" marR="19851" marT="19851" marB="198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b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存放二进制可执行文件，只有</a:t>
                      </a:r>
                      <a:r>
                        <a:rPr lang="en-US" altLang="zh-CN" sz="8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root</a:t>
                      </a:r>
                      <a:r>
                        <a:rPr lang="zh-CN" altLang="en-US" sz="800" b="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</a:rPr>
                        <a:t>才能访问。这里存放的是系统管理员使用的系统级别的管理命令和程序。如</a:t>
                      </a:r>
                      <a:r>
                        <a:rPr lang="en-US" altLang="zh-CN" sz="800" b="0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ifconfig</a:t>
                      </a:r>
                      <a:r>
                        <a:rPr lang="zh-CN" altLang="en-US" sz="800" b="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</a:rPr>
                        <a:t>等。</a:t>
                      </a:r>
                      <a:endParaRPr lang="zh-CN" altLang="en-US" sz="800" b="0" dirty="0"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19851" marR="19851" marT="19851" marB="198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9893"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/</a:t>
                      </a:r>
                      <a:r>
                        <a:rPr lang="en-US" sz="800" b="0" dirty="0" err="1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dev</a:t>
                      </a:r>
                      <a:endParaRPr lang="en-US" sz="800" b="0" dirty="0"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19851" marR="19851" marT="19851" marB="198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b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用于存放设备文件</a:t>
                      </a:r>
                      <a:r>
                        <a:rPr lang="zh-CN" altLang="en-US" sz="800" b="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。（</a:t>
                      </a:r>
                      <a:r>
                        <a:rPr lang="en-US" altLang="zh-CN" sz="800" b="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/</a:t>
                      </a:r>
                      <a:r>
                        <a:rPr lang="en-US" altLang="zh-CN" sz="800" b="0" dirty="0" err="1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dev</a:t>
                      </a:r>
                      <a:r>
                        <a:rPr lang="en-US" altLang="zh-CN" sz="800" b="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/</a:t>
                      </a:r>
                      <a:r>
                        <a:rPr lang="en-US" altLang="zh-CN" sz="800" b="0" dirty="0" err="1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sda</a:t>
                      </a:r>
                      <a:r>
                        <a:rPr lang="en-US" altLang="zh-CN" sz="800" b="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;</a:t>
                      </a:r>
                      <a:r>
                        <a:rPr lang="en-US" altLang="zh-CN" sz="800" b="0" baseline="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 /</a:t>
                      </a:r>
                      <a:r>
                        <a:rPr lang="en-US" altLang="zh-CN" sz="800" b="0" baseline="0" dirty="0" err="1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dev</a:t>
                      </a:r>
                      <a:r>
                        <a:rPr lang="en-US" altLang="zh-CN" sz="800" b="0" baseline="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/null</a:t>
                      </a:r>
                      <a:r>
                        <a:rPr lang="zh-CN" altLang="en-US" sz="800" b="0" baseline="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空设备，回收站</a:t>
                      </a:r>
                      <a:r>
                        <a:rPr lang="en-US" altLang="zh-CN" sz="800" b="0" baseline="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; /</a:t>
                      </a:r>
                      <a:r>
                        <a:rPr lang="en-US" altLang="zh-CN" sz="800" b="0" baseline="0" dirty="0" err="1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dev</a:t>
                      </a:r>
                      <a:r>
                        <a:rPr lang="en-US" altLang="zh-CN" sz="800" b="0" baseline="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/random</a:t>
                      </a:r>
                      <a:r>
                        <a:rPr lang="zh-CN" altLang="en-US" sz="800" b="0" baseline="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随机数）</a:t>
                      </a:r>
                      <a:endParaRPr lang="zh-CN" altLang="en-US" sz="800" b="0" dirty="0"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19851" marR="19851" marT="19851" marB="198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50537"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rgbClr val="4F4F4F"/>
                          </a:solidFill>
                          <a:effectLst/>
                          <a:latin typeface="微软雅黑" panose="020B0503020204020204" charset="-122"/>
                        </a:rPr>
                        <a:t>/</a:t>
                      </a:r>
                      <a:r>
                        <a:rPr lang="en-US" sz="800" b="0" dirty="0" err="1">
                          <a:solidFill>
                            <a:srgbClr val="4F4F4F"/>
                          </a:solidFill>
                          <a:effectLst/>
                          <a:latin typeface="微软雅黑" panose="020B0503020204020204" charset="-122"/>
                        </a:rPr>
                        <a:t>mnt</a:t>
                      </a:r>
                      <a:endParaRPr lang="en-US" sz="800" b="0" dirty="0">
                        <a:solidFill>
                          <a:srgbClr val="4F4F4F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19851" marR="19851" marT="19851" marB="198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b="0" dirty="0">
                          <a:solidFill>
                            <a:srgbClr val="4F4F4F"/>
                          </a:solidFill>
                          <a:effectLst/>
                          <a:latin typeface="微软雅黑" panose="020B0503020204020204" charset="-122"/>
                        </a:rPr>
                        <a:t>系统管理员安装临时文件系统的安装点，系统提供这个目录是让用户临时挂载其他的文件系统。</a:t>
                      </a:r>
                      <a:endParaRPr lang="zh-CN" altLang="en-US" sz="800" b="0" dirty="0">
                        <a:solidFill>
                          <a:srgbClr val="4F4F4F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19851" marR="19851" marT="19851" marB="198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9893"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rgbClr val="4F4F4F"/>
                          </a:solidFill>
                          <a:effectLst/>
                          <a:latin typeface="微软雅黑" panose="020B0503020204020204" charset="-122"/>
                        </a:rPr>
                        <a:t>/boot</a:t>
                      </a:r>
                      <a:endParaRPr lang="en-US" sz="800" b="0" dirty="0">
                        <a:solidFill>
                          <a:srgbClr val="4F4F4F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19851" marR="19851" marT="19851" marB="198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b="0">
                          <a:solidFill>
                            <a:srgbClr val="4F4F4F"/>
                          </a:solidFill>
                          <a:effectLst/>
                          <a:latin typeface="微软雅黑" panose="020B0503020204020204" charset="-122"/>
                        </a:rPr>
                        <a:t>存放用于系统引导时使用的各种文件</a:t>
                      </a:r>
                      <a:endParaRPr lang="zh-CN" altLang="en-US" sz="800" b="0">
                        <a:solidFill>
                          <a:srgbClr val="4F4F4F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19851" marR="19851" marT="19851" marB="198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29017"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/lib</a:t>
                      </a:r>
                      <a:endParaRPr lang="en-US" sz="800" b="0" dirty="0"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19851" marR="19851" marT="19851" marB="198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b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存放跟文件系统中的程序运行所需要的共享库及内核模块。共享库又叫动态链接共享库，作用类似</a:t>
                      </a:r>
                      <a:r>
                        <a:rPr lang="en-US" altLang="zh-CN" sz="8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windows</a:t>
                      </a:r>
                      <a:r>
                        <a:rPr lang="zh-CN" altLang="en-US" sz="800" b="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</a:rPr>
                        <a:t>里的</a:t>
                      </a:r>
                      <a:r>
                        <a:rPr lang="en-US" altLang="zh-CN" sz="8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.</a:t>
                      </a:r>
                      <a:r>
                        <a:rPr lang="en-US" altLang="zh-CN" sz="800" b="0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dll</a:t>
                      </a:r>
                      <a:r>
                        <a:rPr lang="zh-CN" altLang="en-US" sz="800" b="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</a:rPr>
                        <a:t>文件，存放了根文件系统程序运行所需的共享文件。</a:t>
                      </a:r>
                      <a:endParaRPr lang="zh-CN" altLang="en-US" sz="800" b="0" dirty="0"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19851" marR="19851" marT="19851" marB="198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947"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rgbClr val="4F4F4F"/>
                          </a:solidFill>
                          <a:effectLst/>
                          <a:latin typeface="微软雅黑" panose="020B0503020204020204" charset="-122"/>
                        </a:rPr>
                        <a:t>/</a:t>
                      </a:r>
                      <a:r>
                        <a:rPr lang="en-US" sz="800" b="0" dirty="0" err="1">
                          <a:solidFill>
                            <a:srgbClr val="4F4F4F"/>
                          </a:solidFill>
                          <a:effectLst/>
                          <a:latin typeface="微软雅黑" panose="020B0503020204020204" charset="-122"/>
                        </a:rPr>
                        <a:t>tmp</a:t>
                      </a:r>
                      <a:endParaRPr lang="en-US" sz="800" b="0" dirty="0">
                        <a:solidFill>
                          <a:srgbClr val="4F4F4F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19851" marR="19851" marT="19851" marB="198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b="0" dirty="0">
                          <a:solidFill>
                            <a:srgbClr val="4F4F4F"/>
                          </a:solidFill>
                          <a:effectLst/>
                          <a:latin typeface="微软雅黑" panose="020B0503020204020204" charset="-122"/>
                        </a:rPr>
                        <a:t>用于存放各种临时文件，是公用的临时文件存储点。</a:t>
                      </a:r>
                      <a:endParaRPr lang="zh-CN" altLang="en-US" sz="800" b="0" dirty="0">
                        <a:solidFill>
                          <a:srgbClr val="4F4F4F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19851" marR="19851" marT="19851" marB="198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68124"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/</a:t>
                      </a:r>
                      <a:r>
                        <a:rPr lang="en-US" sz="800" b="0" dirty="0" err="1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var</a:t>
                      </a:r>
                      <a:endParaRPr lang="en-US" sz="800" b="0" dirty="0"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19851" marR="19851" marT="19851" marB="198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b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用于存放运行时需要改变数据的文件，也是某些大文件的溢出区，比方说各种服务的日志文件</a:t>
                      </a:r>
                      <a:r>
                        <a:rPr lang="zh-CN" altLang="en-US" sz="800" b="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（数据库，日志，邮件）</a:t>
                      </a:r>
                      <a:r>
                        <a:rPr lang="zh-CN" altLang="en-US" sz="800" b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</a:rPr>
                        <a:t>等。</a:t>
                      </a:r>
                      <a:endParaRPr lang="zh-CN" altLang="en-US" sz="800" b="0" dirty="0"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19851" marR="19851" marT="19851" marB="198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2154"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rgbClr val="4F4F4F"/>
                          </a:solidFill>
                          <a:effectLst/>
                          <a:latin typeface="微软雅黑" panose="020B0503020204020204" charset="-122"/>
                        </a:rPr>
                        <a:t>/</a:t>
                      </a:r>
                      <a:r>
                        <a:rPr lang="en-US" sz="800" b="0" dirty="0" err="1">
                          <a:solidFill>
                            <a:srgbClr val="4F4F4F"/>
                          </a:solidFill>
                          <a:effectLst/>
                          <a:latin typeface="微软雅黑" panose="020B0503020204020204" charset="-122"/>
                        </a:rPr>
                        <a:t>lost+found</a:t>
                      </a:r>
                      <a:endParaRPr lang="en-US" sz="800" b="0" dirty="0">
                        <a:solidFill>
                          <a:srgbClr val="4F4F4F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19851" marR="19851" marT="19851" marB="198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b="0" dirty="0">
                          <a:solidFill>
                            <a:srgbClr val="4F4F4F"/>
                          </a:solidFill>
                          <a:effectLst/>
                          <a:latin typeface="微软雅黑" panose="020B0503020204020204" charset="-122"/>
                        </a:rPr>
                        <a:t>这个目录平时是空的，系统非正常关机而留下“</a:t>
                      </a:r>
                      <a:r>
                        <a:rPr lang="zh-CN" altLang="en-US" sz="800" b="0" u="none" strike="noStrike" dirty="0">
                          <a:solidFill>
                            <a:srgbClr val="6795B5"/>
                          </a:solidFill>
                          <a:effectLst/>
                          <a:latin typeface="微软雅黑" panose="020B0503020204020204" charset="-122"/>
                          <a:hlinkClick r:id="rId1"/>
                        </a:rPr>
                        <a:t>无家可归</a:t>
                      </a:r>
                      <a:r>
                        <a:rPr lang="zh-CN" altLang="en-US" sz="800" b="0" dirty="0">
                          <a:solidFill>
                            <a:srgbClr val="4F4F4F"/>
                          </a:solidFill>
                          <a:effectLst/>
                          <a:latin typeface="微软雅黑" panose="020B0503020204020204" charset="-122"/>
                        </a:rPr>
                        <a:t>”的文件（</a:t>
                      </a:r>
                      <a:r>
                        <a:rPr lang="en-US" altLang="zh-CN" sz="800" b="0" dirty="0">
                          <a:solidFill>
                            <a:srgbClr val="4F4F4F"/>
                          </a:solidFill>
                          <a:effectLst/>
                          <a:latin typeface="Calibri" panose="020F0502020204030204"/>
                        </a:rPr>
                        <a:t>windows</a:t>
                      </a:r>
                      <a:r>
                        <a:rPr lang="zh-CN" altLang="en-US" sz="800" b="0" dirty="0">
                          <a:solidFill>
                            <a:srgbClr val="4F4F4F"/>
                          </a:solidFill>
                          <a:effectLst/>
                          <a:latin typeface="宋体" panose="02010600030101010101" pitchFamily="2" charset="-122"/>
                        </a:rPr>
                        <a:t>下叫什么</a:t>
                      </a:r>
                      <a:r>
                        <a:rPr lang="en-US" altLang="zh-CN" sz="800" b="0" dirty="0">
                          <a:solidFill>
                            <a:srgbClr val="4F4F4F"/>
                          </a:solidFill>
                          <a:effectLst/>
                          <a:latin typeface="Calibri" panose="020F0502020204030204"/>
                        </a:rPr>
                        <a:t>.</a:t>
                      </a:r>
                      <a:r>
                        <a:rPr lang="en-US" altLang="zh-CN" sz="800" b="0" dirty="0" err="1">
                          <a:solidFill>
                            <a:srgbClr val="4F4F4F"/>
                          </a:solidFill>
                          <a:effectLst/>
                          <a:latin typeface="Calibri" panose="020F0502020204030204"/>
                        </a:rPr>
                        <a:t>chk</a:t>
                      </a:r>
                      <a:r>
                        <a:rPr lang="zh-CN" altLang="en-US" sz="800" b="0" dirty="0">
                          <a:solidFill>
                            <a:srgbClr val="4F4F4F"/>
                          </a:solidFill>
                          <a:effectLst/>
                          <a:latin typeface="宋体" panose="02010600030101010101" pitchFamily="2" charset="-122"/>
                        </a:rPr>
                        <a:t>）就在这里</a:t>
                      </a:r>
                      <a:endParaRPr lang="zh-CN" altLang="en-US" sz="800" b="0" dirty="0">
                        <a:solidFill>
                          <a:srgbClr val="4F4F4F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19851" marR="19851" marT="19851" marB="198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109" y="2426755"/>
            <a:ext cx="1744703" cy="1107483"/>
          </a:xfrm>
          <a:prstGeom prst="rect">
            <a:avLst/>
          </a:prstGeom>
        </p:spPr>
      </p:pic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442214" y="2625956"/>
            <a:ext cx="10335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kern="3400" spc="10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en-US" altLang="zh-CN" sz="3600" b="1" kern="3400" spc="10" dirty="0" smtClean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5013022" y="2437221"/>
            <a:ext cx="568545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>
              <a:defRPr/>
            </a:pPr>
            <a:r>
              <a:rPr lang="zh-CN" altLang="en-US" sz="3200" b="1" kern="4000" spc="300" dirty="0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zh-CN" altLang="en-US" sz="3200" b="1" kern="4000" spc="300" dirty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</a:t>
            </a:r>
            <a:r>
              <a:rPr lang="zh-CN" altLang="en-US" sz="3200" b="1" kern="4000" spc="300" dirty="0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章</a:t>
            </a:r>
            <a:r>
              <a:rPr lang="en-US" altLang="zh-CN" sz="3200" b="1" kern="4000" spc="300" dirty="0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200" b="1" kern="4000" spc="300" dirty="0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工作中常用的命令</a:t>
            </a:r>
            <a:endParaRPr lang="en-US" altLang="zh-CN" sz="3200" b="1" kern="4000" spc="50" dirty="0">
              <a:solidFill>
                <a:srgbClr val="05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6460" y="3183374"/>
            <a:ext cx="4442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、基本命令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文件的创建，修改，查询，</a:t>
            </a:r>
            <a:r>
              <a:rPr lang="zh-CN" altLang="en-US" dirty="0" smtClean="0">
                <a:solidFill>
                  <a:srgbClr val="FF0000"/>
                </a:solidFill>
              </a:rPr>
              <a:t>删除，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</a:t>
            </a:r>
            <a:r>
              <a:rPr lang="zh-CN" altLang="en-US" dirty="0" smtClean="0">
                <a:solidFill>
                  <a:srgbClr val="FF0000"/>
                </a:solidFill>
              </a:rPr>
              <a:t>上传，下载</a:t>
            </a:r>
            <a:r>
              <a:rPr lang="zh-CN" altLang="en-US" dirty="0">
                <a:solidFill>
                  <a:srgbClr val="FF0000"/>
                </a:solidFill>
              </a:rPr>
              <a:t>等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、文件内容查询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、其他命令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3898</Words>
  <Application>WPS 演示</Application>
  <PresentationFormat>自定义</PresentationFormat>
  <Paragraphs>419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Arial</vt:lpstr>
      <vt:lpstr>微软雅黑</vt:lpstr>
      <vt:lpstr>Calibri</vt:lpstr>
      <vt:lpstr>Arial Unicode MS</vt:lpstr>
      <vt:lpstr>等线 Light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云烟</cp:lastModifiedBy>
  <cp:revision>437</cp:revision>
  <dcterms:created xsi:type="dcterms:W3CDTF">2017-07-18T08:28:00Z</dcterms:created>
  <dcterms:modified xsi:type="dcterms:W3CDTF">2019-04-12T03:20:13Z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