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3172" r:id="rId3"/>
    <p:sldId id="3173" r:id="rId5"/>
    <p:sldId id="3178" r:id="rId6"/>
    <p:sldId id="3193" r:id="rId7"/>
    <p:sldId id="3194" r:id="rId8"/>
    <p:sldId id="3196" r:id="rId9"/>
    <p:sldId id="3197" r:id="rId10"/>
    <p:sldId id="3198" r:id="rId11"/>
    <p:sldId id="3199" r:id="rId12"/>
    <p:sldId id="3200" r:id="rId13"/>
    <p:sldId id="3201" r:id="rId14"/>
    <p:sldId id="3202" r:id="rId15"/>
    <p:sldId id="3203" r:id="rId16"/>
    <p:sldId id="3204" r:id="rId17"/>
    <p:sldId id="3205" r:id="rId18"/>
    <p:sldId id="3206" r:id="rId19"/>
    <p:sldId id="3207" r:id="rId20"/>
    <p:sldId id="3208" r:id="rId21"/>
    <p:sldId id="3209" r:id="rId22"/>
    <p:sldId id="3210" r:id="rId23"/>
    <p:sldId id="3176" r:id="rId24"/>
    <p:sldId id="3211" r:id="rId25"/>
  </p:sldIdLst>
  <p:sldSz cx="12858750" cy="7232650"/>
  <p:notesSz cx="6858000" cy="9144000"/>
  <p:custDataLst>
    <p:tags r:id="rId3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C1D6"/>
    <a:srgbClr val="FF8486"/>
    <a:srgbClr val="29ABE2"/>
    <a:srgbClr val="5D6FA7"/>
    <a:srgbClr val="53BDD5"/>
    <a:srgbClr val="133857"/>
    <a:srgbClr val="00A1E1"/>
    <a:srgbClr val="166CA3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5250" autoAdjust="0"/>
  </p:normalViewPr>
  <p:slideViewPr>
    <p:cSldViewPr>
      <p:cViewPr varScale="1">
        <p:scale>
          <a:sx n="82" d="100"/>
          <a:sy n="82" d="100"/>
        </p:scale>
        <p:origin x="552" y="62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gs" Target="tags/tag36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EC530858-BF76-453D-8D3B-E94317EF6EAB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John Gruber </a:t>
            </a:r>
            <a:r>
              <a:rPr lang="zh-CN" altLang="en-US" dirty="0"/>
              <a:t>在 </a:t>
            </a:r>
            <a:r>
              <a:rPr lang="en-US" altLang="zh-CN" dirty="0"/>
              <a:t>2004 </a:t>
            </a:r>
            <a:r>
              <a:rPr lang="zh-CN" altLang="en-US" dirty="0"/>
              <a:t>年创造了 </a:t>
            </a:r>
            <a:r>
              <a:rPr lang="en-US" altLang="zh-CN" dirty="0"/>
              <a:t>Markdown </a:t>
            </a:r>
            <a:r>
              <a:rPr lang="zh-CN" altLang="en-US" dirty="0"/>
              <a:t>语言，在语法上有很大一部分是跟亚伦</a:t>
            </a:r>
            <a:r>
              <a:rPr lang="en-US" altLang="zh-CN" dirty="0"/>
              <a:t>·</a:t>
            </a:r>
            <a:r>
              <a:rPr lang="zh-CN" altLang="en-US" dirty="0"/>
              <a:t>斯沃茨（</a:t>
            </a:r>
            <a:r>
              <a:rPr lang="en-US" altLang="zh-CN" dirty="0"/>
              <a:t>Aaron Swartz</a:t>
            </a:r>
            <a:r>
              <a:rPr lang="zh-CN" altLang="en-US" dirty="0"/>
              <a:t>）共同合作的。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470663" y="675448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64565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300" indent="-241300" algn="l" defTabSz="964565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1pPr>
      <a:lvl2pPr marL="72326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2pPr>
      <a:lvl3pPr marL="12052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3pPr>
      <a:lvl4pPr marL="16878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6979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517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699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4917207" cy="72393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MH_Others_1"/>
          <p:cNvSpPr txBox="1"/>
          <p:nvPr>
            <p:custDataLst>
              <p:tags r:id="rId1"/>
            </p:custDataLst>
          </p:nvPr>
        </p:nvSpPr>
        <p:spPr>
          <a:xfrm>
            <a:off x="1243487" y="1113625"/>
            <a:ext cx="2430232" cy="10156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  <a:endParaRPr lang="zh-CN" altLang="en-US" sz="6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Others_2"/>
          <p:cNvSpPr txBox="1"/>
          <p:nvPr>
            <p:custDataLst>
              <p:tags r:id="rId2"/>
            </p:custDataLst>
          </p:nvPr>
        </p:nvSpPr>
        <p:spPr>
          <a:xfrm>
            <a:off x="1255761" y="2129286"/>
            <a:ext cx="2405684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MH_Other_1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7109928" y="2268366"/>
            <a:ext cx="718504" cy="720000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4220" kern="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Other_2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7109928" y="3275268"/>
            <a:ext cx="718504" cy="720000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4220" kern="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Other_3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7109928" y="4282170"/>
            <a:ext cx="718504" cy="720000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4220" kern="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MH_Other_4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7109928" y="5289072"/>
            <a:ext cx="718504" cy="720000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4220" kern="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Text_1"/>
          <p:cNvSpPr/>
          <p:nvPr>
            <p:custDataLst>
              <p:tags r:id="rId7"/>
            </p:custDataLst>
          </p:nvPr>
        </p:nvSpPr>
        <p:spPr>
          <a:xfrm>
            <a:off x="8068419" y="2382145"/>
            <a:ext cx="270607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Markdown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介绍</a:t>
            </a:r>
            <a:endParaRPr lang="en-US" altLang="zh-CN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MH_Text_2"/>
          <p:cNvSpPr/>
          <p:nvPr>
            <p:custDataLst>
              <p:tags r:id="rId8"/>
            </p:custDataLst>
          </p:nvPr>
        </p:nvSpPr>
        <p:spPr>
          <a:xfrm>
            <a:off x="8068419" y="3389047"/>
            <a:ext cx="270607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3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基本语法</a:t>
            </a:r>
            <a:endParaRPr lang="zh-CN" altLang="en-US" sz="14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Text_3"/>
          <p:cNvSpPr/>
          <p:nvPr>
            <p:custDataLst>
              <p:tags r:id="rId9"/>
            </p:custDataLst>
          </p:nvPr>
        </p:nvSpPr>
        <p:spPr>
          <a:xfrm>
            <a:off x="8068419" y="4395949"/>
            <a:ext cx="270607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扩展语法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MH_Text_4"/>
          <p:cNvSpPr/>
          <p:nvPr>
            <p:custDataLst>
              <p:tags r:id="rId10"/>
            </p:custDataLst>
          </p:nvPr>
        </p:nvSpPr>
        <p:spPr>
          <a:xfrm>
            <a:off x="8068419" y="5402851"/>
            <a:ext cx="270607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3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注意事项</a:t>
            </a:r>
            <a:endParaRPr lang="zh-CN" altLang="en-US" sz="14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7" grpId="0"/>
      <p:bldP spid="42" grpId="0" animBg="1"/>
      <p:bldP spid="14" grpId="0" animBg="1"/>
      <p:bldP spid="16" grpId="0" animBg="1"/>
      <p:bldP spid="10" grpId="0" animBg="1"/>
      <p:bldP spid="20" grpId="0"/>
      <p:bldP spid="21" grpId="0"/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824035" y="233568"/>
            <a:ext cx="603738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Markdown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基本语法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——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超链接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39"/>
          <p:cNvSpPr txBox="1"/>
          <p:nvPr/>
        </p:nvSpPr>
        <p:spPr>
          <a:xfrm>
            <a:off x="824035" y="931620"/>
            <a:ext cx="10861924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Markdown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支持两种链接形式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内联和引用，都是把文字用中括号围起来</a:t>
            </a:r>
            <a:r>
              <a:rPr lang="en-US" altLang="zh-CN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[ ]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，然后加上一个小括号</a:t>
            </a:r>
            <a:r>
              <a:rPr lang="en-US" altLang="zh-CN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 )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39"/>
          <p:cNvSpPr txBox="1"/>
          <p:nvPr/>
        </p:nvSpPr>
        <p:spPr>
          <a:xfrm>
            <a:off x="875278" y="1456085"/>
            <a:ext cx="3713153" cy="38779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语法：</a:t>
            </a:r>
            <a:endParaRPr lang="en-US" altLang="zh-CN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行内式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[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百度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](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https://www.baidu.com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 "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百度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官网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")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链接，带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title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行内式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[GitHub](https://github.com)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链接。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引用式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[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百度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][1]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链接。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引用式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[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谷歌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][2]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链接，带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title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[1]: https://www.baidu.com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[2]: https://www.google.com "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谷歌官网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"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39"/>
          <p:cNvSpPr txBox="1"/>
          <p:nvPr/>
        </p:nvSpPr>
        <p:spPr>
          <a:xfrm>
            <a:off x="4743730" y="1505821"/>
            <a:ext cx="5214037" cy="258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对应的</a:t>
            </a:r>
            <a:r>
              <a:rPr lang="en-US" altLang="zh-CN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HTML</a:t>
            </a: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endParaRPr lang="zh-CN" altLang="en-US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&lt;p&gt;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行内式 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&lt;a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href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="http://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www.baidu.com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/" 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title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="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百度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官网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"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&gt;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百度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&lt;/a&gt;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链接，带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title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&lt;/p&gt;</a:t>
            </a:r>
            <a:endParaRPr lang="en-US" altLang="zh-CN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&lt;p&gt;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行内式 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&lt;a </a:t>
            </a:r>
            <a:r>
              <a:rPr lang="en-US" altLang="zh-CN" sz="1400" dirty="0" err="1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href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="https://github.com"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&gt;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&lt;/a&gt;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链接。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&lt;/p&gt;</a:t>
            </a:r>
            <a:endParaRPr lang="en-US" altLang="zh-CN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&lt;p&gt;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引用式 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&lt;a </a:t>
            </a:r>
            <a:r>
              <a:rPr lang="en-US" altLang="zh-CN" sz="1400" dirty="0" err="1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href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="https://www.baidu.com"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&gt;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百度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&lt;/a&gt;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链接。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&lt;/p&gt;</a:t>
            </a:r>
            <a:endParaRPr lang="en-US" altLang="zh-CN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&lt;p&gt;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引用式 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&lt;a </a:t>
            </a:r>
            <a:r>
              <a:rPr lang="en-US" altLang="zh-CN" sz="1400" dirty="0" err="1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href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="https://www.google.com" 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title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="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谷歌官网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"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&gt;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谷歌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&lt;/a&gt;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链接，带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title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&lt;/p&gt;</a:t>
            </a:r>
            <a:endParaRPr lang="zh-CN" altLang="en-US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39"/>
          <p:cNvSpPr txBox="1"/>
          <p:nvPr/>
        </p:nvSpPr>
        <p:spPr>
          <a:xfrm>
            <a:off x="10221457" y="1476664"/>
            <a:ext cx="1788916" cy="645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zh-CN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824035" y="233568"/>
            <a:ext cx="603738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Markdown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基本语法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——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图片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39"/>
          <p:cNvSpPr txBox="1"/>
          <p:nvPr/>
        </p:nvSpPr>
        <p:spPr>
          <a:xfrm>
            <a:off x="824035" y="931620"/>
            <a:ext cx="10861924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插入图片的语法和插入链接很像，就是在前面加了一个叹号</a:t>
            </a: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!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，注意：叹号是英文叹号。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39"/>
          <p:cNvSpPr txBox="1"/>
          <p:nvPr/>
        </p:nvSpPr>
        <p:spPr>
          <a:xfrm>
            <a:off x="875278" y="1456085"/>
            <a:ext cx="4617993" cy="1292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语法：</a:t>
            </a:r>
            <a:endParaRPr lang="zh-CN" altLang="en-US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例：</a:t>
            </a:r>
            <a:endParaRPr lang="en-US" altLang="zh-CN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![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搜搜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](http://pic69.nipic.com/file/20150608/9252150_134415115986_2.jpg)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39"/>
          <p:cNvSpPr txBox="1"/>
          <p:nvPr/>
        </p:nvSpPr>
        <p:spPr>
          <a:xfrm>
            <a:off x="6295947" y="1462050"/>
            <a:ext cx="5534028" cy="969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对应的</a:t>
            </a:r>
            <a:r>
              <a:rPr lang="en-US" altLang="zh-CN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HTML</a:t>
            </a: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endParaRPr lang="zh-CN" altLang="en-US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</a:t>
            </a:r>
            <a:r>
              <a:rPr lang="en-US" altLang="zh-CN" sz="1400" dirty="0" err="1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img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alt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="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搜搜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" </a:t>
            </a:r>
            <a:r>
              <a:rPr lang="en-US" altLang="zh-CN" sz="1400" dirty="0" err="1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src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="http://pic69.nipic.com/file/20150608/9252150_134415115986_2.jpg"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&gt;</a:t>
            </a:r>
            <a:endParaRPr lang="zh-CN" altLang="en-US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39"/>
          <p:cNvSpPr txBox="1"/>
          <p:nvPr/>
        </p:nvSpPr>
        <p:spPr>
          <a:xfrm>
            <a:off x="875278" y="2905906"/>
            <a:ext cx="1788916" cy="645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zh-CN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824035" y="233568"/>
            <a:ext cx="603738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Markdown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基本语法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——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无序列表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39"/>
          <p:cNvSpPr txBox="1"/>
          <p:nvPr/>
        </p:nvSpPr>
        <p:spPr>
          <a:xfrm>
            <a:off x="824035" y="931620"/>
            <a:ext cx="10861924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使用 </a:t>
            </a:r>
            <a:r>
              <a:rPr lang="en-US" altLang="zh-CN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+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、或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*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标记无序列表，注意标记后面有空格。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39"/>
          <p:cNvSpPr txBox="1"/>
          <p:nvPr/>
        </p:nvSpPr>
        <p:spPr>
          <a:xfrm>
            <a:off x="875278" y="1456085"/>
            <a:ext cx="3713153" cy="38395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语法：</a:t>
            </a:r>
            <a:endParaRPr lang="zh-CN" altLang="en-US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苹果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葡萄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榴莲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+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黄瓜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+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茄子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+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豆角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* 综艺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* 电影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* 电视剧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39"/>
          <p:cNvSpPr txBox="1"/>
          <p:nvPr/>
        </p:nvSpPr>
        <p:spPr>
          <a:xfrm>
            <a:off x="4311682" y="1505821"/>
            <a:ext cx="2405725" cy="4484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对应的</a:t>
            </a:r>
            <a:r>
              <a:rPr lang="en-US" altLang="zh-CN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HTML</a:t>
            </a: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endParaRPr lang="zh-CN" altLang="en-US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 latinLnBrk="1"/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&lt;ul&gt;</a:t>
            </a:r>
            <a:endParaRPr lang="en-US" altLang="zh-CN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 latinLnBrk="1"/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&lt;li&gt;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苹果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&lt;/li&gt;</a:t>
            </a:r>
            <a:endParaRPr lang="en-US" altLang="zh-CN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 latinLnBrk="1"/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&lt;li&gt;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葡萄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&lt;/li&gt;</a:t>
            </a:r>
            <a:endParaRPr lang="en-US" altLang="zh-CN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 latinLnBrk="1"/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&lt;li&gt;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榴莲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&lt;/li&gt;</a:t>
            </a:r>
            <a:endParaRPr lang="en-US" altLang="zh-CN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 latinLnBrk="1"/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&lt;/ul&gt;</a:t>
            </a:r>
            <a:endParaRPr lang="en-US" altLang="zh-CN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 latinLnBrk="1">
              <a:lnSpc>
                <a:spcPct val="150000"/>
              </a:lnSpc>
            </a:pP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 latinLnBrk="1"/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&lt;ul&gt;</a:t>
            </a:r>
            <a:endParaRPr lang="en-US" altLang="zh-CN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 latinLnBrk="1"/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&lt;li&gt;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黄瓜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&lt;/li&gt;</a:t>
            </a:r>
            <a:endParaRPr lang="en-US" altLang="zh-CN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 latinLnBrk="1"/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&lt;li&gt;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茄子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&lt;/li&gt;</a:t>
            </a:r>
            <a:endParaRPr lang="en-US" altLang="zh-CN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 latinLnBrk="1"/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&lt;li&gt;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豆角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&lt;/li&gt;</a:t>
            </a:r>
            <a:endParaRPr lang="en-US" altLang="zh-CN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 latinLnBrk="1"/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&lt;/ul&gt;</a:t>
            </a:r>
            <a:endParaRPr lang="en-US" altLang="zh-CN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 latinLnBrk="1">
              <a:lnSpc>
                <a:spcPct val="150000"/>
              </a:lnSpc>
            </a:pP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 latinLnBrk="1"/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&lt;ul&gt;</a:t>
            </a:r>
            <a:endParaRPr lang="en-US" altLang="zh-CN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 latinLnBrk="1"/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&lt;li&gt;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综艺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&lt;/li&gt;</a:t>
            </a:r>
            <a:endParaRPr lang="en-US" altLang="zh-CN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 latinLnBrk="1"/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&lt;li&gt;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电影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&lt;/li&gt;</a:t>
            </a:r>
            <a:endParaRPr lang="en-US" altLang="zh-CN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 latinLnBrk="1"/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&lt;li&gt;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电视剧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&lt;/li&gt;</a:t>
            </a:r>
            <a:endParaRPr lang="en-US" altLang="zh-CN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 latinLnBrk="1"/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&lt;/ul&gt;</a:t>
            </a:r>
            <a:endParaRPr lang="en-US" altLang="zh-CN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 latinLnBrk="1">
              <a:lnSpc>
                <a:spcPct val="150000"/>
              </a:lnSpc>
            </a:pP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39"/>
          <p:cNvSpPr txBox="1"/>
          <p:nvPr/>
        </p:nvSpPr>
        <p:spPr>
          <a:xfrm>
            <a:off x="8396146" y="1476664"/>
            <a:ext cx="1788916" cy="6063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效果：</a:t>
            </a:r>
            <a:endParaRPr lang="en-US" altLang="zh-CN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01583" y="1779856"/>
            <a:ext cx="609653" cy="7239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146" y="3040532"/>
            <a:ext cx="548688" cy="6706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146" y="4480421"/>
            <a:ext cx="655377" cy="6629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824035" y="233568"/>
            <a:ext cx="603738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Markdown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基本语法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——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有序列表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39"/>
          <p:cNvSpPr txBox="1"/>
          <p:nvPr/>
        </p:nvSpPr>
        <p:spPr>
          <a:xfrm>
            <a:off x="824035" y="931620"/>
            <a:ext cx="10861924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有序列表的标记方式是将上述的符号换成</a:t>
            </a: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数字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并辅以</a:t>
            </a:r>
            <a:r>
              <a:rPr lang="en-US" altLang="zh-CN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即可。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39"/>
          <p:cNvSpPr txBox="1"/>
          <p:nvPr/>
        </p:nvSpPr>
        <p:spPr>
          <a:xfrm>
            <a:off x="875278" y="1810979"/>
            <a:ext cx="3713153" cy="12541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语法：</a:t>
            </a:r>
            <a:endParaRPr lang="zh-CN" altLang="en-US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1.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奔驰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宝马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奥迪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39"/>
          <p:cNvSpPr txBox="1"/>
          <p:nvPr/>
        </p:nvSpPr>
        <p:spPr>
          <a:xfrm>
            <a:off x="4311682" y="1860715"/>
            <a:ext cx="2405725" cy="16836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对应的</a:t>
            </a:r>
            <a:r>
              <a:rPr lang="en-US" altLang="zh-CN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HTML</a:t>
            </a: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endParaRPr lang="zh-CN" altLang="en-US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 latinLnBrk="1"/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</a:t>
            </a:r>
            <a:r>
              <a:rPr lang="en-US" altLang="zh-CN" sz="1400" dirty="0" err="1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ol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&gt;</a:t>
            </a:r>
            <a:endParaRPr lang="en-US" altLang="zh-CN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 latinLnBrk="1"/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&lt;li&gt;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奔驰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&lt;/li&gt;</a:t>
            </a:r>
            <a:endParaRPr lang="en-US" altLang="zh-CN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 latinLnBrk="1"/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&lt;li&gt;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宝马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&lt;/li&gt;</a:t>
            </a:r>
            <a:endParaRPr lang="en-US" altLang="zh-CN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 latinLnBrk="1"/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&lt;li&gt;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奥迪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&lt;/li&gt;</a:t>
            </a:r>
            <a:endParaRPr lang="en-US" altLang="zh-CN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 latinLnBrk="1"/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&lt;/</a:t>
            </a:r>
            <a:r>
              <a:rPr lang="en-US" altLang="zh-CN" sz="1400" dirty="0" err="1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ol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&gt;</a:t>
            </a:r>
            <a:endParaRPr lang="en-US" altLang="zh-CN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 latinLnBrk="1">
              <a:lnSpc>
                <a:spcPct val="150000"/>
              </a:lnSpc>
            </a:pP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39"/>
          <p:cNvSpPr txBox="1"/>
          <p:nvPr/>
        </p:nvSpPr>
        <p:spPr>
          <a:xfrm>
            <a:off x="8396146" y="1831558"/>
            <a:ext cx="1788916" cy="6063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效果：</a:t>
            </a:r>
            <a:endParaRPr lang="en-US" altLang="zh-CN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6146" y="2220195"/>
            <a:ext cx="472481" cy="6553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824035" y="233568"/>
            <a:ext cx="603738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Markdown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基本语法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——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代码块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39"/>
          <p:cNvSpPr txBox="1"/>
          <p:nvPr/>
        </p:nvSpPr>
        <p:spPr>
          <a:xfrm>
            <a:off x="824035" y="931620"/>
            <a:ext cx="10861924" cy="6078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只要把你的代码块包裹在 </a:t>
            </a:r>
            <a:r>
              <a:rPr lang="en-US" altLang="zh-CN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`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之间，你就不需要通过无休止的缩进来标记代码块了。 在围栏式代码块中，你可以指定一个可选的语言标识符，然后我们就可以为它启用语法着色了。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39"/>
          <p:cNvSpPr txBox="1"/>
          <p:nvPr/>
        </p:nvSpPr>
        <p:spPr>
          <a:xfrm>
            <a:off x="875278" y="1810979"/>
            <a:ext cx="3211530" cy="18990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语法：</a:t>
            </a:r>
            <a:endParaRPr lang="zh-CN" altLang="en-US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```java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if (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StringUtils.isBlank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(text)) {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return null;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}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```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39"/>
          <p:cNvSpPr txBox="1"/>
          <p:nvPr/>
        </p:nvSpPr>
        <p:spPr>
          <a:xfrm>
            <a:off x="842190" y="3981525"/>
            <a:ext cx="1788916" cy="6063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效果：</a:t>
            </a:r>
            <a:endParaRPr lang="en-US" altLang="zh-CN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4035" y="4480421"/>
            <a:ext cx="8497036" cy="960203"/>
          </a:xfrm>
          <a:prstGeom prst="rect">
            <a:avLst/>
          </a:prstGeom>
        </p:spPr>
      </p:pic>
      <p:sp>
        <p:nvSpPr>
          <p:cNvPr id="9" name="TextBox 39"/>
          <p:cNvSpPr txBox="1"/>
          <p:nvPr/>
        </p:nvSpPr>
        <p:spPr>
          <a:xfrm>
            <a:off x="5493271" y="1810979"/>
            <a:ext cx="5112568" cy="11849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对应的</a:t>
            </a:r>
            <a:r>
              <a:rPr lang="en-US" altLang="zh-CN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HTML</a:t>
            </a: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endParaRPr lang="zh-CN" altLang="en-US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 latinLnBrk="1"/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&lt;pre&gt;&lt;code class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="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lang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-java"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&gt;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if (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StringUtils.isBlank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(text)) {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 latinLnBrk="1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return null;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 latinLnBrk="1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}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 latinLnBrk="1"/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&lt;/code&gt;&lt;/pre&gt;</a:t>
            </a:r>
            <a:endParaRPr lang="zh-CN" altLang="en-US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824035" y="233568"/>
            <a:ext cx="7261524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Markdown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基本语法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——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水平分割线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39"/>
          <p:cNvSpPr txBox="1"/>
          <p:nvPr/>
        </p:nvSpPr>
        <p:spPr>
          <a:xfrm>
            <a:off x="824035" y="931620"/>
            <a:ext cx="10861924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使用一个单独行里的</a:t>
            </a: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三个或以上 *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来生产一条水平分割线，它们之间可以有空格。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39"/>
          <p:cNvSpPr txBox="1"/>
          <p:nvPr/>
        </p:nvSpPr>
        <p:spPr>
          <a:xfrm>
            <a:off x="875277" y="1312069"/>
            <a:ext cx="9514537" cy="19851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语法：</a:t>
            </a:r>
            <a:endParaRPr lang="zh-CN" altLang="en-US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***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明月几时有？把酒问青天。不知天上宫阙，今夕是何年。我欲乘风归去，又恐琼楼玉宇，高处不胜寒。起舞弄清影，何似在人间。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-----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转朱阁，低绮户，照无眠。不应有恨，何事长向别时圆？人有悲欢离合，月有阴晴圆缺，此事古难全。但愿人长久，千里共婵娟。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 - -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39"/>
          <p:cNvSpPr txBox="1"/>
          <p:nvPr/>
        </p:nvSpPr>
        <p:spPr>
          <a:xfrm>
            <a:off x="824035" y="5073183"/>
            <a:ext cx="1788916" cy="6063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效果：</a:t>
            </a:r>
            <a:endParaRPr lang="en-US" altLang="zh-CN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743" y="5416525"/>
            <a:ext cx="9419136" cy="1348857"/>
          </a:xfrm>
          <a:prstGeom prst="rect">
            <a:avLst/>
          </a:prstGeom>
        </p:spPr>
      </p:pic>
      <p:sp>
        <p:nvSpPr>
          <p:cNvPr id="9" name="TextBox 39"/>
          <p:cNvSpPr txBox="1"/>
          <p:nvPr/>
        </p:nvSpPr>
        <p:spPr>
          <a:xfrm>
            <a:off x="824035" y="3472309"/>
            <a:ext cx="9514537" cy="14003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对应的</a:t>
            </a:r>
            <a:r>
              <a:rPr lang="en-US" altLang="zh-CN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HTML</a:t>
            </a: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endParaRPr lang="zh-CN" altLang="en-US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</a:t>
            </a:r>
            <a:r>
              <a:rPr lang="en-US" altLang="zh-CN" sz="1400" dirty="0" err="1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hr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&gt;</a:t>
            </a:r>
            <a:endParaRPr lang="en-US" altLang="zh-CN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&lt;p&gt;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明月几时有？把酒问青天。不知天上宫阙，今夕是何年。我欲乘风归去，又恐琼楼玉宇，高处不胜寒。起舞弄清影，何似在人间。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&lt;/p&gt;</a:t>
            </a:r>
            <a:endParaRPr lang="en-US" altLang="zh-CN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</a:t>
            </a:r>
            <a:r>
              <a:rPr lang="en-US" altLang="zh-CN" sz="1400" dirty="0" err="1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hr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&gt;</a:t>
            </a:r>
            <a:endParaRPr lang="en-US" altLang="zh-CN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&lt;p&gt;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转朱阁，低绮户，照无眠。不应有恨，何事长向别时圆？人有悲欢离合，月有阴晴圆缺，此事古难全。但愿人长久，千里共婵娟。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&lt;/p&gt;</a:t>
            </a:r>
            <a:endParaRPr lang="en-US" altLang="zh-CN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</a:t>
            </a:r>
            <a:r>
              <a:rPr lang="en-US" altLang="zh-CN" sz="1400" dirty="0" err="1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hr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&gt;</a:t>
            </a:r>
            <a:endParaRPr lang="en-US" altLang="zh-CN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3482334" y="3456687"/>
            <a:ext cx="920124" cy="6490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375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</a:t>
            </a:r>
            <a:r>
              <a:rPr lang="en-US" altLang="zh-CN" sz="422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art</a:t>
            </a:r>
            <a:endParaRPr lang="zh-CN" altLang="en-US" sz="1213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6225120" y="3003559"/>
            <a:ext cx="6633630" cy="1205442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700" rIns="949167" anchor="ctr"/>
          <a:lstStyle/>
          <a:p>
            <a:pPr>
              <a:lnSpc>
                <a:spcPct val="130000"/>
              </a:lnSpc>
              <a:defRPr/>
            </a:pPr>
            <a:endParaRPr lang="zh-CN" altLang="en-US" sz="1475" kern="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2" name="文本框 1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619392" y="3285915"/>
            <a:ext cx="646011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215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章 节</a:t>
            </a:r>
            <a:endParaRPr lang="zh-CN" altLang="en-US" sz="2215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3974" y="2808761"/>
            <a:ext cx="1442703" cy="155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125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10125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5"/>
            </p:custDataLst>
          </p:nvPr>
        </p:nvSpPr>
        <p:spPr>
          <a:xfrm>
            <a:off x="6631409" y="3350359"/>
            <a:ext cx="5054550" cy="553998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zh-CN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Markdown</a:t>
            </a:r>
            <a:r>
              <a:rPr lang="zh-CN" altLang="en-US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扩展语法</a:t>
            </a:r>
            <a:endParaRPr lang="zh-CN" altLang="en-US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99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2052" grpId="0"/>
      <p:bldP spid="2053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824035" y="233568"/>
            <a:ext cx="7261524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Markdown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扩展语法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——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表格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39"/>
          <p:cNvSpPr txBox="1"/>
          <p:nvPr/>
        </p:nvSpPr>
        <p:spPr>
          <a:xfrm>
            <a:off x="824035" y="931620"/>
            <a:ext cx="10861924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使用三个或更多连字符 </a:t>
            </a:r>
            <a:r>
              <a:rPr lang="en-US" altLang="zh-CN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来创建每个列的标题，并使用竖线 </a:t>
            </a:r>
            <a:r>
              <a:rPr lang="en-US" altLang="zh-CN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|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分隔每个列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39"/>
          <p:cNvSpPr txBox="1"/>
          <p:nvPr/>
        </p:nvSpPr>
        <p:spPr>
          <a:xfrm>
            <a:off x="875278" y="1312069"/>
            <a:ext cx="2961810" cy="106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语法：</a:t>
            </a:r>
            <a:endParaRPr lang="zh-CN" altLang="en-US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|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businessType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|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routeType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|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| ------------------ | -------------- |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| b01                | JTJB          |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| b02                | JLCD         |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39"/>
          <p:cNvSpPr txBox="1"/>
          <p:nvPr/>
        </p:nvSpPr>
        <p:spPr>
          <a:xfrm>
            <a:off x="5061223" y="1292145"/>
            <a:ext cx="1788916" cy="6063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效果：</a:t>
            </a:r>
            <a:endParaRPr lang="en-US" altLang="zh-CN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9980" y="1565582"/>
            <a:ext cx="1943268" cy="937341"/>
          </a:xfrm>
          <a:prstGeom prst="rect">
            <a:avLst/>
          </a:prstGeom>
        </p:spPr>
      </p:pic>
      <p:sp>
        <p:nvSpPr>
          <p:cNvPr id="10" name="TextBox 39"/>
          <p:cNvSpPr txBox="1"/>
          <p:nvPr/>
        </p:nvSpPr>
        <p:spPr>
          <a:xfrm>
            <a:off x="824035" y="3040261"/>
            <a:ext cx="10861924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在连字符的左侧、右侧或者两侧添加冒号，分别表示左对齐、右对齐或者居中对齐。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39"/>
          <p:cNvSpPr txBox="1"/>
          <p:nvPr/>
        </p:nvSpPr>
        <p:spPr>
          <a:xfrm>
            <a:off x="824035" y="3616325"/>
            <a:ext cx="2961810" cy="106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语法：</a:t>
            </a:r>
            <a:endParaRPr lang="zh-CN" altLang="en-US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| Syntax      | Description | Test Text     |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| :---        |    :----:   |          ---: |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| Header      | Title       | Here's this   |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| Paragraph   | Text        | And more      |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39"/>
          <p:cNvSpPr txBox="1"/>
          <p:nvPr/>
        </p:nvSpPr>
        <p:spPr>
          <a:xfrm>
            <a:off x="5009980" y="3596401"/>
            <a:ext cx="1788916" cy="6063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效果：</a:t>
            </a:r>
            <a:endParaRPr lang="en-US" altLang="zh-CN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243" y="3902376"/>
            <a:ext cx="2621507" cy="9525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824035" y="233568"/>
            <a:ext cx="7261524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Markdown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扩展语法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——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删除线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39"/>
          <p:cNvSpPr txBox="1"/>
          <p:nvPr/>
        </p:nvSpPr>
        <p:spPr>
          <a:xfrm>
            <a:off x="824035" y="931620"/>
            <a:ext cx="10861924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在单词前后增加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~~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表示删除线。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39"/>
          <p:cNvSpPr txBox="1"/>
          <p:nvPr/>
        </p:nvSpPr>
        <p:spPr>
          <a:xfrm>
            <a:off x="875278" y="1734707"/>
            <a:ext cx="2961810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语法：</a:t>
            </a:r>
            <a:endParaRPr lang="zh-CN" altLang="en-US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今天的天气好晴朗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~~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明媚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~~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39"/>
          <p:cNvSpPr txBox="1"/>
          <p:nvPr/>
        </p:nvSpPr>
        <p:spPr>
          <a:xfrm>
            <a:off x="875278" y="2760932"/>
            <a:ext cx="1788916" cy="6063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效果：</a:t>
            </a:r>
            <a:endParaRPr lang="en-US" altLang="zh-CN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4035" y="3105967"/>
            <a:ext cx="1486029" cy="312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824035" y="233568"/>
            <a:ext cx="7261524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Markdown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扩展语法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——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任务列表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39"/>
          <p:cNvSpPr txBox="1"/>
          <p:nvPr/>
        </p:nvSpPr>
        <p:spPr>
          <a:xfrm>
            <a:off x="824035" y="931620"/>
            <a:ext cx="10861924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任务列表在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 / GitLab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里有较好的支持。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39"/>
          <p:cNvSpPr txBox="1"/>
          <p:nvPr/>
        </p:nvSpPr>
        <p:spPr>
          <a:xfrm>
            <a:off x="875278" y="1734707"/>
            <a:ext cx="2961810" cy="8771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语法：</a:t>
            </a:r>
            <a:endParaRPr lang="zh-CN" altLang="en-US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 [x] 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洗碗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 [ ] 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清洗油烟机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 [ ] 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拖地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39"/>
          <p:cNvSpPr txBox="1"/>
          <p:nvPr/>
        </p:nvSpPr>
        <p:spPr>
          <a:xfrm>
            <a:off x="875278" y="3030851"/>
            <a:ext cx="1788916" cy="6063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效果：</a:t>
            </a:r>
            <a:endParaRPr lang="en-US" altLang="zh-CN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4035" y="3400301"/>
            <a:ext cx="1303133" cy="868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3482334" y="3456687"/>
            <a:ext cx="920124" cy="6490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375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</a:t>
            </a:r>
            <a:r>
              <a:rPr lang="en-US" altLang="zh-CN" sz="422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art</a:t>
            </a:r>
            <a:endParaRPr lang="zh-CN" altLang="en-US" sz="1213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6225120" y="3003559"/>
            <a:ext cx="6633630" cy="1205442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700" rIns="949167" anchor="ctr"/>
          <a:lstStyle/>
          <a:p>
            <a:pPr>
              <a:lnSpc>
                <a:spcPct val="130000"/>
              </a:lnSpc>
              <a:defRPr/>
            </a:pPr>
            <a:endParaRPr lang="zh-CN" altLang="en-US" sz="1475" kern="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2" name="文本框 1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619392" y="3285915"/>
            <a:ext cx="646011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215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章 节</a:t>
            </a:r>
            <a:endParaRPr lang="zh-CN" altLang="en-US" sz="2215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3974" y="2808761"/>
            <a:ext cx="1442703" cy="155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125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10125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5"/>
            </p:custDataLst>
          </p:nvPr>
        </p:nvSpPr>
        <p:spPr>
          <a:xfrm>
            <a:off x="6645399" y="3329281"/>
            <a:ext cx="4258194" cy="553998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zh-CN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Markdown</a:t>
            </a:r>
            <a:r>
              <a:rPr lang="zh-CN" altLang="en-US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介绍</a:t>
            </a:r>
            <a:endParaRPr lang="zh-CN" altLang="en-US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99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2052" grpId="0"/>
      <p:bldP spid="2053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824035" y="233568"/>
            <a:ext cx="7261524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Markdown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扩展语法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——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自动链接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39"/>
          <p:cNvSpPr txBox="1"/>
          <p:nvPr/>
        </p:nvSpPr>
        <p:spPr>
          <a:xfrm>
            <a:off x="824035" y="931620"/>
            <a:ext cx="10861924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自动链接即当识别到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URL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，或用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&gt;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包括的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URL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时，会自动为其生成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标签。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39"/>
          <p:cNvSpPr txBox="1"/>
          <p:nvPr/>
        </p:nvSpPr>
        <p:spPr>
          <a:xfrm>
            <a:off x="875278" y="1734707"/>
            <a:ext cx="2961810" cy="8771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语法：</a:t>
            </a:r>
            <a:endParaRPr lang="zh-CN" altLang="en-US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https://github.com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&lt;example@gmail.com&gt;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39"/>
          <p:cNvSpPr txBox="1"/>
          <p:nvPr/>
        </p:nvSpPr>
        <p:spPr>
          <a:xfrm>
            <a:off x="875278" y="3030851"/>
            <a:ext cx="1788916" cy="6063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效果：</a:t>
            </a:r>
            <a:endParaRPr lang="en-US" altLang="zh-CN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391" y="3395405"/>
            <a:ext cx="1531753" cy="7011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3482334" y="3456687"/>
            <a:ext cx="920124" cy="6490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375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</a:t>
            </a:r>
            <a:r>
              <a:rPr lang="en-US" altLang="zh-CN" sz="422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art</a:t>
            </a:r>
            <a:endParaRPr lang="zh-CN" altLang="en-US" sz="1213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6225120" y="3003559"/>
            <a:ext cx="6633630" cy="1205442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700" rIns="949167" anchor="ctr"/>
          <a:lstStyle/>
          <a:p>
            <a:pPr>
              <a:lnSpc>
                <a:spcPct val="130000"/>
              </a:lnSpc>
              <a:defRPr/>
            </a:pPr>
            <a:endParaRPr lang="zh-CN" altLang="en-US" sz="1475" kern="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2" name="文本框 1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619392" y="3285915"/>
            <a:ext cx="646011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215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章 节</a:t>
            </a:r>
            <a:endParaRPr lang="zh-CN" altLang="en-US" sz="2215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3974" y="2808761"/>
            <a:ext cx="1442703" cy="155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125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10125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5"/>
            </p:custDataLst>
          </p:nvPr>
        </p:nvSpPr>
        <p:spPr>
          <a:xfrm>
            <a:off x="6631409" y="3350359"/>
            <a:ext cx="4258194" cy="553998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注意事项</a:t>
            </a:r>
            <a:endParaRPr lang="zh-CN" altLang="en-US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99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2052" grpId="0"/>
      <p:bldP spid="2053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28775" y="2104157"/>
            <a:ext cx="11521280" cy="1912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并非所有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Markdown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应用程序都提供扩展语法。</a:t>
            </a:r>
            <a:endParaRPr lang="en-US" altLang="zh-CN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您需要检查应用程序使用的轻量级标记语言是否支持扩展语法。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/>
          <p:nvPr/>
        </p:nvSpPr>
        <p:spPr>
          <a:xfrm>
            <a:off x="824035" y="233568"/>
            <a:ext cx="7261524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注意事项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8"/>
          <p:cNvSpPr txBox="1"/>
          <p:nvPr/>
        </p:nvSpPr>
        <p:spPr>
          <a:xfrm>
            <a:off x="824035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Markdown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是什么？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TextBox 39"/>
          <p:cNvSpPr txBox="1"/>
          <p:nvPr/>
        </p:nvSpPr>
        <p:spPr>
          <a:xfrm>
            <a:off x="824035" y="1096045"/>
            <a:ext cx="108619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Markdown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是一种轻量级</a:t>
            </a: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标记语言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。它允许人们“使用易读易写的纯文本格式编写文档，然后转换成有效的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XHTML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（或者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HTML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）文档”。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TextBox 39"/>
          <p:cNvSpPr txBox="1"/>
          <p:nvPr/>
        </p:nvSpPr>
        <p:spPr>
          <a:xfrm>
            <a:off x="824035" y="1691769"/>
            <a:ext cx="10861924" cy="1577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优点：</a:t>
            </a:r>
            <a:endParaRPr lang="en-US" altLang="zh-CN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专注于文字内容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纯文本，易读易写，可以方便地纳入版本控制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语法简单，没有什么学习成本，能轻松在码字的同时做出美观大方的排版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对图片，图表，数学公式都有支持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TextBox 39"/>
          <p:cNvSpPr txBox="1"/>
          <p:nvPr/>
        </p:nvSpPr>
        <p:spPr>
          <a:xfrm>
            <a:off x="824035" y="3541682"/>
            <a:ext cx="10861924" cy="25453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使用场景：</a:t>
            </a:r>
            <a:endParaRPr lang="en-US" altLang="zh-CN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各类代码托管平台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主流的代码托管平台，如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GitLab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BitBucket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Coding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Gitee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等等，都支持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Markdown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语法，很多开源项目的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README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、开发文档、帮助文档、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Wiki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等都用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Markdown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写作。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技术社区和写作平台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StackOverflow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CSDN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、掘金、简书、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GitBook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、有道云笔记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博客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WordPress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824035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Markdown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是谁创造的？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847" y="1602743"/>
            <a:ext cx="3759200" cy="43561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463" y="1602743"/>
            <a:ext cx="3759200" cy="4356100"/>
          </a:xfrm>
          <a:prstGeom prst="rect">
            <a:avLst/>
          </a:prstGeom>
        </p:spPr>
      </p:pic>
      <p:sp>
        <p:nvSpPr>
          <p:cNvPr id="14" name="AutoShape 37"/>
          <p:cNvSpPr/>
          <p:nvPr/>
        </p:nvSpPr>
        <p:spPr bwMode="auto">
          <a:xfrm>
            <a:off x="2540943" y="6064597"/>
            <a:ext cx="1912342" cy="43204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0091" tIns="20091" rIns="20091" bIns="20091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zh-CN" altLang="en-US" sz="14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约翰</a:t>
            </a:r>
            <a:r>
              <a:rPr lang="en-US" altLang="zh-CN" sz="14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·</a:t>
            </a:r>
            <a:r>
              <a:rPr lang="zh-CN" altLang="en-US" sz="14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格鲁伯</a:t>
            </a:r>
            <a:endParaRPr lang="en-U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1">
              <a:lnSpc>
                <a:spcPct val="120000"/>
              </a:lnSpc>
            </a:pPr>
            <a:r>
              <a:rPr lang="en-US" altLang="zh-CN" sz="14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John Gruber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AutoShape 37"/>
          <p:cNvSpPr/>
          <p:nvPr/>
        </p:nvSpPr>
        <p:spPr bwMode="auto">
          <a:xfrm>
            <a:off x="8144892" y="6064597"/>
            <a:ext cx="1912342" cy="43204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0091" tIns="20091" rIns="20091" bIns="20091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zh-CN" altLang="en-US" sz="14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亚伦</a:t>
            </a:r>
            <a:r>
              <a:rPr lang="en-US" altLang="zh-CN" sz="14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·</a:t>
            </a:r>
            <a:r>
              <a:rPr lang="zh-CN" altLang="en-US" sz="14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斯沃茨</a:t>
            </a:r>
            <a:endParaRPr lang="en-U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1">
              <a:lnSpc>
                <a:spcPct val="120000"/>
              </a:lnSpc>
            </a:pPr>
            <a:r>
              <a:rPr lang="en-US" altLang="zh-CN" sz="14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Aaron Swartz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3482334" y="3456687"/>
            <a:ext cx="920124" cy="6490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375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</a:t>
            </a:r>
            <a:r>
              <a:rPr lang="en-US" altLang="zh-CN" sz="422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art</a:t>
            </a:r>
            <a:endParaRPr lang="zh-CN" altLang="en-US" sz="1213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6225120" y="3003559"/>
            <a:ext cx="6633630" cy="1205442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700" rIns="949167" anchor="ctr"/>
          <a:lstStyle/>
          <a:p>
            <a:pPr>
              <a:lnSpc>
                <a:spcPct val="130000"/>
              </a:lnSpc>
              <a:defRPr/>
            </a:pPr>
            <a:endParaRPr lang="zh-CN" altLang="en-US" sz="1475" kern="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2" name="文本框 1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619392" y="3285915"/>
            <a:ext cx="646011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215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章 节</a:t>
            </a:r>
            <a:endParaRPr lang="zh-CN" altLang="en-US" sz="2215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3974" y="2808761"/>
            <a:ext cx="1442703" cy="155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125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10125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5"/>
            </p:custDataLst>
          </p:nvPr>
        </p:nvSpPr>
        <p:spPr>
          <a:xfrm>
            <a:off x="6645399" y="3349779"/>
            <a:ext cx="5112568" cy="553998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zh-CN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Markdown</a:t>
            </a:r>
            <a:r>
              <a:rPr lang="zh-CN" altLang="en-US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基本语法</a:t>
            </a:r>
            <a:endParaRPr lang="zh-CN" altLang="en-US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99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2052" grpId="0"/>
      <p:bldP spid="2053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8"/>
          <p:cNvSpPr txBox="1"/>
          <p:nvPr/>
        </p:nvSpPr>
        <p:spPr>
          <a:xfrm>
            <a:off x="824035" y="233568"/>
            <a:ext cx="603738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Markdown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基本语法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——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39"/>
          <p:cNvSpPr txBox="1"/>
          <p:nvPr/>
        </p:nvSpPr>
        <p:spPr>
          <a:xfrm>
            <a:off x="824035" y="931620"/>
            <a:ext cx="10861924" cy="6078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方法一：</a:t>
            </a:r>
            <a:endParaRPr lang="en-US" altLang="zh-CN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在文本前面空一格加上 </a:t>
            </a:r>
            <a:r>
              <a:rPr lang="en-US" altLang="zh-CN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#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。几个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#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号就是几级标题，一共支持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级标题，分别对应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HTML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语法中的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h1~h6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39"/>
          <p:cNvSpPr txBox="1"/>
          <p:nvPr/>
        </p:nvSpPr>
        <p:spPr>
          <a:xfrm>
            <a:off x="824035" y="4481313"/>
            <a:ext cx="10861924" cy="6078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方法二：</a:t>
            </a:r>
            <a:endParaRPr lang="en-US" altLang="zh-CN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在文本的下方使用 </a:t>
            </a:r>
            <a:r>
              <a:rPr lang="en-US" altLang="zh-CN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=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 </a:t>
            </a:r>
            <a:r>
              <a:rPr lang="en-US" altLang="zh-CN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–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标记表示一级和二级标题。一般为了美观，会多重复几个标记。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39"/>
          <p:cNvSpPr txBox="1"/>
          <p:nvPr/>
        </p:nvSpPr>
        <p:spPr>
          <a:xfrm>
            <a:off x="1224035" y="1745088"/>
            <a:ext cx="1788916" cy="2223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语法：</a:t>
            </a:r>
            <a:endParaRPr lang="en-US" altLang="zh-CN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#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一级标题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##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二级标题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###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三级标题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####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四级标题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#####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五级标题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######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六级标题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39"/>
          <p:cNvSpPr txBox="1"/>
          <p:nvPr/>
        </p:nvSpPr>
        <p:spPr>
          <a:xfrm>
            <a:off x="4228391" y="1794824"/>
            <a:ext cx="1788916" cy="2223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对应的</a:t>
            </a:r>
            <a:r>
              <a:rPr lang="en-US" altLang="zh-CN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HTML</a:t>
            </a: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endParaRPr lang="zh-CN" altLang="en-US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&lt;h1&gt;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一级标题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&lt;/h1&gt;</a:t>
            </a:r>
            <a:endParaRPr lang="en-US" altLang="zh-CN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&lt;h2&gt;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二级标题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&lt;/h2&gt;</a:t>
            </a:r>
            <a:endParaRPr lang="en-US" altLang="zh-CN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&lt;h3&gt;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三级标题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&lt;/h3&gt;</a:t>
            </a:r>
            <a:endParaRPr lang="en-US" altLang="zh-CN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&lt;h4&gt;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四级标题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&lt;/h4&gt;</a:t>
            </a:r>
            <a:endParaRPr lang="en-US" altLang="zh-CN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&lt;h5&gt;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五级标题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&lt;/h5&gt;</a:t>
            </a:r>
            <a:endParaRPr lang="en-US" altLang="zh-CN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&lt;h6&gt;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六级标题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&lt;/h6&gt;</a:t>
            </a:r>
            <a:endParaRPr lang="zh-CN" altLang="en-US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747" y="2052019"/>
            <a:ext cx="1294653" cy="2223686"/>
          </a:xfrm>
          <a:prstGeom prst="rect">
            <a:avLst/>
          </a:prstGeom>
        </p:spPr>
      </p:pic>
      <p:sp>
        <p:nvSpPr>
          <p:cNvPr id="11" name="TextBox 39"/>
          <p:cNvSpPr txBox="1"/>
          <p:nvPr/>
        </p:nvSpPr>
        <p:spPr>
          <a:xfrm>
            <a:off x="7232747" y="1761254"/>
            <a:ext cx="1788916" cy="6063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效果：</a:t>
            </a:r>
            <a:endParaRPr lang="en-US" altLang="zh-CN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39"/>
          <p:cNvSpPr txBox="1"/>
          <p:nvPr/>
        </p:nvSpPr>
        <p:spPr>
          <a:xfrm>
            <a:off x="1224035" y="5139451"/>
            <a:ext cx="1788916" cy="15758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语法：</a:t>
            </a:r>
            <a:endParaRPr lang="zh-CN" altLang="en-US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一级标题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========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二级标题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--------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39"/>
          <p:cNvSpPr txBox="1"/>
          <p:nvPr/>
        </p:nvSpPr>
        <p:spPr>
          <a:xfrm>
            <a:off x="4228391" y="5189187"/>
            <a:ext cx="1788916" cy="9310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对应的</a:t>
            </a:r>
            <a:r>
              <a:rPr lang="en-US" altLang="zh-CN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HTML</a:t>
            </a: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endParaRPr lang="en-US" altLang="zh-CN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&lt;h1&gt;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一级标题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&lt;/h1&gt;</a:t>
            </a:r>
            <a:endParaRPr lang="en-US" altLang="zh-CN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&lt;h2&gt;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二级标题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&lt;/h2&gt;</a:t>
            </a:r>
            <a:endParaRPr lang="en-US" altLang="zh-CN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39"/>
          <p:cNvSpPr txBox="1"/>
          <p:nvPr/>
        </p:nvSpPr>
        <p:spPr>
          <a:xfrm>
            <a:off x="7232747" y="5155617"/>
            <a:ext cx="1788916" cy="6063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效果：</a:t>
            </a:r>
            <a:endParaRPr lang="en-US" altLang="zh-CN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748" y="5447499"/>
            <a:ext cx="1294652" cy="917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7" grpId="0"/>
      <p:bldP spid="10" grpId="0"/>
      <p:bldP spid="11" grpId="0"/>
      <p:bldP spid="12" grpId="0"/>
      <p:bldP spid="13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8"/>
          <p:cNvSpPr txBox="1"/>
          <p:nvPr/>
        </p:nvSpPr>
        <p:spPr>
          <a:xfrm>
            <a:off x="824035" y="233568"/>
            <a:ext cx="603738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Markdown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基本语法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——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段落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39"/>
          <p:cNvSpPr txBox="1"/>
          <p:nvPr/>
        </p:nvSpPr>
        <p:spPr>
          <a:xfrm>
            <a:off x="824035" y="931620"/>
            <a:ext cx="10861924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段落以</a:t>
            </a: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空白行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分隔，行末</a:t>
            </a: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两个空格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，产生换行。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39"/>
          <p:cNvSpPr txBox="1"/>
          <p:nvPr/>
        </p:nvSpPr>
        <p:spPr>
          <a:xfrm>
            <a:off x="1224035" y="1745088"/>
            <a:ext cx="2397028" cy="31931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语法：</a:t>
            </a:r>
            <a:endParaRPr lang="en-US" altLang="zh-CN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白日依山尽，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（逗号后面没空格）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黄河入海流。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欲穷千里目，  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（逗号后面有俩空格）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更上一层楼。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39"/>
          <p:cNvSpPr txBox="1"/>
          <p:nvPr/>
        </p:nvSpPr>
        <p:spPr>
          <a:xfrm>
            <a:off x="4228390" y="1794824"/>
            <a:ext cx="2510093" cy="2223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对应的</a:t>
            </a:r>
            <a:r>
              <a:rPr lang="en-US" altLang="zh-CN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HTML</a:t>
            </a: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endParaRPr lang="en-US" altLang="zh-CN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&lt;p&gt;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白日依山尽，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（逗号后面没空格）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&lt;/p&gt;</a:t>
            </a:r>
            <a:endParaRPr lang="en-US" altLang="zh-CN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&lt;p&gt;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黄河入海流。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&lt;/p&gt;</a:t>
            </a:r>
            <a:endParaRPr lang="en-US" altLang="zh-CN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&lt;p&gt;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欲穷千里目，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</a:t>
            </a:r>
            <a:r>
              <a:rPr lang="en-US" altLang="zh-CN" sz="1400" dirty="0" err="1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br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&gt;</a:t>
            </a:r>
            <a:endParaRPr lang="en-US" altLang="zh-CN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（逗号后面有俩空格）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&lt;/p&gt;</a:t>
            </a:r>
            <a:endParaRPr lang="en-US" altLang="zh-CN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&lt;p&gt;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更上一层楼。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&lt;/p&gt;</a:t>
            </a:r>
            <a:endParaRPr lang="zh-CN" altLang="en-US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39"/>
          <p:cNvSpPr txBox="1"/>
          <p:nvPr/>
        </p:nvSpPr>
        <p:spPr>
          <a:xfrm>
            <a:off x="7232747" y="1761254"/>
            <a:ext cx="1788916" cy="6063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效果：</a:t>
            </a:r>
            <a:endParaRPr lang="en-US" altLang="zh-CN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4669" y="2176165"/>
            <a:ext cx="2072820" cy="15774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8"/>
          <p:cNvSpPr txBox="1"/>
          <p:nvPr/>
        </p:nvSpPr>
        <p:spPr>
          <a:xfrm>
            <a:off x="824035" y="233568"/>
            <a:ext cx="603738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Markdown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基本语法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——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强调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39"/>
          <p:cNvSpPr txBox="1"/>
          <p:nvPr/>
        </p:nvSpPr>
        <p:spPr>
          <a:xfrm>
            <a:off x="824035" y="931620"/>
            <a:ext cx="10861924" cy="1577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方法一：</a:t>
            </a:r>
            <a:endParaRPr lang="en-US" altLang="zh-CN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在强调内容两侧分别加上 </a:t>
            </a:r>
            <a:r>
              <a:rPr lang="en-US" altLang="zh-CN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*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一个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*表示</a:t>
            </a: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斜体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两个以上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*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表示</a:t>
            </a: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粗体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方法二：</a:t>
            </a:r>
            <a:endParaRPr lang="en-US" altLang="zh-CN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在强调内容两侧分别加上 </a:t>
            </a:r>
            <a:r>
              <a:rPr lang="en-US" altLang="zh-CN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_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，并且在左边标记前加一个空格。</a:t>
            </a: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一个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_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表示</a:t>
            </a: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斜体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两个以上</a:t>
            </a:r>
            <a:r>
              <a:rPr lang="en-US" altLang="zh-CN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_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表示</a:t>
            </a: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粗体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39"/>
          <p:cNvSpPr txBox="1"/>
          <p:nvPr/>
        </p:nvSpPr>
        <p:spPr>
          <a:xfrm>
            <a:off x="1224035" y="3112269"/>
            <a:ext cx="1788916" cy="1577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语法：</a:t>
            </a:r>
            <a:endParaRPr lang="en-US" altLang="zh-CN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后面俩字**加黑**  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后面俩字*斜体*  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后面俩字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__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加黑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__  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后面俩字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_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斜体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_  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39"/>
          <p:cNvSpPr txBox="1"/>
          <p:nvPr/>
        </p:nvSpPr>
        <p:spPr>
          <a:xfrm>
            <a:off x="4228390" y="3162005"/>
            <a:ext cx="3281105" cy="18990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对应的</a:t>
            </a:r>
            <a:r>
              <a:rPr lang="en-US" altLang="zh-CN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HTML</a:t>
            </a: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endParaRPr lang="zh-CN" altLang="en-US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&lt;p&gt;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后面俩字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&lt;strong&gt;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加黑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&lt;/strong&gt;&lt;</a:t>
            </a:r>
            <a:r>
              <a:rPr lang="en-US" altLang="zh-CN" sz="1400" dirty="0" err="1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br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&gt;</a:t>
            </a:r>
            <a:endParaRPr lang="en-US" altLang="zh-CN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后面俩字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</a:t>
            </a:r>
            <a:r>
              <a:rPr lang="en-US" altLang="zh-CN" sz="1400" dirty="0" err="1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em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&gt;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斜体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&lt;/</a:t>
            </a:r>
            <a:r>
              <a:rPr lang="en-US" altLang="zh-CN" sz="1400" dirty="0" err="1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em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&gt;&lt;</a:t>
            </a:r>
            <a:r>
              <a:rPr lang="en-US" altLang="zh-CN" sz="1400" dirty="0" err="1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br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&gt;</a:t>
            </a:r>
            <a:endParaRPr lang="en-US" altLang="zh-CN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后面俩字 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&lt;strong&gt;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加黑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&lt;/strong&gt;&lt;</a:t>
            </a:r>
            <a:r>
              <a:rPr lang="en-US" altLang="zh-CN" sz="1400" dirty="0" err="1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br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&gt;</a:t>
            </a:r>
            <a:endParaRPr lang="en-US" altLang="zh-CN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后面俩字 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</a:t>
            </a:r>
            <a:r>
              <a:rPr lang="en-US" altLang="zh-CN" sz="1400" dirty="0" err="1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em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&gt;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斜体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&lt;/</a:t>
            </a:r>
            <a:r>
              <a:rPr lang="en-US" altLang="zh-CN" sz="1400" dirty="0" err="1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em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&gt;  </a:t>
            </a:r>
            <a:endParaRPr lang="en-US" altLang="zh-CN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&lt;/p&gt;</a:t>
            </a:r>
            <a:endParaRPr lang="en-US" altLang="zh-CN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39"/>
          <p:cNvSpPr txBox="1"/>
          <p:nvPr/>
        </p:nvSpPr>
        <p:spPr>
          <a:xfrm>
            <a:off x="8373591" y="3162005"/>
            <a:ext cx="1788916" cy="6063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效果：</a:t>
            </a:r>
            <a:endParaRPr lang="en-US" altLang="zh-CN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1623" y="3504873"/>
            <a:ext cx="998307" cy="89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8"/>
          <p:cNvSpPr txBox="1"/>
          <p:nvPr/>
        </p:nvSpPr>
        <p:spPr>
          <a:xfrm>
            <a:off x="824035" y="233568"/>
            <a:ext cx="603738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Markdown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基本语法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——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引用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39"/>
          <p:cNvSpPr txBox="1"/>
          <p:nvPr/>
        </p:nvSpPr>
        <p:spPr>
          <a:xfrm>
            <a:off x="824035" y="931620"/>
            <a:ext cx="10861924" cy="6078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方法一：</a:t>
            </a:r>
            <a:endParaRPr lang="en-US" altLang="zh-CN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在段落前加上 </a:t>
            </a:r>
            <a:r>
              <a:rPr lang="en-US" altLang="zh-CN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&gt;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表示引用。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39"/>
          <p:cNvSpPr txBox="1"/>
          <p:nvPr/>
        </p:nvSpPr>
        <p:spPr>
          <a:xfrm>
            <a:off x="1224035" y="1753098"/>
            <a:ext cx="1788916" cy="6078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语法：</a:t>
            </a:r>
            <a:endParaRPr lang="en-US" altLang="zh-CN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&gt;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引用示例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39"/>
          <p:cNvSpPr txBox="1"/>
          <p:nvPr/>
        </p:nvSpPr>
        <p:spPr>
          <a:xfrm>
            <a:off x="4228390" y="1802834"/>
            <a:ext cx="3713153" cy="6078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对应的</a:t>
            </a:r>
            <a:r>
              <a:rPr lang="en-US" altLang="zh-CN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HTML</a:t>
            </a: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endParaRPr lang="zh-CN" altLang="en-US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&lt;blockquote&gt;&lt;p&gt;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引用示例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&lt;/p&gt;&lt;/blockquote&gt;</a:t>
            </a:r>
            <a:endParaRPr lang="zh-CN" altLang="en-US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39"/>
          <p:cNvSpPr txBox="1"/>
          <p:nvPr/>
        </p:nvSpPr>
        <p:spPr>
          <a:xfrm>
            <a:off x="8373591" y="1802834"/>
            <a:ext cx="1788916" cy="6063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效果：</a:t>
            </a:r>
            <a:endParaRPr lang="en-US" altLang="zh-CN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00225" y="2106026"/>
            <a:ext cx="967824" cy="358171"/>
          </a:xfrm>
          <a:prstGeom prst="rect">
            <a:avLst/>
          </a:prstGeom>
        </p:spPr>
      </p:pic>
      <p:sp>
        <p:nvSpPr>
          <p:cNvPr id="12" name="TextBox 39"/>
          <p:cNvSpPr txBox="1"/>
          <p:nvPr/>
        </p:nvSpPr>
        <p:spPr>
          <a:xfrm>
            <a:off x="823970" y="2924188"/>
            <a:ext cx="10861924" cy="6078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方法二：</a:t>
            </a:r>
            <a:endParaRPr lang="en-US" altLang="zh-CN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引用也可以嵌套，只要根据层次加上不同数量的 </a:t>
            </a:r>
            <a:r>
              <a:rPr lang="en-US" altLang="zh-CN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&gt;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39"/>
          <p:cNvSpPr txBox="1"/>
          <p:nvPr/>
        </p:nvSpPr>
        <p:spPr>
          <a:xfrm>
            <a:off x="1223969" y="3745666"/>
            <a:ext cx="3713153" cy="2223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语法：</a:t>
            </a:r>
            <a:endParaRPr lang="en-US" altLang="zh-CN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&gt;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引用块段落一。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&gt;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&gt;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引用块段落二。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&gt;&gt;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内嵌引用块段落一。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&gt;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&gt; ###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引用块内的标题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39"/>
          <p:cNvSpPr txBox="1"/>
          <p:nvPr/>
        </p:nvSpPr>
        <p:spPr>
          <a:xfrm>
            <a:off x="4228325" y="3795402"/>
            <a:ext cx="3713153" cy="2868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对应的</a:t>
            </a:r>
            <a:r>
              <a:rPr lang="en-US" altLang="zh-CN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HTML</a:t>
            </a: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endParaRPr lang="zh-CN" altLang="en-US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&lt;blockquote&gt;</a:t>
            </a:r>
            <a:endParaRPr lang="en-US" altLang="zh-CN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&lt;p&gt;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引用块段落一。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&lt;/p&gt;</a:t>
            </a:r>
            <a:endParaRPr lang="en-US" altLang="zh-CN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&lt;p&gt;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引用块段落二。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&lt;/p&gt;</a:t>
            </a:r>
            <a:endParaRPr lang="en-US" altLang="zh-CN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&lt;blockquote&gt;</a:t>
            </a:r>
            <a:endParaRPr lang="en-US" altLang="zh-CN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     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&lt;p&gt;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内嵌引用块段落一。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&lt;/p&gt;</a:t>
            </a:r>
            <a:endParaRPr lang="en-US" altLang="zh-CN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&lt;/blockquote&gt;</a:t>
            </a:r>
            <a:endParaRPr lang="en-US" altLang="zh-CN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&lt;h3&gt;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引用块内的标题</a:t>
            </a: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&lt;/h3&gt;</a:t>
            </a:r>
            <a:endParaRPr lang="en-US" altLang="zh-CN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zh-CN" sz="1400" dirty="0">
                <a:solidFill>
                  <a:srgbClr val="FF848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&lt;/blockquote&gt;</a:t>
            </a:r>
            <a:endParaRPr lang="zh-CN" altLang="en-US" sz="1400" dirty="0">
              <a:solidFill>
                <a:srgbClr val="FF848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39"/>
          <p:cNvSpPr txBox="1"/>
          <p:nvPr/>
        </p:nvSpPr>
        <p:spPr>
          <a:xfrm>
            <a:off x="8373526" y="3795402"/>
            <a:ext cx="1788916" cy="6063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EC1D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效果：</a:t>
            </a:r>
            <a:endParaRPr lang="en-US" altLang="zh-CN" sz="1400" b="1" dirty="0">
              <a:solidFill>
                <a:srgbClr val="4EC1D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526" y="4103063"/>
            <a:ext cx="1729890" cy="15088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p="http://schemas.openxmlformats.org/presentationml/2006/main">
  <p:tag name="MH" val="20161022192605"/>
  <p:tag name="MH_LIBRARY" val="GRAPHIC"/>
  <p:tag name="MH_TYPE" val="Text"/>
  <p:tag name="MH_ORDER" val="4"/>
</p:tagLst>
</file>

<file path=ppt/tags/tag11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12.xml><?xml version="1.0" encoding="utf-8"?>
<p:tagLst xmlns:p="http://schemas.openxmlformats.org/presentationml/2006/main">
  <p:tag name="MH" val="20161022204303"/>
  <p:tag name="MH_LIBRARY" val="GRAPHIC"/>
  <p:tag name="MH_ORDER" val="TextBox 11"/>
</p:tagLst>
</file>

<file path=ppt/tags/tag13.xml><?xml version="1.0" encoding="utf-8"?>
<p:tagLst xmlns:p="http://schemas.openxmlformats.org/presentationml/2006/main">
  <p:tag name="MH" val="20161022204303"/>
  <p:tag name="MH_LIBRARY" val="GRAPHIC"/>
  <p:tag name="MH_ORDER" val="Rectangle 12"/>
</p:tagLst>
</file>

<file path=ppt/tags/tag14.xml><?xml version="1.0" encoding="utf-8"?>
<p:tagLst xmlns:p="http://schemas.openxmlformats.org/presentationml/2006/main">
  <p:tag name="MH" val="20161022204303"/>
  <p:tag name="MH_LIBRARY" val="GRAPHIC"/>
  <p:tag name="MH_ORDER" val="文本框 13"/>
</p:tagLst>
</file>

<file path=ppt/tags/tag15.xml><?xml version="1.0" encoding="utf-8"?>
<p:tagLst xmlns:p="http://schemas.openxmlformats.org/presentationml/2006/main">
  <p:tag name="MH" val="20161022204303"/>
  <p:tag name="MH_LIBRARY" val="GRAPHIC"/>
  <p:tag name="MH_ORDER" val="文本框 14"/>
</p:tagLst>
</file>

<file path=ppt/tags/tag16.xml><?xml version="1.0" encoding="utf-8"?>
<p:tagLst xmlns:p="http://schemas.openxmlformats.org/presentationml/2006/main">
  <p:tag name="MH" val="20161022204343"/>
  <p:tag name="MH_LIBRARY" val="GRAPHIC"/>
  <p:tag name="MH_ORDER" val="标题 5"/>
</p:tagLst>
</file>

<file path=ppt/tags/tag17.xml><?xml version="1.0" encoding="utf-8"?>
<p:tagLst xmlns:p="http://schemas.openxmlformats.org/presentationml/2006/main">
  <p:tag name="MH" val="20161022204303"/>
  <p:tag name="MH_LIBRARY" val="GRAPHIC"/>
</p:tagLst>
</file>

<file path=ppt/tags/tag18.xml><?xml version="1.0" encoding="utf-8"?>
<p:tagLst xmlns:p="http://schemas.openxmlformats.org/presentationml/2006/main">
  <p:tag name="MH" val="20161022204303"/>
  <p:tag name="MH_LIBRARY" val="GRAPHIC"/>
  <p:tag name="MH_ORDER" val="TextBox 11"/>
</p:tagLst>
</file>

<file path=ppt/tags/tag19.xml><?xml version="1.0" encoding="utf-8"?>
<p:tagLst xmlns:p="http://schemas.openxmlformats.org/presentationml/2006/main">
  <p:tag name="MH" val="20161022204303"/>
  <p:tag name="MH_LIBRARY" val="GRAPHIC"/>
  <p:tag name="MH_ORDER" val="Rectangle 12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20.xml><?xml version="1.0" encoding="utf-8"?>
<p:tagLst xmlns:p="http://schemas.openxmlformats.org/presentationml/2006/main">
  <p:tag name="MH" val="20161022204303"/>
  <p:tag name="MH_LIBRARY" val="GRAPHIC"/>
  <p:tag name="MH_ORDER" val="文本框 13"/>
</p:tagLst>
</file>

<file path=ppt/tags/tag21.xml><?xml version="1.0" encoding="utf-8"?>
<p:tagLst xmlns:p="http://schemas.openxmlformats.org/presentationml/2006/main">
  <p:tag name="MH" val="20161022204303"/>
  <p:tag name="MH_LIBRARY" val="GRAPHIC"/>
  <p:tag name="MH_ORDER" val="文本框 14"/>
</p:tagLst>
</file>

<file path=ppt/tags/tag22.xml><?xml version="1.0" encoding="utf-8"?>
<p:tagLst xmlns:p="http://schemas.openxmlformats.org/presentationml/2006/main">
  <p:tag name="MH" val="20161022204343"/>
  <p:tag name="MH_LIBRARY" val="GRAPHIC"/>
  <p:tag name="MH_ORDER" val="标题 5"/>
</p:tagLst>
</file>

<file path=ppt/tags/tag23.xml><?xml version="1.0" encoding="utf-8"?>
<p:tagLst xmlns:p="http://schemas.openxmlformats.org/presentationml/2006/main">
  <p:tag name="MH" val="20161022204303"/>
  <p:tag name="MH_LIBRARY" val="GRAPHIC"/>
</p:tagLst>
</file>

<file path=ppt/tags/tag24.xml><?xml version="1.0" encoding="utf-8"?>
<p:tagLst xmlns:p="http://schemas.openxmlformats.org/presentationml/2006/main">
  <p:tag name="MH" val="20161022204303"/>
  <p:tag name="MH_LIBRARY" val="GRAPHIC"/>
  <p:tag name="MH_ORDER" val="TextBox 11"/>
</p:tagLst>
</file>

<file path=ppt/tags/tag25.xml><?xml version="1.0" encoding="utf-8"?>
<p:tagLst xmlns:p="http://schemas.openxmlformats.org/presentationml/2006/main">
  <p:tag name="MH" val="20161022204303"/>
  <p:tag name="MH_LIBRARY" val="GRAPHIC"/>
  <p:tag name="MH_ORDER" val="Rectangle 12"/>
</p:tagLst>
</file>

<file path=ppt/tags/tag26.xml><?xml version="1.0" encoding="utf-8"?>
<p:tagLst xmlns:p="http://schemas.openxmlformats.org/presentationml/2006/main">
  <p:tag name="MH" val="20161022204303"/>
  <p:tag name="MH_LIBRARY" val="GRAPHIC"/>
  <p:tag name="MH_ORDER" val="文本框 13"/>
</p:tagLst>
</file>

<file path=ppt/tags/tag27.xml><?xml version="1.0" encoding="utf-8"?>
<p:tagLst xmlns:p="http://schemas.openxmlformats.org/presentationml/2006/main">
  <p:tag name="MH" val="20161022204303"/>
  <p:tag name="MH_LIBRARY" val="GRAPHIC"/>
  <p:tag name="MH_ORDER" val="文本框 14"/>
</p:tagLst>
</file>

<file path=ppt/tags/tag28.xml><?xml version="1.0" encoding="utf-8"?>
<p:tagLst xmlns:p="http://schemas.openxmlformats.org/presentationml/2006/main">
  <p:tag name="MH" val="20161022204343"/>
  <p:tag name="MH_LIBRARY" val="GRAPHIC"/>
  <p:tag name="MH_ORDER" val="标题 5"/>
</p:tagLst>
</file>

<file path=ppt/tags/tag29.xml><?xml version="1.0" encoding="utf-8"?>
<p:tagLst xmlns:p="http://schemas.openxmlformats.org/presentationml/2006/main">
  <p:tag name="MH" val="20161022204303"/>
  <p:tag name="MH_LIBRARY" val="GRAPHIC"/>
</p:tagLst>
</file>

<file path=ppt/tags/tag3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30.xml><?xml version="1.0" encoding="utf-8"?>
<p:tagLst xmlns:p="http://schemas.openxmlformats.org/presentationml/2006/main">
  <p:tag name="MH" val="20161022204303"/>
  <p:tag name="MH_LIBRARY" val="GRAPHIC"/>
  <p:tag name="MH_ORDER" val="TextBox 11"/>
</p:tagLst>
</file>

<file path=ppt/tags/tag31.xml><?xml version="1.0" encoding="utf-8"?>
<p:tagLst xmlns:p="http://schemas.openxmlformats.org/presentationml/2006/main">
  <p:tag name="MH" val="20161022204303"/>
  <p:tag name="MH_LIBRARY" val="GRAPHIC"/>
  <p:tag name="MH_ORDER" val="Rectangle 12"/>
</p:tagLst>
</file>

<file path=ppt/tags/tag32.xml><?xml version="1.0" encoding="utf-8"?>
<p:tagLst xmlns:p="http://schemas.openxmlformats.org/presentationml/2006/main">
  <p:tag name="MH" val="20161022204303"/>
  <p:tag name="MH_LIBRARY" val="GRAPHIC"/>
  <p:tag name="MH_ORDER" val="文本框 13"/>
</p:tagLst>
</file>

<file path=ppt/tags/tag33.xml><?xml version="1.0" encoding="utf-8"?>
<p:tagLst xmlns:p="http://schemas.openxmlformats.org/presentationml/2006/main">
  <p:tag name="MH" val="20161022204303"/>
  <p:tag name="MH_LIBRARY" val="GRAPHIC"/>
  <p:tag name="MH_ORDER" val="文本框 14"/>
</p:tagLst>
</file>

<file path=ppt/tags/tag34.xml><?xml version="1.0" encoding="utf-8"?>
<p:tagLst xmlns:p="http://schemas.openxmlformats.org/presentationml/2006/main">
  <p:tag name="MH" val="20161022204343"/>
  <p:tag name="MH_LIBRARY" val="GRAPHIC"/>
  <p:tag name="MH_ORDER" val="标题 5"/>
</p:tagLst>
</file>

<file path=ppt/tags/tag35.xml><?xml version="1.0" encoding="utf-8"?>
<p:tagLst xmlns:p="http://schemas.openxmlformats.org/presentationml/2006/main">
  <p:tag name="MH" val="20161022204303"/>
  <p:tag name="MH_LIBRARY" val="GRAPHIC"/>
</p:tagLst>
</file>

<file path=ppt/tags/tag36.xml><?xml version="1.0" encoding="utf-8"?>
<p:tagLst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UUID" val="{C1A8F295-47DC-48FB-81BD-666766343352}"/>
  <p:tag name="ISPRING_RESOURCE_FOLDER" val="E:\素材\正版图-卖\PPT\0变色龙\0包图网\bt369\ppt\bt369\"/>
  <p:tag name="ISPRING_PRESENTATION_PATH" val="E:\素材\正版图-卖\PPT\0变色龙\0包图网\bt369\ppt\bt369.pptx"/>
  <p:tag name="ISPRING_PROJECT_FOLDER_UPDATED" val="1"/>
  <p:tag name="ISPRING_SCREEN_RECS_UPDATED" val="E:\素材\正版图-卖\PPT\0变色龙\0包图网\bt369\ppt\bt36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564"/>
</p:tagLst>
</file>

<file path=ppt/tags/tag4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5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6.xml><?xml version="1.0" encoding="utf-8"?>
<p:tagLst xmlns:p="http://schemas.openxmlformats.org/presentationml/2006/main">
  <p:tag name="MH" val="20161022203400"/>
  <p:tag name="MH_LIBRARY" val="GRAPHIC"/>
  <p:tag name="MH_TYPE" val="Other"/>
  <p:tag name="MH_ORDER" val="4"/>
</p:tagLst>
</file>

<file path=ppt/tags/tag7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8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9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heme/theme1.xml><?xml version="1.0" encoding="utf-8"?>
<a:theme xmlns:a="http://schemas.openxmlformats.org/drawingml/2006/main" name="第一PPT，www.1ppt.com">
  <a:themeElements>
    <a:clrScheme name="自定义 274">
      <a:dk1>
        <a:sysClr val="windowText" lastClr="000000"/>
      </a:dk1>
      <a:lt1>
        <a:sysClr val="window" lastClr="FFFFFF"/>
      </a:lt1>
      <a:dk2>
        <a:srgbClr val="2AB2CC"/>
      </a:dk2>
      <a:lt2>
        <a:srgbClr val="E7E6E6"/>
      </a:lt2>
      <a:accent1>
        <a:srgbClr val="2AB2CC"/>
      </a:accent1>
      <a:accent2>
        <a:srgbClr val="BFBFBF"/>
      </a:accent2>
      <a:accent3>
        <a:srgbClr val="2AB2CC"/>
      </a:accent3>
      <a:accent4>
        <a:srgbClr val="BFBFBF"/>
      </a:accent4>
      <a:accent5>
        <a:srgbClr val="2AB2CC"/>
      </a:accent5>
      <a:accent6>
        <a:srgbClr val="BFBFBF"/>
      </a:accent6>
      <a:hlink>
        <a:srgbClr val="2AB2CC"/>
      </a:hlink>
      <a:folHlink>
        <a:srgbClr val="BFBFBF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4178</Words>
  <Application>WPS 演示</Application>
  <PresentationFormat>自定义</PresentationFormat>
  <Paragraphs>411</Paragraphs>
  <Slides>22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宋体</vt:lpstr>
      <vt:lpstr>Wingdings</vt:lpstr>
      <vt:lpstr>Calibri</vt:lpstr>
      <vt:lpstr>Calibri</vt:lpstr>
      <vt:lpstr>微软雅黑</vt:lpstr>
      <vt:lpstr>Arial Narrow</vt:lpstr>
      <vt:lpstr>Lato</vt:lpstr>
      <vt:lpstr>MS PGothic</vt:lpstr>
      <vt:lpstr>Arial Unicode MS</vt:lpstr>
      <vt:lpstr>Calibri Light</vt:lpstr>
      <vt:lpstr>Segoe Print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蓝色简洁</dc:title>
  <dc:creator/>
  <cp:keywords>www.1ppt.com</cp:keywords>
  <cp:lastModifiedBy>云烟</cp:lastModifiedBy>
  <cp:revision>4</cp:revision>
  <dcterms:created xsi:type="dcterms:W3CDTF">2016-12-31T14:08:00Z</dcterms:created>
  <dcterms:modified xsi:type="dcterms:W3CDTF">2019-04-12T03:49:38Z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