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45"/>
  </p:notesMasterIdLst>
  <p:sldIdLst>
    <p:sldId id="256" r:id="rId5"/>
    <p:sldId id="257" r:id="rId6"/>
    <p:sldId id="264" r:id="rId7"/>
    <p:sldId id="258" r:id="rId8"/>
    <p:sldId id="269" r:id="rId9"/>
    <p:sldId id="261" r:id="rId10"/>
    <p:sldId id="272" r:id="rId11"/>
    <p:sldId id="274" r:id="rId12"/>
    <p:sldId id="266" r:id="rId13"/>
    <p:sldId id="280" r:id="rId14"/>
    <p:sldId id="275" r:id="rId15"/>
    <p:sldId id="276" r:id="rId16"/>
    <p:sldId id="278" r:id="rId17"/>
    <p:sldId id="279" r:id="rId18"/>
    <p:sldId id="281" r:id="rId19"/>
    <p:sldId id="283" r:id="rId20"/>
    <p:sldId id="286" r:id="rId21"/>
    <p:sldId id="287" r:id="rId22"/>
    <p:sldId id="285" r:id="rId23"/>
    <p:sldId id="288" r:id="rId24"/>
    <p:sldId id="289" r:id="rId25"/>
    <p:sldId id="290" r:id="rId26"/>
    <p:sldId id="284" r:id="rId27"/>
    <p:sldId id="291" r:id="rId28"/>
    <p:sldId id="292" r:id="rId29"/>
    <p:sldId id="293" r:id="rId30"/>
    <p:sldId id="294" r:id="rId31"/>
    <p:sldId id="295" r:id="rId32"/>
    <p:sldId id="296" r:id="rId33"/>
    <p:sldId id="298" r:id="rId34"/>
    <p:sldId id="299" r:id="rId35"/>
    <p:sldId id="301" r:id="rId36"/>
    <p:sldId id="303" r:id="rId37"/>
    <p:sldId id="309" r:id="rId38"/>
    <p:sldId id="310" r:id="rId39"/>
    <p:sldId id="304" r:id="rId40"/>
    <p:sldId id="305" r:id="rId41"/>
    <p:sldId id="306" r:id="rId42"/>
    <p:sldId id="307" r:id="rId43"/>
    <p:sldId id="30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2C8031-ADF2-4D6E-99E4-5845BCA15D6E}" v="97" dt="2025-09-21T11:50:50.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55" autoAdjust="0"/>
    <p:restoredTop sz="69926" autoAdjust="0"/>
  </p:normalViewPr>
  <p:slideViewPr>
    <p:cSldViewPr snapToGrid="0">
      <p:cViewPr varScale="1">
        <p:scale>
          <a:sx n="75" d="100"/>
          <a:sy n="75" d="100"/>
        </p:scale>
        <p:origin x="3792" y="8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7DBF1C-0BB4-44C7-998A-6639E376815F}" type="datetimeFigureOut">
              <a:rPr lang="en-SG" smtClean="0"/>
              <a:t>21/9/2025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FAB628-E515-433A-B797-AC42157CE8B2}" type="slidenum">
              <a:rPr lang="en-SG" smtClean="0"/>
              <a:t>‹#›</a:t>
            </a:fld>
            <a:endParaRPr lang="en-SG"/>
          </a:p>
        </p:txBody>
      </p:sp>
    </p:spTree>
    <p:extLst>
      <p:ext uri="{BB962C8B-B14F-4D97-AF65-F5344CB8AC3E}">
        <p14:creationId xmlns:p14="http://schemas.microsoft.com/office/powerpoint/2010/main" val="6228058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ratio of agent-handled transactions relative to the total number of HDB flats sold. A higher ratio indicates that more agents were involved in facilitating transactions during that period.</a:t>
            </a:r>
          </a:p>
          <a:p>
            <a:r>
              <a:rPr lang="en-US" dirty="0"/>
              <a:t>The time window is capped at 2020 to keep the comparison focused and avoid an overly long horizon, which can make trends harder to judge.</a:t>
            </a:r>
          </a:p>
          <a:p>
            <a:r>
              <a:rPr lang="en-US" dirty="0"/>
              <a:t>A 3-month moving average is used instead of absolute monthly values to smooth out short-term fluctuations and seasonality, making underlying trends easier to interpret. </a:t>
            </a:r>
          </a:p>
          <a:p>
            <a:r>
              <a:rPr lang="en-US" dirty="0"/>
              <a:t>From this chart, there is no clear evidence that the introduction of the portal in January 2018 had a significant impact on agent involvement. The ratios fluctuate over time, but without a consistent upward or downward trend directly attributable to the policy change.</a:t>
            </a:r>
          </a:p>
        </p:txBody>
      </p:sp>
      <p:sp>
        <p:nvSpPr>
          <p:cNvPr id="4" name="Slide Number Placeholder 3"/>
          <p:cNvSpPr>
            <a:spLocks noGrp="1"/>
          </p:cNvSpPr>
          <p:nvPr>
            <p:ph type="sldNum" sz="quarter" idx="5"/>
          </p:nvPr>
        </p:nvSpPr>
        <p:spPr/>
        <p:txBody>
          <a:bodyPr/>
          <a:lstStyle/>
          <a:p>
            <a:fld id="{D2FAB628-E515-433A-B797-AC42157CE8B2}" type="slidenum">
              <a:rPr lang="en-SG" smtClean="0"/>
              <a:t>4</a:t>
            </a:fld>
            <a:endParaRPr lang="en-SG"/>
          </a:p>
        </p:txBody>
      </p:sp>
    </p:spTree>
    <p:extLst>
      <p:ext uri="{BB962C8B-B14F-4D97-AF65-F5344CB8AC3E}">
        <p14:creationId xmlns:p14="http://schemas.microsoft.com/office/powerpoint/2010/main" val="3787825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Average agent revenue is estimated by multiplying the median price of HDB flats transacted by the applicable commission rate (2% for selling, 1% for buying). </a:t>
            </a:r>
          </a:p>
          <a:p>
            <a:r>
              <a:rPr lang="en-US" dirty="0"/>
              <a:t>The median is used instead of the mean to reduce the effect of extremely high-priced flats. </a:t>
            </a:r>
          </a:p>
          <a:p>
            <a:r>
              <a:rPr lang="en-US" dirty="0"/>
              <a:t>This is a proxy estimation, as exact transaction types and prices are not fully available.</a:t>
            </a:r>
          </a:p>
          <a:p>
            <a:r>
              <a:rPr lang="en-US" dirty="0"/>
              <a:t>The revenue is further normalized by the total sales revenue of all HDB flats in the month to account for changes in transaction volume. </a:t>
            </a:r>
          </a:p>
          <a:p>
            <a:r>
              <a:rPr lang="en-US" dirty="0"/>
              <a:t>The chart shows fluctuations in estimated agent revenue both before and after the portal launch, but no clear trend is observed.</a:t>
            </a:r>
          </a:p>
        </p:txBody>
      </p:sp>
      <p:sp>
        <p:nvSpPr>
          <p:cNvPr id="4" name="Slide Number Placeholder 3"/>
          <p:cNvSpPr>
            <a:spLocks noGrp="1"/>
          </p:cNvSpPr>
          <p:nvPr>
            <p:ph type="sldNum" sz="quarter" idx="5"/>
          </p:nvPr>
        </p:nvSpPr>
        <p:spPr/>
        <p:txBody>
          <a:bodyPr/>
          <a:lstStyle/>
          <a:p>
            <a:fld id="{D2FAB628-E515-433A-B797-AC42157CE8B2}" type="slidenum">
              <a:rPr lang="en-SG" smtClean="0"/>
              <a:t>12</a:t>
            </a:fld>
            <a:endParaRPr lang="en-SG"/>
          </a:p>
        </p:txBody>
      </p:sp>
    </p:spTree>
    <p:extLst>
      <p:ext uri="{BB962C8B-B14F-4D97-AF65-F5344CB8AC3E}">
        <p14:creationId xmlns:p14="http://schemas.microsoft.com/office/powerpoint/2010/main" val="285017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Agent revenue as a part of total HDB sales is estimated by applying commission rates of 2% for selling and 1% for buying to the median resale price of flats (used as a proxy to reduce skew from expensive flats). </a:t>
            </a:r>
          </a:p>
          <a:p>
            <a:r>
              <a:rPr lang="en-US" dirty="0"/>
              <a:t>Total sales is the actual transacted amount of all resale flats.</a:t>
            </a:r>
          </a:p>
          <a:p>
            <a:r>
              <a:rPr lang="en-US" dirty="0"/>
              <a:t>As shown, the agent revenue proportion remains fairly constant at around 2.3%, indicating that the portal does not have a significant impact in this aspect.</a:t>
            </a:r>
            <a:endParaRPr lang="en-SG" dirty="0"/>
          </a:p>
        </p:txBody>
      </p:sp>
      <p:sp>
        <p:nvSpPr>
          <p:cNvPr id="4" name="Slide Number Placeholder 3"/>
          <p:cNvSpPr>
            <a:spLocks noGrp="1"/>
          </p:cNvSpPr>
          <p:nvPr>
            <p:ph type="sldNum" sz="quarter" idx="5"/>
          </p:nvPr>
        </p:nvSpPr>
        <p:spPr/>
        <p:txBody>
          <a:bodyPr/>
          <a:lstStyle/>
          <a:p>
            <a:fld id="{D2FAB628-E515-433A-B797-AC42157CE8B2}" type="slidenum">
              <a:rPr lang="en-SG" smtClean="0"/>
              <a:t>14</a:t>
            </a:fld>
            <a:endParaRPr lang="en-SG"/>
          </a:p>
        </p:txBody>
      </p:sp>
    </p:spTree>
    <p:extLst>
      <p:ext uri="{BB962C8B-B14F-4D97-AF65-F5344CB8AC3E}">
        <p14:creationId xmlns:p14="http://schemas.microsoft.com/office/powerpoint/2010/main" val="1355885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D2FAB628-E515-433A-B797-AC42157CE8B2}" type="slidenum">
              <a:rPr lang="en-SG" smtClean="0"/>
              <a:t>20</a:t>
            </a:fld>
            <a:endParaRPr lang="en-SG"/>
          </a:p>
        </p:txBody>
      </p:sp>
    </p:spTree>
    <p:extLst>
      <p:ext uri="{BB962C8B-B14F-4D97-AF65-F5344CB8AC3E}">
        <p14:creationId xmlns:p14="http://schemas.microsoft.com/office/powerpoint/2010/main" val="3579162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9/20/2025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9/20/2025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9/20/2025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9/20/2025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0588-97BC-3541-9307-5654CACAF3BA}"/>
              </a:ext>
            </a:extLst>
          </p:cNvPr>
          <p:cNvSpPr>
            <a:spLocks noGrp="1"/>
          </p:cNvSpPr>
          <p:nvPr>
            <p:ph type="ctrTitle"/>
          </p:nvPr>
        </p:nvSpPr>
        <p:spPr/>
        <p:txBody>
          <a:bodyPr/>
          <a:lstStyle/>
          <a:p>
            <a:r>
              <a:rPr lang="en-SG" dirty="0" err="1"/>
              <a:t>Govtech</a:t>
            </a:r>
            <a:r>
              <a:rPr lang="en-SG" dirty="0"/>
              <a:t> TAP OA</a:t>
            </a:r>
          </a:p>
        </p:txBody>
      </p:sp>
      <p:sp>
        <p:nvSpPr>
          <p:cNvPr id="3" name="Subtitle 2">
            <a:extLst>
              <a:ext uri="{FF2B5EF4-FFF2-40B4-BE49-F238E27FC236}">
                <a16:creationId xmlns:a16="http://schemas.microsoft.com/office/drawing/2014/main" id="{1C15D4EF-C901-DD47-F84D-8C08457D9E79}"/>
              </a:ext>
            </a:extLst>
          </p:cNvPr>
          <p:cNvSpPr>
            <a:spLocks noGrp="1"/>
          </p:cNvSpPr>
          <p:nvPr>
            <p:ph type="subTitle" idx="1"/>
          </p:nvPr>
        </p:nvSpPr>
        <p:spPr/>
        <p:txBody>
          <a:bodyPr/>
          <a:lstStyle/>
          <a:p>
            <a:r>
              <a:rPr lang="en-SG" dirty="0"/>
              <a:t>Lee Gene Ee</a:t>
            </a:r>
          </a:p>
        </p:txBody>
      </p:sp>
    </p:spTree>
    <p:extLst>
      <p:ext uri="{BB962C8B-B14F-4D97-AF65-F5344CB8AC3E}">
        <p14:creationId xmlns:p14="http://schemas.microsoft.com/office/powerpoint/2010/main" val="325543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5AD0F-BE58-A480-1009-8F4A61591F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AECB69-9285-6B3F-A416-27DF153C92BE}"/>
              </a:ext>
            </a:extLst>
          </p:cNvPr>
          <p:cNvSpPr>
            <a:spLocks noGrp="1"/>
          </p:cNvSpPr>
          <p:nvPr>
            <p:ph type="title"/>
          </p:nvPr>
        </p:nvSpPr>
        <p:spPr/>
        <p:txBody>
          <a:bodyPr/>
          <a:lstStyle/>
          <a:p>
            <a:r>
              <a:rPr lang="en-SG" dirty="0"/>
              <a:t>Conclusion – agent activity</a:t>
            </a:r>
          </a:p>
        </p:txBody>
      </p:sp>
      <p:sp>
        <p:nvSpPr>
          <p:cNvPr id="3" name="Content Placeholder 2">
            <a:extLst>
              <a:ext uri="{FF2B5EF4-FFF2-40B4-BE49-F238E27FC236}">
                <a16:creationId xmlns:a16="http://schemas.microsoft.com/office/drawing/2014/main" id="{646E9686-6B2A-D176-FC39-D9E8AEE72825}"/>
              </a:ext>
            </a:extLst>
          </p:cNvPr>
          <p:cNvSpPr>
            <a:spLocks noGrp="1"/>
          </p:cNvSpPr>
          <p:nvPr>
            <p:ph idx="1"/>
          </p:nvPr>
        </p:nvSpPr>
        <p:spPr/>
        <p:txBody>
          <a:bodyPr/>
          <a:lstStyle/>
          <a:p>
            <a:pPr lvl="1"/>
            <a:r>
              <a:rPr lang="en-US" dirty="0"/>
              <a:t>Overall, the introduction of the HDB portal </a:t>
            </a:r>
            <a:r>
              <a:rPr lang="en-US" b="1" dirty="0"/>
              <a:t>does not appear to have significantly impacted agent activity negatively.</a:t>
            </a:r>
            <a:r>
              <a:rPr lang="en-US" dirty="0"/>
              <a:t> </a:t>
            </a:r>
          </a:p>
          <a:p>
            <a:pPr lvl="1"/>
            <a:r>
              <a:rPr lang="en-US" dirty="0"/>
              <a:t>Agent involvement, both in total transactions and by transaction type, remains largely consistent, with only minor variations observed across months and years.</a:t>
            </a:r>
          </a:p>
          <a:p>
            <a:pPr lvl="1"/>
            <a:r>
              <a:rPr lang="en-US" dirty="0"/>
              <a:t>Slight increase in agent activity (Agent usage per HDB flat transacted) could be attributed to other reasons, such as increased branding and trust in established real estate agencies.</a:t>
            </a:r>
          </a:p>
        </p:txBody>
      </p:sp>
    </p:spTree>
    <p:extLst>
      <p:ext uri="{BB962C8B-B14F-4D97-AF65-F5344CB8AC3E}">
        <p14:creationId xmlns:p14="http://schemas.microsoft.com/office/powerpoint/2010/main" val="359339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9A1F11C-B370-D7A5-2F19-4DF28A147D61}"/>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CD0AEFDB-3BFA-CC99-903B-E57BCC288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2EB40F8-66B9-B96C-BF89-397AE2B51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417213-ED14-9F08-847B-C30EB18C8A0A}"/>
              </a:ext>
            </a:extLst>
          </p:cNvPr>
          <p:cNvSpPr>
            <a:spLocks noGrp="1"/>
          </p:cNvSpPr>
          <p:nvPr>
            <p:ph type="title"/>
          </p:nvPr>
        </p:nvSpPr>
        <p:spPr>
          <a:xfrm>
            <a:off x="1120624" y="1122807"/>
            <a:ext cx="9954443" cy="4297680"/>
          </a:xfrm>
          <a:noFill/>
          <a:ln>
            <a:noFill/>
          </a:ln>
        </p:spPr>
        <p:txBody>
          <a:bodyPr vert="horz" lIns="182880" tIns="182880" rIns="182880" bIns="182880" rtlCol="0" anchor="ctr" anchorCtr="1">
            <a:normAutofit/>
          </a:bodyPr>
          <a:lstStyle/>
          <a:p>
            <a:r>
              <a:rPr lang="en-US" sz="6000" kern="1200" cap="all" spc="200" baseline="0" dirty="0">
                <a:solidFill>
                  <a:srgbClr val="FFFFFF"/>
                </a:solidFill>
                <a:latin typeface="+mj-lt"/>
                <a:ea typeface="+mj-ea"/>
                <a:cs typeface="+mj-cs"/>
              </a:rPr>
              <a:t>Agent Revenue</a:t>
            </a:r>
          </a:p>
        </p:txBody>
      </p:sp>
    </p:spTree>
    <p:extLst>
      <p:ext uri="{BB962C8B-B14F-4D97-AF65-F5344CB8AC3E}">
        <p14:creationId xmlns:p14="http://schemas.microsoft.com/office/powerpoint/2010/main" val="74081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BD9A3FDB-43AF-5191-6980-8E14FB3689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EE3EE5-3A8C-B235-6DA0-34BFB8B37F14}"/>
              </a:ext>
            </a:extLst>
          </p:cNvPr>
          <p:cNvSpPr>
            <a:spLocks noGrp="1"/>
          </p:cNvSpPr>
          <p:nvPr>
            <p:ph type="title"/>
          </p:nvPr>
        </p:nvSpPr>
        <p:spPr>
          <a:xfrm>
            <a:off x="2231136" y="582328"/>
            <a:ext cx="7729728" cy="1188720"/>
          </a:xfrm>
        </p:spPr>
        <p:txBody>
          <a:bodyPr vert="horz" lIns="182880" tIns="182880" rIns="182880" bIns="182880" rtlCol="0" anchor="ctr">
            <a:normAutofit/>
          </a:bodyPr>
          <a:lstStyle/>
          <a:p>
            <a:r>
              <a:rPr lang="en-US" dirty="0"/>
              <a:t>Agent revenue per month</a:t>
            </a:r>
          </a:p>
        </p:txBody>
      </p:sp>
      <p:sp>
        <p:nvSpPr>
          <p:cNvPr id="13" name="Content Placeholder 12">
            <a:extLst>
              <a:ext uri="{FF2B5EF4-FFF2-40B4-BE49-F238E27FC236}">
                <a16:creationId xmlns:a16="http://schemas.microsoft.com/office/drawing/2014/main" id="{80E5082A-D5F6-7ABF-2182-F84D5257A650}"/>
              </a:ext>
            </a:extLst>
          </p:cNvPr>
          <p:cNvSpPr>
            <a:spLocks noGrp="1"/>
          </p:cNvSpPr>
          <p:nvPr>
            <p:ph idx="1"/>
          </p:nvPr>
        </p:nvSpPr>
        <p:spPr/>
        <p:txBody>
          <a:bodyPr/>
          <a:lstStyle/>
          <a:p>
            <a:endParaRPr lang="en-SG"/>
          </a:p>
        </p:txBody>
      </p:sp>
      <p:pic>
        <p:nvPicPr>
          <p:cNvPr id="7" name="Picture 6">
            <a:extLst>
              <a:ext uri="{FF2B5EF4-FFF2-40B4-BE49-F238E27FC236}">
                <a16:creationId xmlns:a16="http://schemas.microsoft.com/office/drawing/2014/main" id="{14855DF4-41A4-51AC-8633-EAEA4DFDD6D1}"/>
              </a:ext>
            </a:extLst>
          </p:cNvPr>
          <p:cNvPicPr>
            <a:picLocks noChangeAspect="1"/>
          </p:cNvPicPr>
          <p:nvPr/>
        </p:nvPicPr>
        <p:blipFill>
          <a:blip r:embed="rId3"/>
          <a:stretch>
            <a:fillRect/>
          </a:stretch>
        </p:blipFill>
        <p:spPr>
          <a:xfrm>
            <a:off x="523336" y="1969456"/>
            <a:ext cx="11145328" cy="4747829"/>
          </a:xfrm>
          <a:prstGeom prst="rect">
            <a:avLst/>
          </a:prstGeom>
        </p:spPr>
      </p:pic>
    </p:spTree>
    <p:extLst>
      <p:ext uri="{BB962C8B-B14F-4D97-AF65-F5344CB8AC3E}">
        <p14:creationId xmlns:p14="http://schemas.microsoft.com/office/powerpoint/2010/main" val="1598515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482EFF85-DE19-CC49-8530-2933E3D1B9F6}"/>
            </a:ext>
          </a:extLst>
        </p:cNvPr>
        <p:cNvGrpSpPr/>
        <p:nvPr/>
      </p:nvGrpSpPr>
      <p:grpSpPr>
        <a:xfrm>
          <a:off x="0" y="0"/>
          <a:ext cx="0" cy="0"/>
          <a:chOff x="0" y="0"/>
          <a:chExt cx="0" cy="0"/>
        </a:xfrm>
      </p:grpSpPr>
      <p:sp>
        <p:nvSpPr>
          <p:cNvPr id="8" name="Content Placeholder 5">
            <a:extLst>
              <a:ext uri="{FF2B5EF4-FFF2-40B4-BE49-F238E27FC236}">
                <a16:creationId xmlns:a16="http://schemas.microsoft.com/office/drawing/2014/main" id="{9F27A13E-855D-3C8C-73BA-14D5C4737CDB}"/>
              </a:ext>
            </a:extLst>
          </p:cNvPr>
          <p:cNvSpPr>
            <a:spLocks noGrp="1"/>
          </p:cNvSpPr>
          <p:nvPr>
            <p:ph idx="1"/>
          </p:nvPr>
        </p:nvSpPr>
        <p:spPr>
          <a:xfrm>
            <a:off x="803244" y="2638044"/>
            <a:ext cx="3063765" cy="3263206"/>
          </a:xfrm>
        </p:spPr>
        <p:txBody>
          <a:bodyPr>
            <a:normAutofit fontScale="92500" lnSpcReduction="10000"/>
          </a:bodyPr>
          <a:lstStyle/>
          <a:p>
            <a:r>
              <a:rPr lang="en-US" dirty="0"/>
              <a:t>After estimating average agent revenue and normalizing it by total HDB sales revenue per month (to isolate changes in agent earnings from overall market growth), we observe that year-on-year differences are </a:t>
            </a:r>
            <a:r>
              <a:rPr lang="en-US" b="1" dirty="0"/>
              <a:t>generally small</a:t>
            </a:r>
            <a:r>
              <a:rPr lang="en-US" dirty="0"/>
              <a:t>.</a:t>
            </a:r>
          </a:p>
          <a:p>
            <a:r>
              <a:rPr lang="en-US" dirty="0"/>
              <a:t>Interestingly, agents earned noticeably more in June and July following the portal launch</a:t>
            </a:r>
            <a:endParaRPr lang="en-SG" dirty="0"/>
          </a:p>
        </p:txBody>
      </p:sp>
      <p:sp>
        <p:nvSpPr>
          <p:cNvPr id="21" name="Rectangle 20">
            <a:extLst>
              <a:ext uri="{FF2B5EF4-FFF2-40B4-BE49-F238E27FC236}">
                <a16:creationId xmlns:a16="http://schemas.microsoft.com/office/drawing/2014/main" id="{FEDC1D06-5F04-89D8-FC93-A40874AA6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E2FBFBE-2591-3185-8A9D-3C9B80632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0E7A5D2-FC6B-99E2-CAB5-135232D04B0B}"/>
              </a:ext>
            </a:extLst>
          </p:cNvPr>
          <p:cNvSpPr txBox="1">
            <a:spLocks/>
          </p:cNvSpPr>
          <p:nvPr/>
        </p:nvSpPr>
        <p:spPr bwMode="black">
          <a:xfrm>
            <a:off x="648940" y="964692"/>
            <a:ext cx="3470673" cy="1246351"/>
          </a:xfrm>
          <a:prstGeom prst="rect">
            <a:avLst/>
          </a:prstGeom>
          <a:solidFill>
            <a:srgbClr val="FFFFFF"/>
          </a:solidFill>
          <a:ln w="31750" cap="sq">
            <a:solidFill>
              <a:srgbClr val="404040"/>
            </a:solidFill>
            <a:miter lim="800000"/>
          </a:ln>
        </p:spPr>
        <p:txBody>
          <a:bodyPr vert="horz" lIns="182880" tIns="182880" rIns="182880" bIns="182880" rtlCol="0" anchor="ctr">
            <a:normAutofit fontScale="9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Yoy comparison of agent revenue </a:t>
            </a:r>
          </a:p>
        </p:txBody>
      </p:sp>
      <p:pic>
        <p:nvPicPr>
          <p:cNvPr id="5" name="Picture 4">
            <a:extLst>
              <a:ext uri="{FF2B5EF4-FFF2-40B4-BE49-F238E27FC236}">
                <a16:creationId xmlns:a16="http://schemas.microsoft.com/office/drawing/2014/main" id="{417726DC-2917-ADE4-E888-72C1A815CAB2}"/>
              </a:ext>
            </a:extLst>
          </p:cNvPr>
          <p:cNvPicPr>
            <a:picLocks noChangeAspect="1"/>
          </p:cNvPicPr>
          <p:nvPr/>
        </p:nvPicPr>
        <p:blipFill>
          <a:blip r:embed="rId2"/>
          <a:stretch>
            <a:fillRect/>
          </a:stretch>
        </p:blipFill>
        <p:spPr>
          <a:xfrm>
            <a:off x="4750625" y="1243999"/>
            <a:ext cx="6372546" cy="3845586"/>
          </a:xfrm>
          <a:prstGeom prst="rect">
            <a:avLst/>
          </a:prstGeom>
        </p:spPr>
      </p:pic>
    </p:spTree>
    <p:extLst>
      <p:ext uri="{BB962C8B-B14F-4D97-AF65-F5344CB8AC3E}">
        <p14:creationId xmlns:p14="http://schemas.microsoft.com/office/powerpoint/2010/main" val="2509234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F2FEF-B0E4-985F-5E08-9C2A0EEA3C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5BB262-C269-FFB6-E95C-E66B93062198}"/>
              </a:ext>
            </a:extLst>
          </p:cNvPr>
          <p:cNvSpPr>
            <a:spLocks noGrp="1"/>
          </p:cNvSpPr>
          <p:nvPr>
            <p:ph type="title"/>
          </p:nvPr>
        </p:nvSpPr>
        <p:spPr>
          <a:xfrm>
            <a:off x="2231136" y="582328"/>
            <a:ext cx="7729728" cy="1188720"/>
          </a:xfrm>
        </p:spPr>
        <p:txBody>
          <a:bodyPr vert="horz" lIns="182880" tIns="182880" rIns="182880" bIns="182880" rtlCol="0" anchor="ctr">
            <a:normAutofit/>
          </a:bodyPr>
          <a:lstStyle/>
          <a:p>
            <a:r>
              <a:rPr lang="en-US" dirty="0"/>
              <a:t>Agent revenue</a:t>
            </a:r>
          </a:p>
        </p:txBody>
      </p:sp>
      <p:pic>
        <p:nvPicPr>
          <p:cNvPr id="16" name="Picture 15">
            <a:extLst>
              <a:ext uri="{FF2B5EF4-FFF2-40B4-BE49-F238E27FC236}">
                <a16:creationId xmlns:a16="http://schemas.microsoft.com/office/drawing/2014/main" id="{8CC3E4F5-63FF-8FAA-8BFD-CDEE241451BE}"/>
              </a:ext>
            </a:extLst>
          </p:cNvPr>
          <p:cNvPicPr>
            <a:picLocks noChangeAspect="1"/>
          </p:cNvPicPr>
          <p:nvPr/>
        </p:nvPicPr>
        <p:blipFill>
          <a:blip r:embed="rId3"/>
          <a:stretch>
            <a:fillRect/>
          </a:stretch>
        </p:blipFill>
        <p:spPr>
          <a:xfrm>
            <a:off x="1820577" y="1983457"/>
            <a:ext cx="8550845" cy="4416849"/>
          </a:xfrm>
          <a:prstGeom prst="rect">
            <a:avLst/>
          </a:prstGeom>
        </p:spPr>
      </p:pic>
    </p:spTree>
    <p:extLst>
      <p:ext uri="{BB962C8B-B14F-4D97-AF65-F5344CB8AC3E}">
        <p14:creationId xmlns:p14="http://schemas.microsoft.com/office/powerpoint/2010/main" val="3239710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DFAF2-47D9-13DC-B0BA-39FE52136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22BF7-A551-C0DF-FF70-3ACE1BBFA09C}"/>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B6759D0F-0A23-2E60-BD68-14466F897CF2}"/>
              </a:ext>
            </a:extLst>
          </p:cNvPr>
          <p:cNvSpPr>
            <a:spLocks noGrp="1"/>
          </p:cNvSpPr>
          <p:nvPr>
            <p:ph idx="1"/>
          </p:nvPr>
        </p:nvSpPr>
        <p:spPr/>
        <p:txBody>
          <a:bodyPr/>
          <a:lstStyle/>
          <a:p>
            <a:pPr lvl="1"/>
            <a:r>
              <a:rPr lang="en-SG" b="1" dirty="0"/>
              <a:t>There is no strong evidence that the portal has caused agents businesses to take a hit from their activity and revenue metrics</a:t>
            </a:r>
          </a:p>
          <a:p>
            <a:pPr lvl="1"/>
            <a:r>
              <a:rPr lang="en-SG" dirty="0"/>
              <a:t>In fact, there is a slight increase YOY for activity and revenue metrics, meaning agents are doing more HDB resale transactions and also earning more</a:t>
            </a:r>
          </a:p>
          <a:p>
            <a:pPr lvl="1"/>
            <a:r>
              <a:rPr lang="en-SG" dirty="0"/>
              <a:t>Hence, there is no negative impact / negligible impact on Agent’s businesses due to the introduction of the portal</a:t>
            </a:r>
          </a:p>
          <a:p>
            <a:pPr lvl="1"/>
            <a:r>
              <a:rPr lang="en-SG" dirty="0"/>
              <a:t>Instead, slight increase might have occurred due to reasons </a:t>
            </a:r>
            <a:r>
              <a:rPr lang="en-US" dirty="0"/>
              <a:t>such as increased branding and trust in established real estate agencies.</a:t>
            </a:r>
            <a:endParaRPr lang="en-SG" dirty="0"/>
          </a:p>
        </p:txBody>
      </p:sp>
    </p:spTree>
    <p:extLst>
      <p:ext uri="{BB962C8B-B14F-4D97-AF65-F5344CB8AC3E}">
        <p14:creationId xmlns:p14="http://schemas.microsoft.com/office/powerpoint/2010/main" val="137032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CB6F3-9F89-BB7B-B5EC-188B1A4B7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10A5D-645C-C1CD-304F-26EF6BE41A8E}"/>
              </a:ext>
            </a:extLst>
          </p:cNvPr>
          <p:cNvSpPr>
            <a:spLocks noGrp="1"/>
          </p:cNvSpPr>
          <p:nvPr>
            <p:ph type="title"/>
          </p:nvPr>
        </p:nvSpPr>
        <p:spPr/>
        <p:txBody>
          <a:bodyPr/>
          <a:lstStyle/>
          <a:p>
            <a:r>
              <a:rPr lang="en-SG" dirty="0"/>
              <a:t>Question 2 – CMC settlements</a:t>
            </a:r>
          </a:p>
        </p:txBody>
      </p:sp>
      <p:sp>
        <p:nvSpPr>
          <p:cNvPr id="3" name="Content Placeholder 2">
            <a:extLst>
              <a:ext uri="{FF2B5EF4-FFF2-40B4-BE49-F238E27FC236}">
                <a16:creationId xmlns:a16="http://schemas.microsoft.com/office/drawing/2014/main" id="{CF45DBE9-CC84-9AEB-41C7-BC470EA47271}"/>
              </a:ext>
            </a:extLst>
          </p:cNvPr>
          <p:cNvSpPr>
            <a:spLocks noGrp="1"/>
          </p:cNvSpPr>
          <p:nvPr>
            <p:ph idx="1"/>
          </p:nvPr>
        </p:nvSpPr>
        <p:spPr/>
        <p:txBody>
          <a:bodyPr>
            <a:normAutofit/>
          </a:bodyPr>
          <a:lstStyle/>
          <a:p>
            <a:r>
              <a:rPr lang="en-SG" dirty="0"/>
              <a:t>Prediction Model training process</a:t>
            </a:r>
          </a:p>
          <a:p>
            <a:pPr lvl="1"/>
            <a:r>
              <a:rPr lang="en-SG" dirty="0"/>
              <a:t>Testing Architectures</a:t>
            </a:r>
          </a:p>
          <a:p>
            <a:pPr lvl="1"/>
            <a:r>
              <a:rPr lang="en-SG" dirty="0"/>
              <a:t>Imbalance strategies</a:t>
            </a:r>
          </a:p>
          <a:p>
            <a:pPr lvl="1"/>
            <a:r>
              <a:rPr lang="en-SG" dirty="0"/>
              <a:t>Optimising hyperparameters and training</a:t>
            </a:r>
          </a:p>
          <a:p>
            <a:r>
              <a:rPr lang="en-SG" dirty="0"/>
              <a:t>Training results</a:t>
            </a:r>
          </a:p>
          <a:p>
            <a:r>
              <a:rPr lang="en-SG" dirty="0"/>
              <a:t>Proposed Deployed Flow</a:t>
            </a:r>
          </a:p>
          <a:p>
            <a:r>
              <a:rPr lang="en-SG" dirty="0"/>
              <a:t>Example screenshots </a:t>
            </a:r>
          </a:p>
          <a:p>
            <a:r>
              <a:rPr lang="en-SG" b="1" dirty="0"/>
              <a:t>Live website deployed: https://gtech2025.streamlit.app/</a:t>
            </a:r>
          </a:p>
        </p:txBody>
      </p:sp>
    </p:spTree>
    <p:extLst>
      <p:ext uri="{BB962C8B-B14F-4D97-AF65-F5344CB8AC3E}">
        <p14:creationId xmlns:p14="http://schemas.microsoft.com/office/powerpoint/2010/main" val="27330394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7B490-40D9-9751-B671-51CE801208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D91112-E357-A410-4FB3-92FA1818DF27}"/>
              </a:ext>
            </a:extLst>
          </p:cNvPr>
          <p:cNvSpPr>
            <a:spLocks noGrp="1"/>
          </p:cNvSpPr>
          <p:nvPr>
            <p:ph type="title"/>
          </p:nvPr>
        </p:nvSpPr>
        <p:spPr>
          <a:xfrm>
            <a:off x="2231136" y="401099"/>
            <a:ext cx="7729728" cy="1188720"/>
          </a:xfrm>
        </p:spPr>
        <p:txBody>
          <a:bodyPr/>
          <a:lstStyle/>
          <a:p>
            <a:r>
              <a:rPr lang="en-SG" dirty="0"/>
              <a:t>Model 1 – Testing architectures</a:t>
            </a:r>
          </a:p>
        </p:txBody>
      </p:sp>
      <p:graphicFrame>
        <p:nvGraphicFramePr>
          <p:cNvPr id="6" name="Content Placeholder 5">
            <a:extLst>
              <a:ext uri="{FF2B5EF4-FFF2-40B4-BE49-F238E27FC236}">
                <a16:creationId xmlns:a16="http://schemas.microsoft.com/office/drawing/2014/main" id="{C0DBAD49-D19E-92E5-1D12-842CB06D1789}"/>
              </a:ext>
            </a:extLst>
          </p:cNvPr>
          <p:cNvGraphicFramePr>
            <a:graphicFrameLocks noGrp="1"/>
          </p:cNvGraphicFramePr>
          <p:nvPr>
            <p:ph idx="1"/>
            <p:extLst>
              <p:ext uri="{D42A27DB-BD31-4B8C-83A1-F6EECF244321}">
                <p14:modId xmlns:p14="http://schemas.microsoft.com/office/powerpoint/2010/main" val="2608548564"/>
              </p:ext>
            </p:extLst>
          </p:nvPr>
        </p:nvGraphicFramePr>
        <p:xfrm>
          <a:off x="1389580" y="1779034"/>
          <a:ext cx="9412841" cy="4569336"/>
        </p:xfrm>
        <a:graphic>
          <a:graphicData uri="http://schemas.openxmlformats.org/drawingml/2006/table">
            <a:tbl>
              <a:tblPr firstRow="1" bandRow="1">
                <a:tableStyleId>{F5AB1C69-6EDB-4FF4-983F-18BD219EF322}</a:tableStyleId>
              </a:tblPr>
              <a:tblGrid>
                <a:gridCol w="2854694">
                  <a:extLst>
                    <a:ext uri="{9D8B030D-6E8A-4147-A177-3AD203B41FA5}">
                      <a16:colId xmlns:a16="http://schemas.microsoft.com/office/drawing/2014/main" val="3776641079"/>
                    </a:ext>
                  </a:extLst>
                </a:gridCol>
                <a:gridCol w="2316347">
                  <a:extLst>
                    <a:ext uri="{9D8B030D-6E8A-4147-A177-3AD203B41FA5}">
                      <a16:colId xmlns:a16="http://schemas.microsoft.com/office/drawing/2014/main" val="2025413503"/>
                    </a:ext>
                  </a:extLst>
                </a:gridCol>
                <a:gridCol w="4241800">
                  <a:extLst>
                    <a:ext uri="{9D8B030D-6E8A-4147-A177-3AD203B41FA5}">
                      <a16:colId xmlns:a16="http://schemas.microsoft.com/office/drawing/2014/main" val="2143239917"/>
                    </a:ext>
                  </a:extLst>
                </a:gridCol>
              </a:tblGrid>
              <a:tr h="475712">
                <a:tc>
                  <a:txBody>
                    <a:bodyPr/>
                    <a:lstStyle/>
                    <a:p>
                      <a:r>
                        <a:rPr lang="en-SG" dirty="0"/>
                        <a:t>Model</a:t>
                      </a:r>
                    </a:p>
                  </a:txBody>
                  <a:tcPr/>
                </a:tc>
                <a:tc>
                  <a:txBody>
                    <a:bodyPr/>
                    <a:lstStyle/>
                    <a:p>
                      <a:r>
                        <a:rPr lang="en-SG" dirty="0"/>
                        <a:t>ROC-AUC</a:t>
                      </a:r>
                    </a:p>
                  </a:txBody>
                  <a:tcPr/>
                </a:tc>
                <a:tc>
                  <a:txBody>
                    <a:bodyPr/>
                    <a:lstStyle/>
                    <a:p>
                      <a:r>
                        <a:rPr lang="en-SG" dirty="0"/>
                        <a:t>Selected </a:t>
                      </a:r>
                    </a:p>
                  </a:txBody>
                  <a:tcPr/>
                </a:tc>
                <a:extLst>
                  <a:ext uri="{0D108BD9-81ED-4DB2-BD59-A6C34878D82A}">
                    <a16:rowId xmlns:a16="http://schemas.microsoft.com/office/drawing/2014/main" val="3127595852"/>
                  </a:ext>
                </a:extLst>
              </a:tr>
              <a:tr h="345056">
                <a:tc>
                  <a:txBody>
                    <a:bodyPr/>
                    <a:lstStyle/>
                    <a:p>
                      <a:r>
                        <a:rPr lang="en-SG" dirty="0" err="1"/>
                        <a:t>LightGBM</a:t>
                      </a:r>
                      <a:endParaRPr lang="en-SG" dirty="0"/>
                    </a:p>
                  </a:txBody>
                  <a:tcPr/>
                </a:tc>
                <a:tc>
                  <a:txBody>
                    <a:bodyPr/>
                    <a:lstStyle/>
                    <a:p>
                      <a:r>
                        <a:rPr lang="en-SG" sz="1800" b="0" i="0" kern="1200" dirty="0">
                          <a:solidFill>
                            <a:schemeClr val="dk1"/>
                          </a:solidFill>
                          <a:effectLst/>
                          <a:latin typeface="+mn-lt"/>
                          <a:ea typeface="+mn-ea"/>
                          <a:cs typeface="+mn-cs"/>
                        </a:rPr>
                        <a:t>0.748270</a:t>
                      </a:r>
                      <a:endParaRPr lang="en-SG" dirty="0"/>
                    </a:p>
                  </a:txBody>
                  <a:tcPr/>
                </a:tc>
                <a:tc>
                  <a:txBody>
                    <a:bodyPr/>
                    <a:lstStyle/>
                    <a:p>
                      <a:r>
                        <a:rPr lang="en-SG" dirty="0"/>
                        <a:t>No. Reason is below.</a:t>
                      </a:r>
                    </a:p>
                  </a:txBody>
                  <a:tcPr/>
                </a:tc>
                <a:extLst>
                  <a:ext uri="{0D108BD9-81ED-4DB2-BD59-A6C34878D82A}">
                    <a16:rowId xmlns:a16="http://schemas.microsoft.com/office/drawing/2014/main" val="3773936051"/>
                  </a:ext>
                </a:extLst>
              </a:tr>
              <a:tr h="445123">
                <a:tc>
                  <a:txBody>
                    <a:bodyPr/>
                    <a:lstStyle/>
                    <a:p>
                      <a:r>
                        <a:rPr lang="en-SG" dirty="0" err="1"/>
                        <a:t>XGBoost</a:t>
                      </a:r>
                      <a:endParaRPr lang="en-SG" dirty="0"/>
                    </a:p>
                  </a:txBody>
                  <a:tcPr/>
                </a:tc>
                <a:tc>
                  <a:txBody>
                    <a:bodyPr/>
                    <a:lstStyle/>
                    <a:p>
                      <a:r>
                        <a:rPr lang="en-SG" sz="1800" b="0" i="0" kern="1200" dirty="0">
                          <a:solidFill>
                            <a:schemeClr val="dk1"/>
                          </a:solidFill>
                          <a:effectLst/>
                          <a:latin typeface="+mn-lt"/>
                          <a:ea typeface="+mn-ea"/>
                          <a:cs typeface="+mn-cs"/>
                        </a:rPr>
                        <a:t>0.746169</a:t>
                      </a:r>
                      <a:endParaRPr lang="en-SG" dirty="0"/>
                    </a:p>
                  </a:txBody>
                  <a:tcPr/>
                </a:tc>
                <a:tc>
                  <a:txBody>
                    <a:bodyPr/>
                    <a:lstStyle/>
                    <a:p>
                      <a:r>
                        <a:rPr lang="en-SG" dirty="0"/>
                        <a:t>Yes. Only slight drop in ROC-AUC (~0.002). However, </a:t>
                      </a:r>
                      <a:r>
                        <a:rPr lang="en-SG" dirty="0" err="1"/>
                        <a:t>XGBoost</a:t>
                      </a:r>
                      <a:r>
                        <a:rPr lang="en-SG" dirty="0"/>
                        <a:t> is a familiar architecture that has wide support in deployment environments. Level-wise approach might make it more effective against overfitting too.</a:t>
                      </a:r>
                    </a:p>
                  </a:txBody>
                  <a:tcPr/>
                </a:tc>
                <a:extLst>
                  <a:ext uri="{0D108BD9-81ED-4DB2-BD59-A6C34878D82A}">
                    <a16:rowId xmlns:a16="http://schemas.microsoft.com/office/drawing/2014/main" val="4052419813"/>
                  </a:ext>
                </a:extLst>
              </a:tr>
              <a:tr h="414068">
                <a:tc>
                  <a:txBody>
                    <a:bodyPr/>
                    <a:lstStyle/>
                    <a:p>
                      <a:r>
                        <a:rPr lang="en-SG" dirty="0"/>
                        <a:t>MLP</a:t>
                      </a:r>
                    </a:p>
                  </a:txBody>
                  <a:tcPr/>
                </a:tc>
                <a:tc>
                  <a:txBody>
                    <a:bodyPr/>
                    <a:lstStyle/>
                    <a:p>
                      <a:r>
                        <a:rPr lang="en-SG" sz="1800" b="0" i="0" kern="1200" dirty="0">
                          <a:solidFill>
                            <a:schemeClr val="dk1"/>
                          </a:solidFill>
                          <a:effectLst/>
                          <a:latin typeface="+mn-lt"/>
                          <a:ea typeface="+mn-ea"/>
                          <a:cs typeface="+mn-cs"/>
                        </a:rPr>
                        <a:t>0.742134</a:t>
                      </a:r>
                      <a:endParaRPr lang="en-SG" dirty="0"/>
                    </a:p>
                  </a:txBody>
                  <a:tcPr/>
                </a:tc>
                <a:tc>
                  <a:txBody>
                    <a:bodyPr/>
                    <a:lstStyle/>
                    <a:p>
                      <a:r>
                        <a:rPr lang="en-SG" dirty="0"/>
                        <a:t>No. Lower ROC-AUC, as well as more extensive resources for training.</a:t>
                      </a:r>
                    </a:p>
                  </a:txBody>
                  <a:tcPr/>
                </a:tc>
                <a:extLst>
                  <a:ext uri="{0D108BD9-81ED-4DB2-BD59-A6C34878D82A}">
                    <a16:rowId xmlns:a16="http://schemas.microsoft.com/office/drawing/2014/main" val="158088271"/>
                  </a:ext>
                </a:extLst>
              </a:tr>
              <a:tr h="388188">
                <a:tc>
                  <a:txBody>
                    <a:bodyPr/>
                    <a:lstStyle/>
                    <a:p>
                      <a:r>
                        <a:rPr lang="en-SG" dirty="0"/>
                        <a:t>Random Forest</a:t>
                      </a:r>
                    </a:p>
                  </a:txBody>
                  <a:tcPr/>
                </a:tc>
                <a:tc>
                  <a:txBody>
                    <a:bodyPr/>
                    <a:lstStyle/>
                    <a:p>
                      <a:r>
                        <a:rPr lang="en-SG" sz="1800" b="0" i="0" kern="1200" dirty="0">
                          <a:solidFill>
                            <a:schemeClr val="dk1"/>
                          </a:solidFill>
                          <a:effectLst/>
                          <a:latin typeface="+mn-lt"/>
                          <a:ea typeface="+mn-ea"/>
                          <a:cs typeface="+mn-cs"/>
                        </a:rPr>
                        <a:t>0.739361</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 Poorer performance.</a:t>
                      </a:r>
                    </a:p>
                  </a:txBody>
                  <a:tcPr/>
                </a:tc>
                <a:extLst>
                  <a:ext uri="{0D108BD9-81ED-4DB2-BD59-A6C34878D82A}">
                    <a16:rowId xmlns:a16="http://schemas.microsoft.com/office/drawing/2014/main" val="1643947906"/>
                  </a:ext>
                </a:extLst>
              </a:tr>
              <a:tr h="465827">
                <a:tc>
                  <a:txBody>
                    <a:bodyPr/>
                    <a:lstStyle/>
                    <a:p>
                      <a:r>
                        <a:rPr lang="en-SG" dirty="0"/>
                        <a:t>SVM</a:t>
                      </a:r>
                    </a:p>
                  </a:txBody>
                  <a:tcPr/>
                </a:tc>
                <a:tc>
                  <a:txBody>
                    <a:bodyPr/>
                    <a:lstStyle/>
                    <a:p>
                      <a:r>
                        <a:rPr lang="en-SG" sz="1800" b="0" i="0" kern="1200" dirty="0">
                          <a:solidFill>
                            <a:schemeClr val="dk1"/>
                          </a:solidFill>
                          <a:effectLst/>
                          <a:latin typeface="+mn-lt"/>
                          <a:ea typeface="+mn-ea"/>
                          <a:cs typeface="+mn-cs"/>
                        </a:rPr>
                        <a:t>0.737889</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 Poorer performance.</a:t>
                      </a:r>
                    </a:p>
                  </a:txBody>
                  <a:tcPr/>
                </a:tc>
                <a:extLst>
                  <a:ext uri="{0D108BD9-81ED-4DB2-BD59-A6C34878D82A}">
                    <a16:rowId xmlns:a16="http://schemas.microsoft.com/office/drawing/2014/main" val="4136719012"/>
                  </a:ext>
                </a:extLst>
              </a:tr>
              <a:tr h="496409">
                <a:tc>
                  <a:txBody>
                    <a:bodyPr/>
                    <a:lstStyle/>
                    <a:p>
                      <a:r>
                        <a:rPr lang="en-SG" dirty="0"/>
                        <a:t>Logistic Regression</a:t>
                      </a:r>
                    </a:p>
                  </a:txBody>
                  <a:tcPr/>
                </a:tc>
                <a:tc>
                  <a:txBody>
                    <a:bodyPr/>
                    <a:lstStyle/>
                    <a:p>
                      <a:r>
                        <a:rPr lang="en-SG" sz="1800" b="0" i="0" kern="1200" dirty="0">
                          <a:solidFill>
                            <a:schemeClr val="dk1"/>
                          </a:solidFill>
                          <a:effectLst/>
                          <a:latin typeface="+mn-lt"/>
                          <a:ea typeface="+mn-ea"/>
                          <a:cs typeface="+mn-cs"/>
                        </a:rPr>
                        <a:t>0.671224</a:t>
                      </a:r>
                      <a:endParaRPr lang="en-SG" dirty="0"/>
                    </a:p>
                  </a:txBody>
                  <a:tcPr/>
                </a:tc>
                <a:tc>
                  <a:txBody>
                    <a:bodyPr/>
                    <a:lstStyle/>
                    <a:p>
                      <a:r>
                        <a:rPr lang="en-SG" dirty="0"/>
                        <a:t>No. Poorer performance.</a:t>
                      </a:r>
                    </a:p>
                  </a:txBody>
                  <a:tcPr/>
                </a:tc>
                <a:extLst>
                  <a:ext uri="{0D108BD9-81ED-4DB2-BD59-A6C34878D82A}">
                    <a16:rowId xmlns:a16="http://schemas.microsoft.com/office/drawing/2014/main" val="1752222557"/>
                  </a:ext>
                </a:extLst>
              </a:tr>
            </a:tbl>
          </a:graphicData>
        </a:graphic>
      </p:graphicFrame>
    </p:spTree>
    <p:extLst>
      <p:ext uri="{BB962C8B-B14F-4D97-AF65-F5344CB8AC3E}">
        <p14:creationId xmlns:p14="http://schemas.microsoft.com/office/powerpoint/2010/main" val="347416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F19AB-AB99-B128-9902-81CFE34E79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C4B767-A6A5-9B62-94F8-F1A4C43397A8}"/>
              </a:ext>
            </a:extLst>
          </p:cNvPr>
          <p:cNvSpPr>
            <a:spLocks noGrp="1"/>
          </p:cNvSpPr>
          <p:nvPr>
            <p:ph type="title"/>
          </p:nvPr>
        </p:nvSpPr>
        <p:spPr>
          <a:xfrm>
            <a:off x="2231136" y="528099"/>
            <a:ext cx="7729728" cy="1188720"/>
          </a:xfrm>
        </p:spPr>
        <p:txBody>
          <a:bodyPr/>
          <a:lstStyle/>
          <a:p>
            <a:r>
              <a:rPr lang="en-SG" dirty="0"/>
              <a:t>Model 1 – Imbalance strategies</a:t>
            </a:r>
          </a:p>
        </p:txBody>
      </p:sp>
      <p:graphicFrame>
        <p:nvGraphicFramePr>
          <p:cNvPr id="6" name="Content Placeholder 5">
            <a:extLst>
              <a:ext uri="{FF2B5EF4-FFF2-40B4-BE49-F238E27FC236}">
                <a16:creationId xmlns:a16="http://schemas.microsoft.com/office/drawing/2014/main" id="{D15120C6-BDA2-C52A-9A60-27D32AA271B4}"/>
              </a:ext>
            </a:extLst>
          </p:cNvPr>
          <p:cNvGraphicFramePr>
            <a:graphicFrameLocks noGrp="1"/>
          </p:cNvGraphicFramePr>
          <p:nvPr>
            <p:ph idx="1"/>
            <p:extLst>
              <p:ext uri="{D42A27DB-BD31-4B8C-83A1-F6EECF244321}">
                <p14:modId xmlns:p14="http://schemas.microsoft.com/office/powerpoint/2010/main" val="817977872"/>
              </p:ext>
            </p:extLst>
          </p:nvPr>
        </p:nvGraphicFramePr>
        <p:xfrm>
          <a:off x="1736321" y="3570452"/>
          <a:ext cx="8564082" cy="2304512"/>
        </p:xfrm>
        <a:graphic>
          <a:graphicData uri="http://schemas.openxmlformats.org/drawingml/2006/table">
            <a:tbl>
              <a:tblPr firstRow="1" bandRow="1">
                <a:tableStyleId>{F5AB1C69-6EDB-4FF4-983F-18BD219EF322}</a:tableStyleId>
              </a:tblPr>
              <a:tblGrid>
                <a:gridCol w="2854694">
                  <a:extLst>
                    <a:ext uri="{9D8B030D-6E8A-4147-A177-3AD203B41FA5}">
                      <a16:colId xmlns:a16="http://schemas.microsoft.com/office/drawing/2014/main" val="3776641079"/>
                    </a:ext>
                  </a:extLst>
                </a:gridCol>
                <a:gridCol w="2854694">
                  <a:extLst>
                    <a:ext uri="{9D8B030D-6E8A-4147-A177-3AD203B41FA5}">
                      <a16:colId xmlns:a16="http://schemas.microsoft.com/office/drawing/2014/main" val="2025413503"/>
                    </a:ext>
                  </a:extLst>
                </a:gridCol>
                <a:gridCol w="2854694">
                  <a:extLst>
                    <a:ext uri="{9D8B030D-6E8A-4147-A177-3AD203B41FA5}">
                      <a16:colId xmlns:a16="http://schemas.microsoft.com/office/drawing/2014/main" val="2143239917"/>
                    </a:ext>
                  </a:extLst>
                </a:gridCol>
              </a:tblGrid>
              <a:tr h="475712">
                <a:tc>
                  <a:txBody>
                    <a:bodyPr/>
                    <a:lstStyle/>
                    <a:p>
                      <a:r>
                        <a:rPr lang="en-SG" dirty="0"/>
                        <a:t>Method</a:t>
                      </a:r>
                    </a:p>
                  </a:txBody>
                  <a:tcPr/>
                </a:tc>
                <a:tc>
                  <a:txBody>
                    <a:bodyPr/>
                    <a:lstStyle/>
                    <a:p>
                      <a:r>
                        <a:rPr lang="en-SG" dirty="0"/>
                        <a:t>ROC-AUC</a:t>
                      </a:r>
                    </a:p>
                  </a:txBody>
                  <a:tcPr/>
                </a:tc>
                <a:tc>
                  <a:txBody>
                    <a:bodyPr/>
                    <a:lstStyle/>
                    <a:p>
                      <a:r>
                        <a:rPr lang="en-SG" dirty="0"/>
                        <a:t>Selected </a:t>
                      </a:r>
                    </a:p>
                  </a:txBody>
                  <a:tcPr/>
                </a:tc>
                <a:extLst>
                  <a:ext uri="{0D108BD9-81ED-4DB2-BD59-A6C34878D82A}">
                    <a16:rowId xmlns:a16="http://schemas.microsoft.com/office/drawing/2014/main" val="3127595852"/>
                  </a:ext>
                </a:extLst>
              </a:tr>
              <a:tr h="345056">
                <a:tc>
                  <a:txBody>
                    <a:bodyPr/>
                    <a:lstStyle/>
                    <a:p>
                      <a:r>
                        <a:rPr lang="en-SG" dirty="0"/>
                        <a:t>None</a:t>
                      </a:r>
                    </a:p>
                  </a:txBody>
                  <a:tcPr/>
                </a:tc>
                <a:tc>
                  <a:txBody>
                    <a:bodyPr/>
                    <a:lstStyle/>
                    <a:p>
                      <a:r>
                        <a:rPr lang="en-SG" sz="1800" b="0" i="0" kern="1200" dirty="0">
                          <a:solidFill>
                            <a:schemeClr val="dk1"/>
                          </a:solidFill>
                          <a:effectLst/>
                          <a:latin typeface="+mn-lt"/>
                          <a:ea typeface="+mn-ea"/>
                          <a:cs typeface="+mn-cs"/>
                        </a:rPr>
                        <a:t>0.736263</a:t>
                      </a:r>
                      <a:endParaRPr lang="en-SG" dirty="0"/>
                    </a:p>
                  </a:txBody>
                  <a:tcPr/>
                </a:tc>
                <a:tc>
                  <a:txBody>
                    <a:bodyPr/>
                    <a:lstStyle/>
                    <a:p>
                      <a:r>
                        <a:rPr lang="en-SG" dirty="0"/>
                        <a:t>Yes. Best performance.</a:t>
                      </a:r>
                    </a:p>
                  </a:txBody>
                  <a:tcPr/>
                </a:tc>
                <a:extLst>
                  <a:ext uri="{0D108BD9-81ED-4DB2-BD59-A6C34878D82A}">
                    <a16:rowId xmlns:a16="http://schemas.microsoft.com/office/drawing/2014/main" val="3773936051"/>
                  </a:ext>
                </a:extLst>
              </a:tr>
              <a:tr h="445123">
                <a:tc>
                  <a:txBody>
                    <a:bodyPr/>
                    <a:lstStyle/>
                    <a:p>
                      <a:r>
                        <a:rPr lang="en-SG" dirty="0" err="1"/>
                        <a:t>Scale_Pos_Weight</a:t>
                      </a:r>
                      <a:endParaRPr lang="en-SG" dirty="0"/>
                    </a:p>
                    <a:p>
                      <a:r>
                        <a:rPr lang="en-SG" dirty="0"/>
                        <a:t>- Scale loss function to force algorithm to focus on misclassifications of less frequent classes</a:t>
                      </a:r>
                    </a:p>
                  </a:txBody>
                  <a:tcPr/>
                </a:tc>
                <a:tc>
                  <a:txBody>
                    <a:bodyPr/>
                    <a:lstStyle/>
                    <a:p>
                      <a:r>
                        <a:rPr lang="en-SG" sz="1800" b="0" i="0" kern="1200" dirty="0">
                          <a:solidFill>
                            <a:schemeClr val="dk1"/>
                          </a:solidFill>
                          <a:effectLst/>
                          <a:latin typeface="+mn-lt"/>
                          <a:ea typeface="+mn-ea"/>
                          <a:cs typeface="+mn-cs"/>
                        </a:rPr>
                        <a:t>0.735924</a:t>
                      </a:r>
                      <a:endParaRPr lang="en-SG" dirty="0"/>
                    </a:p>
                  </a:txBody>
                  <a:tcPr/>
                </a:tc>
                <a:tc>
                  <a:txBody>
                    <a:bodyPr/>
                    <a:lstStyle/>
                    <a:p>
                      <a:r>
                        <a:rPr lang="en-SG" dirty="0"/>
                        <a:t>No. This result shows that the class imbalance is not as severe to a point where </a:t>
                      </a:r>
                      <a:r>
                        <a:rPr lang="en-SG" dirty="0" err="1"/>
                        <a:t>scale_pos_weight</a:t>
                      </a:r>
                      <a:r>
                        <a:rPr lang="en-SG" dirty="0"/>
                        <a:t> helps with training.</a:t>
                      </a:r>
                    </a:p>
                  </a:txBody>
                  <a:tcPr/>
                </a:tc>
                <a:extLst>
                  <a:ext uri="{0D108BD9-81ED-4DB2-BD59-A6C34878D82A}">
                    <a16:rowId xmlns:a16="http://schemas.microsoft.com/office/drawing/2014/main" val="4052419813"/>
                  </a:ext>
                </a:extLst>
              </a:tr>
            </a:tbl>
          </a:graphicData>
        </a:graphic>
      </p:graphicFrame>
      <p:sp>
        <p:nvSpPr>
          <p:cNvPr id="3" name="TextBox 2">
            <a:extLst>
              <a:ext uri="{FF2B5EF4-FFF2-40B4-BE49-F238E27FC236}">
                <a16:creationId xmlns:a16="http://schemas.microsoft.com/office/drawing/2014/main" id="{085C869B-6B19-D1F6-371B-2F201D126BDB}"/>
              </a:ext>
            </a:extLst>
          </p:cNvPr>
          <p:cNvSpPr txBox="1"/>
          <p:nvPr/>
        </p:nvSpPr>
        <p:spPr>
          <a:xfrm>
            <a:off x="1736321" y="1967754"/>
            <a:ext cx="8564082" cy="1200329"/>
          </a:xfrm>
          <a:prstGeom prst="rect">
            <a:avLst/>
          </a:prstGeom>
          <a:noFill/>
        </p:spPr>
        <p:txBody>
          <a:bodyPr wrap="square" rtlCol="0">
            <a:spAutoFit/>
          </a:bodyPr>
          <a:lstStyle/>
          <a:p>
            <a:r>
              <a:rPr lang="en-SG" dirty="0"/>
              <a:t>Class distribution</a:t>
            </a:r>
          </a:p>
          <a:p>
            <a:pPr marL="285750" indent="-285750">
              <a:buFont typeface="Arial" panose="020B0604020202020204" pitchFamily="34" charset="0"/>
              <a:buChar char="•"/>
            </a:pPr>
            <a:r>
              <a:rPr lang="en-SG" dirty="0"/>
              <a:t>1: 4417 -&gt; 61.41%</a:t>
            </a:r>
          </a:p>
          <a:p>
            <a:pPr marL="285750" indent="-285750">
              <a:buFont typeface="Arial" panose="020B0604020202020204" pitchFamily="34" charset="0"/>
              <a:buChar char="•"/>
            </a:pPr>
            <a:r>
              <a:rPr lang="en-SG" dirty="0"/>
              <a:t>2: 2776 -&gt; 38.60%</a:t>
            </a:r>
          </a:p>
          <a:p>
            <a:pPr marL="285750" indent="-285750">
              <a:buFont typeface="Arial" panose="020B0604020202020204" pitchFamily="34" charset="0"/>
              <a:buChar char="•"/>
            </a:pPr>
            <a:r>
              <a:rPr lang="en-SG" dirty="0"/>
              <a:t>Slight class imbalance</a:t>
            </a:r>
          </a:p>
        </p:txBody>
      </p:sp>
    </p:spTree>
    <p:extLst>
      <p:ext uri="{BB962C8B-B14F-4D97-AF65-F5344CB8AC3E}">
        <p14:creationId xmlns:p14="http://schemas.microsoft.com/office/powerpoint/2010/main" val="232252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06F2F-3054-E3A7-8348-E70E3D671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AEB7B0-18F1-8FB0-964E-8DBD33819A72}"/>
              </a:ext>
            </a:extLst>
          </p:cNvPr>
          <p:cNvSpPr>
            <a:spLocks noGrp="1"/>
          </p:cNvSpPr>
          <p:nvPr>
            <p:ph type="title"/>
          </p:nvPr>
        </p:nvSpPr>
        <p:spPr>
          <a:xfrm>
            <a:off x="2291521" y="265952"/>
            <a:ext cx="7729728" cy="1188720"/>
          </a:xfrm>
        </p:spPr>
        <p:txBody>
          <a:bodyPr/>
          <a:lstStyle/>
          <a:p>
            <a:r>
              <a:rPr lang="en-SG" dirty="0"/>
              <a:t>Model 1 – Final result</a:t>
            </a:r>
          </a:p>
        </p:txBody>
      </p:sp>
      <p:sp>
        <p:nvSpPr>
          <p:cNvPr id="5" name="Content Placeholder 4">
            <a:extLst>
              <a:ext uri="{FF2B5EF4-FFF2-40B4-BE49-F238E27FC236}">
                <a16:creationId xmlns:a16="http://schemas.microsoft.com/office/drawing/2014/main" id="{7EDD673A-523D-43F1-3012-CB9FF82DD617}"/>
              </a:ext>
            </a:extLst>
          </p:cNvPr>
          <p:cNvSpPr>
            <a:spLocks noGrp="1"/>
          </p:cNvSpPr>
          <p:nvPr>
            <p:ph idx="1"/>
          </p:nvPr>
        </p:nvSpPr>
        <p:spPr>
          <a:xfrm>
            <a:off x="905774" y="1630392"/>
            <a:ext cx="9627078" cy="4804914"/>
          </a:xfrm>
        </p:spPr>
        <p:txBody>
          <a:bodyPr>
            <a:normAutofit/>
          </a:bodyPr>
          <a:lstStyle/>
          <a:p>
            <a:r>
              <a:rPr lang="en-SG" dirty="0"/>
              <a:t>Final Optimized hyperparameters (Changes every iteration)</a:t>
            </a:r>
          </a:p>
          <a:p>
            <a:pPr lvl="1"/>
            <a:r>
              <a:rPr lang="en-SG" dirty="0" err="1"/>
              <a:t>n_estimators</a:t>
            </a:r>
            <a:r>
              <a:rPr lang="en-SG" dirty="0"/>
              <a:t>: 149</a:t>
            </a:r>
          </a:p>
          <a:p>
            <a:pPr lvl="1"/>
            <a:r>
              <a:rPr lang="en-SG" dirty="0" err="1"/>
              <a:t>max_depth</a:t>
            </a:r>
            <a:r>
              <a:rPr lang="en-SG" dirty="0"/>
              <a:t>: 7</a:t>
            </a:r>
          </a:p>
          <a:p>
            <a:pPr lvl="1"/>
            <a:r>
              <a:rPr lang="en-SG" dirty="0" err="1"/>
              <a:t>learning_rate</a:t>
            </a:r>
            <a:r>
              <a:rPr lang="en-SG" dirty="0"/>
              <a:t>: 0.27</a:t>
            </a:r>
          </a:p>
          <a:p>
            <a:pPr lvl="1"/>
            <a:r>
              <a:rPr lang="en-SG" dirty="0"/>
              <a:t>subsample: 0.68</a:t>
            </a:r>
          </a:p>
          <a:p>
            <a:pPr lvl="1"/>
            <a:r>
              <a:rPr lang="en-SG" dirty="0" err="1"/>
              <a:t>colsample_bytree</a:t>
            </a:r>
            <a:r>
              <a:rPr lang="en-SG" dirty="0"/>
              <a:t>: 0.87</a:t>
            </a:r>
          </a:p>
          <a:p>
            <a:pPr lvl="1"/>
            <a:r>
              <a:rPr lang="en-SG" dirty="0"/>
              <a:t>gamma: 0.02</a:t>
            </a:r>
          </a:p>
          <a:p>
            <a:pPr lvl="1"/>
            <a:r>
              <a:rPr lang="en-US" dirty="0" err="1"/>
              <a:t>reg_alpha</a:t>
            </a:r>
            <a:r>
              <a:rPr lang="en-US" dirty="0"/>
              <a:t> (L1 Regularization): 2.93</a:t>
            </a:r>
          </a:p>
          <a:p>
            <a:pPr lvl="1"/>
            <a:r>
              <a:rPr lang="en-SG" dirty="0" err="1"/>
              <a:t>reg_lambda</a:t>
            </a:r>
            <a:r>
              <a:rPr lang="en-SG" dirty="0"/>
              <a:t> (L2 Regularization): 2.09</a:t>
            </a:r>
          </a:p>
          <a:p>
            <a:r>
              <a:rPr lang="en-SG" b="1" dirty="0"/>
              <a:t>Final F1-score</a:t>
            </a:r>
          </a:p>
          <a:p>
            <a:pPr lvl="1"/>
            <a:r>
              <a:rPr lang="en-SG" b="1" dirty="0"/>
              <a:t>Macro-average: 0.70 (Use this as it accounts for class imbalance)</a:t>
            </a:r>
          </a:p>
          <a:p>
            <a:pPr lvl="1"/>
            <a:r>
              <a:rPr lang="en-SG" b="1" dirty="0"/>
              <a:t>Weighted-average: 0.72</a:t>
            </a:r>
          </a:p>
        </p:txBody>
      </p:sp>
    </p:spTree>
    <p:extLst>
      <p:ext uri="{BB962C8B-B14F-4D97-AF65-F5344CB8AC3E}">
        <p14:creationId xmlns:p14="http://schemas.microsoft.com/office/powerpoint/2010/main" val="392628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E7EDA-E2B4-6E2D-B488-7F17625736E5}"/>
              </a:ext>
            </a:extLst>
          </p:cNvPr>
          <p:cNvSpPr>
            <a:spLocks noGrp="1"/>
          </p:cNvSpPr>
          <p:nvPr>
            <p:ph type="title"/>
          </p:nvPr>
        </p:nvSpPr>
        <p:spPr/>
        <p:txBody>
          <a:bodyPr/>
          <a:lstStyle/>
          <a:p>
            <a:r>
              <a:rPr lang="en-SG" dirty="0"/>
              <a:t>Question 1 – HDB Flats</a:t>
            </a:r>
          </a:p>
        </p:txBody>
      </p:sp>
      <p:sp>
        <p:nvSpPr>
          <p:cNvPr id="3" name="Content Placeholder 2">
            <a:extLst>
              <a:ext uri="{FF2B5EF4-FFF2-40B4-BE49-F238E27FC236}">
                <a16:creationId xmlns:a16="http://schemas.microsoft.com/office/drawing/2014/main" id="{6C755590-F9C6-D7CC-0DB8-FFF90E37D09B}"/>
              </a:ext>
            </a:extLst>
          </p:cNvPr>
          <p:cNvSpPr>
            <a:spLocks noGrp="1"/>
          </p:cNvSpPr>
          <p:nvPr>
            <p:ph idx="1"/>
          </p:nvPr>
        </p:nvSpPr>
        <p:spPr/>
        <p:txBody>
          <a:bodyPr/>
          <a:lstStyle/>
          <a:p>
            <a:r>
              <a:rPr lang="en-SG" dirty="0"/>
              <a:t>Format:</a:t>
            </a:r>
          </a:p>
          <a:p>
            <a:pPr lvl="1"/>
            <a:r>
              <a:rPr lang="en-SG" dirty="0"/>
              <a:t>Each slide would contain the chart and derivations for the public.  The speaker notes will state the exact steps taken to get the figure / explain the figure more in depth.</a:t>
            </a:r>
          </a:p>
          <a:p>
            <a:r>
              <a:rPr lang="en-SG" dirty="0"/>
              <a:t>Focus:</a:t>
            </a:r>
          </a:p>
          <a:p>
            <a:pPr lvl="1"/>
            <a:r>
              <a:rPr lang="en-SG" dirty="0"/>
              <a:t>Impact on Agent activity</a:t>
            </a:r>
          </a:p>
          <a:p>
            <a:pPr lvl="1"/>
            <a:r>
              <a:rPr lang="en-SG" dirty="0"/>
              <a:t>Impact on Agent revenue</a:t>
            </a:r>
          </a:p>
        </p:txBody>
      </p:sp>
    </p:spTree>
    <p:extLst>
      <p:ext uri="{BB962C8B-B14F-4D97-AF65-F5344CB8AC3E}">
        <p14:creationId xmlns:p14="http://schemas.microsoft.com/office/powerpoint/2010/main" val="545226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64381-4EF7-F97C-B318-8FA9FCD0D5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6511A8-08E0-0862-23F8-6050F5468B88}"/>
              </a:ext>
            </a:extLst>
          </p:cNvPr>
          <p:cNvSpPr>
            <a:spLocks noGrp="1"/>
          </p:cNvSpPr>
          <p:nvPr>
            <p:ph type="title"/>
          </p:nvPr>
        </p:nvSpPr>
        <p:spPr>
          <a:xfrm>
            <a:off x="2231136" y="832899"/>
            <a:ext cx="7729728" cy="1188720"/>
          </a:xfrm>
        </p:spPr>
        <p:txBody>
          <a:bodyPr/>
          <a:lstStyle/>
          <a:p>
            <a:r>
              <a:rPr lang="en-SG" dirty="0"/>
              <a:t>Model 2 – Testing architectures</a:t>
            </a:r>
          </a:p>
        </p:txBody>
      </p:sp>
      <p:graphicFrame>
        <p:nvGraphicFramePr>
          <p:cNvPr id="6" name="Content Placeholder 5">
            <a:extLst>
              <a:ext uri="{FF2B5EF4-FFF2-40B4-BE49-F238E27FC236}">
                <a16:creationId xmlns:a16="http://schemas.microsoft.com/office/drawing/2014/main" id="{1BC2002D-3EA4-BC6D-64C6-43B3E00E031A}"/>
              </a:ext>
            </a:extLst>
          </p:cNvPr>
          <p:cNvGraphicFramePr>
            <a:graphicFrameLocks noGrp="1"/>
          </p:cNvGraphicFramePr>
          <p:nvPr>
            <p:ph idx="1"/>
            <p:extLst>
              <p:ext uri="{D42A27DB-BD31-4B8C-83A1-F6EECF244321}">
                <p14:modId xmlns:p14="http://schemas.microsoft.com/office/powerpoint/2010/main" val="1317979524"/>
              </p:ext>
            </p:extLst>
          </p:nvPr>
        </p:nvGraphicFramePr>
        <p:xfrm>
          <a:off x="1813959" y="2236234"/>
          <a:ext cx="8564082" cy="3599727"/>
        </p:xfrm>
        <a:graphic>
          <a:graphicData uri="http://schemas.openxmlformats.org/drawingml/2006/table">
            <a:tbl>
              <a:tblPr firstRow="1" bandRow="1">
                <a:tableStyleId>{F5AB1C69-6EDB-4FF4-983F-18BD219EF322}</a:tableStyleId>
              </a:tblPr>
              <a:tblGrid>
                <a:gridCol w="2854694">
                  <a:extLst>
                    <a:ext uri="{9D8B030D-6E8A-4147-A177-3AD203B41FA5}">
                      <a16:colId xmlns:a16="http://schemas.microsoft.com/office/drawing/2014/main" val="3776641079"/>
                    </a:ext>
                  </a:extLst>
                </a:gridCol>
                <a:gridCol w="2854694">
                  <a:extLst>
                    <a:ext uri="{9D8B030D-6E8A-4147-A177-3AD203B41FA5}">
                      <a16:colId xmlns:a16="http://schemas.microsoft.com/office/drawing/2014/main" val="2025413503"/>
                    </a:ext>
                  </a:extLst>
                </a:gridCol>
                <a:gridCol w="2854694">
                  <a:extLst>
                    <a:ext uri="{9D8B030D-6E8A-4147-A177-3AD203B41FA5}">
                      <a16:colId xmlns:a16="http://schemas.microsoft.com/office/drawing/2014/main" val="2143239917"/>
                    </a:ext>
                  </a:extLst>
                </a:gridCol>
              </a:tblGrid>
              <a:tr h="475712">
                <a:tc>
                  <a:txBody>
                    <a:bodyPr/>
                    <a:lstStyle/>
                    <a:p>
                      <a:r>
                        <a:rPr lang="en-SG" dirty="0"/>
                        <a:t>Model</a:t>
                      </a:r>
                    </a:p>
                  </a:txBody>
                  <a:tcPr/>
                </a:tc>
                <a:tc>
                  <a:txBody>
                    <a:bodyPr/>
                    <a:lstStyle/>
                    <a:p>
                      <a:r>
                        <a:rPr lang="en-SG" dirty="0"/>
                        <a:t>ROC-AUC</a:t>
                      </a:r>
                    </a:p>
                  </a:txBody>
                  <a:tcPr/>
                </a:tc>
                <a:tc>
                  <a:txBody>
                    <a:bodyPr/>
                    <a:lstStyle/>
                    <a:p>
                      <a:r>
                        <a:rPr lang="en-SG" dirty="0"/>
                        <a:t>Selected </a:t>
                      </a:r>
                    </a:p>
                  </a:txBody>
                  <a:tcPr/>
                </a:tc>
                <a:extLst>
                  <a:ext uri="{0D108BD9-81ED-4DB2-BD59-A6C34878D82A}">
                    <a16:rowId xmlns:a16="http://schemas.microsoft.com/office/drawing/2014/main" val="3127595852"/>
                  </a:ext>
                </a:extLst>
              </a:tr>
              <a:tr h="345056">
                <a:tc>
                  <a:txBody>
                    <a:bodyPr/>
                    <a:lstStyle/>
                    <a:p>
                      <a:r>
                        <a:rPr lang="en-SG" dirty="0" err="1"/>
                        <a:t>XGBoost</a:t>
                      </a:r>
                      <a:endParaRPr lang="en-SG" dirty="0"/>
                    </a:p>
                  </a:txBody>
                  <a:tcPr/>
                </a:tc>
                <a:tc>
                  <a:txBody>
                    <a:bodyPr/>
                    <a:lstStyle/>
                    <a:p>
                      <a:r>
                        <a:rPr lang="en-SG" sz="1800" b="0" i="0" kern="1200" dirty="0">
                          <a:solidFill>
                            <a:schemeClr val="dk1"/>
                          </a:solidFill>
                          <a:effectLst/>
                          <a:latin typeface="+mn-lt"/>
                          <a:ea typeface="+mn-ea"/>
                          <a:cs typeface="+mn-cs"/>
                        </a:rPr>
                        <a:t>0.653620</a:t>
                      </a:r>
                      <a:endParaRPr lang="en-SG" dirty="0"/>
                    </a:p>
                  </a:txBody>
                  <a:tcPr/>
                </a:tc>
                <a:tc>
                  <a:txBody>
                    <a:bodyPr/>
                    <a:lstStyle/>
                    <a:p>
                      <a:r>
                        <a:rPr lang="en-SG" dirty="0"/>
                        <a:t>Yes. Best performance and familiar architecture for deployment.</a:t>
                      </a:r>
                    </a:p>
                  </a:txBody>
                  <a:tcPr/>
                </a:tc>
                <a:extLst>
                  <a:ext uri="{0D108BD9-81ED-4DB2-BD59-A6C34878D82A}">
                    <a16:rowId xmlns:a16="http://schemas.microsoft.com/office/drawing/2014/main" val="3773936051"/>
                  </a:ext>
                </a:extLst>
              </a:tr>
              <a:tr h="445123">
                <a:tc>
                  <a:txBody>
                    <a:bodyPr/>
                    <a:lstStyle/>
                    <a:p>
                      <a:r>
                        <a:rPr lang="en-SG" sz="1800" b="0" i="0" kern="1200" dirty="0" err="1">
                          <a:solidFill>
                            <a:schemeClr val="dk1"/>
                          </a:solidFill>
                          <a:effectLst/>
                          <a:latin typeface="+mn-lt"/>
                          <a:ea typeface="+mn-ea"/>
                          <a:cs typeface="+mn-cs"/>
                        </a:rPr>
                        <a:t>RandomForest</a:t>
                      </a:r>
                      <a:endParaRPr lang="en-SG" dirty="0"/>
                    </a:p>
                  </a:txBody>
                  <a:tcPr/>
                </a:tc>
                <a:tc>
                  <a:txBody>
                    <a:bodyPr/>
                    <a:lstStyle/>
                    <a:p>
                      <a:r>
                        <a:rPr lang="en-SG" sz="1800" b="0" i="0" kern="1200" dirty="0">
                          <a:solidFill>
                            <a:schemeClr val="dk1"/>
                          </a:solidFill>
                          <a:effectLst/>
                          <a:latin typeface="+mn-lt"/>
                          <a:ea typeface="+mn-ea"/>
                          <a:cs typeface="+mn-cs"/>
                        </a:rPr>
                        <a:t>0.651961</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 Poorer performance.</a:t>
                      </a:r>
                    </a:p>
                  </a:txBody>
                  <a:tcPr/>
                </a:tc>
                <a:extLst>
                  <a:ext uri="{0D108BD9-81ED-4DB2-BD59-A6C34878D82A}">
                    <a16:rowId xmlns:a16="http://schemas.microsoft.com/office/drawing/2014/main" val="4052419813"/>
                  </a:ext>
                </a:extLst>
              </a:tr>
              <a:tr h="414068">
                <a:tc>
                  <a:txBody>
                    <a:bodyPr/>
                    <a:lstStyle/>
                    <a:p>
                      <a:r>
                        <a:rPr lang="en-SG" sz="1800" b="0" i="0" kern="1200" dirty="0" err="1">
                          <a:solidFill>
                            <a:schemeClr val="dk1"/>
                          </a:solidFill>
                          <a:effectLst/>
                          <a:latin typeface="+mn-lt"/>
                          <a:ea typeface="+mn-ea"/>
                          <a:cs typeface="+mn-cs"/>
                        </a:rPr>
                        <a:t>LightGBM</a:t>
                      </a:r>
                      <a:endParaRPr lang="en-SG" dirty="0"/>
                    </a:p>
                  </a:txBody>
                  <a:tcPr/>
                </a:tc>
                <a:tc>
                  <a:txBody>
                    <a:bodyPr/>
                    <a:lstStyle/>
                    <a:p>
                      <a:r>
                        <a:rPr lang="en-SG" sz="1800" b="0" i="0" kern="1200" dirty="0">
                          <a:solidFill>
                            <a:schemeClr val="dk1"/>
                          </a:solidFill>
                          <a:effectLst/>
                          <a:latin typeface="+mn-lt"/>
                          <a:ea typeface="+mn-ea"/>
                          <a:cs typeface="+mn-cs"/>
                        </a:rPr>
                        <a:t>0.649656</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 Poorer performance.</a:t>
                      </a:r>
                    </a:p>
                  </a:txBody>
                  <a:tcPr/>
                </a:tc>
                <a:extLst>
                  <a:ext uri="{0D108BD9-81ED-4DB2-BD59-A6C34878D82A}">
                    <a16:rowId xmlns:a16="http://schemas.microsoft.com/office/drawing/2014/main" val="158088271"/>
                  </a:ext>
                </a:extLst>
              </a:tr>
              <a:tr h="388188">
                <a:tc>
                  <a:txBody>
                    <a:bodyPr/>
                    <a:lstStyle/>
                    <a:p>
                      <a:r>
                        <a:rPr lang="en-SG" sz="1800" b="0" i="0" kern="1200" dirty="0">
                          <a:solidFill>
                            <a:schemeClr val="dk1"/>
                          </a:solidFill>
                          <a:effectLst/>
                          <a:latin typeface="+mn-lt"/>
                          <a:ea typeface="+mn-ea"/>
                          <a:cs typeface="+mn-cs"/>
                        </a:rPr>
                        <a:t>MLP</a:t>
                      </a:r>
                      <a:endParaRPr lang="en-SG" dirty="0"/>
                    </a:p>
                  </a:txBody>
                  <a:tcPr/>
                </a:tc>
                <a:tc>
                  <a:txBody>
                    <a:bodyPr/>
                    <a:lstStyle/>
                    <a:p>
                      <a:r>
                        <a:rPr lang="en-SG" sz="1800" b="0" i="0" kern="1200" dirty="0">
                          <a:solidFill>
                            <a:schemeClr val="dk1"/>
                          </a:solidFill>
                          <a:effectLst/>
                          <a:latin typeface="+mn-lt"/>
                          <a:ea typeface="+mn-ea"/>
                          <a:cs typeface="+mn-cs"/>
                        </a:rPr>
                        <a:t>0.637358</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 Poorer performance.</a:t>
                      </a:r>
                    </a:p>
                  </a:txBody>
                  <a:tcPr/>
                </a:tc>
                <a:extLst>
                  <a:ext uri="{0D108BD9-81ED-4DB2-BD59-A6C34878D82A}">
                    <a16:rowId xmlns:a16="http://schemas.microsoft.com/office/drawing/2014/main" val="1643947906"/>
                  </a:ext>
                </a:extLst>
              </a:tr>
              <a:tr h="465827">
                <a:tc>
                  <a:txBody>
                    <a:bodyPr/>
                    <a:lstStyle/>
                    <a:p>
                      <a:r>
                        <a:rPr lang="en-SG" sz="1800" b="0" i="0" kern="1200" dirty="0">
                          <a:solidFill>
                            <a:schemeClr val="dk1"/>
                          </a:solidFill>
                          <a:effectLst/>
                          <a:latin typeface="+mn-lt"/>
                          <a:ea typeface="+mn-ea"/>
                          <a:cs typeface="+mn-cs"/>
                        </a:rPr>
                        <a:t>LogisticRegression</a:t>
                      </a:r>
                      <a:endParaRPr lang="en-SG" dirty="0"/>
                    </a:p>
                  </a:txBody>
                  <a:tcPr/>
                </a:tc>
                <a:tc>
                  <a:txBody>
                    <a:bodyPr/>
                    <a:lstStyle/>
                    <a:p>
                      <a:r>
                        <a:rPr lang="en-SG" sz="1800" b="0" i="0" kern="1200" dirty="0">
                          <a:solidFill>
                            <a:schemeClr val="dk1"/>
                          </a:solidFill>
                          <a:effectLst/>
                          <a:latin typeface="+mn-lt"/>
                          <a:ea typeface="+mn-ea"/>
                          <a:cs typeface="+mn-cs"/>
                        </a:rPr>
                        <a:t>0.571554</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 Poorer performance.</a:t>
                      </a:r>
                    </a:p>
                  </a:txBody>
                  <a:tcPr/>
                </a:tc>
                <a:extLst>
                  <a:ext uri="{0D108BD9-81ED-4DB2-BD59-A6C34878D82A}">
                    <a16:rowId xmlns:a16="http://schemas.microsoft.com/office/drawing/2014/main" val="4136719012"/>
                  </a:ext>
                </a:extLst>
              </a:tr>
              <a:tr h="496409">
                <a:tc>
                  <a:txBody>
                    <a:bodyPr/>
                    <a:lstStyle/>
                    <a:p>
                      <a:r>
                        <a:rPr lang="en-SG" dirty="0"/>
                        <a:t>SVM</a:t>
                      </a:r>
                    </a:p>
                  </a:txBody>
                  <a:tcPr/>
                </a:tc>
                <a:tc>
                  <a:txBody>
                    <a:bodyPr/>
                    <a:lstStyle/>
                    <a:p>
                      <a:r>
                        <a:rPr lang="en-SG" sz="1800" b="0" i="0" kern="1200" dirty="0">
                          <a:solidFill>
                            <a:schemeClr val="dk1"/>
                          </a:solidFill>
                          <a:effectLst/>
                          <a:latin typeface="+mn-lt"/>
                          <a:ea typeface="+mn-ea"/>
                          <a:cs typeface="+mn-cs"/>
                        </a:rPr>
                        <a:t>0.459864</a:t>
                      </a:r>
                      <a:endParaRPr lang="en-SG" dirty="0"/>
                    </a:p>
                  </a:txBody>
                  <a:tcPr/>
                </a:tc>
                <a:tc>
                  <a:txBody>
                    <a:bodyPr/>
                    <a:lstStyle/>
                    <a:p>
                      <a:r>
                        <a:rPr lang="en-SG" dirty="0"/>
                        <a:t>No. Poorer performance.</a:t>
                      </a:r>
                    </a:p>
                  </a:txBody>
                  <a:tcPr/>
                </a:tc>
                <a:extLst>
                  <a:ext uri="{0D108BD9-81ED-4DB2-BD59-A6C34878D82A}">
                    <a16:rowId xmlns:a16="http://schemas.microsoft.com/office/drawing/2014/main" val="1752222557"/>
                  </a:ext>
                </a:extLst>
              </a:tr>
            </a:tbl>
          </a:graphicData>
        </a:graphic>
      </p:graphicFrame>
    </p:spTree>
    <p:extLst>
      <p:ext uri="{BB962C8B-B14F-4D97-AF65-F5344CB8AC3E}">
        <p14:creationId xmlns:p14="http://schemas.microsoft.com/office/powerpoint/2010/main" val="3327057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FB6F3-E876-E5F0-72F2-B331474DB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5739C-D5EC-9792-09E6-146C94E6F6D6}"/>
              </a:ext>
            </a:extLst>
          </p:cNvPr>
          <p:cNvSpPr>
            <a:spLocks noGrp="1"/>
          </p:cNvSpPr>
          <p:nvPr>
            <p:ph type="title"/>
          </p:nvPr>
        </p:nvSpPr>
        <p:spPr>
          <a:xfrm>
            <a:off x="2193036" y="616999"/>
            <a:ext cx="7729728" cy="1188720"/>
          </a:xfrm>
        </p:spPr>
        <p:txBody>
          <a:bodyPr/>
          <a:lstStyle/>
          <a:p>
            <a:r>
              <a:rPr lang="en-SG" dirty="0"/>
              <a:t>Model 2 – Imbalance strategies</a:t>
            </a:r>
          </a:p>
        </p:txBody>
      </p:sp>
      <p:graphicFrame>
        <p:nvGraphicFramePr>
          <p:cNvPr id="6" name="Content Placeholder 5">
            <a:extLst>
              <a:ext uri="{FF2B5EF4-FFF2-40B4-BE49-F238E27FC236}">
                <a16:creationId xmlns:a16="http://schemas.microsoft.com/office/drawing/2014/main" id="{D51A69E5-9986-37C7-A858-25B2D34A1914}"/>
              </a:ext>
            </a:extLst>
          </p:cNvPr>
          <p:cNvGraphicFramePr>
            <a:graphicFrameLocks noGrp="1"/>
          </p:cNvGraphicFramePr>
          <p:nvPr>
            <p:ph idx="1"/>
            <p:extLst>
              <p:ext uri="{D42A27DB-BD31-4B8C-83A1-F6EECF244321}">
                <p14:modId xmlns:p14="http://schemas.microsoft.com/office/powerpoint/2010/main" val="3777589143"/>
              </p:ext>
            </p:extLst>
          </p:nvPr>
        </p:nvGraphicFramePr>
        <p:xfrm>
          <a:off x="1698221" y="3659352"/>
          <a:ext cx="8564082" cy="2097478"/>
        </p:xfrm>
        <a:graphic>
          <a:graphicData uri="http://schemas.openxmlformats.org/drawingml/2006/table">
            <a:tbl>
              <a:tblPr firstRow="1" bandRow="1">
                <a:tableStyleId>{F5AB1C69-6EDB-4FF4-983F-18BD219EF322}</a:tableStyleId>
              </a:tblPr>
              <a:tblGrid>
                <a:gridCol w="2854694">
                  <a:extLst>
                    <a:ext uri="{9D8B030D-6E8A-4147-A177-3AD203B41FA5}">
                      <a16:colId xmlns:a16="http://schemas.microsoft.com/office/drawing/2014/main" val="3776641079"/>
                    </a:ext>
                  </a:extLst>
                </a:gridCol>
                <a:gridCol w="2854694">
                  <a:extLst>
                    <a:ext uri="{9D8B030D-6E8A-4147-A177-3AD203B41FA5}">
                      <a16:colId xmlns:a16="http://schemas.microsoft.com/office/drawing/2014/main" val="2025413503"/>
                    </a:ext>
                  </a:extLst>
                </a:gridCol>
                <a:gridCol w="2854694">
                  <a:extLst>
                    <a:ext uri="{9D8B030D-6E8A-4147-A177-3AD203B41FA5}">
                      <a16:colId xmlns:a16="http://schemas.microsoft.com/office/drawing/2014/main" val="2143239917"/>
                    </a:ext>
                  </a:extLst>
                </a:gridCol>
              </a:tblGrid>
              <a:tr h="475712">
                <a:tc>
                  <a:txBody>
                    <a:bodyPr/>
                    <a:lstStyle/>
                    <a:p>
                      <a:r>
                        <a:rPr lang="en-SG" dirty="0"/>
                        <a:t>Method</a:t>
                      </a:r>
                    </a:p>
                  </a:txBody>
                  <a:tcPr/>
                </a:tc>
                <a:tc>
                  <a:txBody>
                    <a:bodyPr/>
                    <a:lstStyle/>
                    <a:p>
                      <a:r>
                        <a:rPr lang="en-SG" dirty="0"/>
                        <a:t>ROC-AUC</a:t>
                      </a:r>
                    </a:p>
                  </a:txBody>
                  <a:tcPr/>
                </a:tc>
                <a:tc>
                  <a:txBody>
                    <a:bodyPr/>
                    <a:lstStyle/>
                    <a:p>
                      <a:r>
                        <a:rPr lang="en-SG" dirty="0"/>
                        <a:t>Selected </a:t>
                      </a:r>
                    </a:p>
                  </a:txBody>
                  <a:tcPr/>
                </a:tc>
                <a:extLst>
                  <a:ext uri="{0D108BD9-81ED-4DB2-BD59-A6C34878D82A}">
                    <a16:rowId xmlns:a16="http://schemas.microsoft.com/office/drawing/2014/main" val="3127595852"/>
                  </a:ext>
                </a:extLst>
              </a:tr>
              <a:tr h="345056">
                <a:tc>
                  <a:txBody>
                    <a:bodyPr/>
                    <a:lstStyle/>
                    <a:p>
                      <a:r>
                        <a:rPr lang="en-SG" dirty="0" err="1"/>
                        <a:t>Undersample</a:t>
                      </a:r>
                      <a:endParaRPr lang="en-SG" dirty="0"/>
                    </a:p>
                  </a:txBody>
                  <a:tcPr/>
                </a:tc>
                <a:tc>
                  <a:txBody>
                    <a:bodyPr/>
                    <a:lstStyle/>
                    <a:p>
                      <a:r>
                        <a:rPr lang="en-SG" sz="1800" b="0" i="0" kern="1200" dirty="0">
                          <a:solidFill>
                            <a:schemeClr val="dk1"/>
                          </a:solidFill>
                          <a:effectLst/>
                          <a:latin typeface="+mn-lt"/>
                          <a:ea typeface="+mn-ea"/>
                          <a:cs typeface="+mn-cs"/>
                        </a:rPr>
                        <a:t>0.612559</a:t>
                      </a:r>
                      <a:endParaRPr lang="en-SG" dirty="0"/>
                    </a:p>
                  </a:txBody>
                  <a:tcPr/>
                </a:tc>
                <a:tc>
                  <a:txBody>
                    <a:bodyPr/>
                    <a:lstStyle/>
                    <a:p>
                      <a:r>
                        <a:rPr lang="en-SG" dirty="0"/>
                        <a:t>Yes. Best performance.</a:t>
                      </a:r>
                    </a:p>
                  </a:txBody>
                  <a:tcPr/>
                </a:tc>
                <a:extLst>
                  <a:ext uri="{0D108BD9-81ED-4DB2-BD59-A6C34878D82A}">
                    <a16:rowId xmlns:a16="http://schemas.microsoft.com/office/drawing/2014/main" val="3773936051"/>
                  </a:ext>
                </a:extLst>
              </a:tr>
              <a:tr h="445123">
                <a:tc>
                  <a:txBody>
                    <a:bodyPr/>
                    <a:lstStyle/>
                    <a:p>
                      <a:r>
                        <a:rPr lang="en-SG" dirty="0" err="1"/>
                        <a:t>Scale_Pos_Weight</a:t>
                      </a:r>
                      <a:endParaRPr lang="en-SG" dirty="0"/>
                    </a:p>
                  </a:txBody>
                  <a:tcPr/>
                </a:tc>
                <a:tc>
                  <a:txBody>
                    <a:bodyPr/>
                    <a:lstStyle/>
                    <a:p>
                      <a:r>
                        <a:rPr lang="en-SG" sz="1800" b="0" i="0" kern="1200" dirty="0">
                          <a:solidFill>
                            <a:schemeClr val="dk1"/>
                          </a:solidFill>
                          <a:effectLst/>
                          <a:latin typeface="+mn-lt"/>
                          <a:ea typeface="+mn-ea"/>
                          <a:cs typeface="+mn-cs"/>
                        </a:rPr>
                        <a:t>0.610321</a:t>
                      </a:r>
                      <a:endParaRPr lang="en-SG" dirty="0"/>
                    </a:p>
                  </a:txBody>
                  <a:tcPr/>
                </a:tc>
                <a:tc>
                  <a:txBody>
                    <a:bodyPr/>
                    <a:lstStyle/>
                    <a:p>
                      <a:r>
                        <a:rPr lang="en-SG" dirty="0"/>
                        <a:t>No. Poorer performance.</a:t>
                      </a:r>
                    </a:p>
                  </a:txBody>
                  <a:tcPr/>
                </a:tc>
                <a:extLst>
                  <a:ext uri="{0D108BD9-81ED-4DB2-BD59-A6C34878D82A}">
                    <a16:rowId xmlns:a16="http://schemas.microsoft.com/office/drawing/2014/main" val="4052419813"/>
                  </a:ext>
                </a:extLst>
              </a:tr>
              <a:tr h="213464">
                <a:tc>
                  <a:txBody>
                    <a:bodyPr/>
                    <a:lstStyle/>
                    <a:p>
                      <a:r>
                        <a:rPr lang="en-SG" sz="1800" b="0" i="0" kern="1200" dirty="0">
                          <a:solidFill>
                            <a:schemeClr val="dk1"/>
                          </a:solidFill>
                          <a:effectLst/>
                          <a:latin typeface="+mn-lt"/>
                          <a:ea typeface="+mn-ea"/>
                          <a:cs typeface="+mn-cs"/>
                        </a:rPr>
                        <a:t>none</a:t>
                      </a:r>
                      <a:endParaRPr lang="en-SG" dirty="0"/>
                    </a:p>
                  </a:txBody>
                  <a:tcPr/>
                </a:tc>
                <a:tc>
                  <a:txBody>
                    <a:bodyPr/>
                    <a:lstStyle/>
                    <a:p>
                      <a:r>
                        <a:rPr lang="en-SG" sz="1800" b="0" i="0" kern="1200" dirty="0">
                          <a:solidFill>
                            <a:schemeClr val="dk1"/>
                          </a:solidFill>
                          <a:effectLst/>
                          <a:latin typeface="+mn-lt"/>
                          <a:ea typeface="+mn-ea"/>
                          <a:cs typeface="+mn-cs"/>
                        </a:rPr>
                        <a:t>0.607411</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 Poorer performance.</a:t>
                      </a:r>
                    </a:p>
                  </a:txBody>
                  <a:tcPr/>
                </a:tc>
                <a:extLst>
                  <a:ext uri="{0D108BD9-81ED-4DB2-BD59-A6C34878D82A}">
                    <a16:rowId xmlns:a16="http://schemas.microsoft.com/office/drawing/2014/main" val="431595040"/>
                  </a:ext>
                </a:extLst>
              </a:tr>
              <a:tr h="445123">
                <a:tc>
                  <a:txBody>
                    <a:bodyPr/>
                    <a:lstStyle/>
                    <a:p>
                      <a:r>
                        <a:rPr lang="en-SG" sz="1800" b="0" i="0" kern="1200" dirty="0">
                          <a:solidFill>
                            <a:schemeClr val="dk1"/>
                          </a:solidFill>
                          <a:effectLst/>
                          <a:latin typeface="+mn-lt"/>
                          <a:ea typeface="+mn-ea"/>
                          <a:cs typeface="+mn-cs"/>
                        </a:rPr>
                        <a:t>Oversample</a:t>
                      </a:r>
                      <a:endParaRPr lang="en-SG" dirty="0"/>
                    </a:p>
                  </a:txBody>
                  <a:tcPr/>
                </a:tc>
                <a:tc>
                  <a:txBody>
                    <a:bodyPr/>
                    <a:lstStyle/>
                    <a:p>
                      <a:r>
                        <a:rPr lang="en-SG" sz="1800" b="0" i="0" kern="1200" dirty="0">
                          <a:solidFill>
                            <a:schemeClr val="dk1"/>
                          </a:solidFill>
                          <a:effectLst/>
                          <a:latin typeface="+mn-lt"/>
                          <a:ea typeface="+mn-ea"/>
                          <a:cs typeface="+mn-cs"/>
                        </a:rPr>
                        <a:t>0.601053</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No. Poorer performance.</a:t>
                      </a:r>
                    </a:p>
                  </a:txBody>
                  <a:tcPr/>
                </a:tc>
                <a:extLst>
                  <a:ext uri="{0D108BD9-81ED-4DB2-BD59-A6C34878D82A}">
                    <a16:rowId xmlns:a16="http://schemas.microsoft.com/office/drawing/2014/main" val="2190461475"/>
                  </a:ext>
                </a:extLst>
              </a:tr>
            </a:tbl>
          </a:graphicData>
        </a:graphic>
      </p:graphicFrame>
      <p:sp>
        <p:nvSpPr>
          <p:cNvPr id="3" name="TextBox 2">
            <a:extLst>
              <a:ext uri="{FF2B5EF4-FFF2-40B4-BE49-F238E27FC236}">
                <a16:creationId xmlns:a16="http://schemas.microsoft.com/office/drawing/2014/main" id="{69EBC705-2A0A-C015-765D-D853807D9B5A}"/>
              </a:ext>
            </a:extLst>
          </p:cNvPr>
          <p:cNvSpPr txBox="1"/>
          <p:nvPr/>
        </p:nvSpPr>
        <p:spPr>
          <a:xfrm>
            <a:off x="1698221" y="2056654"/>
            <a:ext cx="8564082" cy="1200329"/>
          </a:xfrm>
          <a:prstGeom prst="rect">
            <a:avLst/>
          </a:prstGeom>
          <a:noFill/>
        </p:spPr>
        <p:txBody>
          <a:bodyPr wrap="square" rtlCol="0">
            <a:spAutoFit/>
          </a:bodyPr>
          <a:lstStyle/>
          <a:p>
            <a:r>
              <a:rPr lang="en-SG" dirty="0"/>
              <a:t>Class distribution</a:t>
            </a:r>
          </a:p>
          <a:p>
            <a:pPr marL="285750" indent="-285750">
              <a:buFont typeface="Arial" panose="020B0604020202020204" pitchFamily="34" charset="0"/>
              <a:buChar char="•"/>
            </a:pPr>
            <a:r>
              <a:rPr lang="en-SG" dirty="0"/>
              <a:t>1: 2069 -&gt; 74.5%</a:t>
            </a:r>
          </a:p>
          <a:p>
            <a:pPr marL="285750" indent="-285750">
              <a:buFont typeface="Arial" panose="020B0604020202020204" pitchFamily="34" charset="0"/>
              <a:buChar char="•"/>
            </a:pPr>
            <a:r>
              <a:rPr lang="en-SG" dirty="0"/>
              <a:t>2: 707 -&gt; 25.4%</a:t>
            </a:r>
          </a:p>
          <a:p>
            <a:pPr marL="285750" indent="-285750">
              <a:buFont typeface="Arial" panose="020B0604020202020204" pitchFamily="34" charset="0"/>
              <a:buChar char="•"/>
            </a:pPr>
            <a:r>
              <a:rPr lang="en-SG" dirty="0"/>
              <a:t>Moderate Class imbalance</a:t>
            </a:r>
          </a:p>
        </p:txBody>
      </p:sp>
    </p:spTree>
    <p:extLst>
      <p:ext uri="{BB962C8B-B14F-4D97-AF65-F5344CB8AC3E}">
        <p14:creationId xmlns:p14="http://schemas.microsoft.com/office/powerpoint/2010/main" val="86864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99326-078A-79F2-26B3-ED21CE3D3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9FD8D5-3342-5E13-1FDB-81467534CB2E}"/>
              </a:ext>
            </a:extLst>
          </p:cNvPr>
          <p:cNvSpPr>
            <a:spLocks noGrp="1"/>
          </p:cNvSpPr>
          <p:nvPr>
            <p:ph type="title"/>
          </p:nvPr>
        </p:nvSpPr>
        <p:spPr>
          <a:xfrm>
            <a:off x="2291521" y="265952"/>
            <a:ext cx="7729728" cy="1188720"/>
          </a:xfrm>
        </p:spPr>
        <p:txBody>
          <a:bodyPr/>
          <a:lstStyle/>
          <a:p>
            <a:r>
              <a:rPr lang="en-SG" dirty="0"/>
              <a:t>Model 2 – Final result</a:t>
            </a:r>
          </a:p>
        </p:txBody>
      </p:sp>
      <p:sp>
        <p:nvSpPr>
          <p:cNvPr id="5" name="Content Placeholder 4">
            <a:extLst>
              <a:ext uri="{FF2B5EF4-FFF2-40B4-BE49-F238E27FC236}">
                <a16:creationId xmlns:a16="http://schemas.microsoft.com/office/drawing/2014/main" id="{F7CC4B1E-90B6-FFEF-1ABF-86B392131B9E}"/>
              </a:ext>
            </a:extLst>
          </p:cNvPr>
          <p:cNvSpPr>
            <a:spLocks noGrp="1"/>
          </p:cNvSpPr>
          <p:nvPr>
            <p:ph idx="1"/>
          </p:nvPr>
        </p:nvSpPr>
        <p:spPr>
          <a:xfrm>
            <a:off x="905774" y="1630392"/>
            <a:ext cx="9627078" cy="4804914"/>
          </a:xfrm>
        </p:spPr>
        <p:txBody>
          <a:bodyPr>
            <a:normAutofit/>
          </a:bodyPr>
          <a:lstStyle/>
          <a:p>
            <a:r>
              <a:rPr lang="en-SG" dirty="0"/>
              <a:t>Final Optimized hyperparameters (Changes every iteration)</a:t>
            </a:r>
          </a:p>
          <a:p>
            <a:pPr lvl="1"/>
            <a:r>
              <a:rPr lang="en-SG" dirty="0" err="1"/>
              <a:t>n_estimators</a:t>
            </a:r>
            <a:r>
              <a:rPr lang="en-SG" dirty="0"/>
              <a:t>: 235</a:t>
            </a:r>
          </a:p>
          <a:p>
            <a:pPr lvl="1"/>
            <a:r>
              <a:rPr lang="en-SG" dirty="0" err="1"/>
              <a:t>max_depth</a:t>
            </a:r>
            <a:r>
              <a:rPr lang="en-SG" dirty="0"/>
              <a:t>: 6</a:t>
            </a:r>
          </a:p>
          <a:p>
            <a:pPr lvl="1"/>
            <a:r>
              <a:rPr lang="en-SG" dirty="0" err="1"/>
              <a:t>learning_rate</a:t>
            </a:r>
            <a:r>
              <a:rPr lang="en-SG" dirty="0"/>
              <a:t>: 0.036</a:t>
            </a:r>
          </a:p>
          <a:p>
            <a:pPr lvl="1"/>
            <a:r>
              <a:rPr lang="en-SG" dirty="0"/>
              <a:t>subsample: 61</a:t>
            </a:r>
          </a:p>
          <a:p>
            <a:pPr lvl="1"/>
            <a:r>
              <a:rPr lang="en-SG" dirty="0" err="1"/>
              <a:t>colsample_bytree</a:t>
            </a:r>
            <a:r>
              <a:rPr lang="en-SG" dirty="0"/>
              <a:t>: 0.84</a:t>
            </a:r>
          </a:p>
          <a:p>
            <a:pPr lvl="1"/>
            <a:r>
              <a:rPr lang="en-SG" dirty="0"/>
              <a:t>gamma: 0.07</a:t>
            </a:r>
          </a:p>
          <a:p>
            <a:pPr lvl="1"/>
            <a:r>
              <a:rPr lang="en-US" dirty="0" err="1"/>
              <a:t>reg_alpha</a:t>
            </a:r>
            <a:r>
              <a:rPr lang="en-US" dirty="0"/>
              <a:t> (L1 Regularization): 0.61</a:t>
            </a:r>
          </a:p>
          <a:p>
            <a:pPr lvl="1"/>
            <a:r>
              <a:rPr lang="en-SG" dirty="0" err="1"/>
              <a:t>reg_lambda</a:t>
            </a:r>
            <a:r>
              <a:rPr lang="en-SG" dirty="0"/>
              <a:t> (L2 Regularization): 2.60</a:t>
            </a:r>
          </a:p>
          <a:p>
            <a:r>
              <a:rPr lang="en-SG" b="1" dirty="0"/>
              <a:t>Final F1-score</a:t>
            </a:r>
          </a:p>
          <a:p>
            <a:pPr lvl="1"/>
            <a:r>
              <a:rPr lang="en-SG" b="1" dirty="0"/>
              <a:t>Macro-average: 0.55 (Use this as it accounts for class imbalance)</a:t>
            </a:r>
          </a:p>
          <a:p>
            <a:pPr lvl="1"/>
            <a:r>
              <a:rPr lang="en-SG" b="1" dirty="0"/>
              <a:t>Weighted-average: 0.59</a:t>
            </a:r>
          </a:p>
        </p:txBody>
      </p:sp>
    </p:spTree>
    <p:extLst>
      <p:ext uri="{BB962C8B-B14F-4D97-AF65-F5344CB8AC3E}">
        <p14:creationId xmlns:p14="http://schemas.microsoft.com/office/powerpoint/2010/main" val="2962971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D5E1F-1835-B2E5-13B6-311182A557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DF6CB-9357-7FBC-B129-CA12F7838BDA}"/>
              </a:ext>
            </a:extLst>
          </p:cNvPr>
          <p:cNvSpPr>
            <a:spLocks noGrp="1"/>
          </p:cNvSpPr>
          <p:nvPr>
            <p:ph type="title"/>
          </p:nvPr>
        </p:nvSpPr>
        <p:spPr>
          <a:xfrm>
            <a:off x="2231136" y="194945"/>
            <a:ext cx="7729728" cy="1188720"/>
          </a:xfrm>
        </p:spPr>
        <p:txBody>
          <a:bodyPr/>
          <a:lstStyle/>
          <a:p>
            <a:r>
              <a:rPr lang="en-SG" dirty="0"/>
              <a:t>Proposed Deployed flow</a:t>
            </a:r>
          </a:p>
        </p:txBody>
      </p:sp>
      <p:sp>
        <p:nvSpPr>
          <p:cNvPr id="6" name="Rectangle 5">
            <a:extLst>
              <a:ext uri="{FF2B5EF4-FFF2-40B4-BE49-F238E27FC236}">
                <a16:creationId xmlns:a16="http://schemas.microsoft.com/office/drawing/2014/main" id="{362EBD32-2B94-49D4-2FF2-6A7609388DC7}"/>
              </a:ext>
            </a:extLst>
          </p:cNvPr>
          <p:cNvSpPr/>
          <p:nvPr/>
        </p:nvSpPr>
        <p:spPr>
          <a:xfrm>
            <a:off x="107950" y="1570008"/>
            <a:ext cx="1824367" cy="46402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SG" dirty="0"/>
              <a:t>Features</a:t>
            </a:r>
          </a:p>
          <a:p>
            <a:pPr marL="342900" indent="-342900" algn="ctr">
              <a:buAutoNum type="arabicPeriod"/>
            </a:pPr>
            <a:r>
              <a:rPr lang="en-SG" dirty="0"/>
              <a:t>is_weekend</a:t>
            </a:r>
          </a:p>
          <a:p>
            <a:pPr marL="342900" indent="-342900" algn="ctr">
              <a:buAutoNum type="arabicPeriod"/>
            </a:pPr>
            <a:r>
              <a:rPr lang="en-SG" dirty="0" err="1"/>
              <a:t>Intake_type</a:t>
            </a:r>
            <a:endParaRPr lang="en-SG" dirty="0"/>
          </a:p>
          <a:p>
            <a:pPr marL="342900" indent="-342900" algn="ctr">
              <a:buAutoNum type="arabicPeriod"/>
            </a:pPr>
            <a:r>
              <a:rPr lang="en-SG" dirty="0" err="1"/>
              <a:t>Dispute_type</a:t>
            </a:r>
            <a:endParaRPr lang="en-SG" dirty="0"/>
          </a:p>
        </p:txBody>
      </p:sp>
      <p:cxnSp>
        <p:nvCxnSpPr>
          <p:cNvPr id="8" name="Straight Arrow Connector 7">
            <a:extLst>
              <a:ext uri="{FF2B5EF4-FFF2-40B4-BE49-F238E27FC236}">
                <a16:creationId xmlns:a16="http://schemas.microsoft.com/office/drawing/2014/main" id="{1672ED85-8EE1-7332-47B6-3B45A2599198}"/>
              </a:ext>
            </a:extLst>
          </p:cNvPr>
          <p:cNvCxnSpPr>
            <a:cxnSpLocks/>
            <a:stCxn id="6" idx="3"/>
            <a:endCxn id="9" idx="1"/>
          </p:cNvCxnSpPr>
          <p:nvPr/>
        </p:nvCxnSpPr>
        <p:spPr>
          <a:xfrm>
            <a:off x="1932317" y="3890154"/>
            <a:ext cx="409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EC4FD06-CB55-438E-8CC4-2A077C62EAEF}"/>
              </a:ext>
            </a:extLst>
          </p:cNvPr>
          <p:cNvSpPr/>
          <p:nvPr/>
        </p:nvSpPr>
        <p:spPr>
          <a:xfrm>
            <a:off x="2341592" y="2861454"/>
            <a:ext cx="2066506" cy="2057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SG" b="1" dirty="0"/>
              <a:t>LabelEncoder</a:t>
            </a:r>
          </a:p>
          <a:p>
            <a:pPr algn="ctr"/>
            <a:r>
              <a:rPr lang="en-SG" dirty="0"/>
              <a:t>Pretrained on given dataset</a:t>
            </a:r>
          </a:p>
          <a:p>
            <a:pPr marL="285750" indent="-285750" algn="ctr">
              <a:buFontTx/>
              <a:buChar char="-"/>
            </a:pPr>
            <a:r>
              <a:rPr lang="en-SG" dirty="0"/>
              <a:t>For Intake_type and Dispute_type</a:t>
            </a:r>
          </a:p>
        </p:txBody>
      </p:sp>
      <p:cxnSp>
        <p:nvCxnSpPr>
          <p:cNvPr id="10" name="Straight Arrow Connector 9">
            <a:extLst>
              <a:ext uri="{FF2B5EF4-FFF2-40B4-BE49-F238E27FC236}">
                <a16:creationId xmlns:a16="http://schemas.microsoft.com/office/drawing/2014/main" id="{22F915D0-AA02-6AB9-EEEE-A49F68FEA89E}"/>
              </a:ext>
            </a:extLst>
          </p:cNvPr>
          <p:cNvCxnSpPr>
            <a:cxnSpLocks/>
            <a:stCxn id="9" idx="3"/>
            <a:endCxn id="17" idx="1"/>
          </p:cNvCxnSpPr>
          <p:nvPr/>
        </p:nvCxnSpPr>
        <p:spPr>
          <a:xfrm>
            <a:off x="4408098" y="3890154"/>
            <a:ext cx="2756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0B84B54-314A-2E5F-52CA-78735B12F5A8}"/>
              </a:ext>
            </a:extLst>
          </p:cNvPr>
          <p:cNvSpPr/>
          <p:nvPr/>
        </p:nvSpPr>
        <p:spPr>
          <a:xfrm>
            <a:off x="4683724" y="2626504"/>
            <a:ext cx="1517650" cy="25273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SG" b="1" dirty="0"/>
              <a:t>Model 1</a:t>
            </a:r>
          </a:p>
          <a:p>
            <a:pPr algn="ctr"/>
            <a:r>
              <a:rPr lang="en-SG" dirty="0"/>
              <a:t>Predict probability of turning up for mediation – P1</a:t>
            </a:r>
          </a:p>
        </p:txBody>
      </p:sp>
      <p:sp>
        <p:nvSpPr>
          <p:cNvPr id="33" name="Rectangle 32">
            <a:extLst>
              <a:ext uri="{FF2B5EF4-FFF2-40B4-BE49-F238E27FC236}">
                <a16:creationId xmlns:a16="http://schemas.microsoft.com/office/drawing/2014/main" id="{8DB8F6F6-229F-7E34-5016-543E979A45C0}"/>
              </a:ext>
            </a:extLst>
          </p:cNvPr>
          <p:cNvSpPr/>
          <p:nvPr/>
        </p:nvSpPr>
        <p:spPr>
          <a:xfrm>
            <a:off x="7125642" y="1890745"/>
            <a:ext cx="1517650" cy="181622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SG" b="1" dirty="0"/>
              <a:t>Model 2</a:t>
            </a:r>
          </a:p>
          <a:p>
            <a:pPr algn="ctr"/>
            <a:r>
              <a:rPr lang="en-SG" dirty="0"/>
              <a:t>Predict probability of successful settlement – P2</a:t>
            </a:r>
          </a:p>
        </p:txBody>
      </p:sp>
      <p:sp>
        <p:nvSpPr>
          <p:cNvPr id="34" name="Oval 33">
            <a:extLst>
              <a:ext uri="{FF2B5EF4-FFF2-40B4-BE49-F238E27FC236}">
                <a16:creationId xmlns:a16="http://schemas.microsoft.com/office/drawing/2014/main" id="{D3DAE5B5-B16A-E10D-C2C3-E55FBD7059DE}"/>
              </a:ext>
            </a:extLst>
          </p:cNvPr>
          <p:cNvSpPr/>
          <p:nvPr/>
        </p:nvSpPr>
        <p:spPr>
          <a:xfrm>
            <a:off x="6740823" y="4816543"/>
            <a:ext cx="1885950" cy="946150"/>
          </a:xfrm>
          <a:prstGeom prst="ellipse">
            <a:avLst/>
          </a:prstGeom>
          <a:solidFill>
            <a:srgbClr val="FF000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SG" dirty="0"/>
              <a:t>Display low chance of mediation</a:t>
            </a:r>
          </a:p>
        </p:txBody>
      </p:sp>
      <p:cxnSp>
        <p:nvCxnSpPr>
          <p:cNvPr id="44" name="Straight Arrow Connector 43">
            <a:extLst>
              <a:ext uri="{FF2B5EF4-FFF2-40B4-BE49-F238E27FC236}">
                <a16:creationId xmlns:a16="http://schemas.microsoft.com/office/drawing/2014/main" id="{881458EB-49EE-06C2-E7A4-79FA6BFC14E0}"/>
              </a:ext>
            </a:extLst>
          </p:cNvPr>
          <p:cNvCxnSpPr>
            <a:cxnSpLocks/>
            <a:stCxn id="17" idx="3"/>
            <a:endCxn id="34" idx="2"/>
          </p:cNvCxnSpPr>
          <p:nvPr/>
        </p:nvCxnSpPr>
        <p:spPr>
          <a:xfrm>
            <a:off x="6201374" y="3890154"/>
            <a:ext cx="539449" cy="1399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CCBE9CEB-2F4D-E16E-53D9-E55B1FF7EA3F}"/>
              </a:ext>
            </a:extLst>
          </p:cNvPr>
          <p:cNvSpPr txBox="1"/>
          <p:nvPr/>
        </p:nvSpPr>
        <p:spPr>
          <a:xfrm>
            <a:off x="6482091" y="4370411"/>
            <a:ext cx="1160253" cy="307777"/>
          </a:xfrm>
          <a:prstGeom prst="rect">
            <a:avLst/>
          </a:prstGeom>
          <a:noFill/>
        </p:spPr>
        <p:txBody>
          <a:bodyPr wrap="square" rtlCol="0">
            <a:spAutoFit/>
          </a:bodyPr>
          <a:lstStyle/>
          <a:p>
            <a:r>
              <a:rPr lang="en-SG" sz="1400" dirty="0"/>
              <a:t>P1 &lt; 0.40</a:t>
            </a:r>
          </a:p>
        </p:txBody>
      </p:sp>
      <p:cxnSp>
        <p:nvCxnSpPr>
          <p:cNvPr id="48" name="Straight Arrow Connector 47">
            <a:extLst>
              <a:ext uri="{FF2B5EF4-FFF2-40B4-BE49-F238E27FC236}">
                <a16:creationId xmlns:a16="http://schemas.microsoft.com/office/drawing/2014/main" id="{980C3753-81E1-2B06-D285-B675E8968E7B}"/>
              </a:ext>
            </a:extLst>
          </p:cNvPr>
          <p:cNvCxnSpPr>
            <a:cxnSpLocks/>
            <a:stCxn id="17" idx="3"/>
            <a:endCxn id="33" idx="1"/>
          </p:cNvCxnSpPr>
          <p:nvPr/>
        </p:nvCxnSpPr>
        <p:spPr>
          <a:xfrm flipV="1">
            <a:off x="6201374" y="2798855"/>
            <a:ext cx="924268" cy="1091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CF5DA1E-0874-A1FB-9994-05CC916D6B4B}"/>
              </a:ext>
            </a:extLst>
          </p:cNvPr>
          <p:cNvSpPr txBox="1"/>
          <p:nvPr/>
        </p:nvSpPr>
        <p:spPr>
          <a:xfrm>
            <a:off x="6160697" y="2769909"/>
            <a:ext cx="1160253" cy="307777"/>
          </a:xfrm>
          <a:prstGeom prst="rect">
            <a:avLst/>
          </a:prstGeom>
          <a:noFill/>
        </p:spPr>
        <p:txBody>
          <a:bodyPr wrap="square" rtlCol="0">
            <a:spAutoFit/>
          </a:bodyPr>
          <a:lstStyle/>
          <a:p>
            <a:r>
              <a:rPr lang="en-SG" sz="1400" dirty="0"/>
              <a:t>P1 &gt; 0.40</a:t>
            </a:r>
          </a:p>
        </p:txBody>
      </p:sp>
      <p:sp>
        <p:nvSpPr>
          <p:cNvPr id="53" name="Oval 52">
            <a:extLst>
              <a:ext uri="{FF2B5EF4-FFF2-40B4-BE49-F238E27FC236}">
                <a16:creationId xmlns:a16="http://schemas.microsoft.com/office/drawing/2014/main" id="{60CFA511-C07C-AC44-516E-EDAE4C0785E1}"/>
              </a:ext>
            </a:extLst>
          </p:cNvPr>
          <p:cNvSpPr/>
          <p:nvPr/>
        </p:nvSpPr>
        <p:spPr>
          <a:xfrm>
            <a:off x="9238891" y="1633797"/>
            <a:ext cx="2845159" cy="1985414"/>
          </a:xfrm>
          <a:prstGeom prst="ellipse">
            <a:avLst/>
          </a:prstGeom>
          <a:solidFill>
            <a:schemeClr val="accent1"/>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SG" dirty="0"/>
              <a:t>Display warning, may try mediation determining on circumstances + settlement chances</a:t>
            </a:r>
          </a:p>
        </p:txBody>
      </p:sp>
      <p:sp>
        <p:nvSpPr>
          <p:cNvPr id="54" name="Oval 53">
            <a:extLst>
              <a:ext uri="{FF2B5EF4-FFF2-40B4-BE49-F238E27FC236}">
                <a16:creationId xmlns:a16="http://schemas.microsoft.com/office/drawing/2014/main" id="{C876C67D-DA6B-33F8-281D-816F9EC7D424}"/>
              </a:ext>
            </a:extLst>
          </p:cNvPr>
          <p:cNvSpPr/>
          <p:nvPr/>
        </p:nvSpPr>
        <p:spPr>
          <a:xfrm>
            <a:off x="9339651" y="3890154"/>
            <a:ext cx="2551980" cy="1700742"/>
          </a:xfrm>
          <a:prstGeom prst="ellipse">
            <a:avLst/>
          </a:prstGeom>
          <a:solidFill>
            <a:srgbClr val="92D050"/>
          </a:solidFill>
        </p:spPr>
        <p:style>
          <a:lnRef idx="2">
            <a:schemeClr val="accent2"/>
          </a:lnRef>
          <a:fillRef idx="1">
            <a:schemeClr val="lt1"/>
          </a:fillRef>
          <a:effectRef idx="0">
            <a:schemeClr val="accent2"/>
          </a:effectRef>
          <a:fontRef idx="minor">
            <a:schemeClr val="dk1"/>
          </a:fontRef>
        </p:style>
        <p:txBody>
          <a:bodyPr rtlCol="0" anchor="ctr"/>
          <a:lstStyle/>
          <a:p>
            <a:pPr algn="ctr"/>
            <a:r>
              <a:rPr lang="en-SG" dirty="0"/>
              <a:t>Display should mediate + settlement chances</a:t>
            </a:r>
          </a:p>
        </p:txBody>
      </p:sp>
      <p:cxnSp>
        <p:nvCxnSpPr>
          <p:cNvPr id="55" name="Straight Arrow Connector 54">
            <a:extLst>
              <a:ext uri="{FF2B5EF4-FFF2-40B4-BE49-F238E27FC236}">
                <a16:creationId xmlns:a16="http://schemas.microsoft.com/office/drawing/2014/main" id="{B8BFFA13-94CC-8436-6BF9-E93EA03B491E}"/>
              </a:ext>
            </a:extLst>
          </p:cNvPr>
          <p:cNvCxnSpPr>
            <a:cxnSpLocks/>
            <a:stCxn id="33" idx="3"/>
            <a:endCxn id="53" idx="2"/>
          </p:cNvCxnSpPr>
          <p:nvPr/>
        </p:nvCxnSpPr>
        <p:spPr>
          <a:xfrm flipV="1">
            <a:off x="8643292" y="2626504"/>
            <a:ext cx="595599" cy="172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FBB3047-241C-03DA-325C-153A750BC2DB}"/>
              </a:ext>
            </a:extLst>
          </p:cNvPr>
          <p:cNvCxnSpPr>
            <a:cxnSpLocks/>
            <a:stCxn id="33" idx="3"/>
            <a:endCxn id="54" idx="2"/>
          </p:cNvCxnSpPr>
          <p:nvPr/>
        </p:nvCxnSpPr>
        <p:spPr>
          <a:xfrm>
            <a:off x="8643292" y="2798855"/>
            <a:ext cx="696359" cy="1941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E665999C-6B35-F1C3-E140-9C24F8E02C1D}"/>
              </a:ext>
            </a:extLst>
          </p:cNvPr>
          <p:cNvSpPr txBox="1"/>
          <p:nvPr/>
        </p:nvSpPr>
        <p:spPr>
          <a:xfrm>
            <a:off x="9018407" y="3628757"/>
            <a:ext cx="1160253" cy="307777"/>
          </a:xfrm>
          <a:prstGeom prst="rect">
            <a:avLst/>
          </a:prstGeom>
          <a:noFill/>
        </p:spPr>
        <p:txBody>
          <a:bodyPr wrap="square" rtlCol="0">
            <a:spAutoFit/>
          </a:bodyPr>
          <a:lstStyle/>
          <a:p>
            <a:r>
              <a:rPr lang="en-SG" sz="1400" dirty="0"/>
              <a:t>P1 &gt; 0.50</a:t>
            </a:r>
          </a:p>
        </p:txBody>
      </p:sp>
      <p:sp>
        <p:nvSpPr>
          <p:cNvPr id="62" name="TextBox 61">
            <a:extLst>
              <a:ext uri="{FF2B5EF4-FFF2-40B4-BE49-F238E27FC236}">
                <a16:creationId xmlns:a16="http://schemas.microsoft.com/office/drawing/2014/main" id="{6BAE3865-590D-E887-7128-43E83314CF91}"/>
              </a:ext>
            </a:extLst>
          </p:cNvPr>
          <p:cNvSpPr txBox="1"/>
          <p:nvPr/>
        </p:nvSpPr>
        <p:spPr>
          <a:xfrm>
            <a:off x="8626170" y="1974395"/>
            <a:ext cx="941390" cy="307777"/>
          </a:xfrm>
          <a:prstGeom prst="rect">
            <a:avLst/>
          </a:prstGeom>
          <a:noFill/>
        </p:spPr>
        <p:txBody>
          <a:bodyPr wrap="square" rtlCol="0">
            <a:spAutoFit/>
          </a:bodyPr>
          <a:lstStyle/>
          <a:p>
            <a:r>
              <a:rPr lang="en-SG" sz="1400" dirty="0"/>
              <a:t>P1 &lt; 0.50</a:t>
            </a:r>
          </a:p>
        </p:txBody>
      </p:sp>
    </p:spTree>
    <p:extLst>
      <p:ext uri="{BB962C8B-B14F-4D97-AF65-F5344CB8AC3E}">
        <p14:creationId xmlns:p14="http://schemas.microsoft.com/office/powerpoint/2010/main" val="1380238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C606F-4AB2-F7E1-8F93-20080AC41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0F1B24-9253-8007-7825-26815DAF05D9}"/>
              </a:ext>
            </a:extLst>
          </p:cNvPr>
          <p:cNvSpPr>
            <a:spLocks noGrp="1"/>
          </p:cNvSpPr>
          <p:nvPr>
            <p:ph type="title"/>
          </p:nvPr>
        </p:nvSpPr>
        <p:spPr>
          <a:xfrm>
            <a:off x="2291521" y="265952"/>
            <a:ext cx="7729728" cy="1188720"/>
          </a:xfrm>
        </p:spPr>
        <p:txBody>
          <a:bodyPr/>
          <a:lstStyle/>
          <a:p>
            <a:r>
              <a:rPr lang="en-SG" dirty="0"/>
              <a:t>Walkthrough – input details</a:t>
            </a:r>
          </a:p>
        </p:txBody>
      </p:sp>
      <p:sp>
        <p:nvSpPr>
          <p:cNvPr id="5" name="Content Placeholder 4">
            <a:extLst>
              <a:ext uri="{FF2B5EF4-FFF2-40B4-BE49-F238E27FC236}">
                <a16:creationId xmlns:a16="http://schemas.microsoft.com/office/drawing/2014/main" id="{BBC51B34-6EDE-2BE8-1B4B-2AFBBA605BB5}"/>
              </a:ext>
            </a:extLst>
          </p:cNvPr>
          <p:cNvSpPr>
            <a:spLocks noGrp="1"/>
          </p:cNvSpPr>
          <p:nvPr>
            <p:ph idx="1"/>
          </p:nvPr>
        </p:nvSpPr>
        <p:spPr>
          <a:xfrm>
            <a:off x="792703" y="1656271"/>
            <a:ext cx="5098656" cy="4804914"/>
          </a:xfrm>
        </p:spPr>
        <p:txBody>
          <a:bodyPr>
            <a:normAutofit/>
          </a:bodyPr>
          <a:lstStyle/>
          <a:p>
            <a:r>
              <a:rPr lang="en-SG" b="1" dirty="0"/>
              <a:t>Website: https://gtech2025.streamlit.app/</a:t>
            </a:r>
          </a:p>
          <a:p>
            <a:r>
              <a:rPr lang="en-SG" dirty="0"/>
              <a:t>Input details Page</a:t>
            </a:r>
          </a:p>
          <a:p>
            <a:endParaRPr lang="en-SG" dirty="0"/>
          </a:p>
        </p:txBody>
      </p:sp>
      <p:pic>
        <p:nvPicPr>
          <p:cNvPr id="4" name="Picture 3">
            <a:extLst>
              <a:ext uri="{FF2B5EF4-FFF2-40B4-BE49-F238E27FC236}">
                <a16:creationId xmlns:a16="http://schemas.microsoft.com/office/drawing/2014/main" id="{6176D5A7-CB8F-47FC-6A7F-C478582BFBCD}"/>
              </a:ext>
            </a:extLst>
          </p:cNvPr>
          <p:cNvPicPr>
            <a:picLocks noChangeAspect="1"/>
          </p:cNvPicPr>
          <p:nvPr/>
        </p:nvPicPr>
        <p:blipFill>
          <a:blip r:embed="rId2"/>
          <a:stretch>
            <a:fillRect/>
          </a:stretch>
        </p:blipFill>
        <p:spPr>
          <a:xfrm>
            <a:off x="5770589" y="1775574"/>
            <a:ext cx="5868689" cy="4685611"/>
          </a:xfrm>
          <a:prstGeom prst="rect">
            <a:avLst/>
          </a:prstGeom>
        </p:spPr>
      </p:pic>
    </p:spTree>
    <p:extLst>
      <p:ext uri="{BB962C8B-B14F-4D97-AF65-F5344CB8AC3E}">
        <p14:creationId xmlns:p14="http://schemas.microsoft.com/office/powerpoint/2010/main" val="716102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B98B7-82D2-6AAA-B9D3-93BD8962D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58F16E-2494-CCB8-E907-326B77A2842D}"/>
              </a:ext>
            </a:extLst>
          </p:cNvPr>
          <p:cNvSpPr>
            <a:spLocks noGrp="1"/>
          </p:cNvSpPr>
          <p:nvPr>
            <p:ph type="title"/>
          </p:nvPr>
        </p:nvSpPr>
        <p:spPr>
          <a:xfrm>
            <a:off x="2291521" y="265952"/>
            <a:ext cx="7729728" cy="1188720"/>
          </a:xfrm>
        </p:spPr>
        <p:txBody>
          <a:bodyPr/>
          <a:lstStyle/>
          <a:p>
            <a:r>
              <a:rPr lang="en-SG" dirty="0"/>
              <a:t>Walkthrough - Example outputs</a:t>
            </a:r>
          </a:p>
        </p:txBody>
      </p:sp>
      <p:graphicFrame>
        <p:nvGraphicFramePr>
          <p:cNvPr id="10" name="Table 9">
            <a:extLst>
              <a:ext uri="{FF2B5EF4-FFF2-40B4-BE49-F238E27FC236}">
                <a16:creationId xmlns:a16="http://schemas.microsoft.com/office/drawing/2014/main" id="{CE407434-8ABB-04BD-305C-731B2AE62294}"/>
              </a:ext>
            </a:extLst>
          </p:cNvPr>
          <p:cNvGraphicFramePr>
            <a:graphicFrameLocks noGrp="1"/>
          </p:cNvGraphicFramePr>
          <p:nvPr>
            <p:extLst>
              <p:ext uri="{D42A27DB-BD31-4B8C-83A1-F6EECF244321}">
                <p14:modId xmlns:p14="http://schemas.microsoft.com/office/powerpoint/2010/main" val="3114454261"/>
              </p:ext>
            </p:extLst>
          </p:nvPr>
        </p:nvGraphicFramePr>
        <p:xfrm>
          <a:off x="643147" y="1651316"/>
          <a:ext cx="10571192" cy="4775363"/>
        </p:xfrm>
        <a:graphic>
          <a:graphicData uri="http://schemas.openxmlformats.org/drawingml/2006/table">
            <a:tbl>
              <a:tblPr firstRow="1" bandRow="1">
                <a:tableStyleId>{F5AB1C69-6EDB-4FF4-983F-18BD219EF322}</a:tableStyleId>
              </a:tblPr>
              <a:tblGrid>
                <a:gridCol w="5285596">
                  <a:extLst>
                    <a:ext uri="{9D8B030D-6E8A-4147-A177-3AD203B41FA5}">
                      <a16:colId xmlns:a16="http://schemas.microsoft.com/office/drawing/2014/main" val="3069765630"/>
                    </a:ext>
                  </a:extLst>
                </a:gridCol>
                <a:gridCol w="5285596">
                  <a:extLst>
                    <a:ext uri="{9D8B030D-6E8A-4147-A177-3AD203B41FA5}">
                      <a16:colId xmlns:a16="http://schemas.microsoft.com/office/drawing/2014/main" val="90816734"/>
                    </a:ext>
                  </a:extLst>
                </a:gridCol>
              </a:tblGrid>
              <a:tr h="469661">
                <a:tc>
                  <a:txBody>
                    <a:bodyPr/>
                    <a:lstStyle/>
                    <a:p>
                      <a:r>
                        <a:rPr lang="en-SG" dirty="0"/>
                        <a:t>Case</a:t>
                      </a:r>
                    </a:p>
                  </a:txBody>
                  <a:tcPr/>
                </a:tc>
                <a:tc>
                  <a:txBody>
                    <a:bodyPr/>
                    <a:lstStyle/>
                    <a:p>
                      <a:r>
                        <a:rPr lang="en-SG" dirty="0"/>
                        <a:t>Output</a:t>
                      </a:r>
                    </a:p>
                  </a:txBody>
                  <a:tcPr/>
                </a:tc>
                <a:extLst>
                  <a:ext uri="{0D108BD9-81ED-4DB2-BD59-A6C34878D82A}">
                    <a16:rowId xmlns:a16="http://schemas.microsoft.com/office/drawing/2014/main" val="1983883975"/>
                  </a:ext>
                </a:extLst>
              </a:tr>
              <a:tr h="2152851">
                <a:tc>
                  <a:txBody>
                    <a:bodyPr/>
                    <a:lstStyle/>
                    <a:p>
                      <a:r>
                        <a:rPr lang="en-SG" dirty="0"/>
                        <a:t>P(Mediation) &gt; 0.50</a:t>
                      </a:r>
                    </a:p>
                    <a:p>
                      <a:r>
                        <a:rPr lang="en-SG" dirty="0"/>
                        <a:t>P(Settlement) &gt; 0.50</a:t>
                      </a:r>
                    </a:p>
                  </a:txBody>
                  <a:tcPr/>
                </a:tc>
                <a:tc>
                  <a:txBody>
                    <a:bodyPr/>
                    <a:lstStyle/>
                    <a:p>
                      <a:endParaRPr lang="en-SG" dirty="0"/>
                    </a:p>
                  </a:txBody>
                  <a:tcPr/>
                </a:tc>
                <a:extLst>
                  <a:ext uri="{0D108BD9-81ED-4DB2-BD59-A6C34878D82A}">
                    <a16:rowId xmlns:a16="http://schemas.microsoft.com/office/drawing/2014/main" val="673015787"/>
                  </a:ext>
                </a:extLst>
              </a:tr>
              <a:tr h="2152851">
                <a:tc>
                  <a:txBody>
                    <a:bodyPr/>
                    <a:lstStyle/>
                    <a:p>
                      <a:r>
                        <a:rPr lang="en-SG" dirty="0"/>
                        <a:t>P(Mediation) &gt; 0.50</a:t>
                      </a:r>
                    </a:p>
                    <a:p>
                      <a:r>
                        <a:rPr lang="en-SG" dirty="0"/>
                        <a:t>P(Settlement) &lt; 0.50</a:t>
                      </a:r>
                    </a:p>
                    <a:p>
                      <a:endParaRPr lang="en-SG" dirty="0"/>
                    </a:p>
                  </a:txBody>
                  <a:tcPr/>
                </a:tc>
                <a:tc>
                  <a:txBody>
                    <a:bodyPr/>
                    <a:lstStyle/>
                    <a:p>
                      <a:endParaRPr lang="en-SG" dirty="0"/>
                    </a:p>
                  </a:txBody>
                  <a:tcPr/>
                </a:tc>
                <a:extLst>
                  <a:ext uri="{0D108BD9-81ED-4DB2-BD59-A6C34878D82A}">
                    <a16:rowId xmlns:a16="http://schemas.microsoft.com/office/drawing/2014/main" val="1512237715"/>
                  </a:ext>
                </a:extLst>
              </a:tr>
            </a:tbl>
          </a:graphicData>
        </a:graphic>
      </p:graphicFrame>
      <p:pic>
        <p:nvPicPr>
          <p:cNvPr id="7" name="Picture 6">
            <a:extLst>
              <a:ext uri="{FF2B5EF4-FFF2-40B4-BE49-F238E27FC236}">
                <a16:creationId xmlns:a16="http://schemas.microsoft.com/office/drawing/2014/main" id="{F2E1B199-B8BB-5F94-A720-A9C0BC5DD286}"/>
              </a:ext>
            </a:extLst>
          </p:cNvPr>
          <p:cNvPicPr>
            <a:picLocks noChangeAspect="1"/>
          </p:cNvPicPr>
          <p:nvPr/>
        </p:nvPicPr>
        <p:blipFill>
          <a:blip r:embed="rId2"/>
          <a:stretch>
            <a:fillRect/>
          </a:stretch>
        </p:blipFill>
        <p:spPr>
          <a:xfrm>
            <a:off x="6684258" y="4347771"/>
            <a:ext cx="3935694" cy="1991076"/>
          </a:xfrm>
          <a:prstGeom prst="rect">
            <a:avLst/>
          </a:prstGeom>
        </p:spPr>
      </p:pic>
      <p:pic>
        <p:nvPicPr>
          <p:cNvPr id="12" name="Picture 11">
            <a:extLst>
              <a:ext uri="{FF2B5EF4-FFF2-40B4-BE49-F238E27FC236}">
                <a16:creationId xmlns:a16="http://schemas.microsoft.com/office/drawing/2014/main" id="{FBD219E7-66F7-6082-2CB9-08F8E0EDE79B}"/>
              </a:ext>
            </a:extLst>
          </p:cNvPr>
          <p:cNvPicPr>
            <a:picLocks noChangeAspect="1"/>
          </p:cNvPicPr>
          <p:nvPr/>
        </p:nvPicPr>
        <p:blipFill>
          <a:blip r:embed="rId3"/>
          <a:stretch>
            <a:fillRect/>
          </a:stretch>
        </p:blipFill>
        <p:spPr>
          <a:xfrm>
            <a:off x="6684259" y="2225615"/>
            <a:ext cx="3935694" cy="1925512"/>
          </a:xfrm>
          <a:prstGeom prst="rect">
            <a:avLst/>
          </a:prstGeom>
        </p:spPr>
      </p:pic>
    </p:spTree>
    <p:extLst>
      <p:ext uri="{BB962C8B-B14F-4D97-AF65-F5344CB8AC3E}">
        <p14:creationId xmlns:p14="http://schemas.microsoft.com/office/powerpoint/2010/main" val="1963144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9DF1B-A97C-2CB7-BFDE-1A93872B8F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411BD-69C8-9430-9E67-766DADC5E05E}"/>
              </a:ext>
            </a:extLst>
          </p:cNvPr>
          <p:cNvSpPr>
            <a:spLocks noGrp="1"/>
          </p:cNvSpPr>
          <p:nvPr>
            <p:ph type="title"/>
          </p:nvPr>
        </p:nvSpPr>
        <p:spPr>
          <a:xfrm>
            <a:off x="2291521" y="265952"/>
            <a:ext cx="7729728" cy="1188720"/>
          </a:xfrm>
        </p:spPr>
        <p:txBody>
          <a:bodyPr/>
          <a:lstStyle/>
          <a:p>
            <a:r>
              <a:rPr lang="en-SG" dirty="0"/>
              <a:t>Walkthrough - Example outputs</a:t>
            </a:r>
          </a:p>
        </p:txBody>
      </p:sp>
      <p:graphicFrame>
        <p:nvGraphicFramePr>
          <p:cNvPr id="10" name="Table 9">
            <a:extLst>
              <a:ext uri="{FF2B5EF4-FFF2-40B4-BE49-F238E27FC236}">
                <a16:creationId xmlns:a16="http://schemas.microsoft.com/office/drawing/2014/main" id="{3FB12711-DE0A-EC42-304F-4FAB6AA2EE9F}"/>
              </a:ext>
            </a:extLst>
          </p:cNvPr>
          <p:cNvGraphicFramePr>
            <a:graphicFrameLocks noGrp="1"/>
          </p:cNvGraphicFramePr>
          <p:nvPr>
            <p:extLst>
              <p:ext uri="{D42A27DB-BD31-4B8C-83A1-F6EECF244321}">
                <p14:modId xmlns:p14="http://schemas.microsoft.com/office/powerpoint/2010/main" val="1386532536"/>
              </p:ext>
            </p:extLst>
          </p:nvPr>
        </p:nvGraphicFramePr>
        <p:xfrm>
          <a:off x="643147" y="1651316"/>
          <a:ext cx="10571192" cy="4940731"/>
        </p:xfrm>
        <a:graphic>
          <a:graphicData uri="http://schemas.openxmlformats.org/drawingml/2006/table">
            <a:tbl>
              <a:tblPr firstRow="1" bandRow="1">
                <a:tableStyleId>{F5AB1C69-6EDB-4FF4-983F-18BD219EF322}</a:tableStyleId>
              </a:tblPr>
              <a:tblGrid>
                <a:gridCol w="5285596">
                  <a:extLst>
                    <a:ext uri="{9D8B030D-6E8A-4147-A177-3AD203B41FA5}">
                      <a16:colId xmlns:a16="http://schemas.microsoft.com/office/drawing/2014/main" val="3069765630"/>
                    </a:ext>
                  </a:extLst>
                </a:gridCol>
                <a:gridCol w="5285596">
                  <a:extLst>
                    <a:ext uri="{9D8B030D-6E8A-4147-A177-3AD203B41FA5}">
                      <a16:colId xmlns:a16="http://schemas.microsoft.com/office/drawing/2014/main" val="90816734"/>
                    </a:ext>
                  </a:extLst>
                </a:gridCol>
              </a:tblGrid>
              <a:tr h="485925">
                <a:tc>
                  <a:txBody>
                    <a:bodyPr/>
                    <a:lstStyle/>
                    <a:p>
                      <a:r>
                        <a:rPr lang="en-SG" dirty="0"/>
                        <a:t>Case</a:t>
                      </a:r>
                    </a:p>
                  </a:txBody>
                  <a:tcPr/>
                </a:tc>
                <a:tc>
                  <a:txBody>
                    <a:bodyPr/>
                    <a:lstStyle/>
                    <a:p>
                      <a:r>
                        <a:rPr lang="en-SG" dirty="0"/>
                        <a:t>Output</a:t>
                      </a:r>
                    </a:p>
                  </a:txBody>
                  <a:tcPr/>
                </a:tc>
                <a:extLst>
                  <a:ext uri="{0D108BD9-81ED-4DB2-BD59-A6C34878D82A}">
                    <a16:rowId xmlns:a16="http://schemas.microsoft.com/office/drawing/2014/main" val="1983883975"/>
                  </a:ext>
                </a:extLst>
              </a:tr>
              <a:tr h="2227403">
                <a:tc>
                  <a:txBody>
                    <a:bodyPr/>
                    <a:lstStyle/>
                    <a:p>
                      <a:r>
                        <a:rPr lang="en-SG" dirty="0"/>
                        <a:t>0.50 &gt;= P(Mediation) &gt;= 0.40</a:t>
                      </a:r>
                    </a:p>
                    <a:p>
                      <a:r>
                        <a:rPr lang="en-SG" dirty="0"/>
                        <a:t>P(Settlement) &gt; 0.50</a:t>
                      </a:r>
                    </a:p>
                  </a:txBody>
                  <a:tcPr/>
                </a:tc>
                <a:tc>
                  <a:txBody>
                    <a:bodyPr/>
                    <a:lstStyle/>
                    <a:p>
                      <a:endParaRPr lang="en-SG" dirty="0"/>
                    </a:p>
                  </a:txBody>
                  <a:tcPr/>
                </a:tc>
                <a:extLst>
                  <a:ext uri="{0D108BD9-81ED-4DB2-BD59-A6C34878D82A}">
                    <a16:rowId xmlns:a16="http://schemas.microsoft.com/office/drawing/2014/main" val="673015787"/>
                  </a:ext>
                </a:extLst>
              </a:tr>
              <a:tr h="2227403">
                <a:tc>
                  <a:txBody>
                    <a:bodyPr/>
                    <a:lstStyle/>
                    <a:p>
                      <a:r>
                        <a:rPr lang="en-SG" dirty="0"/>
                        <a:t>0.50 &gt;= P(Mediation) &gt;= 0.40</a:t>
                      </a:r>
                    </a:p>
                    <a:p>
                      <a:r>
                        <a:rPr lang="en-SG" dirty="0"/>
                        <a:t>P(Settlement) &lt; 0.50</a:t>
                      </a:r>
                    </a:p>
                    <a:p>
                      <a:endParaRPr lang="en-SG" dirty="0"/>
                    </a:p>
                  </a:txBody>
                  <a:tcPr/>
                </a:tc>
                <a:tc>
                  <a:txBody>
                    <a:bodyPr/>
                    <a:lstStyle/>
                    <a:p>
                      <a:endParaRPr lang="en-SG" dirty="0"/>
                    </a:p>
                  </a:txBody>
                  <a:tcPr/>
                </a:tc>
                <a:extLst>
                  <a:ext uri="{0D108BD9-81ED-4DB2-BD59-A6C34878D82A}">
                    <a16:rowId xmlns:a16="http://schemas.microsoft.com/office/drawing/2014/main" val="1512237715"/>
                  </a:ext>
                </a:extLst>
              </a:tr>
            </a:tbl>
          </a:graphicData>
        </a:graphic>
      </p:graphicFrame>
      <p:pic>
        <p:nvPicPr>
          <p:cNvPr id="4" name="Picture 3">
            <a:extLst>
              <a:ext uri="{FF2B5EF4-FFF2-40B4-BE49-F238E27FC236}">
                <a16:creationId xmlns:a16="http://schemas.microsoft.com/office/drawing/2014/main" id="{A056096F-FF45-B282-EA01-1D21E1727FB2}"/>
              </a:ext>
            </a:extLst>
          </p:cNvPr>
          <p:cNvPicPr>
            <a:picLocks noChangeAspect="1"/>
          </p:cNvPicPr>
          <p:nvPr/>
        </p:nvPicPr>
        <p:blipFill>
          <a:blip r:embed="rId2"/>
          <a:stretch>
            <a:fillRect/>
          </a:stretch>
        </p:blipFill>
        <p:spPr>
          <a:xfrm>
            <a:off x="6684259" y="4416783"/>
            <a:ext cx="3935693" cy="2102782"/>
          </a:xfrm>
          <a:prstGeom prst="rect">
            <a:avLst/>
          </a:prstGeom>
        </p:spPr>
      </p:pic>
      <p:pic>
        <p:nvPicPr>
          <p:cNvPr id="6" name="Picture 5">
            <a:extLst>
              <a:ext uri="{FF2B5EF4-FFF2-40B4-BE49-F238E27FC236}">
                <a16:creationId xmlns:a16="http://schemas.microsoft.com/office/drawing/2014/main" id="{BC4C8039-454F-8B83-57CD-B011E7DA35D6}"/>
              </a:ext>
            </a:extLst>
          </p:cNvPr>
          <p:cNvPicPr>
            <a:picLocks noChangeAspect="1"/>
          </p:cNvPicPr>
          <p:nvPr/>
        </p:nvPicPr>
        <p:blipFill>
          <a:blip r:embed="rId3"/>
          <a:stretch>
            <a:fillRect/>
          </a:stretch>
        </p:blipFill>
        <p:spPr>
          <a:xfrm>
            <a:off x="6684259" y="2226045"/>
            <a:ext cx="3935693" cy="2062593"/>
          </a:xfrm>
          <a:prstGeom prst="rect">
            <a:avLst/>
          </a:prstGeom>
        </p:spPr>
      </p:pic>
    </p:spTree>
    <p:extLst>
      <p:ext uri="{BB962C8B-B14F-4D97-AF65-F5344CB8AC3E}">
        <p14:creationId xmlns:p14="http://schemas.microsoft.com/office/powerpoint/2010/main" val="30664248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D7B36-2D03-8114-DF16-E4E717064E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4D5A1C-4790-6900-1062-1CFEB93D75EF}"/>
              </a:ext>
            </a:extLst>
          </p:cNvPr>
          <p:cNvSpPr>
            <a:spLocks noGrp="1"/>
          </p:cNvSpPr>
          <p:nvPr>
            <p:ph type="title"/>
          </p:nvPr>
        </p:nvSpPr>
        <p:spPr>
          <a:xfrm>
            <a:off x="2291521" y="265952"/>
            <a:ext cx="7729728" cy="1188720"/>
          </a:xfrm>
        </p:spPr>
        <p:txBody>
          <a:bodyPr/>
          <a:lstStyle/>
          <a:p>
            <a:r>
              <a:rPr lang="en-SG" dirty="0"/>
              <a:t>Walkthrough - Example outputs</a:t>
            </a:r>
          </a:p>
        </p:txBody>
      </p:sp>
      <p:graphicFrame>
        <p:nvGraphicFramePr>
          <p:cNvPr id="10" name="Table 9">
            <a:extLst>
              <a:ext uri="{FF2B5EF4-FFF2-40B4-BE49-F238E27FC236}">
                <a16:creationId xmlns:a16="http://schemas.microsoft.com/office/drawing/2014/main" id="{BDC01DAE-1187-DABA-D1E1-7730C7178A76}"/>
              </a:ext>
            </a:extLst>
          </p:cNvPr>
          <p:cNvGraphicFramePr>
            <a:graphicFrameLocks noGrp="1"/>
          </p:cNvGraphicFramePr>
          <p:nvPr>
            <p:extLst>
              <p:ext uri="{D42A27DB-BD31-4B8C-83A1-F6EECF244321}">
                <p14:modId xmlns:p14="http://schemas.microsoft.com/office/powerpoint/2010/main" val="1270345768"/>
              </p:ext>
            </p:extLst>
          </p:nvPr>
        </p:nvGraphicFramePr>
        <p:xfrm>
          <a:off x="643147" y="1651316"/>
          <a:ext cx="10571192" cy="2713328"/>
        </p:xfrm>
        <a:graphic>
          <a:graphicData uri="http://schemas.openxmlformats.org/drawingml/2006/table">
            <a:tbl>
              <a:tblPr firstRow="1" bandRow="1">
                <a:tableStyleId>{F5AB1C69-6EDB-4FF4-983F-18BD219EF322}</a:tableStyleId>
              </a:tblPr>
              <a:tblGrid>
                <a:gridCol w="5285596">
                  <a:extLst>
                    <a:ext uri="{9D8B030D-6E8A-4147-A177-3AD203B41FA5}">
                      <a16:colId xmlns:a16="http://schemas.microsoft.com/office/drawing/2014/main" val="3069765630"/>
                    </a:ext>
                  </a:extLst>
                </a:gridCol>
                <a:gridCol w="5285596">
                  <a:extLst>
                    <a:ext uri="{9D8B030D-6E8A-4147-A177-3AD203B41FA5}">
                      <a16:colId xmlns:a16="http://schemas.microsoft.com/office/drawing/2014/main" val="90816734"/>
                    </a:ext>
                  </a:extLst>
                </a:gridCol>
              </a:tblGrid>
              <a:tr h="485925">
                <a:tc>
                  <a:txBody>
                    <a:bodyPr/>
                    <a:lstStyle/>
                    <a:p>
                      <a:r>
                        <a:rPr lang="en-SG" dirty="0"/>
                        <a:t>Case</a:t>
                      </a:r>
                    </a:p>
                  </a:txBody>
                  <a:tcPr/>
                </a:tc>
                <a:tc>
                  <a:txBody>
                    <a:bodyPr/>
                    <a:lstStyle/>
                    <a:p>
                      <a:r>
                        <a:rPr lang="en-SG" dirty="0"/>
                        <a:t>Output</a:t>
                      </a:r>
                    </a:p>
                  </a:txBody>
                  <a:tcPr/>
                </a:tc>
                <a:extLst>
                  <a:ext uri="{0D108BD9-81ED-4DB2-BD59-A6C34878D82A}">
                    <a16:rowId xmlns:a16="http://schemas.microsoft.com/office/drawing/2014/main" val="1983883975"/>
                  </a:ext>
                </a:extLst>
              </a:tr>
              <a:tr h="2227403">
                <a:tc>
                  <a:txBody>
                    <a:bodyPr/>
                    <a:lstStyle/>
                    <a:p>
                      <a:r>
                        <a:rPr lang="en-SG" dirty="0"/>
                        <a:t>P(Mediation) &lt; 0.40</a:t>
                      </a:r>
                    </a:p>
                  </a:txBody>
                  <a:tcPr/>
                </a:tc>
                <a:tc>
                  <a:txBody>
                    <a:bodyPr/>
                    <a:lstStyle/>
                    <a:p>
                      <a:endParaRPr lang="en-SG" dirty="0"/>
                    </a:p>
                  </a:txBody>
                  <a:tcPr/>
                </a:tc>
                <a:extLst>
                  <a:ext uri="{0D108BD9-81ED-4DB2-BD59-A6C34878D82A}">
                    <a16:rowId xmlns:a16="http://schemas.microsoft.com/office/drawing/2014/main" val="673015787"/>
                  </a:ext>
                </a:extLst>
              </a:tr>
            </a:tbl>
          </a:graphicData>
        </a:graphic>
      </p:graphicFrame>
      <p:pic>
        <p:nvPicPr>
          <p:cNvPr id="5" name="Picture 4">
            <a:extLst>
              <a:ext uri="{FF2B5EF4-FFF2-40B4-BE49-F238E27FC236}">
                <a16:creationId xmlns:a16="http://schemas.microsoft.com/office/drawing/2014/main" id="{C48BA943-F896-F551-2244-BFED33FE6253}"/>
              </a:ext>
            </a:extLst>
          </p:cNvPr>
          <p:cNvPicPr>
            <a:picLocks noChangeAspect="1"/>
          </p:cNvPicPr>
          <p:nvPr/>
        </p:nvPicPr>
        <p:blipFill>
          <a:blip r:embed="rId2"/>
          <a:stretch>
            <a:fillRect/>
          </a:stretch>
        </p:blipFill>
        <p:spPr>
          <a:xfrm>
            <a:off x="6281889" y="2297694"/>
            <a:ext cx="4734043" cy="1937876"/>
          </a:xfrm>
          <a:prstGeom prst="rect">
            <a:avLst/>
          </a:prstGeom>
        </p:spPr>
      </p:pic>
    </p:spTree>
    <p:extLst>
      <p:ext uri="{BB962C8B-B14F-4D97-AF65-F5344CB8AC3E}">
        <p14:creationId xmlns:p14="http://schemas.microsoft.com/office/powerpoint/2010/main" val="1344849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E1234-9684-8FFB-5A20-F37D4A07B3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9A02C6-CDA0-E5A1-99F3-2C54D06742DD}"/>
              </a:ext>
            </a:extLst>
          </p:cNvPr>
          <p:cNvSpPr>
            <a:spLocks noGrp="1"/>
          </p:cNvSpPr>
          <p:nvPr>
            <p:ph type="title"/>
          </p:nvPr>
        </p:nvSpPr>
        <p:spPr>
          <a:xfrm>
            <a:off x="2418521" y="596152"/>
            <a:ext cx="7729728" cy="1188720"/>
          </a:xfrm>
        </p:spPr>
        <p:txBody>
          <a:bodyPr/>
          <a:lstStyle/>
          <a:p>
            <a:r>
              <a:rPr lang="en-SG" dirty="0"/>
              <a:t>Conclusion</a:t>
            </a:r>
          </a:p>
        </p:txBody>
      </p:sp>
      <p:sp>
        <p:nvSpPr>
          <p:cNvPr id="5" name="Content Placeholder 4">
            <a:extLst>
              <a:ext uri="{FF2B5EF4-FFF2-40B4-BE49-F238E27FC236}">
                <a16:creationId xmlns:a16="http://schemas.microsoft.com/office/drawing/2014/main" id="{E7A993FE-347C-33A3-E3A2-A3AEDDCDF3B0}"/>
              </a:ext>
            </a:extLst>
          </p:cNvPr>
          <p:cNvSpPr>
            <a:spLocks noGrp="1"/>
          </p:cNvSpPr>
          <p:nvPr>
            <p:ph idx="1"/>
          </p:nvPr>
        </p:nvSpPr>
        <p:spPr>
          <a:xfrm>
            <a:off x="1032774" y="2053086"/>
            <a:ext cx="9627078" cy="3776214"/>
          </a:xfrm>
        </p:spPr>
        <p:txBody>
          <a:bodyPr>
            <a:normAutofit/>
          </a:bodyPr>
          <a:lstStyle/>
          <a:p>
            <a:r>
              <a:rPr lang="en-SG" dirty="0"/>
              <a:t>Final result for Models</a:t>
            </a:r>
          </a:p>
          <a:p>
            <a:pPr lvl="1"/>
            <a:r>
              <a:rPr lang="en-SG" dirty="0"/>
              <a:t>Both utilize </a:t>
            </a:r>
            <a:r>
              <a:rPr lang="en-SG" dirty="0" err="1"/>
              <a:t>XGBoost</a:t>
            </a:r>
            <a:r>
              <a:rPr lang="en-SG" dirty="0"/>
              <a:t>, and are optimised + handled for class imbalance</a:t>
            </a:r>
          </a:p>
          <a:p>
            <a:pPr lvl="1"/>
            <a:r>
              <a:rPr lang="en-SG" dirty="0"/>
              <a:t>Mediation model: Macro-average F1: 0.70</a:t>
            </a:r>
          </a:p>
          <a:p>
            <a:pPr lvl="1"/>
            <a:r>
              <a:rPr lang="en-SG" dirty="0"/>
              <a:t>Settlement model: Macro-average F1: 0.55</a:t>
            </a:r>
          </a:p>
          <a:p>
            <a:r>
              <a:rPr lang="en-SG" dirty="0"/>
              <a:t>Additional warning sign (0.40 &lt;= P(mediation) &lt;= 0.50) is used as:</a:t>
            </a:r>
          </a:p>
          <a:p>
            <a:pPr lvl="1"/>
            <a:r>
              <a:rPr lang="en-SG" dirty="0"/>
              <a:t>To prevent compounding error if Mediation model is wrong</a:t>
            </a:r>
          </a:p>
          <a:p>
            <a:pPr lvl="1"/>
            <a:r>
              <a:rPr lang="en-SG" dirty="0"/>
              <a:t>Leave more flexibility and transparency to the user</a:t>
            </a:r>
          </a:p>
          <a:p>
            <a:r>
              <a:rPr lang="en-SG" b="1" dirty="0"/>
              <a:t>Probability is displayed to show user how confident the model is, so CMC staff have full transparency and confidence level to decide what cases they wish to escalate</a:t>
            </a:r>
          </a:p>
        </p:txBody>
      </p:sp>
    </p:spTree>
    <p:extLst>
      <p:ext uri="{BB962C8B-B14F-4D97-AF65-F5344CB8AC3E}">
        <p14:creationId xmlns:p14="http://schemas.microsoft.com/office/powerpoint/2010/main" val="3289064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6E177-64CD-DF96-336A-B3C321F580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DA6D0E-A909-634D-5897-A6138765D6CA}"/>
              </a:ext>
            </a:extLst>
          </p:cNvPr>
          <p:cNvSpPr>
            <a:spLocks noGrp="1"/>
          </p:cNvSpPr>
          <p:nvPr>
            <p:ph type="title"/>
          </p:nvPr>
        </p:nvSpPr>
        <p:spPr>
          <a:xfrm>
            <a:off x="2231136" y="634252"/>
            <a:ext cx="7729728" cy="1188720"/>
          </a:xfrm>
        </p:spPr>
        <p:txBody>
          <a:bodyPr/>
          <a:lstStyle/>
          <a:p>
            <a:r>
              <a:rPr lang="en-SG" dirty="0"/>
              <a:t>Future improvements</a:t>
            </a:r>
          </a:p>
        </p:txBody>
      </p:sp>
      <p:sp>
        <p:nvSpPr>
          <p:cNvPr id="5" name="Content Placeholder 4">
            <a:extLst>
              <a:ext uri="{FF2B5EF4-FFF2-40B4-BE49-F238E27FC236}">
                <a16:creationId xmlns:a16="http://schemas.microsoft.com/office/drawing/2014/main" id="{4DF6877E-A722-E4D7-066D-0749CAB302FB}"/>
              </a:ext>
            </a:extLst>
          </p:cNvPr>
          <p:cNvSpPr>
            <a:spLocks noGrp="1"/>
          </p:cNvSpPr>
          <p:nvPr>
            <p:ph idx="1"/>
          </p:nvPr>
        </p:nvSpPr>
        <p:spPr>
          <a:xfrm>
            <a:off x="931174" y="2161396"/>
            <a:ext cx="9597126" cy="2535208"/>
          </a:xfrm>
        </p:spPr>
        <p:txBody>
          <a:bodyPr>
            <a:normAutofit/>
          </a:bodyPr>
          <a:lstStyle/>
          <a:p>
            <a:r>
              <a:rPr lang="en-SG" dirty="0"/>
              <a:t>Incorporate more descriptive features, such as:</a:t>
            </a:r>
          </a:p>
          <a:p>
            <a:pPr lvl="1"/>
            <a:r>
              <a:rPr lang="en-SG" dirty="0"/>
              <a:t>Text describing cases – vectorize and add as features</a:t>
            </a:r>
          </a:p>
          <a:p>
            <a:pPr lvl="1"/>
            <a:r>
              <a:rPr lang="en-SG" dirty="0"/>
              <a:t>Demographics</a:t>
            </a:r>
          </a:p>
          <a:p>
            <a:r>
              <a:rPr lang="en-SG" dirty="0"/>
              <a:t>Explore stacking models</a:t>
            </a:r>
          </a:p>
          <a:p>
            <a:r>
              <a:rPr lang="en-SG" dirty="0"/>
              <a:t>Explore explainability metrics for accountability </a:t>
            </a:r>
          </a:p>
          <a:p>
            <a:r>
              <a:rPr lang="en-SG" dirty="0"/>
              <a:t>Built active learning loop to prevent model drift</a:t>
            </a:r>
          </a:p>
        </p:txBody>
      </p:sp>
    </p:spTree>
    <p:extLst>
      <p:ext uri="{BB962C8B-B14F-4D97-AF65-F5344CB8AC3E}">
        <p14:creationId xmlns:p14="http://schemas.microsoft.com/office/powerpoint/2010/main" val="387075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6826A70-B588-4E33-EEAA-EA57CB999E97}"/>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BC3E1C3D-633C-4756-B09B-9AD080714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668" y="640080"/>
            <a:ext cx="10915252" cy="5263134"/>
          </a:xfrm>
          <a:prstGeom prst="rect">
            <a:avLst/>
          </a:prstGeom>
          <a:noFill/>
          <a:ln w="31750" cap="sq">
            <a:solidFill>
              <a:schemeClr val="accent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295DAF8-54BC-4834-A4B1-7DD2F7AFE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520" y="802767"/>
            <a:ext cx="10585166" cy="4937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95802-C7EB-B83B-441C-76BC233D304E}"/>
              </a:ext>
            </a:extLst>
          </p:cNvPr>
          <p:cNvSpPr>
            <a:spLocks noGrp="1"/>
          </p:cNvSpPr>
          <p:nvPr>
            <p:ph type="title"/>
          </p:nvPr>
        </p:nvSpPr>
        <p:spPr>
          <a:xfrm>
            <a:off x="1120624" y="1122807"/>
            <a:ext cx="9954443" cy="4297680"/>
          </a:xfrm>
          <a:noFill/>
          <a:ln>
            <a:noFill/>
          </a:ln>
        </p:spPr>
        <p:txBody>
          <a:bodyPr vert="horz" lIns="182880" tIns="182880" rIns="182880" bIns="182880" rtlCol="0" anchor="ctr" anchorCtr="1">
            <a:normAutofit/>
          </a:bodyPr>
          <a:lstStyle/>
          <a:p>
            <a:r>
              <a:rPr lang="en-US" sz="6000" kern="1200" cap="all" spc="200" baseline="0">
                <a:solidFill>
                  <a:srgbClr val="FFFFFF"/>
                </a:solidFill>
                <a:latin typeface="+mj-lt"/>
                <a:ea typeface="+mj-ea"/>
                <a:cs typeface="+mj-cs"/>
              </a:rPr>
              <a:t>Agent activity</a:t>
            </a:r>
          </a:p>
        </p:txBody>
      </p:sp>
    </p:spTree>
    <p:extLst>
      <p:ext uri="{BB962C8B-B14F-4D97-AF65-F5344CB8AC3E}">
        <p14:creationId xmlns:p14="http://schemas.microsoft.com/office/powerpoint/2010/main" val="262371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A940B-46A4-6323-A9F2-682521602D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7EB019-7B3E-BC21-3AB2-89E194327DD1}"/>
              </a:ext>
            </a:extLst>
          </p:cNvPr>
          <p:cNvSpPr>
            <a:spLocks noGrp="1"/>
          </p:cNvSpPr>
          <p:nvPr>
            <p:ph type="title"/>
          </p:nvPr>
        </p:nvSpPr>
        <p:spPr/>
        <p:txBody>
          <a:bodyPr/>
          <a:lstStyle/>
          <a:p>
            <a:r>
              <a:rPr lang="en-SG" dirty="0"/>
              <a:t>Question 3 – AI history evaluator</a:t>
            </a:r>
          </a:p>
        </p:txBody>
      </p:sp>
      <p:sp>
        <p:nvSpPr>
          <p:cNvPr id="3" name="Content Placeholder 2">
            <a:extLst>
              <a:ext uri="{FF2B5EF4-FFF2-40B4-BE49-F238E27FC236}">
                <a16:creationId xmlns:a16="http://schemas.microsoft.com/office/drawing/2014/main" id="{D50704A2-C739-3362-1979-DD2A292F5EAB}"/>
              </a:ext>
            </a:extLst>
          </p:cNvPr>
          <p:cNvSpPr>
            <a:spLocks noGrp="1"/>
          </p:cNvSpPr>
          <p:nvPr>
            <p:ph idx="1"/>
          </p:nvPr>
        </p:nvSpPr>
        <p:spPr/>
        <p:txBody>
          <a:bodyPr/>
          <a:lstStyle/>
          <a:p>
            <a:r>
              <a:rPr lang="en-SG" dirty="0"/>
              <a:t>Proposed AI-based Analysis flow</a:t>
            </a:r>
          </a:p>
          <a:p>
            <a:pPr lvl="1"/>
            <a:r>
              <a:rPr lang="en-SG" b="1" dirty="0"/>
              <a:t>Ran and tested, source code and results on github</a:t>
            </a:r>
          </a:p>
          <a:p>
            <a:r>
              <a:rPr lang="en-SG" dirty="0"/>
              <a:t>Proposed Evaluation Methods</a:t>
            </a:r>
          </a:p>
          <a:p>
            <a:pPr lvl="1"/>
            <a:r>
              <a:rPr lang="en-SG" b="1" dirty="0"/>
              <a:t>Relevant ones ran and tested, source code and results on github</a:t>
            </a:r>
          </a:p>
          <a:p>
            <a:pPr lvl="1"/>
            <a:r>
              <a:rPr lang="en-SG" dirty="0"/>
              <a:t>Evaluation methods for real world considerations</a:t>
            </a:r>
          </a:p>
          <a:p>
            <a:r>
              <a:rPr lang="en-SG" dirty="0"/>
              <a:t>Discuss if pipeline can be generalized</a:t>
            </a:r>
          </a:p>
        </p:txBody>
      </p:sp>
    </p:spTree>
    <p:extLst>
      <p:ext uri="{BB962C8B-B14F-4D97-AF65-F5344CB8AC3E}">
        <p14:creationId xmlns:p14="http://schemas.microsoft.com/office/powerpoint/2010/main" val="3009203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09955-7229-EA3F-F899-B6BB2D1168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23E3D6-4535-F4B4-F35B-F55B0737BC84}"/>
              </a:ext>
            </a:extLst>
          </p:cNvPr>
          <p:cNvSpPr>
            <a:spLocks noGrp="1"/>
          </p:cNvSpPr>
          <p:nvPr>
            <p:ph type="title"/>
          </p:nvPr>
        </p:nvSpPr>
        <p:spPr>
          <a:xfrm>
            <a:off x="2231136" y="194945"/>
            <a:ext cx="7729728" cy="1188720"/>
          </a:xfrm>
        </p:spPr>
        <p:txBody>
          <a:bodyPr/>
          <a:lstStyle/>
          <a:p>
            <a:r>
              <a:rPr lang="en-SG" dirty="0"/>
              <a:t>Proposed AI-Based analysis flow</a:t>
            </a:r>
          </a:p>
        </p:txBody>
      </p:sp>
      <p:sp>
        <p:nvSpPr>
          <p:cNvPr id="6" name="Rectangle 5">
            <a:extLst>
              <a:ext uri="{FF2B5EF4-FFF2-40B4-BE49-F238E27FC236}">
                <a16:creationId xmlns:a16="http://schemas.microsoft.com/office/drawing/2014/main" id="{34F65436-6F9B-89A1-2AF6-BB92FAC4EC44}"/>
              </a:ext>
            </a:extLst>
          </p:cNvPr>
          <p:cNvSpPr/>
          <p:nvPr/>
        </p:nvSpPr>
        <p:spPr>
          <a:xfrm>
            <a:off x="107951" y="1570008"/>
            <a:ext cx="911300" cy="464029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SG" dirty="0"/>
              <a:t>Syllabus PDF</a:t>
            </a:r>
          </a:p>
        </p:txBody>
      </p:sp>
      <p:cxnSp>
        <p:nvCxnSpPr>
          <p:cNvPr id="8" name="Straight Arrow Connector 7">
            <a:extLst>
              <a:ext uri="{FF2B5EF4-FFF2-40B4-BE49-F238E27FC236}">
                <a16:creationId xmlns:a16="http://schemas.microsoft.com/office/drawing/2014/main" id="{938E8461-066B-4855-7FED-B2648843366D}"/>
              </a:ext>
            </a:extLst>
          </p:cNvPr>
          <p:cNvCxnSpPr>
            <a:cxnSpLocks/>
            <a:stCxn id="6" idx="3"/>
            <a:endCxn id="9" idx="1"/>
          </p:cNvCxnSpPr>
          <p:nvPr/>
        </p:nvCxnSpPr>
        <p:spPr>
          <a:xfrm>
            <a:off x="1019251" y="3890154"/>
            <a:ext cx="879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8AB10D9-23F0-AFFA-26E0-F6A84F49E958}"/>
              </a:ext>
            </a:extLst>
          </p:cNvPr>
          <p:cNvSpPr/>
          <p:nvPr/>
        </p:nvSpPr>
        <p:spPr>
          <a:xfrm>
            <a:off x="1898331" y="2146851"/>
            <a:ext cx="1827056" cy="348660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SG" b="1" dirty="0"/>
              <a:t>SyllabusParser</a:t>
            </a:r>
          </a:p>
          <a:p>
            <a:pPr algn="ctr"/>
            <a:r>
              <a:rPr lang="en-SG" dirty="0"/>
              <a:t>- LLM Workflow to determine relevant parts to aims and topics of syllabus</a:t>
            </a:r>
          </a:p>
        </p:txBody>
      </p:sp>
      <p:cxnSp>
        <p:nvCxnSpPr>
          <p:cNvPr id="10" name="Straight Arrow Connector 9">
            <a:extLst>
              <a:ext uri="{FF2B5EF4-FFF2-40B4-BE49-F238E27FC236}">
                <a16:creationId xmlns:a16="http://schemas.microsoft.com/office/drawing/2014/main" id="{FACFC92B-FA69-08BD-161B-0CD2298DFE02}"/>
              </a:ext>
            </a:extLst>
          </p:cNvPr>
          <p:cNvCxnSpPr>
            <a:cxnSpLocks/>
            <a:stCxn id="9" idx="3"/>
            <a:endCxn id="38" idx="1"/>
          </p:cNvCxnSpPr>
          <p:nvPr/>
        </p:nvCxnSpPr>
        <p:spPr>
          <a:xfrm flipV="1">
            <a:off x="3725387" y="2698022"/>
            <a:ext cx="503396" cy="1192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242616E-2821-57B6-AE3F-A2CF2C3C192C}"/>
              </a:ext>
            </a:extLst>
          </p:cNvPr>
          <p:cNvSpPr/>
          <p:nvPr/>
        </p:nvSpPr>
        <p:spPr>
          <a:xfrm>
            <a:off x="6599396" y="2258889"/>
            <a:ext cx="2870200" cy="28716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SG" b="1" dirty="0"/>
              <a:t>QuestionPaperEvaluator</a:t>
            </a:r>
          </a:p>
          <a:p>
            <a:pPr algn="ctr"/>
            <a:r>
              <a:rPr lang="en-SG" dirty="0"/>
              <a:t>- LLM Workflow to give qualitative feedback on given paper based on aims and topics</a:t>
            </a:r>
          </a:p>
        </p:txBody>
      </p:sp>
      <p:sp>
        <p:nvSpPr>
          <p:cNvPr id="38" name="Rectangle 37">
            <a:extLst>
              <a:ext uri="{FF2B5EF4-FFF2-40B4-BE49-F238E27FC236}">
                <a16:creationId xmlns:a16="http://schemas.microsoft.com/office/drawing/2014/main" id="{0A085D35-E9A1-E734-1FC1-F6C60B8EDC2C}"/>
              </a:ext>
            </a:extLst>
          </p:cNvPr>
          <p:cNvSpPr/>
          <p:nvPr/>
        </p:nvSpPr>
        <p:spPr>
          <a:xfrm>
            <a:off x="4228783" y="2103662"/>
            <a:ext cx="1929528" cy="118872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SG" dirty="0"/>
              <a:t>List of Objectives identified</a:t>
            </a:r>
          </a:p>
        </p:txBody>
      </p:sp>
      <p:sp>
        <p:nvSpPr>
          <p:cNvPr id="39" name="Rectangle 38">
            <a:extLst>
              <a:ext uri="{FF2B5EF4-FFF2-40B4-BE49-F238E27FC236}">
                <a16:creationId xmlns:a16="http://schemas.microsoft.com/office/drawing/2014/main" id="{97821509-4080-9902-CA6F-FEE5E7C43B1F}"/>
              </a:ext>
            </a:extLst>
          </p:cNvPr>
          <p:cNvSpPr/>
          <p:nvPr/>
        </p:nvSpPr>
        <p:spPr>
          <a:xfrm>
            <a:off x="4166472" y="4012379"/>
            <a:ext cx="1929528" cy="118872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SG" dirty="0"/>
              <a:t>List of Topics identified</a:t>
            </a:r>
          </a:p>
        </p:txBody>
      </p:sp>
      <p:cxnSp>
        <p:nvCxnSpPr>
          <p:cNvPr id="42" name="Straight Arrow Connector 41">
            <a:extLst>
              <a:ext uri="{FF2B5EF4-FFF2-40B4-BE49-F238E27FC236}">
                <a16:creationId xmlns:a16="http://schemas.microsoft.com/office/drawing/2014/main" id="{FF4B45AD-51DA-A6C0-07B3-ABB5E27E90E8}"/>
              </a:ext>
            </a:extLst>
          </p:cNvPr>
          <p:cNvCxnSpPr>
            <a:cxnSpLocks/>
            <a:stCxn id="9" idx="3"/>
            <a:endCxn id="39" idx="1"/>
          </p:cNvCxnSpPr>
          <p:nvPr/>
        </p:nvCxnSpPr>
        <p:spPr>
          <a:xfrm>
            <a:off x="3725387" y="3890154"/>
            <a:ext cx="441085" cy="716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2250223-9687-CC3C-AA54-B516D6D731AC}"/>
              </a:ext>
            </a:extLst>
          </p:cNvPr>
          <p:cNvCxnSpPr>
            <a:cxnSpLocks/>
            <a:stCxn id="38" idx="3"/>
            <a:endCxn id="17" idx="1"/>
          </p:cNvCxnSpPr>
          <p:nvPr/>
        </p:nvCxnSpPr>
        <p:spPr>
          <a:xfrm>
            <a:off x="6158311" y="2698022"/>
            <a:ext cx="441085" cy="996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2B2AA33-07FA-166D-6B6D-B00D910C7663}"/>
              </a:ext>
            </a:extLst>
          </p:cNvPr>
          <p:cNvCxnSpPr>
            <a:cxnSpLocks/>
            <a:stCxn id="39" idx="3"/>
            <a:endCxn id="17" idx="1"/>
          </p:cNvCxnSpPr>
          <p:nvPr/>
        </p:nvCxnSpPr>
        <p:spPr>
          <a:xfrm flipV="1">
            <a:off x="6096000" y="3694705"/>
            <a:ext cx="503396" cy="912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F7C6285F-77F8-772C-8FF4-6746C8421BE8}"/>
              </a:ext>
            </a:extLst>
          </p:cNvPr>
          <p:cNvSpPr/>
          <p:nvPr/>
        </p:nvSpPr>
        <p:spPr>
          <a:xfrm>
            <a:off x="9960864" y="2103662"/>
            <a:ext cx="1929528" cy="118872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SG" dirty="0"/>
              <a:t>List of feedback for Objectives</a:t>
            </a:r>
          </a:p>
        </p:txBody>
      </p:sp>
      <p:sp>
        <p:nvSpPr>
          <p:cNvPr id="65" name="Rectangle 64">
            <a:extLst>
              <a:ext uri="{FF2B5EF4-FFF2-40B4-BE49-F238E27FC236}">
                <a16:creationId xmlns:a16="http://schemas.microsoft.com/office/drawing/2014/main" id="{9E8FA552-47DE-C835-94C8-4513EB88136A}"/>
              </a:ext>
            </a:extLst>
          </p:cNvPr>
          <p:cNvSpPr/>
          <p:nvPr/>
        </p:nvSpPr>
        <p:spPr>
          <a:xfrm>
            <a:off x="9960864" y="4012379"/>
            <a:ext cx="1929528" cy="118872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SG" dirty="0"/>
              <a:t>List of feedback for Topics</a:t>
            </a:r>
          </a:p>
        </p:txBody>
      </p:sp>
      <p:cxnSp>
        <p:nvCxnSpPr>
          <p:cNvPr id="66" name="Straight Arrow Connector 65">
            <a:extLst>
              <a:ext uri="{FF2B5EF4-FFF2-40B4-BE49-F238E27FC236}">
                <a16:creationId xmlns:a16="http://schemas.microsoft.com/office/drawing/2014/main" id="{ACAC0281-C80F-A802-F05D-F49A770C4223}"/>
              </a:ext>
            </a:extLst>
          </p:cNvPr>
          <p:cNvCxnSpPr>
            <a:cxnSpLocks/>
            <a:stCxn id="17" idx="3"/>
            <a:endCxn id="64" idx="1"/>
          </p:cNvCxnSpPr>
          <p:nvPr/>
        </p:nvCxnSpPr>
        <p:spPr>
          <a:xfrm flipV="1">
            <a:off x="9469596" y="2698022"/>
            <a:ext cx="491268" cy="9966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0CD7E9AE-CCC2-E758-6BE0-BCC154E6CF3B}"/>
              </a:ext>
            </a:extLst>
          </p:cNvPr>
          <p:cNvCxnSpPr>
            <a:cxnSpLocks/>
            <a:stCxn id="17" idx="3"/>
            <a:endCxn id="65" idx="1"/>
          </p:cNvCxnSpPr>
          <p:nvPr/>
        </p:nvCxnSpPr>
        <p:spPr>
          <a:xfrm>
            <a:off x="9469596" y="3694705"/>
            <a:ext cx="491268" cy="912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0629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34B7C-FD8A-C8EA-0190-95E8D08248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CDD4FD-1C7C-64CB-3C92-358F4CC4D0D5}"/>
              </a:ext>
            </a:extLst>
          </p:cNvPr>
          <p:cNvSpPr>
            <a:spLocks noGrp="1"/>
          </p:cNvSpPr>
          <p:nvPr>
            <p:ph type="title"/>
          </p:nvPr>
        </p:nvSpPr>
        <p:spPr>
          <a:xfrm>
            <a:off x="2231136" y="164592"/>
            <a:ext cx="7729728" cy="1188720"/>
          </a:xfrm>
        </p:spPr>
        <p:txBody>
          <a:bodyPr/>
          <a:lstStyle/>
          <a:p>
            <a:r>
              <a:rPr lang="en-SG" dirty="0"/>
              <a:t>Question 3 – Evaluation methods</a:t>
            </a:r>
          </a:p>
        </p:txBody>
      </p:sp>
      <p:graphicFrame>
        <p:nvGraphicFramePr>
          <p:cNvPr id="6" name="Table 5">
            <a:extLst>
              <a:ext uri="{FF2B5EF4-FFF2-40B4-BE49-F238E27FC236}">
                <a16:creationId xmlns:a16="http://schemas.microsoft.com/office/drawing/2014/main" id="{72DC6A10-A3B7-D92B-5F78-A6220CAF9DE3}"/>
              </a:ext>
            </a:extLst>
          </p:cNvPr>
          <p:cNvGraphicFramePr>
            <a:graphicFrameLocks noGrp="1"/>
          </p:cNvGraphicFramePr>
          <p:nvPr>
            <p:extLst>
              <p:ext uri="{D42A27DB-BD31-4B8C-83A1-F6EECF244321}">
                <p14:modId xmlns:p14="http://schemas.microsoft.com/office/powerpoint/2010/main" val="1754728838"/>
              </p:ext>
            </p:extLst>
          </p:nvPr>
        </p:nvGraphicFramePr>
        <p:xfrm>
          <a:off x="983996" y="1442212"/>
          <a:ext cx="10427207" cy="5344769"/>
        </p:xfrm>
        <a:graphic>
          <a:graphicData uri="http://schemas.openxmlformats.org/drawingml/2006/table">
            <a:tbl>
              <a:tblPr firstRow="1" bandRow="1">
                <a:tableStyleId>{F5AB1C69-6EDB-4FF4-983F-18BD219EF322}</a:tableStyleId>
              </a:tblPr>
              <a:tblGrid>
                <a:gridCol w="2940304">
                  <a:extLst>
                    <a:ext uri="{9D8B030D-6E8A-4147-A177-3AD203B41FA5}">
                      <a16:colId xmlns:a16="http://schemas.microsoft.com/office/drawing/2014/main" val="2383287003"/>
                    </a:ext>
                  </a:extLst>
                </a:gridCol>
                <a:gridCol w="3748531">
                  <a:extLst>
                    <a:ext uri="{9D8B030D-6E8A-4147-A177-3AD203B41FA5}">
                      <a16:colId xmlns:a16="http://schemas.microsoft.com/office/drawing/2014/main" val="3896037403"/>
                    </a:ext>
                  </a:extLst>
                </a:gridCol>
                <a:gridCol w="3738372">
                  <a:extLst>
                    <a:ext uri="{9D8B030D-6E8A-4147-A177-3AD203B41FA5}">
                      <a16:colId xmlns:a16="http://schemas.microsoft.com/office/drawing/2014/main" val="3063066901"/>
                    </a:ext>
                  </a:extLst>
                </a:gridCol>
              </a:tblGrid>
              <a:tr h="514907">
                <a:tc>
                  <a:txBody>
                    <a:bodyPr/>
                    <a:lstStyle/>
                    <a:p>
                      <a:r>
                        <a:rPr lang="en-SG" dirty="0"/>
                        <a:t>Evaluation Strategy</a:t>
                      </a:r>
                    </a:p>
                  </a:txBody>
                  <a:tcPr/>
                </a:tc>
                <a:tc>
                  <a:txBody>
                    <a:bodyPr/>
                    <a:lstStyle/>
                    <a:p>
                      <a:r>
                        <a:rPr lang="en-SG" dirty="0"/>
                        <a:t>Goal</a:t>
                      </a:r>
                    </a:p>
                  </a:txBody>
                  <a:tcPr/>
                </a:tc>
                <a:tc>
                  <a:txBody>
                    <a:bodyPr/>
                    <a:lstStyle/>
                    <a:p>
                      <a:r>
                        <a:rPr lang="en-SG" dirty="0"/>
                        <a:t>Implementation</a:t>
                      </a:r>
                    </a:p>
                  </a:txBody>
                  <a:tcPr/>
                </a:tc>
                <a:extLst>
                  <a:ext uri="{0D108BD9-81ED-4DB2-BD59-A6C34878D82A}">
                    <a16:rowId xmlns:a16="http://schemas.microsoft.com/office/drawing/2014/main" val="57979423"/>
                  </a:ext>
                </a:extLst>
              </a:tr>
              <a:tr h="1271931">
                <a:tc>
                  <a:txBody>
                    <a:bodyPr/>
                    <a:lstStyle/>
                    <a:p>
                      <a:r>
                        <a:rPr lang="en-SG" dirty="0"/>
                        <a:t>LLM-as-a-Judge</a:t>
                      </a:r>
                    </a:p>
                  </a:txBody>
                  <a:tcPr/>
                </a:tc>
                <a:tc>
                  <a:txBody>
                    <a:bodyPr/>
                    <a:lstStyle/>
                    <a:p>
                      <a:r>
                        <a:rPr lang="en-SG" dirty="0"/>
                        <a:t>Evaluate effectiveness of</a:t>
                      </a:r>
                    </a:p>
                    <a:p>
                      <a:pPr marL="342900" indent="-342900">
                        <a:buAutoNum type="arabicPeriod"/>
                      </a:pPr>
                      <a:r>
                        <a:rPr lang="en-SG" dirty="0"/>
                        <a:t>LLM feedback on Objectives</a:t>
                      </a:r>
                    </a:p>
                    <a:p>
                      <a:pPr marL="342900" indent="-342900">
                        <a:buAutoNum type="arabicPeriod"/>
                      </a:pPr>
                      <a:r>
                        <a:rPr lang="en-SG" dirty="0"/>
                        <a:t>LLM feedback on Topics</a:t>
                      </a:r>
                    </a:p>
                    <a:p>
                      <a:pPr marL="342900" indent="-342900">
                        <a:buAutoNum type="arabicPeriod"/>
                      </a:pPr>
                      <a:r>
                        <a:rPr lang="en-SG" dirty="0"/>
                        <a:t>Clarity of LLM feedback </a:t>
                      </a:r>
                    </a:p>
                  </a:txBody>
                  <a:tcPr/>
                </a:tc>
                <a:tc>
                  <a:txBody>
                    <a:bodyPr/>
                    <a:lstStyle/>
                    <a:p>
                      <a:r>
                        <a:rPr lang="en-SG" b="0" dirty="0"/>
                        <a:t>Fully implemented and tested on source code.</a:t>
                      </a:r>
                    </a:p>
                    <a:p>
                      <a:r>
                        <a:rPr lang="en-SG" b="0" dirty="0"/>
                        <a:t>Score and qualitative feedback given.</a:t>
                      </a:r>
                    </a:p>
                  </a:txBody>
                  <a:tcPr/>
                </a:tc>
                <a:extLst>
                  <a:ext uri="{0D108BD9-81ED-4DB2-BD59-A6C34878D82A}">
                    <a16:rowId xmlns:a16="http://schemas.microsoft.com/office/drawing/2014/main" val="224613749"/>
                  </a:ext>
                </a:extLst>
              </a:tr>
              <a:tr h="1271931">
                <a:tc>
                  <a:txBody>
                    <a:bodyPr/>
                    <a:lstStyle/>
                    <a:p>
                      <a:r>
                        <a:rPr lang="en-SG" dirty="0"/>
                        <a:t>Golden test set</a:t>
                      </a:r>
                    </a:p>
                    <a:p>
                      <a:pPr marL="285750" indent="-285750">
                        <a:buFontTx/>
                        <a:buChar char="-"/>
                      </a:pPr>
                      <a:r>
                        <a:rPr lang="en-SG" dirty="0"/>
                        <a:t>Augmented using LLMs</a:t>
                      </a:r>
                    </a:p>
                    <a:p>
                      <a:pPr marL="285750" indent="-285750">
                        <a:buFontTx/>
                        <a:buChar char="-"/>
                      </a:pPr>
                      <a:r>
                        <a:rPr lang="en-SG" dirty="0"/>
                        <a:t>Compare text against label, see if LLM is able to pick it up</a:t>
                      </a:r>
                    </a:p>
                    <a:p>
                      <a:pPr marL="285750" indent="-285750">
                        <a:buFontTx/>
                        <a:buChar char="-"/>
                      </a:pPr>
                      <a:r>
                        <a:rPr lang="en-SG" dirty="0"/>
                        <a:t>Ability to use metrics like precision, recall to quantify workflow quality</a:t>
                      </a:r>
                    </a:p>
                  </a:txBody>
                  <a:tcPr/>
                </a:tc>
                <a:tc>
                  <a:txBody>
                    <a:bodyPr/>
                    <a:lstStyle/>
                    <a:p>
                      <a:r>
                        <a:rPr lang="en-SG" dirty="0"/>
                        <a:t>Evaluate if LLM workflow is able to accurately identify objectives and topics within a given paper</a:t>
                      </a:r>
                    </a:p>
                  </a:txBody>
                  <a:tcPr/>
                </a:tc>
                <a:tc>
                  <a:txBody>
                    <a:bodyPr/>
                    <a:lstStyle/>
                    <a:p>
                      <a:r>
                        <a:rPr lang="en-SG" b="0" dirty="0"/>
                        <a:t>Creation of golden test set using Gemini is done on source code.</a:t>
                      </a:r>
                    </a:p>
                    <a:p>
                      <a:r>
                        <a:rPr lang="en-SG" b="0" dirty="0"/>
                        <a:t>Testing not done as ran out of free Gemini tokens </a:t>
                      </a:r>
                      <a:r>
                        <a:rPr lang="en-SG" b="0" dirty="0">
                          <a:sym typeface="Wingdings" panose="05000000000000000000" pitchFamily="2" charset="2"/>
                        </a:rPr>
                        <a:t></a:t>
                      </a:r>
                      <a:endParaRPr lang="en-SG" b="0" dirty="0"/>
                    </a:p>
                  </a:txBody>
                  <a:tcPr/>
                </a:tc>
                <a:extLst>
                  <a:ext uri="{0D108BD9-81ED-4DB2-BD59-A6C34878D82A}">
                    <a16:rowId xmlns:a16="http://schemas.microsoft.com/office/drawing/2014/main" val="3085313556"/>
                  </a:ext>
                </a:extLst>
              </a:tr>
              <a:tr h="1271931">
                <a:tc>
                  <a:txBody>
                    <a:bodyPr/>
                    <a:lstStyle/>
                    <a:p>
                      <a:r>
                        <a:rPr lang="en-SG" dirty="0"/>
                        <a:t>Golden test set</a:t>
                      </a:r>
                    </a:p>
                    <a:p>
                      <a:pPr marL="285750" indent="-285750">
                        <a:buFontTx/>
                        <a:buChar char="-"/>
                      </a:pPr>
                      <a:r>
                        <a:rPr lang="en-SG" dirty="0"/>
                        <a:t>Physical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Evaluate if LLM workflow is able to accurately identify objectives and topics within a given paper</a:t>
                      </a:r>
                    </a:p>
                    <a:p>
                      <a:endParaRPr lang="en-SG" dirty="0"/>
                    </a:p>
                  </a:txBody>
                  <a:tcPr/>
                </a:tc>
                <a:tc>
                  <a:txBody>
                    <a:bodyPr/>
                    <a:lstStyle/>
                    <a:p>
                      <a:r>
                        <a:rPr lang="en-SG" dirty="0"/>
                        <a:t>Seek educational experts within MOE to curate papers and their labels. Can utilize as standardized golden test set for future iterations</a:t>
                      </a:r>
                    </a:p>
                  </a:txBody>
                  <a:tcPr/>
                </a:tc>
                <a:extLst>
                  <a:ext uri="{0D108BD9-81ED-4DB2-BD59-A6C34878D82A}">
                    <a16:rowId xmlns:a16="http://schemas.microsoft.com/office/drawing/2014/main" val="1339165781"/>
                  </a:ext>
                </a:extLst>
              </a:tr>
            </a:tbl>
          </a:graphicData>
        </a:graphic>
      </p:graphicFrame>
    </p:spTree>
    <p:extLst>
      <p:ext uri="{BB962C8B-B14F-4D97-AF65-F5344CB8AC3E}">
        <p14:creationId xmlns:p14="http://schemas.microsoft.com/office/powerpoint/2010/main" val="3794284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B8AC5-7517-59B0-3371-DA96C39891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11D943-E29E-73AE-FB28-557AA4008DF1}"/>
              </a:ext>
            </a:extLst>
          </p:cNvPr>
          <p:cNvSpPr>
            <a:spLocks noGrp="1"/>
          </p:cNvSpPr>
          <p:nvPr>
            <p:ph type="title"/>
          </p:nvPr>
        </p:nvSpPr>
        <p:spPr>
          <a:xfrm>
            <a:off x="2231136" y="367792"/>
            <a:ext cx="7729728" cy="1188720"/>
          </a:xfrm>
        </p:spPr>
        <p:txBody>
          <a:bodyPr/>
          <a:lstStyle/>
          <a:p>
            <a:r>
              <a:rPr lang="en-SG" dirty="0"/>
              <a:t>Question 3 – Evaluation methods</a:t>
            </a:r>
          </a:p>
        </p:txBody>
      </p:sp>
      <p:graphicFrame>
        <p:nvGraphicFramePr>
          <p:cNvPr id="6" name="Table 5">
            <a:extLst>
              <a:ext uri="{FF2B5EF4-FFF2-40B4-BE49-F238E27FC236}">
                <a16:creationId xmlns:a16="http://schemas.microsoft.com/office/drawing/2014/main" id="{7F0ADBC7-95C5-BBD4-397C-646A21A1D3A4}"/>
              </a:ext>
            </a:extLst>
          </p:cNvPr>
          <p:cNvGraphicFramePr>
            <a:graphicFrameLocks noGrp="1"/>
          </p:cNvGraphicFramePr>
          <p:nvPr>
            <p:extLst>
              <p:ext uri="{D42A27DB-BD31-4B8C-83A1-F6EECF244321}">
                <p14:modId xmlns:p14="http://schemas.microsoft.com/office/powerpoint/2010/main" val="2592808012"/>
              </p:ext>
            </p:extLst>
          </p:nvPr>
        </p:nvGraphicFramePr>
        <p:xfrm>
          <a:off x="939293" y="2019300"/>
          <a:ext cx="10427207" cy="1786838"/>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2383287003"/>
                    </a:ext>
                  </a:extLst>
                </a:gridCol>
                <a:gridCol w="3979502">
                  <a:extLst>
                    <a:ext uri="{9D8B030D-6E8A-4147-A177-3AD203B41FA5}">
                      <a16:colId xmlns:a16="http://schemas.microsoft.com/office/drawing/2014/main" val="3896037403"/>
                    </a:ext>
                  </a:extLst>
                </a:gridCol>
                <a:gridCol w="3738372">
                  <a:extLst>
                    <a:ext uri="{9D8B030D-6E8A-4147-A177-3AD203B41FA5}">
                      <a16:colId xmlns:a16="http://schemas.microsoft.com/office/drawing/2014/main" val="3063066901"/>
                    </a:ext>
                  </a:extLst>
                </a:gridCol>
              </a:tblGrid>
              <a:tr h="514907">
                <a:tc>
                  <a:txBody>
                    <a:bodyPr/>
                    <a:lstStyle/>
                    <a:p>
                      <a:r>
                        <a:rPr lang="en-SG" dirty="0"/>
                        <a:t>Evaluation Strategy</a:t>
                      </a:r>
                    </a:p>
                  </a:txBody>
                  <a:tcPr/>
                </a:tc>
                <a:tc>
                  <a:txBody>
                    <a:bodyPr/>
                    <a:lstStyle/>
                    <a:p>
                      <a:r>
                        <a:rPr lang="en-SG" dirty="0"/>
                        <a:t>Goal</a:t>
                      </a:r>
                    </a:p>
                  </a:txBody>
                  <a:tcPr/>
                </a:tc>
                <a:tc>
                  <a:txBody>
                    <a:bodyPr/>
                    <a:lstStyle/>
                    <a:p>
                      <a:r>
                        <a:rPr lang="en-SG" dirty="0"/>
                        <a:t>Implementation</a:t>
                      </a:r>
                    </a:p>
                  </a:txBody>
                  <a:tcPr/>
                </a:tc>
                <a:extLst>
                  <a:ext uri="{0D108BD9-81ED-4DB2-BD59-A6C34878D82A}">
                    <a16:rowId xmlns:a16="http://schemas.microsoft.com/office/drawing/2014/main" val="57979423"/>
                  </a:ext>
                </a:extLst>
              </a:tr>
              <a:tr h="1271931">
                <a:tc>
                  <a:txBody>
                    <a:bodyPr/>
                    <a:lstStyle/>
                    <a:p>
                      <a:r>
                        <a:rPr lang="en-SG" dirty="0"/>
                        <a:t>Dataset with similar inputs</a:t>
                      </a:r>
                    </a:p>
                    <a:p>
                      <a:r>
                        <a:rPr lang="en-SG" dirty="0"/>
                        <a:t>- Augmented from Golden dataset</a:t>
                      </a:r>
                    </a:p>
                  </a:txBody>
                  <a:tcPr/>
                </a:tc>
                <a:tc>
                  <a:txBody>
                    <a:bodyPr/>
                    <a:lstStyle/>
                    <a:p>
                      <a:r>
                        <a:rPr lang="en-SG" dirty="0"/>
                        <a:t>Test if LLM workflow is consistent with identifying objectives and topics with slight variations in input text</a:t>
                      </a:r>
                    </a:p>
                  </a:txBody>
                  <a:tcPr/>
                </a:tc>
                <a:tc>
                  <a:txBody>
                    <a:bodyPr/>
                    <a:lstStyle/>
                    <a:p>
                      <a:r>
                        <a:rPr lang="en-SG" dirty="0"/>
                        <a:t>Use LLMs to rephrase inputs from Golden dataset to create this evaluation method</a:t>
                      </a:r>
                    </a:p>
                  </a:txBody>
                  <a:tcPr/>
                </a:tc>
                <a:extLst>
                  <a:ext uri="{0D108BD9-81ED-4DB2-BD59-A6C34878D82A}">
                    <a16:rowId xmlns:a16="http://schemas.microsoft.com/office/drawing/2014/main" val="224613749"/>
                  </a:ext>
                </a:extLst>
              </a:tr>
            </a:tbl>
          </a:graphicData>
        </a:graphic>
      </p:graphicFrame>
    </p:spTree>
    <p:extLst>
      <p:ext uri="{BB962C8B-B14F-4D97-AF65-F5344CB8AC3E}">
        <p14:creationId xmlns:p14="http://schemas.microsoft.com/office/powerpoint/2010/main" val="3615355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7260F-22E7-4A9C-6484-1D203778C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D0194-D4DE-79B7-D15F-166CF2F49AF3}"/>
              </a:ext>
            </a:extLst>
          </p:cNvPr>
          <p:cNvSpPr>
            <a:spLocks noGrp="1"/>
          </p:cNvSpPr>
          <p:nvPr>
            <p:ph type="title"/>
          </p:nvPr>
        </p:nvSpPr>
        <p:spPr>
          <a:xfrm>
            <a:off x="2231136" y="367792"/>
            <a:ext cx="7729728" cy="1188720"/>
          </a:xfrm>
        </p:spPr>
        <p:txBody>
          <a:bodyPr/>
          <a:lstStyle/>
          <a:p>
            <a:r>
              <a:rPr lang="en-SG" dirty="0"/>
              <a:t>Question 3 – Evaluation methods Example feedback LLM-AS-A-JUDGE</a:t>
            </a:r>
          </a:p>
        </p:txBody>
      </p:sp>
      <p:graphicFrame>
        <p:nvGraphicFramePr>
          <p:cNvPr id="6" name="Table 5">
            <a:extLst>
              <a:ext uri="{FF2B5EF4-FFF2-40B4-BE49-F238E27FC236}">
                <a16:creationId xmlns:a16="http://schemas.microsoft.com/office/drawing/2014/main" id="{64E00036-7F12-431E-5583-BC9C46C7282D}"/>
              </a:ext>
            </a:extLst>
          </p:cNvPr>
          <p:cNvGraphicFramePr>
            <a:graphicFrameLocks noGrp="1"/>
          </p:cNvGraphicFramePr>
          <p:nvPr>
            <p:extLst>
              <p:ext uri="{D42A27DB-BD31-4B8C-83A1-F6EECF244321}">
                <p14:modId xmlns:p14="http://schemas.microsoft.com/office/powerpoint/2010/main" val="2964139521"/>
              </p:ext>
            </p:extLst>
          </p:nvPr>
        </p:nvGraphicFramePr>
        <p:xfrm>
          <a:off x="725421" y="2615399"/>
          <a:ext cx="10912853" cy="3769129"/>
        </p:xfrm>
        <a:graphic>
          <a:graphicData uri="http://schemas.openxmlformats.org/drawingml/2006/table">
            <a:tbl>
              <a:tblPr firstRow="1" bandRow="1">
                <a:tableStyleId>{F5AB1C69-6EDB-4FF4-983F-18BD219EF322}</a:tableStyleId>
              </a:tblPr>
              <a:tblGrid>
                <a:gridCol w="2614677">
                  <a:extLst>
                    <a:ext uri="{9D8B030D-6E8A-4147-A177-3AD203B41FA5}">
                      <a16:colId xmlns:a16="http://schemas.microsoft.com/office/drawing/2014/main" val="2383287003"/>
                    </a:ext>
                  </a:extLst>
                </a:gridCol>
                <a:gridCol w="7493002">
                  <a:extLst>
                    <a:ext uri="{9D8B030D-6E8A-4147-A177-3AD203B41FA5}">
                      <a16:colId xmlns:a16="http://schemas.microsoft.com/office/drawing/2014/main" val="3896037403"/>
                    </a:ext>
                  </a:extLst>
                </a:gridCol>
                <a:gridCol w="805174">
                  <a:extLst>
                    <a:ext uri="{9D8B030D-6E8A-4147-A177-3AD203B41FA5}">
                      <a16:colId xmlns:a16="http://schemas.microsoft.com/office/drawing/2014/main" val="3063066901"/>
                    </a:ext>
                  </a:extLst>
                </a:gridCol>
              </a:tblGrid>
              <a:tr h="514907">
                <a:tc>
                  <a:txBody>
                    <a:bodyPr/>
                    <a:lstStyle/>
                    <a:p>
                      <a:r>
                        <a:rPr lang="en-SG" dirty="0"/>
                        <a:t>Evaluation Goal</a:t>
                      </a:r>
                    </a:p>
                  </a:txBody>
                  <a:tcPr/>
                </a:tc>
                <a:tc>
                  <a:txBody>
                    <a:bodyPr/>
                    <a:lstStyle/>
                    <a:p>
                      <a:r>
                        <a:rPr lang="en-SG" dirty="0"/>
                        <a:t>Output feedback (Truncated)</a:t>
                      </a:r>
                    </a:p>
                  </a:txBody>
                  <a:tcPr/>
                </a:tc>
                <a:tc>
                  <a:txBody>
                    <a:bodyPr/>
                    <a:lstStyle/>
                    <a:p>
                      <a:r>
                        <a:rPr lang="en-SG" dirty="0"/>
                        <a:t>Score</a:t>
                      </a:r>
                    </a:p>
                  </a:txBody>
                  <a:tcPr/>
                </a:tc>
                <a:extLst>
                  <a:ext uri="{0D108BD9-81ED-4DB2-BD59-A6C34878D82A}">
                    <a16:rowId xmlns:a16="http://schemas.microsoft.com/office/drawing/2014/main" val="57979423"/>
                  </a:ext>
                </a:extLst>
              </a:tr>
              <a:tr h="759791">
                <a:tc>
                  <a:txBody>
                    <a:bodyPr/>
                    <a:lstStyle/>
                    <a:p>
                      <a:r>
                        <a:rPr lang="en-SG" dirty="0"/>
                        <a:t>Is the workflow feedback on aim accurate?</a:t>
                      </a:r>
                    </a:p>
                  </a:txBody>
                  <a:tcPr/>
                </a:tc>
                <a:tc>
                  <a:txBody>
                    <a:bodyPr/>
                    <a:lstStyle/>
                    <a:p>
                      <a:r>
                        <a:rPr lang="en-SG" b="1" dirty="0"/>
                        <a:t>Positives</a:t>
                      </a:r>
                      <a:r>
                        <a:rPr lang="en-SG" dirty="0"/>
                        <a:t>:</a:t>
                      </a:r>
                      <a:r>
                        <a:rPr lang="en-US" dirty="0"/>
                        <a:t> The LLM feedback accurately identifies the syllabus's strong alignment with all eight aims….</a:t>
                      </a:r>
                      <a:endParaRPr lang="en-SG" dirty="0"/>
                    </a:p>
                  </a:txBody>
                  <a:tcPr/>
                </a:tc>
                <a:tc>
                  <a:txBody>
                    <a:bodyPr/>
                    <a:lstStyle/>
                    <a:p>
                      <a:r>
                        <a:rPr lang="en-SG" dirty="0"/>
                        <a:t>10</a:t>
                      </a:r>
                    </a:p>
                  </a:txBody>
                  <a:tcPr/>
                </a:tc>
                <a:extLst>
                  <a:ext uri="{0D108BD9-81ED-4DB2-BD59-A6C34878D82A}">
                    <a16:rowId xmlns:a16="http://schemas.microsoft.com/office/drawing/2014/main" val="224613749"/>
                  </a:ext>
                </a:extLst>
              </a:tr>
              <a:tr h="846481">
                <a:tc>
                  <a:txBody>
                    <a:bodyPr/>
                    <a:lstStyle/>
                    <a:p>
                      <a:r>
                        <a:rPr lang="en-SG" dirty="0"/>
                        <a:t>Is the workflow feedback on topic weightage accurate?</a:t>
                      </a:r>
                    </a:p>
                  </a:txBody>
                  <a:tcPr/>
                </a:tc>
                <a:tc>
                  <a:txBody>
                    <a:bodyPr/>
                    <a:lstStyle/>
                    <a:p>
                      <a:r>
                        <a:rPr lang="en-SG" b="1" dirty="0"/>
                        <a:t>Positives</a:t>
                      </a:r>
                      <a:r>
                        <a:rPr lang="en-SG" dirty="0"/>
                        <a:t>: </a:t>
                      </a:r>
                      <a:r>
                        <a:rPr lang="en-US" dirty="0"/>
                        <a:t>It correctly points out the syllabus's emphasis on critical thinking, source analysis, argument formulation, understanding of causation and context…</a:t>
                      </a:r>
                    </a:p>
                    <a:p>
                      <a:r>
                        <a:rPr lang="en-US" b="1" dirty="0"/>
                        <a:t>Negative</a:t>
                      </a:r>
                      <a:r>
                        <a:rPr lang="en-US" dirty="0"/>
                        <a:t>: While the feedback is comprehensive and largely accurate, a minor point of contention could be its characterization of the syllabus's handling of World War I causes as a 'slight misalignment …</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10</a:t>
                      </a:r>
                    </a:p>
                    <a:p>
                      <a:endParaRPr lang="en-SG" dirty="0"/>
                    </a:p>
                  </a:txBody>
                  <a:tcPr/>
                </a:tc>
                <a:extLst>
                  <a:ext uri="{0D108BD9-81ED-4DB2-BD59-A6C34878D82A}">
                    <a16:rowId xmlns:a16="http://schemas.microsoft.com/office/drawing/2014/main" val="3493022236"/>
                  </a:ext>
                </a:extLst>
              </a:tr>
              <a:tr h="757071">
                <a:tc>
                  <a:txBody>
                    <a:bodyPr/>
                    <a:lstStyle/>
                    <a:p>
                      <a:r>
                        <a:rPr lang="en-SG" dirty="0"/>
                        <a:t>Is the workflow feedback’s language clear?</a:t>
                      </a:r>
                    </a:p>
                  </a:txBody>
                  <a:tcPr/>
                </a:tc>
                <a:tc>
                  <a:txBody>
                    <a:bodyPr/>
                    <a:lstStyle/>
                    <a:p>
                      <a:r>
                        <a:rPr lang="en-SG" b="1" dirty="0"/>
                        <a:t>Positive</a:t>
                      </a:r>
                      <a:r>
                        <a:rPr lang="en-SG" dirty="0"/>
                        <a:t>: </a:t>
                      </a:r>
                      <a:r>
                        <a:rPr lang="en-US" dirty="0"/>
                        <a:t>No significant negatives were found. The feedback is comprehensive and well-structured. </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10</a:t>
                      </a:r>
                    </a:p>
                    <a:p>
                      <a:endParaRPr lang="en-SG" dirty="0"/>
                    </a:p>
                  </a:txBody>
                  <a:tcPr/>
                </a:tc>
                <a:extLst>
                  <a:ext uri="{0D108BD9-81ED-4DB2-BD59-A6C34878D82A}">
                    <a16:rowId xmlns:a16="http://schemas.microsoft.com/office/drawing/2014/main" val="3936775840"/>
                  </a:ext>
                </a:extLst>
              </a:tr>
            </a:tbl>
          </a:graphicData>
        </a:graphic>
      </p:graphicFrame>
      <p:sp>
        <p:nvSpPr>
          <p:cNvPr id="3" name="TextBox 2">
            <a:extLst>
              <a:ext uri="{FF2B5EF4-FFF2-40B4-BE49-F238E27FC236}">
                <a16:creationId xmlns:a16="http://schemas.microsoft.com/office/drawing/2014/main" id="{B90D681A-FD52-3A68-F5D5-E834197955E2}"/>
              </a:ext>
            </a:extLst>
          </p:cNvPr>
          <p:cNvSpPr txBox="1"/>
          <p:nvPr/>
        </p:nvSpPr>
        <p:spPr>
          <a:xfrm>
            <a:off x="1054095" y="1762790"/>
            <a:ext cx="10255503" cy="646331"/>
          </a:xfrm>
          <a:prstGeom prst="rect">
            <a:avLst/>
          </a:prstGeom>
          <a:noFill/>
        </p:spPr>
        <p:txBody>
          <a:bodyPr wrap="square" rtlCol="0">
            <a:spAutoFit/>
          </a:bodyPr>
          <a:lstStyle/>
          <a:p>
            <a:r>
              <a:rPr lang="en-SG" dirty="0"/>
              <a:t>This slide highlights the output from LLM-as-a-Judge on 3 aspects of evaluation. It is truncated due to its length, the full output can be found in the source code as well.</a:t>
            </a:r>
          </a:p>
        </p:txBody>
      </p:sp>
    </p:spTree>
    <p:extLst>
      <p:ext uri="{BB962C8B-B14F-4D97-AF65-F5344CB8AC3E}">
        <p14:creationId xmlns:p14="http://schemas.microsoft.com/office/powerpoint/2010/main" val="1011358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E9119-F78F-2D1E-5A84-2B6AD36FA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80482-1A28-F068-E530-0EC1C69EE6BE}"/>
              </a:ext>
            </a:extLst>
          </p:cNvPr>
          <p:cNvSpPr>
            <a:spLocks noGrp="1"/>
          </p:cNvSpPr>
          <p:nvPr>
            <p:ph type="title"/>
          </p:nvPr>
        </p:nvSpPr>
        <p:spPr>
          <a:xfrm>
            <a:off x="2231136" y="367792"/>
            <a:ext cx="7729728" cy="1188720"/>
          </a:xfrm>
        </p:spPr>
        <p:txBody>
          <a:bodyPr/>
          <a:lstStyle/>
          <a:p>
            <a:r>
              <a:rPr lang="en-SG" dirty="0"/>
              <a:t>Question 3 – Evaluation methods Augmented test set</a:t>
            </a:r>
          </a:p>
        </p:txBody>
      </p:sp>
      <p:graphicFrame>
        <p:nvGraphicFramePr>
          <p:cNvPr id="6" name="Table 5">
            <a:extLst>
              <a:ext uri="{FF2B5EF4-FFF2-40B4-BE49-F238E27FC236}">
                <a16:creationId xmlns:a16="http://schemas.microsoft.com/office/drawing/2014/main" id="{4A08984B-1A09-BA97-A12D-4AD87420D59B}"/>
              </a:ext>
            </a:extLst>
          </p:cNvPr>
          <p:cNvGraphicFramePr>
            <a:graphicFrameLocks noGrp="1"/>
          </p:cNvGraphicFramePr>
          <p:nvPr>
            <p:extLst>
              <p:ext uri="{D42A27DB-BD31-4B8C-83A1-F6EECF244321}">
                <p14:modId xmlns:p14="http://schemas.microsoft.com/office/powerpoint/2010/main" val="2829180512"/>
              </p:ext>
            </p:extLst>
          </p:nvPr>
        </p:nvGraphicFramePr>
        <p:xfrm>
          <a:off x="738121" y="2338400"/>
          <a:ext cx="10107679" cy="3635321"/>
        </p:xfrm>
        <a:graphic>
          <a:graphicData uri="http://schemas.openxmlformats.org/drawingml/2006/table">
            <a:tbl>
              <a:tblPr firstRow="1" bandRow="1">
                <a:tableStyleId>{F5AB1C69-6EDB-4FF4-983F-18BD219EF322}</a:tableStyleId>
              </a:tblPr>
              <a:tblGrid>
                <a:gridCol w="6602479">
                  <a:extLst>
                    <a:ext uri="{9D8B030D-6E8A-4147-A177-3AD203B41FA5}">
                      <a16:colId xmlns:a16="http://schemas.microsoft.com/office/drawing/2014/main" val="2383287003"/>
                    </a:ext>
                  </a:extLst>
                </a:gridCol>
                <a:gridCol w="3505200">
                  <a:extLst>
                    <a:ext uri="{9D8B030D-6E8A-4147-A177-3AD203B41FA5}">
                      <a16:colId xmlns:a16="http://schemas.microsoft.com/office/drawing/2014/main" val="3896037403"/>
                    </a:ext>
                  </a:extLst>
                </a:gridCol>
              </a:tblGrid>
              <a:tr h="514907">
                <a:tc>
                  <a:txBody>
                    <a:bodyPr/>
                    <a:lstStyle/>
                    <a:p>
                      <a:r>
                        <a:rPr lang="en-SG"/>
                        <a:t>Text</a:t>
                      </a:r>
                      <a:endParaRPr lang="en-SG" dirty="0"/>
                    </a:p>
                  </a:txBody>
                  <a:tcPr/>
                </a:tc>
                <a:tc>
                  <a:txBody>
                    <a:bodyPr/>
                    <a:lstStyle/>
                    <a:p>
                      <a:r>
                        <a:rPr lang="en-SG"/>
                        <a:t>Label</a:t>
                      </a:r>
                      <a:endParaRPr lang="en-SG" dirty="0"/>
                    </a:p>
                  </a:txBody>
                  <a:tcPr/>
                </a:tc>
                <a:extLst>
                  <a:ext uri="{0D108BD9-81ED-4DB2-BD59-A6C34878D82A}">
                    <a16:rowId xmlns:a16="http://schemas.microsoft.com/office/drawing/2014/main" val="57979423"/>
                  </a:ext>
                </a:extLst>
              </a:tr>
              <a:tr h="759791">
                <a:tc>
                  <a:txBody>
                    <a:bodyPr/>
                    <a:lstStyle/>
                    <a:p>
                      <a:r>
                        <a:rPr lang="en-US" sz="1800" b="0" i="0" kern="1200">
                          <a:solidFill>
                            <a:schemeClr val="dk1"/>
                          </a:solidFill>
                          <a:effectLst/>
                          <a:latin typeface="+mn-lt"/>
                          <a:ea typeface="+mn-ea"/>
                          <a:cs typeface="+mn-cs"/>
                        </a:rPr>
                        <a:t>Explain the background and consequences of Neville Chamberlain's appeasement policy in the run-up to World War II.</a:t>
                      </a:r>
                      <a:endParaRPr lang="en-SG" dirty="0"/>
                    </a:p>
                  </a:txBody>
                  <a:tcPr/>
                </a:tc>
                <a:tc>
                  <a:txBody>
                    <a:bodyPr/>
                    <a:lstStyle/>
                    <a:p>
                      <a:r>
                        <a:rPr lang="en-US" sz="1800" b="0" i="0" kern="1200" dirty="0">
                          <a:solidFill>
                            <a:schemeClr val="dk1"/>
                          </a:solidFill>
                          <a:effectLst/>
                          <a:latin typeface="+mn-lt"/>
                          <a:ea typeface="+mn-ea"/>
                          <a:cs typeface="+mn-cs"/>
                        </a:rPr>
                        <a:t>Appeasement Policy of Neville Chamberlain</a:t>
                      </a:r>
                      <a:endParaRPr lang="en-SG" dirty="0"/>
                    </a:p>
                  </a:txBody>
                  <a:tcPr/>
                </a:tc>
                <a:extLst>
                  <a:ext uri="{0D108BD9-81ED-4DB2-BD59-A6C34878D82A}">
                    <a16:rowId xmlns:a16="http://schemas.microsoft.com/office/drawing/2014/main" val="224613749"/>
                  </a:ext>
                </a:extLst>
              </a:tr>
              <a:tr h="846481">
                <a:tc>
                  <a:txBody>
                    <a:bodyPr/>
                    <a:lstStyle/>
                    <a:p>
                      <a:r>
                        <a:rPr lang="en-US" sz="1800" b="0" i="0" kern="1200">
                          <a:solidFill>
                            <a:schemeClr val="dk1"/>
                          </a:solidFill>
                          <a:effectLst/>
                          <a:latin typeface="+mn-lt"/>
                          <a:ea typeface="+mn-ea"/>
                          <a:cs typeface="+mn-cs"/>
                        </a:rPr>
                        <a:t>Discuss the impact of the Industrial Revolution on the rise of global trade.</a:t>
                      </a:r>
                      <a:endParaRPr lang="en-SG" dirty="0"/>
                    </a:p>
                  </a:txBody>
                  <a:tcPr/>
                </a:tc>
                <a:tc>
                  <a:txBody>
                    <a:bodyPr/>
                    <a:lstStyle/>
                    <a:p>
                      <a:r>
                        <a:rPr lang="en-SG" dirty="0"/>
                        <a:t>Null – Not included in ‘O’ level history syllabus</a:t>
                      </a:r>
                    </a:p>
                  </a:txBody>
                  <a:tcPr/>
                </a:tc>
                <a:extLst>
                  <a:ext uri="{0D108BD9-81ED-4DB2-BD59-A6C34878D82A}">
                    <a16:rowId xmlns:a16="http://schemas.microsoft.com/office/drawing/2014/main" val="3493022236"/>
                  </a:ext>
                </a:extLst>
              </a:tr>
              <a:tr h="757071">
                <a:tc>
                  <a:txBody>
                    <a:bodyPr/>
                    <a:lstStyle/>
                    <a:p>
                      <a:r>
                        <a:rPr lang="en-US" sz="1800" b="0" i="0" kern="1200">
                          <a:solidFill>
                            <a:schemeClr val="dk1"/>
                          </a:solidFill>
                          <a:effectLst/>
                          <a:latin typeface="+mn-lt"/>
                          <a:ea typeface="+mn-ea"/>
                          <a:cs typeface="+mn-cs"/>
                        </a:rPr>
                        <a:t>Analyze the key events and agreements of the Munich Conference in 1938 and their impact on subsequent events.</a:t>
                      </a:r>
                      <a:endParaRPr lang="en-SG" dirty="0"/>
                    </a:p>
                  </a:txBody>
                  <a:tcPr/>
                </a:tc>
                <a:tc>
                  <a:txBody>
                    <a:bodyPr/>
                    <a:lstStyle/>
                    <a:p>
                      <a:r>
                        <a:rPr lang="en-SG" sz="1800" b="0" i="0" kern="1200" dirty="0">
                          <a:solidFill>
                            <a:schemeClr val="dk1"/>
                          </a:solidFill>
                          <a:effectLst/>
                          <a:latin typeface="+mn-lt"/>
                          <a:ea typeface="+mn-ea"/>
                          <a:cs typeface="+mn-cs"/>
                        </a:rPr>
                        <a:t>The Munich Conference (1938)</a:t>
                      </a:r>
                      <a:endParaRPr lang="en-SG" dirty="0"/>
                    </a:p>
                  </a:txBody>
                  <a:tcPr/>
                </a:tc>
                <a:extLst>
                  <a:ext uri="{0D108BD9-81ED-4DB2-BD59-A6C34878D82A}">
                    <a16:rowId xmlns:a16="http://schemas.microsoft.com/office/drawing/2014/main" val="3936775840"/>
                  </a:ext>
                </a:extLst>
              </a:tr>
              <a:tr h="757071">
                <a:tc>
                  <a:txBody>
                    <a:bodyPr/>
                    <a:lstStyle/>
                    <a:p>
                      <a:r>
                        <a:rPr lang="en-US" sz="1800" b="0" i="0" kern="1200">
                          <a:solidFill>
                            <a:schemeClr val="dk1"/>
                          </a:solidFill>
                          <a:effectLst/>
                          <a:latin typeface="+mn-lt"/>
                          <a:ea typeface="+mn-ea"/>
                          <a:cs typeface="+mn-cs"/>
                        </a:rPr>
                        <a:t>What were the main causes of the American Civil War?</a:t>
                      </a:r>
                      <a:endParaRPr lang="en-SG" dirty="0"/>
                    </a:p>
                  </a:txBody>
                  <a:tcPr/>
                </a:tc>
                <a:tc>
                  <a:txBody>
                    <a:bodyPr/>
                    <a:lstStyle/>
                    <a:p>
                      <a:r>
                        <a:rPr lang="en-SG" dirty="0"/>
                        <a:t>Null – Not included in ‘O’ level history syllabus</a:t>
                      </a:r>
                    </a:p>
                  </a:txBody>
                  <a:tcPr/>
                </a:tc>
                <a:extLst>
                  <a:ext uri="{0D108BD9-81ED-4DB2-BD59-A6C34878D82A}">
                    <a16:rowId xmlns:a16="http://schemas.microsoft.com/office/drawing/2014/main" val="542713035"/>
                  </a:ext>
                </a:extLst>
              </a:tr>
            </a:tbl>
          </a:graphicData>
        </a:graphic>
      </p:graphicFrame>
      <p:sp>
        <p:nvSpPr>
          <p:cNvPr id="3" name="TextBox 2">
            <a:extLst>
              <a:ext uri="{FF2B5EF4-FFF2-40B4-BE49-F238E27FC236}">
                <a16:creationId xmlns:a16="http://schemas.microsoft.com/office/drawing/2014/main" id="{A8952BF4-DCC2-30F8-8046-AA66C2AF3868}"/>
              </a:ext>
            </a:extLst>
          </p:cNvPr>
          <p:cNvSpPr txBox="1"/>
          <p:nvPr/>
        </p:nvSpPr>
        <p:spPr>
          <a:xfrm>
            <a:off x="738121" y="1765300"/>
            <a:ext cx="10571477" cy="366822"/>
          </a:xfrm>
          <a:prstGeom prst="rect">
            <a:avLst/>
          </a:prstGeom>
          <a:noFill/>
        </p:spPr>
        <p:txBody>
          <a:bodyPr wrap="square" rtlCol="0">
            <a:spAutoFit/>
          </a:bodyPr>
          <a:lstStyle/>
          <a:p>
            <a:r>
              <a:rPr lang="en-SG" dirty="0"/>
              <a:t>This slide highlights the augmented test set generated using LLMs for testing the work flow</a:t>
            </a:r>
          </a:p>
        </p:txBody>
      </p:sp>
    </p:spTree>
    <p:extLst>
      <p:ext uri="{BB962C8B-B14F-4D97-AF65-F5344CB8AC3E}">
        <p14:creationId xmlns:p14="http://schemas.microsoft.com/office/powerpoint/2010/main" val="37778868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04EF4-7C3E-2371-EE90-1B24643935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1743BF-A712-178C-F8D8-50D5BB94900E}"/>
              </a:ext>
            </a:extLst>
          </p:cNvPr>
          <p:cNvSpPr>
            <a:spLocks noGrp="1"/>
          </p:cNvSpPr>
          <p:nvPr>
            <p:ph type="title"/>
          </p:nvPr>
        </p:nvSpPr>
        <p:spPr>
          <a:xfrm>
            <a:off x="2231136" y="367792"/>
            <a:ext cx="7729728" cy="1188720"/>
          </a:xfrm>
        </p:spPr>
        <p:txBody>
          <a:bodyPr/>
          <a:lstStyle/>
          <a:p>
            <a:r>
              <a:rPr lang="en-SG" dirty="0"/>
              <a:t>Question 3 – Evaluation methods for real world applications</a:t>
            </a:r>
          </a:p>
        </p:txBody>
      </p:sp>
      <p:graphicFrame>
        <p:nvGraphicFramePr>
          <p:cNvPr id="6" name="Table 5">
            <a:extLst>
              <a:ext uri="{FF2B5EF4-FFF2-40B4-BE49-F238E27FC236}">
                <a16:creationId xmlns:a16="http://schemas.microsoft.com/office/drawing/2014/main" id="{631FCEF8-7032-09A6-AFBB-12E6ECE8D5BA}"/>
              </a:ext>
            </a:extLst>
          </p:cNvPr>
          <p:cNvGraphicFramePr>
            <a:graphicFrameLocks noGrp="1"/>
          </p:cNvGraphicFramePr>
          <p:nvPr>
            <p:extLst>
              <p:ext uri="{D42A27DB-BD31-4B8C-83A1-F6EECF244321}">
                <p14:modId xmlns:p14="http://schemas.microsoft.com/office/powerpoint/2010/main" val="3459721597"/>
              </p:ext>
            </p:extLst>
          </p:nvPr>
        </p:nvGraphicFramePr>
        <p:xfrm>
          <a:off x="939293" y="2019300"/>
          <a:ext cx="10427207" cy="433070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2383287003"/>
                    </a:ext>
                  </a:extLst>
                </a:gridCol>
                <a:gridCol w="3979502">
                  <a:extLst>
                    <a:ext uri="{9D8B030D-6E8A-4147-A177-3AD203B41FA5}">
                      <a16:colId xmlns:a16="http://schemas.microsoft.com/office/drawing/2014/main" val="3896037403"/>
                    </a:ext>
                  </a:extLst>
                </a:gridCol>
                <a:gridCol w="3738372">
                  <a:extLst>
                    <a:ext uri="{9D8B030D-6E8A-4147-A177-3AD203B41FA5}">
                      <a16:colId xmlns:a16="http://schemas.microsoft.com/office/drawing/2014/main" val="3063066901"/>
                    </a:ext>
                  </a:extLst>
                </a:gridCol>
              </a:tblGrid>
              <a:tr h="514907">
                <a:tc>
                  <a:txBody>
                    <a:bodyPr/>
                    <a:lstStyle/>
                    <a:p>
                      <a:r>
                        <a:rPr lang="en-SG" dirty="0"/>
                        <a:t>Evaluation Strategy</a:t>
                      </a:r>
                    </a:p>
                  </a:txBody>
                  <a:tcPr/>
                </a:tc>
                <a:tc>
                  <a:txBody>
                    <a:bodyPr/>
                    <a:lstStyle/>
                    <a:p>
                      <a:r>
                        <a:rPr lang="en-SG" dirty="0"/>
                        <a:t>Goal</a:t>
                      </a:r>
                    </a:p>
                  </a:txBody>
                  <a:tcPr/>
                </a:tc>
                <a:tc>
                  <a:txBody>
                    <a:bodyPr/>
                    <a:lstStyle/>
                    <a:p>
                      <a:r>
                        <a:rPr lang="en-SG" dirty="0"/>
                        <a:t>Implementation</a:t>
                      </a:r>
                    </a:p>
                  </a:txBody>
                  <a:tcPr/>
                </a:tc>
                <a:extLst>
                  <a:ext uri="{0D108BD9-81ED-4DB2-BD59-A6C34878D82A}">
                    <a16:rowId xmlns:a16="http://schemas.microsoft.com/office/drawing/2014/main" val="57979423"/>
                  </a:ext>
                </a:extLst>
              </a:tr>
              <a:tr h="1271931">
                <a:tc>
                  <a:txBody>
                    <a:bodyPr/>
                    <a:lstStyle/>
                    <a:p>
                      <a:r>
                        <a:rPr lang="en-SG" dirty="0"/>
                        <a:t>Cost measurement</a:t>
                      </a:r>
                    </a:p>
                    <a:p>
                      <a:r>
                        <a:rPr lang="en-SG" dirty="0"/>
                        <a:t>- Use various LLMs, from self hosted to OpenAI APIs</a:t>
                      </a:r>
                    </a:p>
                  </a:txBody>
                  <a:tcPr/>
                </a:tc>
                <a:tc>
                  <a:txBody>
                    <a:bodyPr/>
                    <a:lstStyle/>
                    <a:p>
                      <a:r>
                        <a:rPr lang="en-SG" dirty="0"/>
                        <a:t>Gain better understanding of expected costs before pushing into production</a:t>
                      </a:r>
                    </a:p>
                  </a:txBody>
                  <a:tcPr/>
                </a:tc>
                <a:tc>
                  <a:txBody>
                    <a:bodyPr/>
                    <a:lstStyle/>
                    <a:p>
                      <a:r>
                        <a:rPr lang="en-SG" dirty="0"/>
                        <a:t>Replace different backends, and run quality and cost checks. We are then able to evaluate for best quality and most acceptable cost</a:t>
                      </a:r>
                    </a:p>
                  </a:txBody>
                  <a:tcPr/>
                </a:tc>
                <a:extLst>
                  <a:ext uri="{0D108BD9-81ED-4DB2-BD59-A6C34878D82A}">
                    <a16:rowId xmlns:a16="http://schemas.microsoft.com/office/drawing/2014/main" val="224613749"/>
                  </a:ext>
                </a:extLst>
              </a:tr>
              <a:tr h="1271931">
                <a:tc>
                  <a:txBody>
                    <a:bodyPr/>
                    <a:lstStyle/>
                    <a:p>
                      <a:r>
                        <a:rPr lang="en-SG" dirty="0"/>
                        <a:t>Rouge test set</a:t>
                      </a:r>
                    </a:p>
                    <a:p>
                      <a:r>
                        <a:rPr lang="en-SG" dirty="0"/>
                        <a:t>- Set of jailbreaking prompts</a:t>
                      </a:r>
                    </a:p>
                  </a:txBody>
                  <a:tcPr/>
                </a:tc>
                <a:tc>
                  <a:txBody>
                    <a:bodyPr/>
                    <a:lstStyle/>
                    <a:p>
                      <a:r>
                        <a:rPr lang="en-SG" dirty="0"/>
                        <a:t>Test if LLM workflow has proper guardrails implementation to prevent toxic outputs</a:t>
                      </a:r>
                    </a:p>
                  </a:txBody>
                  <a:tcPr/>
                </a:tc>
                <a:tc>
                  <a:txBody>
                    <a:bodyPr/>
                    <a:lstStyle/>
                    <a:p>
                      <a:r>
                        <a:rPr lang="en-SG" dirty="0"/>
                        <a:t>Use datasets like </a:t>
                      </a:r>
                      <a:r>
                        <a:rPr lang="en-SG" dirty="0" err="1"/>
                        <a:t>RabakBench</a:t>
                      </a:r>
                      <a:r>
                        <a:rPr lang="en-SG" dirty="0"/>
                        <a:t> (Chua et al., 2025) to test how well the workflow responds to negative scenarios</a:t>
                      </a:r>
                    </a:p>
                  </a:txBody>
                  <a:tcPr/>
                </a:tc>
                <a:extLst>
                  <a:ext uri="{0D108BD9-81ED-4DB2-BD59-A6C34878D82A}">
                    <a16:rowId xmlns:a16="http://schemas.microsoft.com/office/drawing/2014/main" val="3085313556"/>
                  </a:ext>
                </a:extLst>
              </a:tr>
              <a:tr h="1271931">
                <a:tc>
                  <a:txBody>
                    <a:bodyPr/>
                    <a:lstStyle/>
                    <a:p>
                      <a:r>
                        <a:rPr lang="en-SG" dirty="0"/>
                        <a:t>Dataset with varying lengths</a:t>
                      </a:r>
                    </a:p>
                    <a:p>
                      <a:r>
                        <a:rPr lang="en-SG" dirty="0"/>
                        <a:t>- Vary input length</a:t>
                      </a:r>
                    </a:p>
                  </a:txBody>
                  <a:tcPr/>
                </a:tc>
                <a:tc>
                  <a:txBody>
                    <a:bodyPr/>
                    <a:lstStyle/>
                    <a:p>
                      <a:r>
                        <a:rPr lang="en-SG" dirty="0"/>
                        <a:t>Test the latency of LLM workflow against common scenarios to see if it hits benchmark</a:t>
                      </a:r>
                    </a:p>
                  </a:txBody>
                  <a:tcPr/>
                </a:tc>
                <a:tc>
                  <a:txBody>
                    <a:bodyPr/>
                    <a:lstStyle/>
                    <a:p>
                      <a:r>
                        <a:rPr lang="en-SG" dirty="0"/>
                        <a:t>Input various lengths of syllabus and target examination papers</a:t>
                      </a:r>
                    </a:p>
                  </a:txBody>
                  <a:tcPr/>
                </a:tc>
                <a:extLst>
                  <a:ext uri="{0D108BD9-81ED-4DB2-BD59-A6C34878D82A}">
                    <a16:rowId xmlns:a16="http://schemas.microsoft.com/office/drawing/2014/main" val="1339165781"/>
                  </a:ext>
                </a:extLst>
              </a:tr>
            </a:tbl>
          </a:graphicData>
        </a:graphic>
      </p:graphicFrame>
    </p:spTree>
    <p:extLst>
      <p:ext uri="{BB962C8B-B14F-4D97-AF65-F5344CB8AC3E}">
        <p14:creationId xmlns:p14="http://schemas.microsoft.com/office/powerpoint/2010/main" val="18840299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CEC8F-B758-EA96-64C9-01E51C254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48E61-FD16-9473-9484-87014C575CC7}"/>
              </a:ext>
            </a:extLst>
          </p:cNvPr>
          <p:cNvSpPr>
            <a:spLocks noGrp="1"/>
          </p:cNvSpPr>
          <p:nvPr>
            <p:ph type="title"/>
          </p:nvPr>
        </p:nvSpPr>
        <p:spPr/>
        <p:txBody>
          <a:bodyPr/>
          <a:lstStyle/>
          <a:p>
            <a:r>
              <a:rPr lang="en-SG" dirty="0"/>
              <a:t>Question 3 – Discuss if pipeline can be generalized</a:t>
            </a:r>
          </a:p>
        </p:txBody>
      </p:sp>
      <p:sp>
        <p:nvSpPr>
          <p:cNvPr id="3" name="Content Placeholder 2">
            <a:extLst>
              <a:ext uri="{FF2B5EF4-FFF2-40B4-BE49-F238E27FC236}">
                <a16:creationId xmlns:a16="http://schemas.microsoft.com/office/drawing/2014/main" id="{952C502B-CD59-DE16-D9E5-67AD20FFC304}"/>
              </a:ext>
            </a:extLst>
          </p:cNvPr>
          <p:cNvSpPr>
            <a:spLocks noGrp="1"/>
          </p:cNvSpPr>
          <p:nvPr>
            <p:ph idx="1"/>
          </p:nvPr>
        </p:nvSpPr>
        <p:spPr/>
        <p:txBody>
          <a:bodyPr/>
          <a:lstStyle/>
          <a:p>
            <a:r>
              <a:rPr lang="en-SG" dirty="0"/>
              <a:t>Yes, to a certain extent</a:t>
            </a:r>
          </a:p>
          <a:p>
            <a:r>
              <a:rPr lang="en-SG" dirty="0"/>
              <a:t>Pipeline is currently split into Objectives and Topic Weightage, which is applicable for most subjects</a:t>
            </a:r>
          </a:p>
          <a:p>
            <a:r>
              <a:rPr lang="en-SG" dirty="0"/>
              <a:t>The syllabus outline given also follows a relatively structured format, which enables </a:t>
            </a:r>
            <a:r>
              <a:rPr lang="en-SG" b="1" dirty="0"/>
              <a:t>syllabusParser </a:t>
            </a:r>
            <a:r>
              <a:rPr lang="en-SG" dirty="0"/>
              <a:t>to work reliably</a:t>
            </a:r>
          </a:p>
          <a:p>
            <a:r>
              <a:rPr lang="en-SG" dirty="0"/>
              <a:t>Calling </a:t>
            </a:r>
            <a:r>
              <a:rPr lang="en-SG" b="1" dirty="0"/>
              <a:t>syllabusParser </a:t>
            </a:r>
            <a:r>
              <a:rPr lang="en-SG" dirty="0"/>
              <a:t>will re generate relevant texts for the subject, and enables the workflow to focus on a different subject</a:t>
            </a:r>
          </a:p>
          <a:p>
            <a:r>
              <a:rPr lang="en-SG" b="1" dirty="0"/>
              <a:t>However, there are some limitations (next slide)</a:t>
            </a:r>
          </a:p>
        </p:txBody>
      </p:sp>
    </p:spTree>
    <p:extLst>
      <p:ext uri="{BB962C8B-B14F-4D97-AF65-F5344CB8AC3E}">
        <p14:creationId xmlns:p14="http://schemas.microsoft.com/office/powerpoint/2010/main" val="173709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B2E50-31BD-165D-781A-974F27C3A7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E8FE05-C00F-4BD8-4BCE-74A67C5EAE90}"/>
              </a:ext>
            </a:extLst>
          </p:cNvPr>
          <p:cNvSpPr>
            <a:spLocks noGrp="1"/>
          </p:cNvSpPr>
          <p:nvPr>
            <p:ph type="title"/>
          </p:nvPr>
        </p:nvSpPr>
        <p:spPr/>
        <p:txBody>
          <a:bodyPr/>
          <a:lstStyle/>
          <a:p>
            <a:r>
              <a:rPr lang="en-SG" dirty="0"/>
              <a:t>Question 3 – Discuss if pipeline can be generalized</a:t>
            </a:r>
          </a:p>
        </p:txBody>
      </p:sp>
      <p:sp>
        <p:nvSpPr>
          <p:cNvPr id="3" name="Content Placeholder 2">
            <a:extLst>
              <a:ext uri="{FF2B5EF4-FFF2-40B4-BE49-F238E27FC236}">
                <a16:creationId xmlns:a16="http://schemas.microsoft.com/office/drawing/2014/main" id="{DF7A2841-317F-A69E-AD92-7D39CF50B728}"/>
              </a:ext>
            </a:extLst>
          </p:cNvPr>
          <p:cNvSpPr>
            <a:spLocks noGrp="1"/>
          </p:cNvSpPr>
          <p:nvPr>
            <p:ph idx="1"/>
          </p:nvPr>
        </p:nvSpPr>
        <p:spPr>
          <a:xfrm>
            <a:off x="2231136" y="2638044"/>
            <a:ext cx="7729728" cy="3470656"/>
          </a:xfrm>
        </p:spPr>
        <p:txBody>
          <a:bodyPr/>
          <a:lstStyle/>
          <a:p>
            <a:r>
              <a:rPr lang="en-SG" dirty="0"/>
              <a:t>Limitation 1: Limited for subjects like English and Chinese</a:t>
            </a:r>
          </a:p>
          <a:p>
            <a:pPr lvl="1"/>
            <a:r>
              <a:rPr lang="en-SG" dirty="0"/>
              <a:t>For English and Chinese, according to the syllabus provided, there are Objectives given but topics are not well stated. This is because students are expected to be able to understand general questions. Therefore, there are some topics which this pipeline will not work for</a:t>
            </a:r>
          </a:p>
          <a:p>
            <a:r>
              <a:rPr lang="en-SG" dirty="0"/>
              <a:t>Limitation 2: Differing question format</a:t>
            </a:r>
          </a:p>
          <a:p>
            <a:pPr lvl="1"/>
            <a:r>
              <a:rPr lang="en-SG" dirty="0"/>
              <a:t>Question formats may differ across subjects, and LLMs may struggle to interpret certain questions. For example, LLMs are known to struggle with mathematical reasoning (Ma et al., 2025). As a result, the LLM may struggle to discern the topic related to the math question, resulting in a performance drop.</a:t>
            </a:r>
          </a:p>
        </p:txBody>
      </p:sp>
    </p:spTree>
    <p:extLst>
      <p:ext uri="{BB962C8B-B14F-4D97-AF65-F5344CB8AC3E}">
        <p14:creationId xmlns:p14="http://schemas.microsoft.com/office/powerpoint/2010/main" val="34082453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7802B-8733-FE6C-80D6-B6982E927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58974E-D41C-A2AD-6F59-57371D3C147F}"/>
              </a:ext>
            </a:extLst>
          </p:cNvPr>
          <p:cNvSpPr>
            <a:spLocks noGrp="1"/>
          </p:cNvSpPr>
          <p:nvPr>
            <p:ph type="title"/>
          </p:nvPr>
        </p:nvSpPr>
        <p:spPr/>
        <p:txBody>
          <a:bodyPr/>
          <a:lstStyle/>
          <a:p>
            <a:r>
              <a:rPr lang="en-SG" dirty="0"/>
              <a:t>Question 3 – Discuss if pipeline can be generalized</a:t>
            </a:r>
          </a:p>
        </p:txBody>
      </p:sp>
      <p:sp>
        <p:nvSpPr>
          <p:cNvPr id="3" name="Content Placeholder 2">
            <a:extLst>
              <a:ext uri="{FF2B5EF4-FFF2-40B4-BE49-F238E27FC236}">
                <a16:creationId xmlns:a16="http://schemas.microsoft.com/office/drawing/2014/main" id="{6757C435-E356-D64F-97CE-1E67B8911507}"/>
              </a:ext>
            </a:extLst>
          </p:cNvPr>
          <p:cNvSpPr>
            <a:spLocks noGrp="1"/>
          </p:cNvSpPr>
          <p:nvPr>
            <p:ph idx="1"/>
          </p:nvPr>
        </p:nvSpPr>
        <p:spPr>
          <a:xfrm>
            <a:off x="2231136" y="2638044"/>
            <a:ext cx="7729728" cy="3470656"/>
          </a:xfrm>
        </p:spPr>
        <p:txBody>
          <a:bodyPr/>
          <a:lstStyle/>
          <a:p>
            <a:r>
              <a:rPr lang="en-SG" dirty="0"/>
              <a:t>Limitation 3:  Varying needs across subjects beyond given syllabus</a:t>
            </a:r>
          </a:p>
          <a:p>
            <a:pPr lvl="1"/>
            <a:r>
              <a:rPr lang="en-SG" dirty="0"/>
              <a:t>Different subjects have a different focus on soft skills, which may not be clearly stated in the syllabus, but widely practiced in the real world.  For example, above the general aims and topics covered in history, there is an additional focus on the student’s critical thinking ability to think across time periods.  This might be an additional aspect which teachers value more, which should be added to the workflow as a 3</a:t>
            </a:r>
            <a:r>
              <a:rPr lang="en-SG" baseline="30000" dirty="0"/>
              <a:t>rd</a:t>
            </a:r>
            <a:r>
              <a:rPr lang="en-SG" dirty="0"/>
              <a:t> dimension, above objectives and topic weightage. Therefore, it is also important to conduct interviews with teachers to understand the intricacies of each subject before launching the workflow.</a:t>
            </a:r>
          </a:p>
        </p:txBody>
      </p:sp>
    </p:spTree>
    <p:extLst>
      <p:ext uri="{BB962C8B-B14F-4D97-AF65-F5344CB8AC3E}">
        <p14:creationId xmlns:p14="http://schemas.microsoft.com/office/powerpoint/2010/main" val="228546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B88D8E2-12CA-D210-2352-FB70B08AB7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5075D-0F82-894C-8273-E28D33BE477E}"/>
              </a:ext>
            </a:extLst>
          </p:cNvPr>
          <p:cNvSpPr>
            <a:spLocks noGrp="1"/>
          </p:cNvSpPr>
          <p:nvPr>
            <p:ph type="title"/>
          </p:nvPr>
        </p:nvSpPr>
        <p:spPr>
          <a:xfrm>
            <a:off x="2231136" y="582328"/>
            <a:ext cx="7729728" cy="1188720"/>
          </a:xfrm>
        </p:spPr>
        <p:txBody>
          <a:bodyPr vert="horz" lIns="182880" tIns="182880" rIns="182880" bIns="182880" rtlCol="0" anchor="ctr">
            <a:normAutofit/>
          </a:bodyPr>
          <a:lstStyle/>
          <a:p>
            <a:r>
              <a:rPr lang="en-US" dirty="0"/>
              <a:t>AGENTS USAGE PER HDB transaction</a:t>
            </a:r>
          </a:p>
        </p:txBody>
      </p:sp>
      <p:sp>
        <p:nvSpPr>
          <p:cNvPr id="13" name="Content Placeholder 12">
            <a:extLst>
              <a:ext uri="{FF2B5EF4-FFF2-40B4-BE49-F238E27FC236}">
                <a16:creationId xmlns:a16="http://schemas.microsoft.com/office/drawing/2014/main" id="{A7ED713F-40D3-8D80-F515-0A1BF22F5C2D}"/>
              </a:ext>
            </a:extLst>
          </p:cNvPr>
          <p:cNvSpPr>
            <a:spLocks noGrp="1"/>
          </p:cNvSpPr>
          <p:nvPr>
            <p:ph idx="1"/>
          </p:nvPr>
        </p:nvSpPr>
        <p:spPr/>
        <p:txBody>
          <a:bodyPr/>
          <a:lstStyle/>
          <a:p>
            <a:endParaRPr lang="en-SG"/>
          </a:p>
        </p:txBody>
      </p:sp>
      <p:pic>
        <p:nvPicPr>
          <p:cNvPr id="27" name="Picture 26">
            <a:extLst>
              <a:ext uri="{FF2B5EF4-FFF2-40B4-BE49-F238E27FC236}">
                <a16:creationId xmlns:a16="http://schemas.microsoft.com/office/drawing/2014/main" id="{E7BC82F8-C572-C1C1-4996-28B2C20580D9}"/>
              </a:ext>
            </a:extLst>
          </p:cNvPr>
          <p:cNvPicPr>
            <a:picLocks noChangeAspect="1"/>
          </p:cNvPicPr>
          <p:nvPr/>
        </p:nvPicPr>
        <p:blipFill>
          <a:blip r:embed="rId3"/>
          <a:stretch>
            <a:fillRect/>
          </a:stretch>
        </p:blipFill>
        <p:spPr>
          <a:xfrm>
            <a:off x="560717" y="1988088"/>
            <a:ext cx="10885157" cy="4636998"/>
          </a:xfrm>
          <a:prstGeom prst="rect">
            <a:avLst/>
          </a:prstGeom>
        </p:spPr>
      </p:pic>
    </p:spTree>
    <p:extLst>
      <p:ext uri="{BB962C8B-B14F-4D97-AF65-F5344CB8AC3E}">
        <p14:creationId xmlns:p14="http://schemas.microsoft.com/office/powerpoint/2010/main" val="32453611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E53E1-3A4A-6798-03F5-00D51E59F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82078-4F56-C15A-415F-3C6834B135DA}"/>
              </a:ext>
            </a:extLst>
          </p:cNvPr>
          <p:cNvSpPr>
            <a:spLocks noGrp="1"/>
          </p:cNvSpPr>
          <p:nvPr>
            <p:ph type="title"/>
          </p:nvPr>
        </p:nvSpPr>
        <p:spPr>
          <a:xfrm>
            <a:off x="2231136" y="2834640"/>
            <a:ext cx="7729728" cy="1188720"/>
          </a:xfrm>
        </p:spPr>
        <p:txBody>
          <a:bodyPr/>
          <a:lstStyle/>
          <a:p>
            <a:r>
              <a:rPr lang="en-SG" dirty="0"/>
              <a:t>Thank you</a:t>
            </a:r>
          </a:p>
        </p:txBody>
      </p:sp>
    </p:spTree>
    <p:extLst>
      <p:ext uri="{BB962C8B-B14F-4D97-AF65-F5344CB8AC3E}">
        <p14:creationId xmlns:p14="http://schemas.microsoft.com/office/powerpoint/2010/main" val="2598297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C724A4F-5799-F2A0-9241-D4CEB3B05D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4237B6-1B57-D166-2B4C-B1449A55FCD4}"/>
              </a:ext>
            </a:extLst>
          </p:cNvPr>
          <p:cNvSpPr>
            <a:spLocks noGrp="1"/>
          </p:cNvSpPr>
          <p:nvPr>
            <p:ph type="title"/>
          </p:nvPr>
        </p:nvSpPr>
        <p:spPr>
          <a:xfrm>
            <a:off x="803244" y="467424"/>
            <a:ext cx="4478234" cy="1791102"/>
          </a:xfrm>
        </p:spPr>
        <p:txBody>
          <a:bodyPr vert="horz" lIns="182880" tIns="182880" rIns="182880" bIns="182880" rtlCol="0">
            <a:normAutofit/>
          </a:bodyPr>
          <a:lstStyle/>
          <a:p>
            <a:r>
              <a:rPr lang="en-US" dirty="0"/>
              <a:t>Agents usage per HDB transaction</a:t>
            </a:r>
          </a:p>
        </p:txBody>
      </p:sp>
      <p:sp>
        <p:nvSpPr>
          <p:cNvPr id="6" name="Content Placeholder 5">
            <a:extLst>
              <a:ext uri="{FF2B5EF4-FFF2-40B4-BE49-F238E27FC236}">
                <a16:creationId xmlns:a16="http://schemas.microsoft.com/office/drawing/2014/main" id="{6E6DC00D-22A1-4417-0E5E-E794C5D91BBA}"/>
              </a:ext>
            </a:extLst>
          </p:cNvPr>
          <p:cNvSpPr>
            <a:spLocks noGrp="1"/>
          </p:cNvSpPr>
          <p:nvPr>
            <p:ph idx="1"/>
          </p:nvPr>
        </p:nvSpPr>
        <p:spPr>
          <a:xfrm>
            <a:off x="803244" y="2638043"/>
            <a:ext cx="4492932" cy="3857647"/>
          </a:xfrm>
        </p:spPr>
        <p:txBody>
          <a:bodyPr>
            <a:normAutofit/>
          </a:bodyPr>
          <a:lstStyle/>
          <a:p>
            <a:r>
              <a:rPr lang="en-US" sz="2000" dirty="0"/>
              <a:t>Before the portal was launched, there were slightly more agents were involved on average per HDB flat transacted.</a:t>
            </a:r>
          </a:p>
          <a:p>
            <a:r>
              <a:rPr lang="en-US" sz="2000" dirty="0"/>
              <a:t>However, the difference is only 0.01 between pre and post portal</a:t>
            </a:r>
          </a:p>
          <a:p>
            <a:r>
              <a:rPr lang="en-US" sz="2000" dirty="0"/>
              <a:t>Highlights that there </a:t>
            </a:r>
            <a:r>
              <a:rPr lang="en-US" sz="2000" b="1" dirty="0"/>
              <a:t>isn’t a negative impact</a:t>
            </a:r>
            <a:r>
              <a:rPr lang="en-US" sz="2000" dirty="0"/>
              <a:t> on the agent’s activity due to the portal introduction</a:t>
            </a:r>
          </a:p>
          <a:p>
            <a:pPr marL="0" indent="0">
              <a:buNone/>
            </a:pPr>
            <a:endParaRPr lang="en-SG" sz="2000" dirty="0"/>
          </a:p>
        </p:txBody>
      </p:sp>
      <p:sp>
        <p:nvSpPr>
          <p:cNvPr id="11" name="Rectangle 10">
            <a:extLst>
              <a:ext uri="{FF2B5EF4-FFF2-40B4-BE49-F238E27FC236}">
                <a16:creationId xmlns:a16="http://schemas.microsoft.com/office/drawing/2014/main" id="{56533F40-045E-4E3D-9243-864CD4E58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3605" y="964692"/>
            <a:ext cx="5440680"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0402EC6-D845-41B3-BEBE-CB34D9BFE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0699" y="1128683"/>
            <a:ext cx="5106493"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D7803C88-21A0-4DBA-54C1-28CF8F87ED82}"/>
              </a:ext>
            </a:extLst>
          </p:cNvPr>
          <p:cNvPicPr>
            <a:picLocks noChangeAspect="1"/>
          </p:cNvPicPr>
          <p:nvPr/>
        </p:nvPicPr>
        <p:blipFill>
          <a:blip r:embed="rId2"/>
          <a:stretch>
            <a:fillRect/>
          </a:stretch>
        </p:blipFill>
        <p:spPr>
          <a:xfrm>
            <a:off x="6374431" y="1136625"/>
            <a:ext cx="4600634" cy="4600634"/>
          </a:xfrm>
          <a:prstGeom prst="rect">
            <a:avLst/>
          </a:prstGeom>
        </p:spPr>
      </p:pic>
    </p:spTree>
    <p:extLst>
      <p:ext uri="{BB962C8B-B14F-4D97-AF65-F5344CB8AC3E}">
        <p14:creationId xmlns:p14="http://schemas.microsoft.com/office/powerpoint/2010/main" val="206510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C0FA8A29-AD4D-2C89-501F-0EA199DBF8D0}"/>
            </a:ext>
          </a:extLst>
        </p:cNvPr>
        <p:cNvGrpSpPr/>
        <p:nvPr/>
      </p:nvGrpSpPr>
      <p:grpSpPr>
        <a:xfrm>
          <a:off x="0" y="0"/>
          <a:ext cx="0" cy="0"/>
          <a:chOff x="0" y="0"/>
          <a:chExt cx="0" cy="0"/>
        </a:xfrm>
      </p:grpSpPr>
      <p:sp>
        <p:nvSpPr>
          <p:cNvPr id="8" name="Content Placeholder 5">
            <a:extLst>
              <a:ext uri="{FF2B5EF4-FFF2-40B4-BE49-F238E27FC236}">
                <a16:creationId xmlns:a16="http://schemas.microsoft.com/office/drawing/2014/main" id="{D8E16CB4-9380-074A-F18D-83A8ACAF3AA6}"/>
              </a:ext>
            </a:extLst>
          </p:cNvPr>
          <p:cNvSpPr>
            <a:spLocks noGrp="1"/>
          </p:cNvSpPr>
          <p:nvPr>
            <p:ph idx="1"/>
          </p:nvPr>
        </p:nvSpPr>
        <p:spPr>
          <a:xfrm>
            <a:off x="672860" y="2939969"/>
            <a:ext cx="3063765" cy="3263206"/>
          </a:xfrm>
        </p:spPr>
        <p:txBody>
          <a:bodyPr>
            <a:normAutofit/>
          </a:bodyPr>
          <a:lstStyle/>
          <a:p>
            <a:r>
              <a:rPr lang="en-US" dirty="0"/>
              <a:t>No significant difference in agent-to-HDB transaction ratio </a:t>
            </a:r>
            <a:r>
              <a:rPr lang="en-US" b="1" dirty="0"/>
              <a:t>pre- and post-portal</a:t>
            </a:r>
            <a:r>
              <a:rPr lang="en-US" dirty="0"/>
              <a:t>, after accounting for seasonality</a:t>
            </a:r>
          </a:p>
          <a:p>
            <a:r>
              <a:rPr lang="en-US" dirty="0"/>
              <a:t>Highlights that agents continue to handle a </a:t>
            </a:r>
            <a:r>
              <a:rPr lang="en-US" b="1" dirty="0"/>
              <a:t>similar number of transactions</a:t>
            </a:r>
            <a:r>
              <a:rPr lang="en-US" dirty="0"/>
              <a:t> as before the portal launch</a:t>
            </a:r>
            <a:endParaRPr lang="en-SG" dirty="0"/>
          </a:p>
        </p:txBody>
      </p:sp>
      <p:sp>
        <p:nvSpPr>
          <p:cNvPr id="21" name="Rectangle 20">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02A9905D-135C-4EEF-F7E9-45B7BB714128}"/>
              </a:ext>
            </a:extLst>
          </p:cNvPr>
          <p:cNvSpPr txBox="1">
            <a:spLocks/>
          </p:cNvSpPr>
          <p:nvPr/>
        </p:nvSpPr>
        <p:spPr bwMode="black">
          <a:xfrm>
            <a:off x="560716" y="654825"/>
            <a:ext cx="3446753" cy="1917745"/>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comparison OF agents usage per </a:t>
            </a:r>
            <a:r>
              <a:rPr lang="en-US" dirty="0" err="1"/>
              <a:t>hdb</a:t>
            </a:r>
            <a:r>
              <a:rPr lang="en-US" dirty="0"/>
              <a:t> transaction</a:t>
            </a:r>
          </a:p>
        </p:txBody>
      </p:sp>
      <p:pic>
        <p:nvPicPr>
          <p:cNvPr id="18" name="Picture 17">
            <a:extLst>
              <a:ext uri="{FF2B5EF4-FFF2-40B4-BE49-F238E27FC236}">
                <a16:creationId xmlns:a16="http://schemas.microsoft.com/office/drawing/2014/main" id="{6221C7E7-2A90-0ED2-BC2B-6427EF686C7F}"/>
              </a:ext>
            </a:extLst>
          </p:cNvPr>
          <p:cNvPicPr>
            <a:picLocks noChangeAspect="1"/>
          </p:cNvPicPr>
          <p:nvPr/>
        </p:nvPicPr>
        <p:blipFill>
          <a:blip r:embed="rId2"/>
          <a:stretch>
            <a:fillRect/>
          </a:stretch>
        </p:blipFill>
        <p:spPr>
          <a:xfrm>
            <a:off x="4765026" y="1441169"/>
            <a:ext cx="6244512" cy="3855450"/>
          </a:xfrm>
          <a:prstGeom prst="rect">
            <a:avLst/>
          </a:prstGeom>
        </p:spPr>
      </p:pic>
    </p:spTree>
    <p:extLst>
      <p:ext uri="{BB962C8B-B14F-4D97-AF65-F5344CB8AC3E}">
        <p14:creationId xmlns:p14="http://schemas.microsoft.com/office/powerpoint/2010/main" val="1809855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9B849C1-B360-373C-F796-9FE8849085F0}"/>
            </a:ext>
          </a:extLst>
        </p:cNvPr>
        <p:cNvGrpSpPr/>
        <p:nvPr/>
      </p:nvGrpSpPr>
      <p:grpSpPr>
        <a:xfrm>
          <a:off x="0" y="0"/>
          <a:ext cx="0" cy="0"/>
          <a:chOff x="0" y="0"/>
          <a:chExt cx="0" cy="0"/>
        </a:xfrm>
      </p:grpSpPr>
      <p:sp>
        <p:nvSpPr>
          <p:cNvPr id="8" name="Content Placeholder 5">
            <a:extLst>
              <a:ext uri="{FF2B5EF4-FFF2-40B4-BE49-F238E27FC236}">
                <a16:creationId xmlns:a16="http://schemas.microsoft.com/office/drawing/2014/main" id="{8D2D2DCF-CB42-CE23-A1F6-BED04E45F768}"/>
              </a:ext>
            </a:extLst>
          </p:cNvPr>
          <p:cNvSpPr>
            <a:spLocks noGrp="1"/>
          </p:cNvSpPr>
          <p:nvPr>
            <p:ph idx="1"/>
          </p:nvPr>
        </p:nvSpPr>
        <p:spPr>
          <a:xfrm>
            <a:off x="812386" y="2896836"/>
            <a:ext cx="3063765" cy="3263206"/>
          </a:xfrm>
        </p:spPr>
        <p:txBody>
          <a:bodyPr>
            <a:normAutofit/>
          </a:bodyPr>
          <a:lstStyle/>
          <a:p>
            <a:r>
              <a:rPr lang="en-US" dirty="0"/>
              <a:t>After accounting for seasonality, </a:t>
            </a:r>
            <a:r>
              <a:rPr lang="en-US" b="1" dirty="0"/>
              <a:t>no evidence of a negative impact</a:t>
            </a:r>
            <a:r>
              <a:rPr lang="en-US" dirty="0"/>
              <a:t> on agents’ business year-on-year</a:t>
            </a:r>
          </a:p>
          <a:p>
            <a:r>
              <a:rPr lang="en-US" dirty="0"/>
              <a:t>Agent activity shows </a:t>
            </a:r>
            <a:r>
              <a:rPr lang="en-US" b="1" dirty="0"/>
              <a:t>slightly higher engagement from March to October</a:t>
            </a:r>
            <a:r>
              <a:rPr lang="en-US" dirty="0"/>
              <a:t>, rather than a decline</a:t>
            </a:r>
            <a:endParaRPr lang="en-SG" dirty="0"/>
          </a:p>
        </p:txBody>
      </p:sp>
      <p:sp>
        <p:nvSpPr>
          <p:cNvPr id="21" name="Rectangle 20">
            <a:extLst>
              <a:ext uri="{FF2B5EF4-FFF2-40B4-BE49-F238E27FC236}">
                <a16:creationId xmlns:a16="http://schemas.microsoft.com/office/drawing/2014/main" id="{07ED46A2-0E2A-4BAD-6F2B-9C301C8AC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3F36F0AC-E825-1C06-9432-4DC25F330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5A5ECFE-259B-2C6F-1D6A-2240F441F779}"/>
              </a:ext>
            </a:extLst>
          </p:cNvPr>
          <p:cNvSpPr txBox="1">
            <a:spLocks/>
          </p:cNvSpPr>
          <p:nvPr/>
        </p:nvSpPr>
        <p:spPr bwMode="black">
          <a:xfrm>
            <a:off x="612265" y="767751"/>
            <a:ext cx="3464005" cy="1753843"/>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comparison OF Active agents</a:t>
            </a:r>
          </a:p>
        </p:txBody>
      </p:sp>
      <p:pic>
        <p:nvPicPr>
          <p:cNvPr id="6" name="Picture 5">
            <a:extLst>
              <a:ext uri="{FF2B5EF4-FFF2-40B4-BE49-F238E27FC236}">
                <a16:creationId xmlns:a16="http://schemas.microsoft.com/office/drawing/2014/main" id="{93E5FD86-3AE4-D784-91D2-ACCF0C7BEEFD}"/>
              </a:ext>
            </a:extLst>
          </p:cNvPr>
          <p:cNvPicPr>
            <a:picLocks noChangeAspect="1"/>
          </p:cNvPicPr>
          <p:nvPr/>
        </p:nvPicPr>
        <p:blipFill>
          <a:blip r:embed="rId2"/>
          <a:stretch>
            <a:fillRect/>
          </a:stretch>
        </p:blipFill>
        <p:spPr>
          <a:xfrm>
            <a:off x="4793563" y="1392956"/>
            <a:ext cx="6286669" cy="3860532"/>
          </a:xfrm>
          <a:prstGeom prst="rect">
            <a:avLst/>
          </a:prstGeom>
        </p:spPr>
      </p:pic>
    </p:spTree>
    <p:extLst>
      <p:ext uri="{BB962C8B-B14F-4D97-AF65-F5344CB8AC3E}">
        <p14:creationId xmlns:p14="http://schemas.microsoft.com/office/powerpoint/2010/main" val="1223892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1B1C343A-C8DE-F32F-DF62-29248FEC6692}"/>
            </a:ext>
          </a:extLst>
        </p:cNvPr>
        <p:cNvGrpSpPr/>
        <p:nvPr/>
      </p:nvGrpSpPr>
      <p:grpSpPr>
        <a:xfrm>
          <a:off x="0" y="0"/>
          <a:ext cx="0" cy="0"/>
          <a:chOff x="0" y="0"/>
          <a:chExt cx="0" cy="0"/>
        </a:xfrm>
      </p:grpSpPr>
      <p:sp>
        <p:nvSpPr>
          <p:cNvPr id="8" name="Content Placeholder 5">
            <a:extLst>
              <a:ext uri="{FF2B5EF4-FFF2-40B4-BE49-F238E27FC236}">
                <a16:creationId xmlns:a16="http://schemas.microsoft.com/office/drawing/2014/main" id="{77B03A0D-F566-2B45-AA2D-6921E840AE0D}"/>
              </a:ext>
            </a:extLst>
          </p:cNvPr>
          <p:cNvSpPr>
            <a:spLocks noGrp="1"/>
          </p:cNvSpPr>
          <p:nvPr>
            <p:ph idx="1"/>
          </p:nvPr>
        </p:nvSpPr>
        <p:spPr>
          <a:xfrm>
            <a:off x="742858" y="2896053"/>
            <a:ext cx="3063765" cy="3263206"/>
          </a:xfrm>
        </p:spPr>
        <p:txBody>
          <a:bodyPr>
            <a:normAutofit/>
          </a:bodyPr>
          <a:lstStyle/>
          <a:p>
            <a:r>
              <a:rPr lang="en-US" dirty="0"/>
              <a:t>After accounting for seasonality, </a:t>
            </a:r>
            <a:r>
              <a:rPr lang="en-US" b="1" dirty="0"/>
              <a:t>no significant decrease</a:t>
            </a:r>
            <a:r>
              <a:rPr lang="en-US" dirty="0"/>
              <a:t> in agent business</a:t>
            </a:r>
            <a:r>
              <a:rPr lang="en-SG" dirty="0"/>
              <a:t>.</a:t>
            </a:r>
          </a:p>
          <a:p>
            <a:r>
              <a:rPr lang="en-US" dirty="0"/>
              <a:t>On the contrary, </a:t>
            </a:r>
            <a:r>
              <a:rPr lang="en-US" b="1" dirty="0"/>
              <a:t>more cases handled on average</a:t>
            </a:r>
            <a:r>
              <a:rPr lang="en-US" dirty="0"/>
              <a:t>, with 11 out of 12 months in 2018 exceeding 2017 levels</a:t>
            </a:r>
            <a:endParaRPr lang="en-SG" dirty="0"/>
          </a:p>
        </p:txBody>
      </p:sp>
      <p:sp>
        <p:nvSpPr>
          <p:cNvPr id="21" name="Rectangle 20">
            <a:extLst>
              <a:ext uri="{FF2B5EF4-FFF2-40B4-BE49-F238E27FC236}">
                <a16:creationId xmlns:a16="http://schemas.microsoft.com/office/drawing/2014/main" id="{196C6E40-CB12-BB94-C5CB-36912F4D0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F25D93C9-9637-4B27-5088-EF94A20B5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70E0425A-2AC4-74BC-8453-80D311FE0142}"/>
              </a:ext>
            </a:extLst>
          </p:cNvPr>
          <p:cNvSpPr txBox="1">
            <a:spLocks/>
          </p:cNvSpPr>
          <p:nvPr/>
        </p:nvSpPr>
        <p:spPr bwMode="black">
          <a:xfrm>
            <a:off x="551363" y="586598"/>
            <a:ext cx="3446753" cy="1909118"/>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dirty="0"/>
              <a:t>comparison of Average cases per agent</a:t>
            </a:r>
          </a:p>
        </p:txBody>
      </p:sp>
      <p:pic>
        <p:nvPicPr>
          <p:cNvPr id="4" name="Picture 3">
            <a:extLst>
              <a:ext uri="{FF2B5EF4-FFF2-40B4-BE49-F238E27FC236}">
                <a16:creationId xmlns:a16="http://schemas.microsoft.com/office/drawing/2014/main" id="{D7A10068-037A-4673-D623-29B48EC11754}"/>
              </a:ext>
            </a:extLst>
          </p:cNvPr>
          <p:cNvPicPr>
            <a:picLocks noChangeAspect="1"/>
          </p:cNvPicPr>
          <p:nvPr/>
        </p:nvPicPr>
        <p:blipFill>
          <a:blip r:embed="rId2"/>
          <a:stretch>
            <a:fillRect/>
          </a:stretch>
        </p:blipFill>
        <p:spPr>
          <a:xfrm>
            <a:off x="4759578" y="1541157"/>
            <a:ext cx="6354639" cy="3754469"/>
          </a:xfrm>
          <a:prstGeom prst="rect">
            <a:avLst/>
          </a:prstGeom>
        </p:spPr>
      </p:pic>
    </p:spTree>
    <p:extLst>
      <p:ext uri="{BB962C8B-B14F-4D97-AF65-F5344CB8AC3E}">
        <p14:creationId xmlns:p14="http://schemas.microsoft.com/office/powerpoint/2010/main" val="10860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1D648B3-9E09-B591-E85D-40136D2271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ED1A0A-FCBE-3344-3700-E569852805EC}"/>
              </a:ext>
            </a:extLst>
          </p:cNvPr>
          <p:cNvSpPr>
            <a:spLocks noGrp="1"/>
          </p:cNvSpPr>
          <p:nvPr>
            <p:ph type="title"/>
          </p:nvPr>
        </p:nvSpPr>
        <p:spPr>
          <a:xfrm>
            <a:off x="761631" y="491706"/>
            <a:ext cx="3146990" cy="1885993"/>
          </a:xfrm>
        </p:spPr>
        <p:txBody>
          <a:bodyPr>
            <a:normAutofit fontScale="90000"/>
          </a:bodyPr>
          <a:lstStyle/>
          <a:p>
            <a:r>
              <a:rPr lang="en-SG" dirty="0"/>
              <a:t>Comparison of transaction types</a:t>
            </a:r>
          </a:p>
        </p:txBody>
      </p:sp>
      <p:sp>
        <p:nvSpPr>
          <p:cNvPr id="8" name="Content Placeholder 5">
            <a:extLst>
              <a:ext uri="{FF2B5EF4-FFF2-40B4-BE49-F238E27FC236}">
                <a16:creationId xmlns:a16="http://schemas.microsoft.com/office/drawing/2014/main" id="{121F6D07-FC4E-E2B2-7BB8-4E8053963D2B}"/>
              </a:ext>
            </a:extLst>
          </p:cNvPr>
          <p:cNvSpPr>
            <a:spLocks noGrp="1"/>
          </p:cNvSpPr>
          <p:nvPr>
            <p:ph idx="1"/>
          </p:nvPr>
        </p:nvSpPr>
        <p:spPr>
          <a:xfrm>
            <a:off x="803244" y="2638044"/>
            <a:ext cx="3063765" cy="3598854"/>
          </a:xfrm>
        </p:spPr>
        <p:txBody>
          <a:bodyPr>
            <a:normAutofit lnSpcReduction="10000"/>
          </a:bodyPr>
          <a:lstStyle/>
          <a:p>
            <a:r>
              <a:rPr lang="en-US" dirty="0"/>
              <a:t>Transaction type analysis shows </a:t>
            </a:r>
            <a:r>
              <a:rPr lang="en-US" b="1" dirty="0"/>
              <a:t>little change</a:t>
            </a:r>
            <a:r>
              <a:rPr lang="en-US" dirty="0"/>
              <a:t> in agent utilization after the portal</a:t>
            </a:r>
          </a:p>
          <a:p>
            <a:r>
              <a:rPr lang="en-US" dirty="0"/>
              <a:t>Slight increase in agents used for </a:t>
            </a:r>
            <a:r>
              <a:rPr lang="en-US" b="1" dirty="0"/>
              <a:t>selling</a:t>
            </a:r>
            <a:r>
              <a:rPr lang="en-US" dirty="0"/>
              <a:t> (from 59.9% → 63.2%) and decrease for </a:t>
            </a:r>
            <a:r>
              <a:rPr lang="en-US" b="1" dirty="0"/>
              <a:t>buying</a:t>
            </a:r>
            <a:r>
              <a:rPr lang="en-US" dirty="0"/>
              <a:t> (40.1% → 36.8%)</a:t>
            </a:r>
          </a:p>
          <a:p>
            <a:r>
              <a:rPr lang="en-US" dirty="0"/>
              <a:t>Overall ratio </a:t>
            </a:r>
            <a:r>
              <a:rPr lang="en-US" b="1" dirty="0"/>
              <a:t>remains fairly </a:t>
            </a:r>
            <a:r>
              <a:rPr lang="en-US" dirty="0"/>
              <a:t>consistent, indicating minimal impact</a:t>
            </a:r>
            <a:endParaRPr lang="en-SG" dirty="0"/>
          </a:p>
        </p:txBody>
      </p:sp>
      <p:sp>
        <p:nvSpPr>
          <p:cNvPr id="13" name="Rectangle 12">
            <a:extLst>
              <a:ext uri="{FF2B5EF4-FFF2-40B4-BE49-F238E27FC236}">
                <a16:creationId xmlns:a16="http://schemas.microsoft.com/office/drawing/2014/main" id="{6515FC82-3453-4CBE-8895-4CCFF33952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4182"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C5FD847B-65C0-4027-8DFC-70CB42451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802"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30DC2E4-1533-B296-D437-E1C3846B0AB0}"/>
              </a:ext>
            </a:extLst>
          </p:cNvPr>
          <p:cNvPicPr>
            <a:picLocks noChangeAspect="1"/>
          </p:cNvPicPr>
          <p:nvPr/>
        </p:nvPicPr>
        <p:blipFill>
          <a:blip r:embed="rId2"/>
          <a:stretch>
            <a:fillRect/>
          </a:stretch>
        </p:blipFill>
        <p:spPr>
          <a:xfrm>
            <a:off x="5288319" y="1250561"/>
            <a:ext cx="5297157" cy="4356878"/>
          </a:xfrm>
          <a:prstGeom prst="rect">
            <a:avLst/>
          </a:prstGeom>
        </p:spPr>
      </p:pic>
    </p:spTree>
    <p:extLst>
      <p:ext uri="{BB962C8B-B14F-4D97-AF65-F5344CB8AC3E}">
        <p14:creationId xmlns:p14="http://schemas.microsoft.com/office/powerpoint/2010/main" val="1681812467"/>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AD3ED735FFC741BF4C801D4B17D245" ma:contentTypeVersion="10" ma:contentTypeDescription="Create a new document." ma:contentTypeScope="" ma:versionID="d2a1113f5c9d1f35a51d9cb092a9bd95">
  <xsd:schema xmlns:xsd="http://www.w3.org/2001/XMLSchema" xmlns:xs="http://www.w3.org/2001/XMLSchema" xmlns:p="http://schemas.microsoft.com/office/2006/metadata/properties" xmlns:ns3="a76e28ea-f627-4bcd-b0f8-fa5784849e56" targetNamespace="http://schemas.microsoft.com/office/2006/metadata/properties" ma:root="true" ma:fieldsID="cd6093fbe7926e82c425c90d2ab90a41" ns3:_="">
    <xsd:import namespace="a76e28ea-f627-4bcd-b0f8-fa5784849e56"/>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DateTaken" minOccurs="0"/>
                <xsd:element ref="ns3:MediaServiceSearchProperties" minOccurs="0"/>
                <xsd:element ref="ns3:MediaServiceSystemTags" minOccurs="0"/>
                <xsd:element ref="ns3:MediaServiceLocatio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6e28ea-f627-4bcd-b0f8-fa5784849e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Location" ma:index="14" nillable="true" ma:displayName="Location" ma:indexed="true"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2D93AC-7120-4B5B-8328-BD149E8508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6e28ea-f627-4bcd-b0f8-fa5784849e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EA0D79-AD89-4551-990A-180F513D451B}">
  <ds:schemaRefs>
    <ds:schemaRef ds:uri="http://schemas.microsoft.com/sharepoint/v3/contenttype/forms"/>
  </ds:schemaRefs>
</ds:datastoreItem>
</file>

<file path=customXml/itemProps3.xml><?xml version="1.0" encoding="utf-8"?>
<ds:datastoreItem xmlns:ds="http://schemas.openxmlformats.org/officeDocument/2006/customXml" ds:itemID="{06205499-FCAF-43A5-8A60-72FBB42A28E4}">
  <ds:schemaRefs>
    <ds:schemaRef ds:uri="a76e28ea-f627-4bcd-b0f8-fa5784849e56"/>
    <ds:schemaRef ds:uri="http://purl.org/dc/dcmitype/"/>
    <ds:schemaRef ds:uri="http://purl.org/dc/elements/1.1/"/>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{995535D6-5B22-44A3-8F3B-A05B59C46886}tf10001115</Template>
  <TotalTime>1664</TotalTime>
  <Words>2681</Words>
  <Application>Microsoft Office PowerPoint</Application>
  <PresentationFormat>Widescreen</PresentationFormat>
  <Paragraphs>333</Paragraphs>
  <Slides>40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Aptos</vt:lpstr>
      <vt:lpstr>Arial</vt:lpstr>
      <vt:lpstr>Gill Sans MT</vt:lpstr>
      <vt:lpstr>Wingdings</vt:lpstr>
      <vt:lpstr>Parcel</vt:lpstr>
      <vt:lpstr>Govtech TAP OA</vt:lpstr>
      <vt:lpstr>Question 1 – HDB Flats</vt:lpstr>
      <vt:lpstr>Agent activity</vt:lpstr>
      <vt:lpstr>AGENTS USAGE PER HDB transaction</vt:lpstr>
      <vt:lpstr>Agents usage per HDB transaction</vt:lpstr>
      <vt:lpstr>PowerPoint Presentation</vt:lpstr>
      <vt:lpstr>PowerPoint Presentation</vt:lpstr>
      <vt:lpstr>PowerPoint Presentation</vt:lpstr>
      <vt:lpstr>Comparison of transaction types</vt:lpstr>
      <vt:lpstr>Conclusion – agent activity</vt:lpstr>
      <vt:lpstr>Agent Revenue</vt:lpstr>
      <vt:lpstr>Agent revenue per month</vt:lpstr>
      <vt:lpstr>PowerPoint Presentation</vt:lpstr>
      <vt:lpstr>Agent revenue</vt:lpstr>
      <vt:lpstr>Conclusion</vt:lpstr>
      <vt:lpstr>Question 2 – CMC settlements</vt:lpstr>
      <vt:lpstr>Model 1 – Testing architectures</vt:lpstr>
      <vt:lpstr>Model 1 – Imbalance strategies</vt:lpstr>
      <vt:lpstr>Model 1 – Final result</vt:lpstr>
      <vt:lpstr>Model 2 – Testing architectures</vt:lpstr>
      <vt:lpstr>Model 2 – Imbalance strategies</vt:lpstr>
      <vt:lpstr>Model 2 – Final result</vt:lpstr>
      <vt:lpstr>Proposed Deployed flow</vt:lpstr>
      <vt:lpstr>Walkthrough – input details</vt:lpstr>
      <vt:lpstr>Walkthrough - Example outputs</vt:lpstr>
      <vt:lpstr>Walkthrough - Example outputs</vt:lpstr>
      <vt:lpstr>Walkthrough - Example outputs</vt:lpstr>
      <vt:lpstr>Conclusion</vt:lpstr>
      <vt:lpstr>Future improvements</vt:lpstr>
      <vt:lpstr>Question 3 – AI history evaluator</vt:lpstr>
      <vt:lpstr>Proposed AI-Based analysis flow</vt:lpstr>
      <vt:lpstr>Question 3 – Evaluation methods</vt:lpstr>
      <vt:lpstr>Question 3 – Evaluation methods</vt:lpstr>
      <vt:lpstr>Question 3 – Evaluation methods Example feedback LLM-AS-A-JUDGE</vt:lpstr>
      <vt:lpstr>Question 3 – Evaluation methods Augmented test set</vt:lpstr>
      <vt:lpstr>Question 3 – Evaluation methods for real world applications</vt:lpstr>
      <vt:lpstr>Question 3 – Discuss if pipeline can be generalized</vt:lpstr>
      <vt:lpstr>Question 3 – Discuss if pipeline can be generalized</vt:lpstr>
      <vt:lpstr>Question 3 – Discuss if pipeline can be generalized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Lee Gene Ee (Li Junyi)</dc:creator>
  <cp:lastModifiedBy>Lee Gene Ee (Li Junyi)</cp:lastModifiedBy>
  <cp:revision>2</cp:revision>
  <dcterms:created xsi:type="dcterms:W3CDTF">2025-09-20T08:08:00Z</dcterms:created>
  <dcterms:modified xsi:type="dcterms:W3CDTF">2025-09-21T11:52:02Z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0x01010061AD3ED735FFC741BF4C801D4B17D245</vt:lpwstr>
  </property>
</Properties>
</file>