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82" r:id="rId3"/>
    <p:sldId id="399" r:id="rId4"/>
    <p:sldId id="284" r:id="rId5"/>
    <p:sldId id="400" r:id="rId6"/>
    <p:sldId id="318" r:id="rId7"/>
    <p:sldId id="323" r:id="rId8"/>
    <p:sldId id="300" r:id="rId9"/>
    <p:sldId id="401" r:id="rId10"/>
    <p:sldId id="325" r:id="rId11"/>
    <p:sldId id="328" r:id="rId12"/>
    <p:sldId id="332" r:id="rId13"/>
    <p:sldId id="339" r:id="rId14"/>
    <p:sldId id="341" r:id="rId15"/>
    <p:sldId id="326" r:id="rId16"/>
    <p:sldId id="343" r:id="rId17"/>
    <p:sldId id="408" r:id="rId18"/>
    <p:sldId id="336" r:id="rId19"/>
    <p:sldId id="410" r:id="rId20"/>
    <p:sldId id="406" r:id="rId21"/>
    <p:sldId id="402" r:id="rId22"/>
    <p:sldId id="393" r:id="rId23"/>
    <p:sldId id="394" r:id="rId24"/>
    <p:sldId id="398" r:id="rId25"/>
    <p:sldId id="409" r:id="rId26"/>
    <p:sldId id="358" r:id="rId27"/>
    <p:sldId id="361" r:id="rId28"/>
    <p:sldId id="362" r:id="rId29"/>
    <p:sldId id="366" r:id="rId30"/>
    <p:sldId id="367" r:id="rId31"/>
    <p:sldId id="368" r:id="rId32"/>
    <p:sldId id="369" r:id="rId33"/>
    <p:sldId id="370" r:id="rId34"/>
    <p:sldId id="381" r:id="rId35"/>
    <p:sldId id="390" r:id="rId36"/>
    <p:sldId id="391" r:id="rId37"/>
    <p:sldId id="263" r:id="rId38"/>
  </p:sldIdLst>
  <p:sldSz cx="9144000" cy="6858000" type="screen4x3"/>
  <p:notesSz cx="6858000" cy="9144000"/>
  <p:defaultTextStyle>
    <a:defPPr>
      <a:defRPr lang="en-US"/>
    </a:defPPr>
    <a:lvl1pPr algn="l" rtl="0" fontAlgn="base">
      <a:spcBef>
        <a:spcPct val="0"/>
      </a:spcBef>
      <a:spcAft>
        <a:spcPct val="0"/>
      </a:spcAft>
      <a:defRPr sz="2200" kern="1200">
        <a:solidFill>
          <a:schemeClr val="bg1"/>
        </a:solidFill>
        <a:latin typeface="Tahoma" pitchFamily="34" charset="0"/>
        <a:ea typeface="+mn-ea"/>
        <a:cs typeface="+mn-cs"/>
      </a:defRPr>
    </a:lvl1pPr>
    <a:lvl2pPr marL="457200" algn="l" rtl="0" fontAlgn="base">
      <a:spcBef>
        <a:spcPct val="0"/>
      </a:spcBef>
      <a:spcAft>
        <a:spcPct val="0"/>
      </a:spcAft>
      <a:defRPr sz="2200" kern="1200">
        <a:solidFill>
          <a:schemeClr val="bg1"/>
        </a:solidFill>
        <a:latin typeface="Tahoma" pitchFamily="34" charset="0"/>
        <a:ea typeface="+mn-ea"/>
        <a:cs typeface="+mn-cs"/>
      </a:defRPr>
    </a:lvl2pPr>
    <a:lvl3pPr marL="914400" algn="l" rtl="0" fontAlgn="base">
      <a:spcBef>
        <a:spcPct val="0"/>
      </a:spcBef>
      <a:spcAft>
        <a:spcPct val="0"/>
      </a:spcAft>
      <a:defRPr sz="2200" kern="1200">
        <a:solidFill>
          <a:schemeClr val="bg1"/>
        </a:solidFill>
        <a:latin typeface="Tahoma" pitchFamily="34" charset="0"/>
        <a:ea typeface="+mn-ea"/>
        <a:cs typeface="+mn-cs"/>
      </a:defRPr>
    </a:lvl3pPr>
    <a:lvl4pPr marL="1371600" algn="l" rtl="0" fontAlgn="base">
      <a:spcBef>
        <a:spcPct val="0"/>
      </a:spcBef>
      <a:spcAft>
        <a:spcPct val="0"/>
      </a:spcAft>
      <a:defRPr sz="2200" kern="1200">
        <a:solidFill>
          <a:schemeClr val="bg1"/>
        </a:solidFill>
        <a:latin typeface="Tahoma" pitchFamily="34" charset="0"/>
        <a:ea typeface="+mn-ea"/>
        <a:cs typeface="+mn-cs"/>
      </a:defRPr>
    </a:lvl4pPr>
    <a:lvl5pPr marL="1828800" algn="l"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99FF"/>
    <a:srgbClr val="FF7C80"/>
    <a:srgbClr val="BBE0E3"/>
    <a:srgbClr val="00FF00"/>
    <a:srgbClr val="FF5050"/>
    <a:srgbClr val="FF99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0" autoAdjust="0"/>
    <p:restoredTop sz="86620" autoAdjust="0"/>
  </p:normalViewPr>
  <p:slideViewPr>
    <p:cSldViewPr>
      <p:cViewPr>
        <p:scale>
          <a:sx n="70" d="100"/>
          <a:sy n="70" d="100"/>
        </p:scale>
        <p:origin x="-1458" y="-7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FF73C-E3AF-4744-94A0-7644D67D1211}" type="datetimeFigureOut">
              <a:rPr lang="en-US" smtClean="0"/>
              <a:pPr/>
              <a:t>6/25/2007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349F5-035B-4884-A72E-3F6A943E1EF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AC694F-F536-4BA5-9B76-0C508787D2FB}" type="datetimeFigureOut">
              <a:rPr lang="en-US" smtClean="0"/>
              <a:pPr/>
              <a:t>6/25/2007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D32987-7C58-4AF7-9DF2-275C31332D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1"/>
          <p:cNvSpPr>
            <a:spLocks noGrp="1" noRot="1" noChangeAspect="1"/>
          </p:cNvSpPr>
          <p:nvPr>
            <p:ph type="sldImg"/>
          </p:nvPr>
        </p:nvSpPr>
        <p:spPr/>
        <p:txBody>
          <a:bodyPr/>
          <a:lstStyle/>
          <a:p>
            <a:endParaRPr lang="en-US"/>
          </a:p>
        </p:txBody>
      </p:sp>
      <p:sp>
        <p:nvSpPr>
          <p:cNvPr id="17" name="Rectangle 16"/>
          <p:cNvSpPr>
            <a:spLocks noGrp="1"/>
          </p:cNvSpPr>
          <p:nvPr>
            <p:ph type="body" idx="1"/>
          </p:nvPr>
        </p:nvSpPr>
        <p:spPr/>
        <p:txBody>
          <a:bodyPr/>
          <a:lstStyle/>
          <a:p>
            <a:endParaRPr lang="en-US" dirty="0"/>
          </a:p>
        </p:txBody>
      </p:sp>
      <p:sp>
        <p:nvSpPr>
          <p:cNvPr id="16" name="Rectangle 18"/>
          <p:cNvSpPr>
            <a:spLocks noGrp="1"/>
          </p:cNvSpPr>
          <p:nvPr>
            <p:ph type="dt" sz="quarter" idx="1"/>
          </p:nvPr>
        </p:nvSpPr>
        <p:spPr/>
        <p:txBody>
          <a:bodyPr/>
          <a:lstStyle/>
          <a:p>
            <a:fld id="{CC3BCECA-B3DD-4D66-B348-8EAB0D07DF4D}" type="datetime1">
              <a:rPr lang="en-US"/>
              <a:pPr/>
              <a:t>6/25/2007</a:t>
            </a:fld>
            <a:endParaRPr lang="en-US"/>
          </a:p>
        </p:txBody>
      </p:sp>
      <p:sp>
        <p:nvSpPr>
          <p:cNvPr id="8" name="Rectangle 10"/>
          <p:cNvSpPr>
            <a:spLocks noGrp="1"/>
          </p:cNvSpPr>
          <p:nvPr>
            <p:ph type="ftr" sz="quarter" idx="4"/>
          </p:nvPr>
        </p:nvSpPr>
        <p:spPr/>
        <p:txBody>
          <a:bodyPr/>
          <a:lstStyle/>
          <a:p>
            <a:endParaRPr lang="en-US"/>
          </a:p>
        </p:txBody>
      </p:sp>
      <p:sp>
        <p:nvSpPr>
          <p:cNvPr id="6" name="Rectangle 22"/>
          <p:cNvSpPr>
            <a:spLocks noGrp="1"/>
          </p:cNvSpPr>
          <p:nvPr>
            <p:ph type="sldNum" sz="quarter" idx="5"/>
          </p:nvPr>
        </p:nvSpPr>
        <p:spPr/>
        <p:txBody>
          <a:bodyPr/>
          <a:lstStyle/>
          <a:p>
            <a:fld id="{6423CB59-F480-4E8D-964F-EE9391EC99F3}" type="slidenum">
              <a:rPr lang="en-US"/>
              <a:pPr/>
              <a:t>15</a:t>
            </a:fld>
            <a:endParaRPr lang="en-US"/>
          </a:p>
        </p:txBody>
      </p:sp>
      <p:sp>
        <p:nvSpPr>
          <p:cNvPr id="14" name="Rectangle 17"/>
          <p:cNvSpPr>
            <a:spLocks noGrp="1"/>
          </p:cNvSpPr>
          <p:nvPr>
            <p:ph type="hdr" sz="quarter"/>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8"/>
          <p:cNvSpPr>
            <a:spLocks noGrp="1" noRot="1" noChangeAspect="1"/>
          </p:cNvSpPr>
          <p:nvPr>
            <p:ph type="sldImg"/>
          </p:nvPr>
        </p:nvSpPr>
        <p:spPr/>
        <p:txBody>
          <a:bodyPr/>
          <a:lstStyle/>
          <a:p>
            <a:endParaRPr lang="en-US"/>
          </a:p>
        </p:txBody>
      </p:sp>
      <p:sp>
        <p:nvSpPr>
          <p:cNvPr id="3" name="Rectangle 30"/>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WML's approach to text is very flat: just a bunch of paragraphs, each with a bunch of runs.  By contrast, HTML or ODF are more hierarchical.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Sample sentence to demonstrate on whiteboard: </a:t>
            </a:r>
            <a:r>
              <a:rPr lang="en-US" sz="1200" b="1" kern="1200" dirty="0" smtClean="0">
                <a:solidFill>
                  <a:schemeClr val="tx1"/>
                </a:solidFill>
                <a:latin typeface="+mn-lt"/>
                <a:ea typeface="+mn-ea"/>
                <a:cs typeface="+mn-cs"/>
              </a:rPr>
              <a:t>This sentence is bold, </a:t>
            </a:r>
            <a:r>
              <a:rPr lang="en-US" sz="1200" b="1" i="1" kern="1200" dirty="0" smtClean="0">
                <a:solidFill>
                  <a:schemeClr val="tx1"/>
                </a:solidFill>
                <a:latin typeface="+mn-lt"/>
                <a:ea typeface="+mn-ea"/>
                <a:cs typeface="+mn-cs"/>
              </a:rPr>
              <a:t>but has italics inside of it and a </a:t>
            </a:r>
            <a:r>
              <a:rPr lang="en-US" sz="1200" kern="1200" dirty="0" smtClean="0">
                <a:solidFill>
                  <a:schemeClr val="tx1"/>
                </a:solidFill>
                <a:latin typeface="+mn-lt"/>
                <a:ea typeface="+mn-ea"/>
                <a:cs typeface="+mn-cs"/>
              </a:rPr>
              <a:t>plain</a:t>
            </a:r>
            <a:r>
              <a:rPr lang="en-US" sz="1200" b="1" i="1" kern="1200" dirty="0" smtClean="0">
                <a:solidFill>
                  <a:schemeClr val="tx1"/>
                </a:solidFill>
                <a:latin typeface="+mn-lt"/>
                <a:ea typeface="+mn-ea"/>
                <a:cs typeface="+mn-cs"/>
              </a:rPr>
              <a:t> word</a:t>
            </a:r>
            <a:r>
              <a:rPr lang="en-US" sz="1200" b="1" kern="1200" dirty="0" smtClean="0">
                <a:solidFill>
                  <a:schemeClr val="tx1"/>
                </a:solidFill>
                <a:latin typeface="+mn-lt"/>
                <a:ea typeface="+mn-ea"/>
                <a:cs typeface="+mn-cs"/>
              </a:rPr>
              <a:t>, and then more bold.</a:t>
            </a:r>
            <a:r>
              <a:rPr lang="en-US" sz="1200" b="0" kern="1200" dirty="0" smtClean="0">
                <a:solidFill>
                  <a:schemeClr val="tx1"/>
                </a:solidFill>
                <a:latin typeface="+mn-lt"/>
                <a:ea typeface="+mn-ea"/>
                <a:cs typeface="+mn-cs"/>
              </a:rPr>
              <a:t>  (Show how Open XML and ODF encode</a:t>
            </a:r>
            <a:r>
              <a:rPr lang="en-US" sz="1200" b="0" kern="1200" baseline="0" dirty="0" smtClean="0">
                <a:solidFill>
                  <a:schemeClr val="tx1"/>
                </a:solidFill>
                <a:latin typeface="+mn-lt"/>
                <a:ea typeface="+mn-ea"/>
                <a:cs typeface="+mn-cs"/>
              </a:rPr>
              <a:t> this sentence.)</a:t>
            </a:r>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Note that it's easier to convert from a flat structure to a hierarchical one than the other way around, because converting hierarchical to flat requires keeping track of the "state" of properties that may have been set at higher levels.</a:t>
            </a:r>
            <a:endParaRPr lang="en-US" dirty="0" smtClean="0"/>
          </a:p>
          <a:p>
            <a:endParaRPr lang="en-US" dirty="0"/>
          </a:p>
        </p:txBody>
      </p:sp>
      <p:sp>
        <p:nvSpPr>
          <p:cNvPr id="7" name="Rectangle 8"/>
          <p:cNvSpPr>
            <a:spLocks noGrp="1"/>
          </p:cNvSpPr>
          <p:nvPr>
            <p:ph type="dt" sz="quarter" idx="1"/>
          </p:nvPr>
        </p:nvSpPr>
        <p:spPr/>
        <p:txBody>
          <a:bodyPr/>
          <a:lstStyle/>
          <a:p>
            <a:fld id="{C3BBB281-E805-497A-8DDA-A34514134596}" type="datetime1">
              <a:rPr lang="en-US"/>
              <a:pPr/>
              <a:t>6/25/2007</a:t>
            </a:fld>
            <a:endParaRPr lang="en-US"/>
          </a:p>
        </p:txBody>
      </p:sp>
      <p:sp>
        <p:nvSpPr>
          <p:cNvPr id="10" name="Rectangle 7"/>
          <p:cNvSpPr>
            <a:spLocks noGrp="1"/>
          </p:cNvSpPr>
          <p:nvPr>
            <p:ph type="ftr" sz="quarter" idx="4"/>
          </p:nvPr>
        </p:nvSpPr>
        <p:spPr/>
        <p:txBody>
          <a:bodyPr/>
          <a:lstStyle/>
          <a:p>
            <a:endParaRPr lang="en-US"/>
          </a:p>
        </p:txBody>
      </p:sp>
      <p:sp>
        <p:nvSpPr>
          <p:cNvPr id="14" name="Rectangle 2"/>
          <p:cNvSpPr>
            <a:spLocks noGrp="1"/>
          </p:cNvSpPr>
          <p:nvPr>
            <p:ph type="sldNum" sz="quarter" idx="5"/>
          </p:nvPr>
        </p:nvSpPr>
        <p:spPr/>
        <p:txBody>
          <a:bodyPr/>
          <a:lstStyle/>
          <a:p>
            <a:fld id="{7DF1635B-BD18-4355-89CB-8F8E8C126600}" type="slidenum">
              <a:rPr lang="en-US"/>
              <a:pPr/>
              <a:t>16</a:t>
            </a:fld>
            <a:endParaRPr lang="en-US"/>
          </a:p>
        </p:txBody>
      </p:sp>
      <p:sp>
        <p:nvSpPr>
          <p:cNvPr id="15" name="Rectangle 20"/>
          <p:cNvSpPr>
            <a:spLocks noGrp="1"/>
          </p:cNvSpPr>
          <p:nvPr>
            <p:ph type="hdr" sz="quarter"/>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classic demo: use the minimal</a:t>
            </a:r>
            <a:r>
              <a:rPr lang="en-US" baseline="0" dirty="0" smtClean="0"/>
              <a:t> DOCX parts, manually create “Hello World.”</a:t>
            </a:r>
            <a:endParaRPr lang="en-US" dirty="0" smtClean="0"/>
          </a:p>
        </p:txBody>
      </p:sp>
      <p:sp>
        <p:nvSpPr>
          <p:cNvPr id="4" name="Slide Number Placeholder 3"/>
          <p:cNvSpPr>
            <a:spLocks noGrp="1"/>
          </p:cNvSpPr>
          <p:nvPr>
            <p:ph type="sldNum" sz="quarter" idx="10"/>
          </p:nvPr>
        </p:nvSpPr>
        <p:spPr/>
        <p:txBody>
          <a:bodyPr/>
          <a:lstStyle/>
          <a:p>
            <a:fld id="{CDC1D340-6D5C-4A9B-89CC-2E64EF515AE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4"/>
          <p:cNvSpPr>
            <a:spLocks noGrp="1" noRot="1" noChangeAspect="1"/>
          </p:cNvSpPr>
          <p:nvPr>
            <p:ph type="sldImg"/>
          </p:nvPr>
        </p:nvSpPr>
        <p:spPr/>
        <p:txBody>
          <a:bodyPr/>
          <a:lstStyle/>
          <a:p>
            <a:endParaRPr lang="en-US"/>
          </a:p>
        </p:txBody>
      </p:sp>
      <p:sp>
        <p:nvSpPr>
          <p:cNvPr id="24" name="Rectangle 14"/>
          <p:cNvSpPr>
            <a:spLocks noGrp="1"/>
          </p:cNvSpPr>
          <p:nvPr>
            <p:ph type="body" idx="1"/>
          </p:nvPr>
        </p:nvSpPr>
        <p:spPr/>
        <p:txBody>
          <a:bodyPr/>
          <a:lstStyle/>
          <a:p>
            <a:endParaRPr lang="en-US" dirty="0"/>
          </a:p>
        </p:txBody>
      </p:sp>
      <p:sp>
        <p:nvSpPr>
          <p:cNvPr id="21" name="Rectangle 5"/>
          <p:cNvSpPr>
            <a:spLocks noGrp="1"/>
          </p:cNvSpPr>
          <p:nvPr>
            <p:ph type="dt" sz="quarter" idx="1"/>
          </p:nvPr>
        </p:nvSpPr>
        <p:spPr/>
        <p:txBody>
          <a:bodyPr/>
          <a:lstStyle/>
          <a:p>
            <a:fld id="{98617509-DDA1-4660-AFB2-FFE5D3F9932C}" type="datetime1">
              <a:rPr lang="en-US"/>
              <a:pPr/>
              <a:t>6/25/2007</a:t>
            </a:fld>
            <a:endParaRPr lang="en-US"/>
          </a:p>
        </p:txBody>
      </p:sp>
      <p:sp>
        <p:nvSpPr>
          <p:cNvPr id="15" name="Rectangle 9"/>
          <p:cNvSpPr>
            <a:spLocks noGrp="1"/>
          </p:cNvSpPr>
          <p:nvPr>
            <p:ph type="ftr" sz="quarter" idx="4"/>
          </p:nvPr>
        </p:nvSpPr>
        <p:spPr/>
        <p:txBody>
          <a:bodyPr/>
          <a:lstStyle/>
          <a:p>
            <a:endParaRPr lang="en-US"/>
          </a:p>
        </p:txBody>
      </p:sp>
      <p:sp>
        <p:nvSpPr>
          <p:cNvPr id="30" name="Rectangle 24"/>
          <p:cNvSpPr>
            <a:spLocks noGrp="1"/>
          </p:cNvSpPr>
          <p:nvPr>
            <p:ph type="sldNum" sz="quarter" idx="5"/>
          </p:nvPr>
        </p:nvSpPr>
        <p:spPr/>
        <p:txBody>
          <a:bodyPr/>
          <a:lstStyle/>
          <a:p>
            <a:fld id="{39479C77-8EC8-4976-9686-6F2AB930F043}" type="slidenum">
              <a:rPr lang="en-US"/>
              <a:pPr/>
              <a:t>18</a:t>
            </a:fld>
            <a:endParaRPr lang="en-US"/>
          </a:p>
        </p:txBody>
      </p:sp>
      <p:sp>
        <p:nvSpPr>
          <p:cNvPr id="17" name="Rectangle 10"/>
          <p:cNvSpPr>
            <a:spLocks noGrp="1"/>
          </p:cNvSpPr>
          <p:nvPr>
            <p:ph type="hdr" sz="quarter"/>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is the simpler legacy VML approach, we also cover the </a:t>
            </a:r>
            <a:r>
              <a:rPr lang="en-US" baseline="0" dirty="0" err="1" smtClean="0"/>
              <a:t>DrawingML</a:t>
            </a:r>
            <a:r>
              <a:rPr lang="en-US" baseline="0" dirty="0" smtClean="0"/>
              <a:t> approach in lab 04.</a:t>
            </a:r>
          </a:p>
          <a:p>
            <a:r>
              <a:rPr lang="en-US" baseline="0" dirty="0" smtClean="0"/>
              <a:t>Images can be in the package, in the file system, or at a URL.</a:t>
            </a:r>
          </a:p>
          <a:p>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here to show both images</a:t>
            </a:r>
            <a:r>
              <a:rPr lang="en-US" baseline="0" dirty="0" smtClean="0"/>
              <a:t> and hyperlinks. (ImagesHyperlinks.docx)</a:t>
            </a:r>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p:cNvSpPr>
            <a:spLocks noGrp="1" noRot="1" noChangeAspect="1"/>
          </p:cNvSpPr>
          <p:nvPr>
            <p:ph type="sldImg"/>
          </p:nvPr>
        </p:nvSpPr>
        <p:spPr/>
        <p:txBody>
          <a:bodyPr/>
          <a:lstStyle/>
          <a:p>
            <a:endParaRPr lang="en-US"/>
          </a:p>
        </p:txBody>
      </p:sp>
      <p:sp>
        <p:nvSpPr>
          <p:cNvPr id="27" name="Rectangle 4"/>
          <p:cNvSpPr>
            <a:spLocks noGrp="1"/>
          </p:cNvSpPr>
          <p:nvPr>
            <p:ph type="body" idx="1"/>
          </p:nvPr>
        </p:nvSpPr>
        <p:spPr/>
        <p:txBody>
          <a:bodyPr/>
          <a:lstStyle/>
          <a:p>
            <a:r>
              <a:rPr lang="en-US" smtClean="0">
                <a:sym typeface="Wingdings" pitchFamily="2" charset="2"/>
              </a:rPr>
              <a:t>Show markup for a simple table, add it to the document.</a:t>
            </a:r>
            <a:endParaRPr lang="en-US"/>
          </a:p>
        </p:txBody>
      </p:sp>
      <p:sp>
        <p:nvSpPr>
          <p:cNvPr id="26" name="Rectangle 6"/>
          <p:cNvSpPr>
            <a:spLocks noGrp="1"/>
          </p:cNvSpPr>
          <p:nvPr>
            <p:ph type="dt" sz="quarter" idx="1"/>
          </p:nvPr>
        </p:nvSpPr>
        <p:spPr/>
        <p:txBody>
          <a:bodyPr/>
          <a:lstStyle/>
          <a:p>
            <a:fld id="{768A275E-5899-4101-A9AC-634FCBC13689}" type="datetime1">
              <a:rPr lang="en-US"/>
              <a:pPr/>
              <a:t>6/25/2007</a:t>
            </a:fld>
            <a:endParaRPr lang="en-US"/>
          </a:p>
        </p:txBody>
      </p:sp>
      <p:sp>
        <p:nvSpPr>
          <p:cNvPr id="20" name="Rectangle 11"/>
          <p:cNvSpPr>
            <a:spLocks noGrp="1"/>
          </p:cNvSpPr>
          <p:nvPr>
            <p:ph type="ftr" sz="quarter" idx="4"/>
          </p:nvPr>
        </p:nvSpPr>
        <p:spPr/>
        <p:txBody>
          <a:bodyPr/>
          <a:lstStyle/>
          <a:p>
            <a:endParaRPr lang="en-US"/>
          </a:p>
        </p:txBody>
      </p:sp>
      <p:sp>
        <p:nvSpPr>
          <p:cNvPr id="12" name="Rectangle 16"/>
          <p:cNvSpPr>
            <a:spLocks noGrp="1"/>
          </p:cNvSpPr>
          <p:nvPr>
            <p:ph type="sldNum" sz="quarter" idx="5"/>
          </p:nvPr>
        </p:nvSpPr>
        <p:spPr/>
        <p:txBody>
          <a:bodyPr/>
          <a:lstStyle/>
          <a:p>
            <a:fld id="{51CFCD54-A937-496E-A929-8A512337830D}" type="slidenum">
              <a:rPr lang="en-US"/>
              <a:pPr/>
              <a:t>26</a:t>
            </a:fld>
            <a:endParaRPr lang="en-US"/>
          </a:p>
        </p:txBody>
      </p:sp>
      <p:sp>
        <p:nvSpPr>
          <p:cNvPr id="6" name="Rectangle 18"/>
          <p:cNvSpPr>
            <a:spLocks noGrp="1"/>
          </p:cNvSpPr>
          <p:nvPr>
            <p:ph type="hdr" sz="quarter"/>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unit of measure:</a:t>
            </a:r>
            <a:r>
              <a:rPr lang="en-US" baseline="0" dirty="0" smtClean="0"/>
              <a:t> if not specified, default is “</a:t>
            </a:r>
            <a:r>
              <a:rPr lang="en-US" baseline="0" dirty="0" err="1" smtClean="0"/>
              <a:t>dxa</a:t>
            </a:r>
            <a:r>
              <a:rPr lang="en-US" baseline="0" dirty="0" smtClean="0"/>
              <a:t>” == 1/20</a:t>
            </a:r>
            <a:r>
              <a:rPr lang="en-US" baseline="30000" dirty="0" smtClean="0"/>
              <a:t>th</a:t>
            </a:r>
            <a:r>
              <a:rPr lang="en-US" baseline="0" dirty="0" smtClean="0"/>
              <a:t> of a point (1440 per inch)</a:t>
            </a:r>
          </a:p>
          <a:p>
            <a:r>
              <a:rPr lang="en-US" baseline="0" dirty="0" smtClean="0"/>
              <a:t>DEMO: MinimalTable.docx</a:t>
            </a:r>
            <a:endParaRPr lang="en-US" dirty="0"/>
          </a:p>
        </p:txBody>
      </p:sp>
      <p:sp>
        <p:nvSpPr>
          <p:cNvPr id="4" name="Slide Number Placeholder 3"/>
          <p:cNvSpPr>
            <a:spLocks noGrp="1"/>
          </p:cNvSpPr>
          <p:nvPr>
            <p:ph type="sldNum" sz="quarter" idx="10"/>
          </p:nvPr>
        </p:nvSpPr>
        <p:spPr/>
        <p:txBody>
          <a:bodyPr/>
          <a:lstStyle/>
          <a:p>
            <a:fld id="{62D32987-7C58-4AF7-9DF2-275C31332D9E}"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p:cNvSpPr>
            <a:spLocks noGrp="1" noRot="1" noChangeAspect="1"/>
          </p:cNvSpPr>
          <p:nvPr>
            <p:ph type="sldImg"/>
          </p:nvPr>
        </p:nvSpPr>
        <p:spPr/>
        <p:txBody>
          <a:bodyPr/>
          <a:lstStyle/>
          <a:p>
            <a:endParaRPr lang="en-US"/>
          </a:p>
        </p:txBody>
      </p:sp>
      <p:sp>
        <p:nvSpPr>
          <p:cNvPr id="29" name="Rectangle 7"/>
          <p:cNvSpPr>
            <a:spLocks noGrp="1"/>
          </p:cNvSpPr>
          <p:nvPr>
            <p:ph type="body" idx="1"/>
          </p:nvPr>
        </p:nvSpPr>
        <p:spPr/>
        <p:txBody>
          <a:bodyPr/>
          <a:lstStyle/>
          <a:p>
            <a:endParaRPr lang="en-US" dirty="0" smtClean="0"/>
          </a:p>
          <a:p>
            <a:endParaRPr lang="en-US" dirty="0"/>
          </a:p>
        </p:txBody>
      </p:sp>
      <p:sp>
        <p:nvSpPr>
          <p:cNvPr id="15" name="Rectangle 31"/>
          <p:cNvSpPr>
            <a:spLocks noGrp="1"/>
          </p:cNvSpPr>
          <p:nvPr>
            <p:ph type="dt" sz="quarter" idx="1"/>
          </p:nvPr>
        </p:nvSpPr>
        <p:spPr/>
        <p:txBody>
          <a:bodyPr/>
          <a:lstStyle/>
          <a:p>
            <a:fld id="{8CB38205-BFAE-4A8D-B717-15AF06FCE866}" type="datetime1">
              <a:rPr lang="en-US"/>
              <a:pPr/>
              <a:t>6/25/2007</a:t>
            </a:fld>
            <a:endParaRPr lang="en-US"/>
          </a:p>
        </p:txBody>
      </p:sp>
      <p:sp>
        <p:nvSpPr>
          <p:cNvPr id="22" name="Rectangle 22"/>
          <p:cNvSpPr>
            <a:spLocks noGrp="1"/>
          </p:cNvSpPr>
          <p:nvPr>
            <p:ph type="ftr" sz="quarter" idx="4"/>
          </p:nvPr>
        </p:nvSpPr>
        <p:spPr/>
        <p:txBody>
          <a:bodyPr/>
          <a:lstStyle/>
          <a:p>
            <a:endParaRPr lang="en-US"/>
          </a:p>
        </p:txBody>
      </p:sp>
      <p:sp>
        <p:nvSpPr>
          <p:cNvPr id="27" name="Rectangle 13"/>
          <p:cNvSpPr>
            <a:spLocks noGrp="1"/>
          </p:cNvSpPr>
          <p:nvPr>
            <p:ph type="sldNum" sz="quarter" idx="5"/>
          </p:nvPr>
        </p:nvSpPr>
        <p:spPr/>
        <p:txBody>
          <a:bodyPr/>
          <a:lstStyle/>
          <a:p>
            <a:fld id="{1F427756-CAE5-45D2-BA9F-6474C963BCAB}" type="slidenum">
              <a:rPr lang="en-US"/>
              <a:pPr/>
              <a:t>28</a:t>
            </a:fld>
            <a:endParaRPr lang="en-US"/>
          </a:p>
        </p:txBody>
      </p:sp>
      <p:sp>
        <p:nvSpPr>
          <p:cNvPr id="25" name="Rectangle 14"/>
          <p:cNvSpPr>
            <a:spLocks noGrp="1"/>
          </p:cNvSpPr>
          <p:nvPr>
            <p:ph type="hdr" sz="quarter"/>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6"/>
          <p:cNvSpPr>
            <a:spLocks noGrp="1" noRot="1" noChangeAspect="1"/>
          </p:cNvSpPr>
          <p:nvPr>
            <p:ph type="sldImg"/>
          </p:nvPr>
        </p:nvSpPr>
        <p:spPr/>
        <p:txBody>
          <a:bodyPr/>
          <a:lstStyle/>
          <a:p>
            <a:endParaRPr lang="en-US"/>
          </a:p>
        </p:txBody>
      </p:sp>
      <p:sp>
        <p:nvSpPr>
          <p:cNvPr id="26" name="Rectangle 23"/>
          <p:cNvSpPr>
            <a:spLocks noGrp="1"/>
          </p:cNvSpPr>
          <p:nvPr>
            <p:ph type="body" idx="1"/>
          </p:nvPr>
        </p:nvSpPr>
        <p:spPr/>
        <p:txBody>
          <a:bodyPr/>
          <a:lstStyle/>
          <a:p>
            <a:r>
              <a:rPr lang="en-US" dirty="0" smtClean="0"/>
              <a:t>Body</a:t>
            </a:r>
            <a:r>
              <a:rPr lang="en-US" baseline="0" dirty="0" smtClean="0"/>
              <a:t> is where the action is – background is just a simple element for setting a background color, gradient, or image.</a:t>
            </a:r>
            <a:endParaRPr lang="en-US" dirty="0"/>
          </a:p>
        </p:txBody>
      </p:sp>
      <p:sp>
        <p:nvSpPr>
          <p:cNvPr id="27" name="Rectangle 31"/>
          <p:cNvSpPr>
            <a:spLocks noGrp="1"/>
          </p:cNvSpPr>
          <p:nvPr>
            <p:ph type="dt" sz="quarter" idx="1"/>
          </p:nvPr>
        </p:nvSpPr>
        <p:spPr/>
        <p:txBody>
          <a:bodyPr/>
          <a:lstStyle/>
          <a:p>
            <a:fld id="{A1877CFF-061A-4FC5-BBC6-639D47B09857}" type="datetime1">
              <a:rPr lang="en-US"/>
              <a:pPr/>
              <a:t>6/25/2007</a:t>
            </a:fld>
            <a:endParaRPr lang="en-US"/>
          </a:p>
        </p:txBody>
      </p:sp>
      <p:sp>
        <p:nvSpPr>
          <p:cNvPr id="13" name="Footer Placeholder 12"/>
          <p:cNvSpPr>
            <a:spLocks noGrp="1"/>
          </p:cNvSpPr>
          <p:nvPr>
            <p:ph type="ftr" sz="quarter" idx="4"/>
          </p:nvPr>
        </p:nvSpPr>
        <p:spPr/>
        <p:txBody>
          <a:bodyPr/>
          <a:lstStyle/>
          <a:p>
            <a:endParaRPr lang="en-US"/>
          </a:p>
        </p:txBody>
      </p:sp>
      <p:sp>
        <p:nvSpPr>
          <p:cNvPr id="4" name="Rectangle 13"/>
          <p:cNvSpPr>
            <a:spLocks noGrp="1"/>
          </p:cNvSpPr>
          <p:nvPr>
            <p:ph type="sldNum" sz="quarter" idx="5"/>
          </p:nvPr>
        </p:nvSpPr>
        <p:spPr/>
        <p:txBody>
          <a:bodyPr/>
          <a:lstStyle/>
          <a:p>
            <a:fld id="{01D68AF6-B962-4C2A-B2BA-85FA7B8C44D6}" type="slidenum">
              <a:rPr lang="en-US"/>
              <a:pPr/>
              <a:t>6</a:t>
            </a:fld>
            <a:endParaRPr lang="en-US"/>
          </a:p>
        </p:txBody>
      </p:sp>
      <p:sp>
        <p:nvSpPr>
          <p:cNvPr id="25" name="Rectangle 25"/>
          <p:cNvSpPr>
            <a:spLocks noGrp="1"/>
          </p:cNvSpPr>
          <p:nvPr>
            <p:ph type="hdr" sz="quarter"/>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Rot="1" noChangeAspect="1"/>
          </p:cNvSpPr>
          <p:nvPr>
            <p:ph type="sldImg"/>
          </p:nvPr>
        </p:nvSpPr>
        <p:spPr/>
        <p:txBody>
          <a:bodyPr/>
          <a:lstStyle/>
          <a:p>
            <a:endParaRPr lang="en-US"/>
          </a:p>
        </p:txBody>
      </p:sp>
      <p:sp>
        <p:nvSpPr>
          <p:cNvPr id="13" name="Rectangle 24"/>
          <p:cNvSpPr>
            <a:spLocks noGrp="1"/>
          </p:cNvSpPr>
          <p:nvPr>
            <p:ph type="body" idx="1"/>
          </p:nvPr>
        </p:nvSpPr>
        <p:spPr/>
        <p:txBody>
          <a:bodyPr/>
          <a:lstStyle/>
          <a:p>
            <a:endParaRPr lang="en-US"/>
          </a:p>
        </p:txBody>
      </p:sp>
      <p:sp>
        <p:nvSpPr>
          <p:cNvPr id="25" name="Rectangle 18"/>
          <p:cNvSpPr>
            <a:spLocks noGrp="1"/>
          </p:cNvSpPr>
          <p:nvPr>
            <p:ph type="dt" sz="quarter" idx="1"/>
          </p:nvPr>
        </p:nvSpPr>
        <p:spPr/>
        <p:txBody>
          <a:bodyPr/>
          <a:lstStyle/>
          <a:p>
            <a:fld id="{1DE77B96-82BA-4721-B89E-415F6B3FE358}" type="datetime1">
              <a:rPr lang="en-US"/>
              <a:pPr/>
              <a:t>6/25/2007</a:t>
            </a:fld>
            <a:endParaRPr lang="en-US"/>
          </a:p>
        </p:txBody>
      </p:sp>
      <p:sp>
        <p:nvSpPr>
          <p:cNvPr id="3" name="Rectangle 4"/>
          <p:cNvSpPr>
            <a:spLocks noGrp="1"/>
          </p:cNvSpPr>
          <p:nvPr>
            <p:ph type="ftr" sz="quarter" idx="4"/>
          </p:nvPr>
        </p:nvSpPr>
        <p:spPr/>
        <p:txBody>
          <a:bodyPr/>
          <a:lstStyle/>
          <a:p>
            <a:endParaRPr lang="en-US"/>
          </a:p>
        </p:txBody>
      </p:sp>
      <p:sp>
        <p:nvSpPr>
          <p:cNvPr id="17" name="Rectangle 14"/>
          <p:cNvSpPr>
            <a:spLocks noGrp="1"/>
          </p:cNvSpPr>
          <p:nvPr>
            <p:ph type="sldNum" sz="quarter" idx="5"/>
          </p:nvPr>
        </p:nvSpPr>
        <p:spPr/>
        <p:txBody>
          <a:bodyPr/>
          <a:lstStyle/>
          <a:p>
            <a:fld id="{F95C1A4B-B8F5-4EB1-8EDA-2CDB173ED163}" type="slidenum">
              <a:rPr lang="en-US"/>
              <a:pPr/>
              <a:t>29</a:t>
            </a:fld>
            <a:endParaRPr lang="en-US"/>
          </a:p>
        </p:txBody>
      </p:sp>
      <p:sp>
        <p:nvSpPr>
          <p:cNvPr id="5" name="Rectangle 5"/>
          <p:cNvSpPr>
            <a:spLocks noGrp="1"/>
          </p:cNvSpPr>
          <p:nvPr>
            <p:ph type="hdr" sz="quarter"/>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4"/>
          <p:cNvSpPr>
            <a:spLocks noGrp="1" noRot="1" noChangeAspect="1"/>
          </p:cNvSpPr>
          <p:nvPr>
            <p:ph type="sldImg"/>
          </p:nvPr>
        </p:nvSpPr>
        <p:spPr/>
        <p:txBody>
          <a:bodyPr/>
          <a:lstStyle/>
          <a:p>
            <a:endParaRPr lang="en-US"/>
          </a:p>
        </p:txBody>
      </p:sp>
      <p:sp>
        <p:nvSpPr>
          <p:cNvPr id="14" name="Rectangle 10"/>
          <p:cNvSpPr>
            <a:spLocks noGrp="1"/>
          </p:cNvSpPr>
          <p:nvPr>
            <p:ph type="body" idx="1"/>
          </p:nvPr>
        </p:nvSpPr>
        <p:spPr/>
        <p:txBody>
          <a:bodyPr/>
          <a:lstStyle/>
          <a:p>
            <a:endParaRPr lang="en-US" dirty="0"/>
          </a:p>
        </p:txBody>
      </p:sp>
      <p:sp>
        <p:nvSpPr>
          <p:cNvPr id="27" name="Rectangle 22"/>
          <p:cNvSpPr>
            <a:spLocks noGrp="1"/>
          </p:cNvSpPr>
          <p:nvPr>
            <p:ph type="dt" sz="quarter" idx="1"/>
          </p:nvPr>
        </p:nvSpPr>
        <p:spPr/>
        <p:txBody>
          <a:bodyPr/>
          <a:lstStyle/>
          <a:p>
            <a:fld id="{7C17D14B-E41C-40F0-83E0-6303D2B97A70}" type="datetime1">
              <a:rPr lang="en-US"/>
              <a:pPr/>
              <a:t>6/25/2007</a:t>
            </a:fld>
            <a:endParaRPr lang="en-US"/>
          </a:p>
        </p:txBody>
      </p:sp>
      <p:sp>
        <p:nvSpPr>
          <p:cNvPr id="18" name="Rectangle 14"/>
          <p:cNvSpPr>
            <a:spLocks noGrp="1"/>
          </p:cNvSpPr>
          <p:nvPr>
            <p:ph type="ftr" sz="quarter" idx="4"/>
          </p:nvPr>
        </p:nvSpPr>
        <p:spPr/>
        <p:txBody>
          <a:bodyPr/>
          <a:lstStyle/>
          <a:p>
            <a:endParaRPr lang="en-US"/>
          </a:p>
        </p:txBody>
      </p:sp>
      <p:sp>
        <p:nvSpPr>
          <p:cNvPr id="10" name="Rectangle 15"/>
          <p:cNvSpPr>
            <a:spLocks noGrp="1"/>
          </p:cNvSpPr>
          <p:nvPr>
            <p:ph type="sldNum" sz="quarter" idx="5"/>
          </p:nvPr>
        </p:nvSpPr>
        <p:spPr/>
        <p:txBody>
          <a:bodyPr/>
          <a:lstStyle/>
          <a:p>
            <a:fld id="{62B74207-2654-4FF4-9FE2-C19D58B69A0E}" type="slidenum">
              <a:rPr lang="en-US"/>
              <a:pPr/>
              <a:t>30</a:t>
            </a:fld>
            <a:endParaRPr lang="en-US"/>
          </a:p>
        </p:txBody>
      </p:sp>
      <p:sp>
        <p:nvSpPr>
          <p:cNvPr id="15" name="Rectangle 7"/>
          <p:cNvSpPr>
            <a:spLocks noGrp="1"/>
          </p:cNvSpPr>
          <p:nvPr>
            <p:ph type="hdr" sz="quarter"/>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1"/>
          <p:cNvSpPr>
            <a:spLocks noGrp="1" noRot="1" noChangeAspect="1"/>
          </p:cNvSpPr>
          <p:nvPr>
            <p:ph type="sldImg"/>
          </p:nvPr>
        </p:nvSpPr>
        <p:spPr/>
        <p:txBody>
          <a:bodyPr/>
          <a:lstStyle/>
          <a:p>
            <a:endParaRPr lang="en-US"/>
          </a:p>
        </p:txBody>
      </p:sp>
      <p:sp>
        <p:nvSpPr>
          <p:cNvPr id="13" name="Rectangle 5"/>
          <p:cNvSpPr>
            <a:spLocks noGrp="1"/>
          </p:cNvSpPr>
          <p:nvPr>
            <p:ph type="body" idx="1"/>
          </p:nvPr>
        </p:nvSpPr>
        <p:spPr/>
        <p:txBody>
          <a:bodyPr/>
          <a:lstStyle/>
          <a:p>
            <a:endParaRPr lang="en-US"/>
          </a:p>
        </p:txBody>
      </p:sp>
      <p:sp>
        <p:nvSpPr>
          <p:cNvPr id="23" name="Rectangle 25"/>
          <p:cNvSpPr>
            <a:spLocks noGrp="1"/>
          </p:cNvSpPr>
          <p:nvPr>
            <p:ph type="dt" sz="quarter" idx="1"/>
          </p:nvPr>
        </p:nvSpPr>
        <p:spPr/>
        <p:txBody>
          <a:bodyPr/>
          <a:lstStyle/>
          <a:p>
            <a:fld id="{8D60FEF9-BC17-43FF-B1B4-3034E6742083}" type="datetime1">
              <a:rPr lang="en-US"/>
              <a:pPr/>
              <a:t>6/25/2007</a:t>
            </a:fld>
            <a:endParaRPr lang="en-US"/>
          </a:p>
        </p:txBody>
      </p:sp>
      <p:sp>
        <p:nvSpPr>
          <p:cNvPr id="16" name="Rectangle 23"/>
          <p:cNvSpPr>
            <a:spLocks noGrp="1"/>
          </p:cNvSpPr>
          <p:nvPr>
            <p:ph type="ftr" sz="quarter" idx="4"/>
          </p:nvPr>
        </p:nvSpPr>
        <p:spPr/>
        <p:txBody>
          <a:bodyPr/>
          <a:lstStyle/>
          <a:p>
            <a:endParaRPr lang="en-US"/>
          </a:p>
        </p:txBody>
      </p:sp>
      <p:sp>
        <p:nvSpPr>
          <p:cNvPr id="31" name="Rectangle 10"/>
          <p:cNvSpPr>
            <a:spLocks noGrp="1"/>
          </p:cNvSpPr>
          <p:nvPr>
            <p:ph type="sldNum" sz="quarter" idx="5"/>
          </p:nvPr>
        </p:nvSpPr>
        <p:spPr/>
        <p:txBody>
          <a:bodyPr/>
          <a:lstStyle/>
          <a:p>
            <a:fld id="{0DFA6A07-3779-4139-9A0A-49458F204C00}" type="slidenum">
              <a:rPr lang="en-US"/>
              <a:pPr/>
              <a:t>31</a:t>
            </a:fld>
            <a:endParaRPr lang="en-US"/>
          </a:p>
        </p:txBody>
      </p:sp>
      <p:sp>
        <p:nvSpPr>
          <p:cNvPr id="28" name="Rectangle 22"/>
          <p:cNvSpPr>
            <a:spLocks noGrp="1"/>
          </p:cNvSpPr>
          <p:nvPr>
            <p:ph type="hdr" sz="quarter"/>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Rot="1" noChangeAspect="1"/>
          </p:cNvSpPr>
          <p:nvPr>
            <p:ph type="sldImg"/>
          </p:nvPr>
        </p:nvSpPr>
        <p:spPr/>
        <p:txBody>
          <a:bodyPr/>
          <a:lstStyle/>
          <a:p>
            <a:endParaRPr lang="en-US"/>
          </a:p>
        </p:txBody>
      </p:sp>
      <p:sp>
        <p:nvSpPr>
          <p:cNvPr id="5" name="Rectangle 8"/>
          <p:cNvSpPr>
            <a:spLocks noGrp="1"/>
          </p:cNvSpPr>
          <p:nvPr>
            <p:ph type="body" idx="1"/>
          </p:nvPr>
        </p:nvSpPr>
        <p:spPr/>
        <p:txBody>
          <a:bodyPr/>
          <a:lstStyle/>
          <a:p>
            <a:endParaRPr lang="en-US" dirty="0"/>
          </a:p>
        </p:txBody>
      </p:sp>
      <p:sp>
        <p:nvSpPr>
          <p:cNvPr id="12" name="Rectangle 26"/>
          <p:cNvSpPr>
            <a:spLocks noGrp="1"/>
          </p:cNvSpPr>
          <p:nvPr>
            <p:ph type="dt" sz="quarter" idx="1"/>
          </p:nvPr>
        </p:nvSpPr>
        <p:spPr/>
        <p:txBody>
          <a:bodyPr/>
          <a:lstStyle/>
          <a:p>
            <a:fld id="{8CA339CF-F642-4FA2-9771-49E8319E4445}" type="datetime1">
              <a:rPr lang="en-US"/>
              <a:pPr/>
              <a:t>6/25/2007</a:t>
            </a:fld>
            <a:endParaRPr lang="en-US"/>
          </a:p>
        </p:txBody>
      </p:sp>
      <p:sp>
        <p:nvSpPr>
          <p:cNvPr id="2" name="Rectangle 25"/>
          <p:cNvSpPr>
            <a:spLocks noGrp="1"/>
          </p:cNvSpPr>
          <p:nvPr>
            <p:ph type="ftr" sz="quarter" idx="4"/>
          </p:nvPr>
        </p:nvSpPr>
        <p:spPr/>
        <p:txBody>
          <a:bodyPr/>
          <a:lstStyle/>
          <a:p>
            <a:endParaRPr lang="en-US"/>
          </a:p>
        </p:txBody>
      </p:sp>
      <p:sp>
        <p:nvSpPr>
          <p:cNvPr id="19" name="Rectangle 31"/>
          <p:cNvSpPr>
            <a:spLocks noGrp="1"/>
          </p:cNvSpPr>
          <p:nvPr>
            <p:ph type="sldNum" sz="quarter" idx="5"/>
          </p:nvPr>
        </p:nvSpPr>
        <p:spPr/>
        <p:txBody>
          <a:bodyPr/>
          <a:lstStyle/>
          <a:p>
            <a:fld id="{5AA00023-53D7-4AD5-A1CF-CA69FA9C7334}" type="slidenum">
              <a:rPr lang="en-US"/>
              <a:pPr/>
              <a:t>32</a:t>
            </a:fld>
            <a:endParaRPr lang="en-US"/>
          </a:p>
        </p:txBody>
      </p:sp>
      <p:sp>
        <p:nvSpPr>
          <p:cNvPr id="13" name="Rectangle 3"/>
          <p:cNvSpPr>
            <a:spLocks noGrp="1"/>
          </p:cNvSpPr>
          <p:nvPr>
            <p:ph type="hdr" sz="quarter"/>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Rot="1" noChangeAspect="1"/>
          </p:cNvSpPr>
          <p:nvPr>
            <p:ph type="sldImg"/>
          </p:nvPr>
        </p:nvSpPr>
        <p:spPr/>
        <p:txBody>
          <a:bodyPr/>
          <a:lstStyle/>
          <a:p>
            <a:endParaRPr lang="en-US"/>
          </a:p>
        </p:txBody>
      </p:sp>
      <p:sp>
        <p:nvSpPr>
          <p:cNvPr id="3" name="Rectangle 20"/>
          <p:cNvSpPr>
            <a:spLocks noGrp="1"/>
          </p:cNvSpPr>
          <p:nvPr>
            <p:ph type="body" idx="1"/>
          </p:nvPr>
        </p:nvSpPr>
        <p:spPr/>
        <p:txBody>
          <a:bodyPr/>
          <a:lstStyle/>
          <a:p>
            <a:endParaRPr lang="en-US" dirty="0"/>
          </a:p>
        </p:txBody>
      </p:sp>
      <p:sp>
        <p:nvSpPr>
          <p:cNvPr id="2" name="Rectangle 26"/>
          <p:cNvSpPr>
            <a:spLocks noGrp="1"/>
          </p:cNvSpPr>
          <p:nvPr>
            <p:ph type="dt" sz="quarter" idx="1"/>
          </p:nvPr>
        </p:nvSpPr>
        <p:spPr/>
        <p:txBody>
          <a:bodyPr/>
          <a:lstStyle/>
          <a:p>
            <a:fld id="{130FBA52-2CA3-4EEC-B90E-237F98517240}" type="datetime1">
              <a:rPr lang="en-US"/>
              <a:pPr/>
              <a:t>6/25/2007</a:t>
            </a:fld>
            <a:endParaRPr lang="en-US"/>
          </a:p>
        </p:txBody>
      </p:sp>
      <p:sp>
        <p:nvSpPr>
          <p:cNvPr id="23" name="Rectangle 25"/>
          <p:cNvSpPr>
            <a:spLocks noGrp="1"/>
          </p:cNvSpPr>
          <p:nvPr>
            <p:ph type="ftr" sz="quarter" idx="4"/>
          </p:nvPr>
        </p:nvSpPr>
        <p:spPr/>
        <p:txBody>
          <a:bodyPr/>
          <a:lstStyle/>
          <a:p>
            <a:endParaRPr lang="en-US"/>
          </a:p>
        </p:txBody>
      </p:sp>
      <p:sp>
        <p:nvSpPr>
          <p:cNvPr id="22" name="Rectangle 17"/>
          <p:cNvSpPr>
            <a:spLocks noGrp="1"/>
          </p:cNvSpPr>
          <p:nvPr>
            <p:ph type="sldNum" sz="quarter" idx="5"/>
          </p:nvPr>
        </p:nvSpPr>
        <p:spPr/>
        <p:txBody>
          <a:bodyPr/>
          <a:lstStyle/>
          <a:p>
            <a:fld id="{EDA88AA3-0D60-4AF8-B0B3-B53618F47591}" type="slidenum">
              <a:rPr lang="en-US"/>
              <a:pPr/>
              <a:t>33</a:t>
            </a:fld>
            <a:endParaRPr lang="en-US"/>
          </a:p>
        </p:txBody>
      </p:sp>
      <p:sp>
        <p:nvSpPr>
          <p:cNvPr id="28" name="Rectangle 16"/>
          <p:cNvSpPr>
            <a:spLocks noGrp="1"/>
          </p:cNvSpPr>
          <p:nvPr>
            <p:ph type="hdr" sz="quarter"/>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a:spLocks noGrp="1" noRot="1" noChangeAspect="1"/>
          </p:cNvSpPr>
          <p:nvPr>
            <p:ph type="sldImg"/>
          </p:nvPr>
        </p:nvSpPr>
        <p:spPr/>
        <p:txBody>
          <a:bodyPr/>
          <a:lstStyle/>
          <a:p>
            <a:endParaRPr lang="en-US"/>
          </a:p>
        </p:txBody>
      </p:sp>
      <p:sp>
        <p:nvSpPr>
          <p:cNvPr id="21" name="Rectangle 17"/>
          <p:cNvSpPr>
            <a:spLocks noGrp="1"/>
          </p:cNvSpPr>
          <p:nvPr>
            <p:ph type="body" idx="1"/>
          </p:nvPr>
        </p:nvSpPr>
        <p:spPr/>
        <p:txBody>
          <a:bodyPr/>
          <a:lstStyle/>
          <a:p>
            <a:endParaRPr lang="en-US"/>
          </a:p>
        </p:txBody>
      </p:sp>
      <p:sp>
        <p:nvSpPr>
          <p:cNvPr id="3" name="Rectangle 10"/>
          <p:cNvSpPr>
            <a:spLocks noGrp="1"/>
          </p:cNvSpPr>
          <p:nvPr>
            <p:ph type="dt" sz="quarter" idx="1"/>
          </p:nvPr>
        </p:nvSpPr>
        <p:spPr/>
        <p:txBody>
          <a:bodyPr/>
          <a:lstStyle/>
          <a:p>
            <a:fld id="{8B005BD9-DBC8-4719-9482-F9890E58266B}" type="datetime1">
              <a:rPr lang="en-US"/>
              <a:pPr/>
              <a:t>6/25/2007</a:t>
            </a:fld>
            <a:endParaRPr lang="en-US"/>
          </a:p>
        </p:txBody>
      </p:sp>
      <p:sp>
        <p:nvSpPr>
          <p:cNvPr id="29" name="Rectangle 24"/>
          <p:cNvSpPr>
            <a:spLocks noGrp="1"/>
          </p:cNvSpPr>
          <p:nvPr>
            <p:ph type="ftr" sz="quarter" idx="4"/>
          </p:nvPr>
        </p:nvSpPr>
        <p:spPr/>
        <p:txBody>
          <a:bodyPr/>
          <a:lstStyle/>
          <a:p>
            <a:endParaRPr lang="en-US"/>
          </a:p>
        </p:txBody>
      </p:sp>
      <p:sp>
        <p:nvSpPr>
          <p:cNvPr id="24" name="Rectangle 19"/>
          <p:cNvSpPr>
            <a:spLocks noGrp="1"/>
          </p:cNvSpPr>
          <p:nvPr>
            <p:ph type="sldNum" sz="quarter" idx="5"/>
          </p:nvPr>
        </p:nvSpPr>
        <p:spPr/>
        <p:txBody>
          <a:bodyPr/>
          <a:lstStyle/>
          <a:p>
            <a:fld id="{FD78BC0F-8BC8-42F4-AE5E-67F5B16D4D92}" type="slidenum">
              <a:rPr lang="en-US"/>
              <a:pPr/>
              <a:t>34</a:t>
            </a:fld>
            <a:endParaRPr lang="en-US"/>
          </a:p>
        </p:txBody>
      </p:sp>
      <p:sp>
        <p:nvSpPr>
          <p:cNvPr id="22" name="Rectangle 22"/>
          <p:cNvSpPr>
            <a:spLocks noGrp="1"/>
          </p:cNvSpPr>
          <p:nvPr>
            <p:ph type="hdr" sz="quarter"/>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6"/>
          <p:cNvSpPr>
            <a:spLocks noGrp="1" noRot="1" noChangeAspect="1"/>
          </p:cNvSpPr>
          <p:nvPr>
            <p:ph type="sldImg"/>
          </p:nvPr>
        </p:nvSpPr>
        <p:spPr/>
        <p:txBody>
          <a:bodyPr/>
          <a:lstStyle/>
          <a:p>
            <a:endParaRPr lang="en-US"/>
          </a:p>
        </p:txBody>
      </p:sp>
      <p:sp>
        <p:nvSpPr>
          <p:cNvPr id="23" name="Rectangle 11"/>
          <p:cNvSpPr>
            <a:spLocks noGrp="1"/>
          </p:cNvSpPr>
          <p:nvPr>
            <p:ph type="body" idx="1"/>
          </p:nvPr>
        </p:nvSpPr>
        <p:spPr/>
        <p:txBody>
          <a:bodyPr/>
          <a:lstStyle/>
          <a:p>
            <a:endParaRPr lang="en-US"/>
          </a:p>
        </p:txBody>
      </p:sp>
      <p:sp>
        <p:nvSpPr>
          <p:cNvPr id="26" name="Rectangle 26"/>
          <p:cNvSpPr>
            <a:spLocks noGrp="1"/>
          </p:cNvSpPr>
          <p:nvPr>
            <p:ph type="dt" sz="quarter" idx="1"/>
          </p:nvPr>
        </p:nvSpPr>
        <p:spPr/>
        <p:txBody>
          <a:bodyPr/>
          <a:lstStyle/>
          <a:p>
            <a:fld id="{FCCC565D-0BD0-4D58-991C-F62D8283D873}" type="datetime1">
              <a:rPr lang="en-US"/>
              <a:pPr/>
              <a:t>6/25/2007</a:t>
            </a:fld>
            <a:endParaRPr lang="en-US"/>
          </a:p>
        </p:txBody>
      </p:sp>
      <p:sp>
        <p:nvSpPr>
          <p:cNvPr id="10" name="Rectangle 31"/>
          <p:cNvSpPr>
            <a:spLocks noGrp="1"/>
          </p:cNvSpPr>
          <p:nvPr>
            <p:ph type="ftr" sz="quarter" idx="4"/>
          </p:nvPr>
        </p:nvSpPr>
        <p:spPr/>
        <p:txBody>
          <a:bodyPr/>
          <a:lstStyle/>
          <a:p>
            <a:endParaRPr lang="en-US"/>
          </a:p>
        </p:txBody>
      </p:sp>
      <p:sp>
        <p:nvSpPr>
          <p:cNvPr id="27" name="Rectangle 16"/>
          <p:cNvSpPr>
            <a:spLocks noGrp="1"/>
          </p:cNvSpPr>
          <p:nvPr>
            <p:ph type="sldNum" sz="quarter" idx="5"/>
          </p:nvPr>
        </p:nvSpPr>
        <p:spPr/>
        <p:txBody>
          <a:bodyPr/>
          <a:lstStyle/>
          <a:p>
            <a:fld id="{2691A360-D831-474C-85DA-4F926C2F9C1E}" type="slidenum">
              <a:rPr lang="en-US"/>
              <a:pPr/>
              <a:t>35</a:t>
            </a:fld>
            <a:endParaRPr lang="en-US"/>
          </a:p>
        </p:txBody>
      </p:sp>
      <p:sp>
        <p:nvSpPr>
          <p:cNvPr id="9" name="Rectangle 20"/>
          <p:cNvSpPr>
            <a:spLocks noGrp="1"/>
          </p:cNvSpPr>
          <p:nvPr>
            <p:ph type="hdr" sz="quarter"/>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a:spLocks noGrp="1" noRot="1" noChangeAspect="1"/>
          </p:cNvSpPr>
          <p:nvPr>
            <p:ph type="sldImg"/>
          </p:nvPr>
        </p:nvSpPr>
        <p:spPr/>
        <p:txBody>
          <a:bodyPr/>
          <a:lstStyle/>
          <a:p>
            <a:endParaRPr lang="en-US"/>
          </a:p>
        </p:txBody>
      </p:sp>
      <p:sp>
        <p:nvSpPr>
          <p:cNvPr id="31" name="Rectangle 8"/>
          <p:cNvSpPr>
            <a:spLocks noGrp="1"/>
          </p:cNvSpPr>
          <p:nvPr>
            <p:ph type="body" idx="1"/>
          </p:nvPr>
        </p:nvSpPr>
        <p:spPr/>
        <p:txBody>
          <a:bodyPr/>
          <a:lstStyle/>
          <a:p>
            <a:endParaRPr lang="en-US" dirty="0"/>
          </a:p>
        </p:txBody>
      </p:sp>
      <p:sp>
        <p:nvSpPr>
          <p:cNvPr id="28" name="Rectangle 11"/>
          <p:cNvSpPr>
            <a:spLocks noGrp="1"/>
          </p:cNvSpPr>
          <p:nvPr>
            <p:ph type="dt" sz="quarter" idx="1"/>
          </p:nvPr>
        </p:nvSpPr>
        <p:spPr/>
        <p:txBody>
          <a:bodyPr/>
          <a:lstStyle/>
          <a:p>
            <a:fld id="{68B2E677-DAAE-4EB2-9103-BDBEC7AA5BF3}" type="datetime1">
              <a:rPr lang="en-US"/>
              <a:pPr/>
              <a:t>6/25/2007</a:t>
            </a:fld>
            <a:endParaRPr lang="en-US"/>
          </a:p>
        </p:txBody>
      </p:sp>
      <p:sp>
        <p:nvSpPr>
          <p:cNvPr id="12" name="Rectangle 28"/>
          <p:cNvSpPr>
            <a:spLocks noGrp="1"/>
          </p:cNvSpPr>
          <p:nvPr>
            <p:ph type="ftr" sz="quarter" idx="4"/>
          </p:nvPr>
        </p:nvSpPr>
        <p:spPr/>
        <p:txBody>
          <a:bodyPr/>
          <a:lstStyle/>
          <a:p>
            <a:endParaRPr lang="en-US"/>
          </a:p>
        </p:txBody>
      </p:sp>
      <p:sp>
        <p:nvSpPr>
          <p:cNvPr id="5" name="Rectangle 5"/>
          <p:cNvSpPr>
            <a:spLocks noGrp="1"/>
          </p:cNvSpPr>
          <p:nvPr>
            <p:ph type="sldNum" sz="quarter" idx="5"/>
          </p:nvPr>
        </p:nvSpPr>
        <p:spPr/>
        <p:txBody>
          <a:bodyPr/>
          <a:lstStyle/>
          <a:p>
            <a:fld id="{A90D63A5-C36C-424D-9F70-3E8596A176B9}" type="slidenum">
              <a:rPr lang="en-US"/>
              <a:pPr/>
              <a:t>36</a:t>
            </a:fld>
            <a:endParaRPr lang="en-US"/>
          </a:p>
        </p:txBody>
      </p:sp>
      <p:sp>
        <p:nvSpPr>
          <p:cNvPr id="13" name="Rectangle 29"/>
          <p:cNvSpPr>
            <a:spLocks noGrp="1"/>
          </p:cNvSpPr>
          <p:nvPr>
            <p:ph type="hdr" sz="quarter"/>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Rot="1" noChangeAspect="1"/>
          </p:cNvSpPr>
          <p:nvPr>
            <p:ph type="sldImg"/>
          </p:nvPr>
        </p:nvSpPr>
        <p:spPr/>
        <p:txBody>
          <a:bodyPr/>
          <a:lstStyle/>
          <a:p>
            <a:endParaRPr lang="en-US"/>
          </a:p>
        </p:txBody>
      </p:sp>
      <p:sp>
        <p:nvSpPr>
          <p:cNvPr id="12" name="Rectangle 10"/>
          <p:cNvSpPr>
            <a:spLocks noGrp="1"/>
          </p:cNvSpPr>
          <p:nvPr>
            <p:ph type="body" idx="1"/>
          </p:nvPr>
        </p:nvSpPr>
        <p:spPr/>
        <p:txBody>
          <a:bodyPr/>
          <a:lstStyle/>
          <a:p>
            <a:r>
              <a:rPr lang="en-US" dirty="0" smtClean="0"/>
              <a:t>Explain future extensibility containers.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Block-level content can't defy XML rules; show graphically how </a:t>
            </a:r>
            <a:r>
              <a:rPr lang="en-US" sz="1200" kern="1200" dirty="0" err="1" smtClean="0">
                <a:solidFill>
                  <a:schemeClr val="tx1"/>
                </a:solidFill>
                <a:latin typeface="+mn-lt"/>
                <a:ea typeface="+mn-ea"/>
                <a:cs typeface="+mn-cs"/>
              </a:rPr>
              <a:t>customXml</a:t>
            </a:r>
            <a:r>
              <a:rPr lang="en-US" sz="1200" kern="1200" dirty="0" smtClean="0">
                <a:solidFill>
                  <a:schemeClr val="tx1"/>
                </a:solidFill>
                <a:latin typeface="+mn-lt"/>
                <a:ea typeface="+mn-ea"/>
                <a:cs typeface="+mn-cs"/>
              </a:rPr>
              <a:t> tags can surround multiple paragraphs but can't start in one paragraph and end in a different one.</a:t>
            </a:r>
            <a:endParaRPr lang="en-US" dirty="0" smtClean="0"/>
          </a:p>
          <a:p>
            <a:endParaRPr lang="en-US" dirty="0"/>
          </a:p>
        </p:txBody>
      </p:sp>
      <p:sp>
        <p:nvSpPr>
          <p:cNvPr id="20" name="Rectangle 14"/>
          <p:cNvSpPr>
            <a:spLocks noGrp="1"/>
          </p:cNvSpPr>
          <p:nvPr>
            <p:ph type="dt" sz="quarter" idx="1"/>
          </p:nvPr>
        </p:nvSpPr>
        <p:spPr/>
        <p:txBody>
          <a:bodyPr/>
          <a:lstStyle/>
          <a:p>
            <a:fld id="{1842AF85-DA85-411C-B543-675E32086DFA}" type="datetime1">
              <a:rPr lang="en-US"/>
              <a:pPr/>
              <a:t>6/25/2007</a:t>
            </a:fld>
            <a:endParaRPr lang="en-US"/>
          </a:p>
        </p:txBody>
      </p:sp>
      <p:sp>
        <p:nvSpPr>
          <p:cNvPr id="3" name="Rectangle 7"/>
          <p:cNvSpPr>
            <a:spLocks noGrp="1"/>
          </p:cNvSpPr>
          <p:nvPr>
            <p:ph type="ftr" sz="quarter" idx="4"/>
          </p:nvPr>
        </p:nvSpPr>
        <p:spPr/>
        <p:txBody>
          <a:bodyPr/>
          <a:lstStyle/>
          <a:p>
            <a:endParaRPr lang="en-US"/>
          </a:p>
        </p:txBody>
      </p:sp>
      <p:sp>
        <p:nvSpPr>
          <p:cNvPr id="10" name="Rectangle 6"/>
          <p:cNvSpPr>
            <a:spLocks noGrp="1"/>
          </p:cNvSpPr>
          <p:nvPr>
            <p:ph type="sldNum" sz="quarter" idx="5"/>
          </p:nvPr>
        </p:nvSpPr>
        <p:spPr/>
        <p:txBody>
          <a:bodyPr/>
          <a:lstStyle/>
          <a:p>
            <a:fld id="{052C26B1-8FC7-46C9-80A3-806D1B4B8AE6}" type="slidenum">
              <a:rPr lang="en-US"/>
              <a:pPr/>
              <a:t>7</a:t>
            </a:fld>
            <a:endParaRPr lang="en-US"/>
          </a:p>
        </p:txBody>
      </p:sp>
      <p:sp>
        <p:nvSpPr>
          <p:cNvPr id="9" name="Rectangle 17"/>
          <p:cNvSpPr>
            <a:spLocks noGrp="1"/>
          </p:cNvSpPr>
          <p:nvPr>
            <p:ph type="hdr" sz="quarter"/>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Rot="1" noChangeAspect="1"/>
          </p:cNvSpPr>
          <p:nvPr>
            <p:ph type="sldImg"/>
          </p:nvPr>
        </p:nvSpPr>
        <p:spPr/>
        <p:txBody>
          <a:bodyPr/>
          <a:lstStyle/>
          <a:p>
            <a:endParaRPr lang="en-US"/>
          </a:p>
        </p:txBody>
      </p:sp>
      <p:sp>
        <p:nvSpPr>
          <p:cNvPr id="24" name="Rectangle 2"/>
          <p:cNvSpPr>
            <a:spLocks noGrp="1"/>
          </p:cNvSpPr>
          <p:nvPr>
            <p:ph type="body" idx="1"/>
          </p:nvPr>
        </p:nvSpPr>
        <p:spPr/>
        <p:txBody>
          <a:bodyPr/>
          <a:lstStyle/>
          <a:p>
            <a:endParaRPr lang="en-US"/>
          </a:p>
        </p:txBody>
      </p:sp>
      <p:sp>
        <p:nvSpPr>
          <p:cNvPr id="11" name="Rectangle 27"/>
          <p:cNvSpPr>
            <a:spLocks noGrp="1"/>
          </p:cNvSpPr>
          <p:nvPr>
            <p:ph type="dt" sz="quarter" idx="1"/>
          </p:nvPr>
        </p:nvSpPr>
        <p:spPr/>
        <p:txBody>
          <a:bodyPr/>
          <a:lstStyle/>
          <a:p>
            <a:fld id="{242B4C8B-9659-4AEB-ABE5-4F78D6036CA5}" type="datetime1">
              <a:rPr lang="en-US"/>
              <a:pPr/>
              <a:t>6/25/2007</a:t>
            </a:fld>
            <a:endParaRPr lang="en-US"/>
          </a:p>
        </p:txBody>
      </p:sp>
      <p:sp>
        <p:nvSpPr>
          <p:cNvPr id="18" name="Rectangle 5"/>
          <p:cNvSpPr>
            <a:spLocks noGrp="1"/>
          </p:cNvSpPr>
          <p:nvPr>
            <p:ph type="ftr" sz="quarter" idx="4"/>
          </p:nvPr>
        </p:nvSpPr>
        <p:spPr/>
        <p:txBody>
          <a:bodyPr/>
          <a:lstStyle/>
          <a:p>
            <a:endParaRPr lang="en-US"/>
          </a:p>
        </p:txBody>
      </p:sp>
      <p:sp>
        <p:nvSpPr>
          <p:cNvPr id="25" name="Rectangle 26"/>
          <p:cNvSpPr>
            <a:spLocks noGrp="1"/>
          </p:cNvSpPr>
          <p:nvPr>
            <p:ph type="sldNum" sz="quarter" idx="5"/>
          </p:nvPr>
        </p:nvSpPr>
        <p:spPr/>
        <p:txBody>
          <a:bodyPr/>
          <a:lstStyle/>
          <a:p>
            <a:fld id="{275784C3-F009-450B-94DF-DB30FB19C56B}" type="slidenum">
              <a:rPr lang="en-US"/>
              <a:pPr/>
              <a:t>8</a:t>
            </a:fld>
            <a:endParaRPr lang="en-US"/>
          </a:p>
        </p:txBody>
      </p:sp>
      <p:sp>
        <p:nvSpPr>
          <p:cNvPr id="16" name="Rectangle 16"/>
          <p:cNvSpPr>
            <a:spLocks noGrp="1"/>
          </p:cNvSpPr>
          <p:nvPr>
            <p:ph type="hdr" sz="quarter"/>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8"/>
          <p:cNvSpPr>
            <a:spLocks noGrp="1" noRot="1" noChangeAspect="1"/>
          </p:cNvSpPr>
          <p:nvPr>
            <p:ph type="sldImg"/>
          </p:nvPr>
        </p:nvSpPr>
        <p:spPr/>
        <p:txBody>
          <a:bodyPr/>
          <a:lstStyle/>
          <a:p>
            <a:endParaRPr lang="en-US"/>
          </a:p>
        </p:txBody>
      </p:sp>
      <p:sp>
        <p:nvSpPr>
          <p:cNvPr id="17" name="Rectangle 30"/>
          <p:cNvSpPr>
            <a:spLocks noGrp="1"/>
          </p:cNvSpPr>
          <p:nvPr>
            <p:ph type="body" idx="1"/>
          </p:nvPr>
        </p:nvSpPr>
        <p:spPr/>
        <p:txBody>
          <a:bodyPr/>
          <a:lstStyle/>
          <a:p>
            <a:r>
              <a:rPr lang="en-US" dirty="0" smtClean="0"/>
              <a:t>Explain revision IDs.</a:t>
            </a:r>
            <a:endParaRPr lang="en-US" dirty="0"/>
          </a:p>
        </p:txBody>
      </p:sp>
      <p:sp>
        <p:nvSpPr>
          <p:cNvPr id="19" name="Rectangle 9"/>
          <p:cNvSpPr>
            <a:spLocks noGrp="1"/>
          </p:cNvSpPr>
          <p:nvPr>
            <p:ph type="dt" sz="quarter" idx="1"/>
          </p:nvPr>
        </p:nvSpPr>
        <p:spPr/>
        <p:txBody>
          <a:bodyPr/>
          <a:lstStyle/>
          <a:p>
            <a:fld id="{D3CB6F1C-BF2F-41DF-B396-B4A9E2F7F362}" type="datetime1">
              <a:rPr lang="en-US"/>
              <a:pPr/>
              <a:t>6/25/2007</a:t>
            </a:fld>
            <a:endParaRPr lang="en-US"/>
          </a:p>
        </p:txBody>
      </p:sp>
      <p:sp>
        <p:nvSpPr>
          <p:cNvPr id="22" name="Rectangle 13"/>
          <p:cNvSpPr>
            <a:spLocks noGrp="1"/>
          </p:cNvSpPr>
          <p:nvPr>
            <p:ph type="ftr" sz="quarter" idx="4"/>
          </p:nvPr>
        </p:nvSpPr>
        <p:spPr/>
        <p:txBody>
          <a:bodyPr/>
          <a:lstStyle/>
          <a:p>
            <a:endParaRPr lang="en-US"/>
          </a:p>
        </p:txBody>
      </p:sp>
      <p:sp>
        <p:nvSpPr>
          <p:cNvPr id="11" name="Rectangle 20"/>
          <p:cNvSpPr>
            <a:spLocks noGrp="1"/>
          </p:cNvSpPr>
          <p:nvPr>
            <p:ph type="sldNum" sz="quarter" idx="5"/>
          </p:nvPr>
        </p:nvSpPr>
        <p:spPr/>
        <p:txBody>
          <a:bodyPr/>
          <a:lstStyle/>
          <a:p>
            <a:fld id="{5FA1EC00-F2B9-48F3-AE3B-472D1C7D6A34}" type="slidenum">
              <a:rPr lang="en-US"/>
              <a:pPr/>
              <a:t>10</a:t>
            </a:fld>
            <a:endParaRPr lang="en-US"/>
          </a:p>
        </p:txBody>
      </p:sp>
      <p:sp>
        <p:nvSpPr>
          <p:cNvPr id="23" name="Rectangle 4"/>
          <p:cNvSpPr>
            <a:spLocks noGrp="1"/>
          </p:cNvSpPr>
          <p:nvPr>
            <p:ph type="hdr" sz="quarter"/>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5"/>
          <p:cNvSpPr>
            <a:spLocks noGrp="1" noRot="1" noChangeAspect="1"/>
          </p:cNvSpPr>
          <p:nvPr>
            <p:ph type="sldImg"/>
          </p:nvPr>
        </p:nvSpPr>
        <p:spPr/>
        <p:txBody>
          <a:bodyPr/>
          <a:lstStyle/>
          <a:p>
            <a:endParaRPr lang="en-US"/>
          </a:p>
        </p:txBody>
      </p:sp>
      <p:sp>
        <p:nvSpPr>
          <p:cNvPr id="26" name="Rectangle 9"/>
          <p:cNvSpPr>
            <a:spLocks noGrp="1"/>
          </p:cNvSpPr>
          <p:nvPr>
            <p:ph type="body" idx="1"/>
          </p:nvPr>
        </p:nvSpPr>
        <p:spPr/>
        <p:txBody>
          <a:bodyPr/>
          <a:lstStyle/>
          <a:p>
            <a:r>
              <a:rPr lang="en-US" dirty="0" smtClean="0"/>
              <a:t>Many of the properties have names that look familiar from the paragraph-properties dialog</a:t>
            </a:r>
            <a:r>
              <a:rPr lang="en-US" baseline="0" dirty="0" smtClean="0"/>
              <a:t> in Word.</a:t>
            </a:r>
          </a:p>
          <a:p>
            <a:endParaRPr lang="en-US" dirty="0"/>
          </a:p>
        </p:txBody>
      </p:sp>
      <p:sp>
        <p:nvSpPr>
          <p:cNvPr id="13" name="Rectangle 18"/>
          <p:cNvSpPr>
            <a:spLocks noGrp="1"/>
          </p:cNvSpPr>
          <p:nvPr>
            <p:ph type="dt" sz="quarter" idx="1"/>
          </p:nvPr>
        </p:nvSpPr>
        <p:spPr/>
        <p:txBody>
          <a:bodyPr/>
          <a:lstStyle/>
          <a:p>
            <a:fld id="{3B1DB95B-42A4-440A-B56D-71BF60A1A318}" type="datetime1">
              <a:rPr lang="en-US"/>
              <a:pPr/>
              <a:t>6/25/2007</a:t>
            </a:fld>
            <a:endParaRPr lang="en-US"/>
          </a:p>
        </p:txBody>
      </p:sp>
      <p:sp>
        <p:nvSpPr>
          <p:cNvPr id="2" name="Rectangle 28"/>
          <p:cNvSpPr>
            <a:spLocks noGrp="1"/>
          </p:cNvSpPr>
          <p:nvPr>
            <p:ph type="ftr" sz="quarter" idx="4"/>
          </p:nvPr>
        </p:nvSpPr>
        <p:spPr/>
        <p:txBody>
          <a:bodyPr/>
          <a:lstStyle/>
          <a:p>
            <a:endParaRPr lang="en-US"/>
          </a:p>
        </p:txBody>
      </p:sp>
      <p:sp>
        <p:nvSpPr>
          <p:cNvPr id="22" name="Rectangle 19"/>
          <p:cNvSpPr>
            <a:spLocks noGrp="1"/>
          </p:cNvSpPr>
          <p:nvPr>
            <p:ph type="sldNum" sz="quarter" idx="5"/>
          </p:nvPr>
        </p:nvSpPr>
        <p:spPr/>
        <p:txBody>
          <a:bodyPr/>
          <a:lstStyle/>
          <a:p>
            <a:fld id="{6A8BF9D6-0F22-466B-8F44-425D1BEC9657}" type="slidenum">
              <a:rPr lang="en-US"/>
              <a:pPr/>
              <a:t>11</a:t>
            </a:fld>
            <a:endParaRPr lang="en-US"/>
          </a:p>
        </p:txBody>
      </p:sp>
      <p:sp>
        <p:nvSpPr>
          <p:cNvPr id="20" name="Rectangle 7"/>
          <p:cNvSpPr>
            <a:spLocks noGrp="1"/>
          </p:cNvSpPr>
          <p:nvPr>
            <p:ph type="hdr" sz="quarter"/>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p:cNvSpPr>
            <a:spLocks noGrp="1" noRot="1" noChangeAspect="1"/>
          </p:cNvSpPr>
          <p:nvPr>
            <p:ph type="sldImg"/>
          </p:nvPr>
        </p:nvSpPr>
        <p:spPr/>
        <p:txBody>
          <a:bodyPr/>
          <a:lstStyle/>
          <a:p>
            <a:endParaRPr lang="en-US"/>
          </a:p>
        </p:txBody>
      </p:sp>
      <p:sp>
        <p:nvSpPr>
          <p:cNvPr id="18" name="Rectangle 20"/>
          <p:cNvSpPr>
            <a:spLocks noGrp="1"/>
          </p:cNvSpPr>
          <p:nvPr>
            <p:ph type="body" idx="1"/>
          </p:nvPr>
        </p:nvSpPr>
        <p:spPr/>
        <p:txBody>
          <a:bodyPr/>
          <a:lstStyle/>
          <a:p>
            <a:endParaRPr lang="en-US" dirty="0"/>
          </a:p>
        </p:txBody>
      </p:sp>
      <p:sp>
        <p:nvSpPr>
          <p:cNvPr id="10" name="Rectangle 21"/>
          <p:cNvSpPr>
            <a:spLocks noGrp="1"/>
          </p:cNvSpPr>
          <p:nvPr>
            <p:ph type="dt" sz="quarter" idx="1"/>
          </p:nvPr>
        </p:nvSpPr>
        <p:spPr/>
        <p:txBody>
          <a:bodyPr/>
          <a:lstStyle/>
          <a:p>
            <a:fld id="{6CB33641-6BAE-46F0-AB97-47A7931C96F1}" type="datetime1">
              <a:rPr lang="en-US"/>
              <a:pPr/>
              <a:t>6/25/2007</a:t>
            </a:fld>
            <a:endParaRPr lang="en-US"/>
          </a:p>
        </p:txBody>
      </p:sp>
      <p:sp>
        <p:nvSpPr>
          <p:cNvPr id="8" name="Rectangle 11"/>
          <p:cNvSpPr>
            <a:spLocks noGrp="1"/>
          </p:cNvSpPr>
          <p:nvPr>
            <p:ph type="ftr" sz="quarter" idx="4"/>
          </p:nvPr>
        </p:nvSpPr>
        <p:spPr/>
        <p:txBody>
          <a:bodyPr/>
          <a:lstStyle/>
          <a:p>
            <a:endParaRPr lang="en-US"/>
          </a:p>
        </p:txBody>
      </p:sp>
      <p:sp>
        <p:nvSpPr>
          <p:cNvPr id="11" name="Rectangle 25"/>
          <p:cNvSpPr>
            <a:spLocks noGrp="1"/>
          </p:cNvSpPr>
          <p:nvPr>
            <p:ph type="sldNum" sz="quarter" idx="5"/>
          </p:nvPr>
        </p:nvSpPr>
        <p:spPr/>
        <p:txBody>
          <a:bodyPr/>
          <a:lstStyle/>
          <a:p>
            <a:fld id="{3896D14B-B1B9-4E86-86A7-40940E376736}" type="slidenum">
              <a:rPr lang="en-US"/>
              <a:pPr/>
              <a:t>12</a:t>
            </a:fld>
            <a:endParaRPr lang="en-US"/>
          </a:p>
        </p:txBody>
      </p:sp>
      <p:sp>
        <p:nvSpPr>
          <p:cNvPr id="28" name="Rectangle 24"/>
          <p:cNvSpPr>
            <a:spLocks noGrp="1"/>
          </p:cNvSpPr>
          <p:nvPr>
            <p:ph type="hdr" sz="quarter"/>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5"/>
          <p:cNvSpPr>
            <a:spLocks noGrp="1" noRot="1" noChangeAspect="1"/>
          </p:cNvSpPr>
          <p:nvPr>
            <p:ph type="sldImg"/>
          </p:nvPr>
        </p:nvSpPr>
        <p:spPr/>
        <p:txBody>
          <a:bodyPr/>
          <a:lstStyle/>
          <a:p>
            <a:endParaRPr lang="en-US"/>
          </a:p>
        </p:txBody>
      </p:sp>
      <p:sp>
        <p:nvSpPr>
          <p:cNvPr id="8" name="Rectangle 20"/>
          <p:cNvSpPr>
            <a:spLocks noGrp="1"/>
          </p:cNvSpPr>
          <p:nvPr>
            <p:ph type="body" idx="1"/>
          </p:nvPr>
        </p:nvSpPr>
        <p:spPr/>
        <p:txBody>
          <a:bodyPr/>
          <a:lstStyle/>
          <a:p>
            <a:r>
              <a:rPr lang="en-US" dirty="0" smtClean="0"/>
              <a:t>Note how bold and italic are represented, as in HTML.</a:t>
            </a:r>
            <a:endParaRPr lang="en-US" dirty="0"/>
          </a:p>
        </p:txBody>
      </p:sp>
      <p:sp>
        <p:nvSpPr>
          <p:cNvPr id="13" name="Rectangle 19"/>
          <p:cNvSpPr>
            <a:spLocks noGrp="1"/>
          </p:cNvSpPr>
          <p:nvPr>
            <p:ph type="dt" sz="quarter" idx="1"/>
          </p:nvPr>
        </p:nvSpPr>
        <p:spPr/>
        <p:txBody>
          <a:bodyPr/>
          <a:lstStyle/>
          <a:p>
            <a:fld id="{4F1A24AB-ECA0-4073-B330-C7B428A21FBD}" type="datetime1">
              <a:rPr lang="en-US"/>
              <a:pPr/>
              <a:t>6/25/2007</a:t>
            </a:fld>
            <a:endParaRPr lang="en-US"/>
          </a:p>
        </p:txBody>
      </p:sp>
      <p:sp>
        <p:nvSpPr>
          <p:cNvPr id="11" name="Rectangle 8"/>
          <p:cNvSpPr>
            <a:spLocks noGrp="1"/>
          </p:cNvSpPr>
          <p:nvPr>
            <p:ph type="ftr" sz="quarter" idx="4"/>
          </p:nvPr>
        </p:nvSpPr>
        <p:spPr/>
        <p:txBody>
          <a:bodyPr/>
          <a:lstStyle/>
          <a:p>
            <a:endParaRPr lang="en-US"/>
          </a:p>
        </p:txBody>
      </p:sp>
      <p:sp>
        <p:nvSpPr>
          <p:cNvPr id="18" name="Rectangle 11"/>
          <p:cNvSpPr>
            <a:spLocks noGrp="1"/>
          </p:cNvSpPr>
          <p:nvPr>
            <p:ph type="sldNum" sz="quarter" idx="5"/>
          </p:nvPr>
        </p:nvSpPr>
        <p:spPr/>
        <p:txBody>
          <a:bodyPr/>
          <a:lstStyle/>
          <a:p>
            <a:fld id="{A40161F8-1D11-4C8D-85C4-ACC67B4857C8}" type="slidenum">
              <a:rPr lang="en-US"/>
              <a:pPr/>
              <a:t>13</a:t>
            </a:fld>
            <a:endParaRPr lang="en-US"/>
          </a:p>
        </p:txBody>
      </p:sp>
      <p:sp>
        <p:nvSpPr>
          <p:cNvPr id="25" name="Rectangle 14"/>
          <p:cNvSpPr>
            <a:spLocks noGrp="1"/>
          </p:cNvSpPr>
          <p:nvPr>
            <p:ph type="hdr" sz="quarter"/>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5"/>
          <p:cNvSpPr>
            <a:spLocks noGrp="1" noRot="1" noChangeAspect="1"/>
          </p:cNvSpPr>
          <p:nvPr>
            <p:ph type="sldImg"/>
          </p:nvPr>
        </p:nvSpPr>
        <p:spPr/>
        <p:txBody>
          <a:bodyPr/>
          <a:lstStyle/>
          <a:p>
            <a:endParaRPr lang="en-US"/>
          </a:p>
        </p:txBody>
      </p:sp>
      <p:sp>
        <p:nvSpPr>
          <p:cNvPr id="25" name="Rectangle 8"/>
          <p:cNvSpPr>
            <a:spLocks noGrp="1"/>
          </p:cNvSpPr>
          <p:nvPr>
            <p:ph type="body" idx="1"/>
          </p:nvPr>
        </p:nvSpPr>
        <p:spPr/>
        <p:txBody>
          <a:bodyPr/>
          <a:lstStyle/>
          <a:p>
            <a:endParaRPr lang="en-US" dirty="0"/>
          </a:p>
        </p:txBody>
      </p:sp>
      <p:sp>
        <p:nvSpPr>
          <p:cNvPr id="3" name="Rectangle 3"/>
          <p:cNvSpPr>
            <a:spLocks noGrp="1"/>
          </p:cNvSpPr>
          <p:nvPr>
            <p:ph type="dt" sz="quarter" idx="1"/>
          </p:nvPr>
        </p:nvSpPr>
        <p:spPr/>
        <p:txBody>
          <a:bodyPr/>
          <a:lstStyle/>
          <a:p>
            <a:fld id="{AED6F852-1C6E-415E-AA95-FC8F1152435B}" type="datetime1">
              <a:rPr lang="en-US"/>
              <a:pPr/>
              <a:t>6/25/2007</a:t>
            </a:fld>
            <a:endParaRPr lang="en-US"/>
          </a:p>
        </p:txBody>
      </p:sp>
      <p:sp>
        <p:nvSpPr>
          <p:cNvPr id="17" name="Rectangle 17"/>
          <p:cNvSpPr>
            <a:spLocks noGrp="1"/>
          </p:cNvSpPr>
          <p:nvPr>
            <p:ph type="ftr" sz="quarter" idx="4"/>
          </p:nvPr>
        </p:nvSpPr>
        <p:spPr/>
        <p:txBody>
          <a:bodyPr/>
          <a:lstStyle/>
          <a:p>
            <a:endParaRPr lang="en-US"/>
          </a:p>
        </p:txBody>
      </p:sp>
      <p:sp>
        <p:nvSpPr>
          <p:cNvPr id="5" name="Rectangle 10"/>
          <p:cNvSpPr>
            <a:spLocks noGrp="1"/>
          </p:cNvSpPr>
          <p:nvPr>
            <p:ph type="sldNum" sz="quarter" idx="5"/>
          </p:nvPr>
        </p:nvSpPr>
        <p:spPr/>
        <p:txBody>
          <a:bodyPr/>
          <a:lstStyle/>
          <a:p>
            <a:fld id="{A316B81E-73FF-49C2-A45C-76E8DE32806C}" type="slidenum">
              <a:rPr lang="en-US"/>
              <a:pPr/>
              <a:t>14</a:t>
            </a:fld>
            <a:endParaRPr lang="en-US"/>
          </a:p>
        </p:txBody>
      </p:sp>
      <p:sp>
        <p:nvSpPr>
          <p:cNvPr id="12" name="Rectangle 24"/>
          <p:cNvSpPr>
            <a:spLocks noGrp="1"/>
          </p:cNvSpPr>
          <p:nvPr>
            <p:ph type="hdr" sz="quarter"/>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smtClean="0"/>
              <a:t>Click to edit Master title style</a:t>
            </a:r>
            <a:endParaRPr lang="en-US" dirty="0"/>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smtClean="0"/>
              <a:t>Click to edit Master subtitle style</a:t>
            </a:r>
            <a:endParaRPr lang="en-US" dirty="0"/>
          </a:p>
        </p:txBody>
      </p:sp>
      <p:pic>
        <p:nvPicPr>
          <p:cNvPr id="10246"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p:spPr>
      </p:pic>
      <p:sp>
        <p:nvSpPr>
          <p:cNvPr id="5" name="Rectangle 28"/>
          <p:cNvSpPr>
            <a:spLocks noChangeArrowheads="1"/>
          </p:cNvSpPr>
          <p:nvPr userDrawn="1"/>
        </p:nvSpPr>
        <p:spPr bwMode="auto">
          <a:xfrm>
            <a:off x="3352800" y="6477000"/>
            <a:ext cx="2590800" cy="381000"/>
          </a:xfrm>
          <a:prstGeom prst="rect">
            <a:avLst/>
          </a:prstGeom>
          <a:noFill/>
          <a:ln w="9525">
            <a:noFill/>
            <a:miter lim="800000"/>
            <a:headEnd/>
            <a:tailEnd/>
          </a:ln>
          <a:effectLst/>
        </p:spPr>
        <p:txBody>
          <a:bodyPr/>
          <a:lstStyle/>
          <a:p>
            <a:pPr algn="ctr"/>
            <a:r>
              <a:rPr lang="en-US" sz="1000" dirty="0" smtClean="0">
                <a:latin typeface="Arial" charset="0"/>
              </a:rPr>
              <a:t>Open </a:t>
            </a:r>
            <a:r>
              <a:rPr lang="en-US" sz="1000" dirty="0">
                <a:latin typeface="Arial" charset="0"/>
              </a:rPr>
              <a:t>XML Developer Workshop</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Text">
    <p:spTree>
      <p:nvGrpSpPr>
        <p:cNvPr id="1" name=""/>
        <p:cNvGrpSpPr/>
        <p:nvPr/>
      </p:nvGrpSpPr>
      <p:grpSpPr>
        <a:xfrm>
          <a:off x="0" y="0"/>
          <a:ext cx="0" cy="0"/>
          <a:chOff x="0" y="0"/>
          <a:chExt cx="0" cy="0"/>
        </a:xfrm>
      </p:grpSpPr>
      <p:sp>
        <p:nvSpPr>
          <p:cNvPr id="29" name="Rectangle 5"/>
          <p:cNvSpPr>
            <a:spLocks noGrp="1"/>
          </p:cNvSpPr>
          <p:nvPr>
            <p:ph type="title"/>
          </p:nvPr>
        </p:nvSpPr>
        <p:spPr/>
        <p:txBody>
          <a:bodyPr/>
          <a:lstStyle/>
          <a:p>
            <a:r>
              <a:rPr lang="en-US" noProof="1" smtClean="0"/>
              <a:t>Click to edit Master title style</a:t>
            </a:r>
            <a:endParaRPr lang="en-US"/>
          </a:p>
        </p:txBody>
      </p:sp>
      <p:sp>
        <p:nvSpPr>
          <p:cNvPr id="5" name="Rectangle 10"/>
          <p:cNvSpPr>
            <a:spLocks noGrp="1"/>
          </p:cNvSpPr>
          <p:nvPr>
            <p:ph type="body" idx="1"/>
          </p:nvPr>
        </p:nvSpPr>
        <p:spPr/>
        <p:txBody>
          <a:bodyPr/>
          <a:lstStyle/>
          <a:p>
            <a:pPr lvl="0"/>
            <a:r>
              <a:rPr lang="en-US" noProof="1" smtClean="0"/>
              <a:t>Click to edit Master text styles</a:t>
            </a:r>
            <a:endParaRPr lang="en-US"/>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3" name="Rectangle 7"/>
          <p:cNvSpPr>
            <a:spLocks noGrp="1"/>
          </p:cNvSpPr>
          <p:nvPr>
            <p:ph type="dt" sz="half" idx="10"/>
          </p:nvPr>
        </p:nvSpPr>
        <p:spPr>
          <a:xfrm>
            <a:off x="457200" y="6245225"/>
            <a:ext cx="2133600" cy="476250"/>
          </a:xfrm>
          <a:prstGeom prst="rect">
            <a:avLst/>
          </a:prstGeom>
          <a:noFill/>
          <a:ln/>
          <a:effectLst/>
        </p:spPr>
        <p:txBody>
          <a:bodyPr/>
          <a:lstStyle>
            <a:lvl1pPr eaLnBrk="1" fontAlgn="auto">
              <a:spcBef>
                <a:spcPts val="0"/>
              </a:spcBef>
              <a:spcAft>
                <a:spcPts val="0"/>
              </a:spcAft>
              <a:defRPr kern="0">
                <a:latin typeface="+mn-lt"/>
                <a:cs typeface="+mn-cs"/>
                <a:sym typeface="Wingdings"/>
              </a:defRPr>
            </a:lvl1pPr>
          </a:lstStyle>
          <a:p>
            <a:pPr>
              <a:defRPr/>
            </a:pPr>
            <a:fld id="{15CA0460-B155-46DA-9651-CA5608082121}" type="datetimeFigureOut">
              <a:rPr lang="en-US"/>
              <a:pPr>
                <a:defRPr/>
              </a:pPr>
              <a:t>6/25/2007</a:t>
            </a:fld>
            <a:endParaRPr lang="en-US"/>
          </a:p>
        </p:txBody>
      </p:sp>
      <p:sp>
        <p:nvSpPr>
          <p:cNvPr id="24" name="Rectangle 14"/>
          <p:cNvSpPr>
            <a:spLocks noGrp="1"/>
          </p:cNvSpPr>
          <p:nvPr>
            <p:ph type="ftr" sz="quarter" idx="11"/>
          </p:nvPr>
        </p:nvSpPr>
        <p:spPr>
          <a:xfrm>
            <a:off x="3124200" y="6245225"/>
            <a:ext cx="2895600" cy="476250"/>
          </a:xfrm>
          <a:prstGeom prst="rect">
            <a:avLst/>
          </a:prstGeom>
          <a:noFill/>
          <a:ln/>
          <a:effectLst/>
        </p:spPr>
        <p:txBody>
          <a:bodyPr/>
          <a:lstStyle>
            <a:lvl1pPr eaLnBrk="1" fontAlgn="auto">
              <a:spcBef>
                <a:spcPts val="0"/>
              </a:spcBef>
              <a:spcAft>
                <a:spcPts val="0"/>
              </a:spcAft>
              <a:defRPr kern="0">
                <a:latin typeface="+mn-lt"/>
                <a:cs typeface="+mn-cs"/>
                <a:sym typeface="Wingdings"/>
              </a:defRPr>
            </a:lvl1pPr>
          </a:lstStyle>
          <a:p>
            <a:pPr>
              <a:defRPr/>
            </a:pPr>
            <a:endParaRPr lang="en-US"/>
          </a:p>
        </p:txBody>
      </p:sp>
      <p:sp>
        <p:nvSpPr>
          <p:cNvPr id="7" name="Rectangle 16"/>
          <p:cNvSpPr>
            <a:spLocks noGrp="1"/>
          </p:cNvSpPr>
          <p:nvPr>
            <p:ph type="sldNum" sz="quarter" idx="12"/>
          </p:nvPr>
        </p:nvSpPr>
        <p:spPr>
          <a:xfrm>
            <a:off x="6553200" y="6245225"/>
            <a:ext cx="2133600" cy="476250"/>
          </a:xfrm>
          <a:prstGeom prst="rect">
            <a:avLst/>
          </a:prstGeom>
          <a:noFill/>
          <a:ln/>
          <a:effectLst/>
        </p:spPr>
        <p:txBody>
          <a:bodyPr/>
          <a:lstStyle>
            <a:lvl1pPr eaLnBrk="1" fontAlgn="auto">
              <a:spcBef>
                <a:spcPts val="0"/>
              </a:spcBef>
              <a:spcAft>
                <a:spcPts val="0"/>
              </a:spcAft>
              <a:defRPr kern="0">
                <a:latin typeface="+mn-lt"/>
                <a:cs typeface="+mn-cs"/>
                <a:sym typeface="Wingdings"/>
              </a:defRPr>
            </a:lvl1pPr>
          </a:lstStyle>
          <a:p>
            <a:pPr>
              <a:defRPr/>
            </a:pPr>
            <a:fld id="{6FA87532-9726-4997-8BFF-B6CC56A11BC2}" type="slidenum">
              <a:rPr lang="en-US"/>
              <a:pPr>
                <a:defRPr/>
              </a:pPr>
              <a:t>‹#›</a:t>
            </a:fld>
            <a:endParaRPr lang="en-US"/>
          </a:p>
        </p:txBody>
      </p:sp>
      <p:sp>
        <p:nvSpPr>
          <p:cNvPr id="8" name="Rectangle 15"/>
          <p:cNvSpPr>
            <a:spLocks noGrp="1"/>
          </p:cNvSpPr>
          <p:nvPr>
            <p:ph type="dt" sz="half" idx="13"/>
          </p:nvPr>
        </p:nvSpPr>
        <p:spPr>
          <a:xfrm>
            <a:off x="457200" y="6245225"/>
            <a:ext cx="2133600" cy="476250"/>
          </a:xfrm>
          <a:prstGeom prst="rect">
            <a:avLst/>
          </a:prstGeom>
        </p:spPr>
        <p:txBody>
          <a:bodyPr/>
          <a:lstStyle>
            <a:lvl1pPr>
              <a:defRPr/>
            </a:lvl1pPr>
          </a:lstStyle>
          <a:p>
            <a:fld id="{7DA0CC87-5A1B-4659-A252-35BB38428178}" type="datetime1">
              <a:rPr lang="en-US"/>
              <a:pPr/>
              <a:t>6/25/2007</a:t>
            </a:fld>
            <a:endParaRPr lang="en-US"/>
          </a:p>
        </p:txBody>
      </p:sp>
      <p:sp>
        <p:nvSpPr>
          <p:cNvPr id="9" name="Rectangle 18"/>
          <p:cNvSpPr>
            <a:spLocks noGrp="1"/>
          </p:cNvSpPr>
          <p:nvPr>
            <p:ph type="ftr" sz="quarter" idx="14"/>
          </p:nvPr>
        </p:nvSpPr>
        <p:spPr>
          <a:xfrm>
            <a:off x="3124200" y="6245225"/>
            <a:ext cx="2895600" cy="476250"/>
          </a:xfrm>
          <a:prstGeom prst="rect">
            <a:avLst/>
          </a:prstGeom>
        </p:spPr>
        <p:txBody>
          <a:bodyPr/>
          <a:lstStyle>
            <a:lvl1pPr>
              <a:defRPr/>
            </a:lvl1pPr>
          </a:lstStyle>
          <a:p>
            <a:endParaRPr lang="en-US"/>
          </a:p>
        </p:txBody>
      </p:sp>
      <p:sp>
        <p:nvSpPr>
          <p:cNvPr id="10" name="Rectangle 19"/>
          <p:cNvSpPr>
            <a:spLocks noGrp="1"/>
          </p:cNvSpPr>
          <p:nvPr>
            <p:ph type="sldNum" sz="quarter" idx="15"/>
          </p:nvPr>
        </p:nvSpPr>
        <p:spPr>
          <a:xfrm>
            <a:off x="6553200" y="6245225"/>
            <a:ext cx="2133600" cy="476250"/>
          </a:xfrm>
          <a:prstGeom prst="rect">
            <a:avLst/>
          </a:prstGeom>
        </p:spPr>
        <p:txBody>
          <a:bodyPr/>
          <a:lstStyle>
            <a:lvl1pPr>
              <a:defRPr/>
            </a:lvl1pPr>
          </a:lstStyle>
          <a:p>
            <a:fld id="{59ED9E07-4554-48C2-A012-3BE29AF84FD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42" name="Picture 18" descr="mslogo_R"/>
          <p:cNvPicPr>
            <a:picLocks noChangeAspect="1" noChangeArrowheads="1"/>
          </p:cNvPicPr>
          <p:nvPr/>
        </p:nvPicPr>
        <p:blipFill>
          <a:blip r:embed="rId15"/>
          <a:srcRect/>
          <a:stretch>
            <a:fillRect/>
          </a:stretch>
        </p:blipFill>
        <p:spPr bwMode="auto">
          <a:xfrm>
            <a:off x="7696200" y="6391275"/>
            <a:ext cx="1428750" cy="466725"/>
          </a:xfrm>
          <a:prstGeom prst="rect">
            <a:avLst/>
          </a:prstGeom>
          <a:noFill/>
        </p:spPr>
      </p:pic>
      <p:sp>
        <p:nvSpPr>
          <p:cNvPr id="1052" name="Rectangle 28"/>
          <p:cNvSpPr>
            <a:spLocks noChangeArrowheads="1"/>
          </p:cNvSpPr>
          <p:nvPr/>
        </p:nvSpPr>
        <p:spPr bwMode="auto">
          <a:xfrm>
            <a:off x="3200400" y="6477000"/>
            <a:ext cx="2781300" cy="381000"/>
          </a:xfrm>
          <a:prstGeom prst="rect">
            <a:avLst/>
          </a:prstGeom>
          <a:noFill/>
          <a:ln w="9525">
            <a:noFill/>
            <a:miter lim="800000"/>
            <a:headEnd/>
            <a:tailEnd/>
          </a:ln>
          <a:effectLst/>
        </p:spPr>
        <p:txBody>
          <a:bodyPr/>
          <a:lstStyle/>
          <a:p>
            <a:pPr algn="ctr"/>
            <a:r>
              <a:rPr lang="en-US" sz="1000" dirty="0" smtClean="0">
                <a:latin typeface="Arial" charset="0"/>
              </a:rPr>
              <a:t>Open </a:t>
            </a:r>
            <a:r>
              <a:rPr lang="en-US" sz="1000" dirty="0">
                <a:latin typeface="Arial" charset="0"/>
              </a:rPr>
              <a:t>XML Developer Workshop</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3200" b="1">
          <a:solidFill>
            <a:schemeClr val="accent3"/>
          </a:solidFill>
          <a:latin typeface="+mj-lt"/>
          <a:ea typeface="+mj-ea"/>
          <a:cs typeface="+mj-cs"/>
        </a:defRPr>
      </a:lvl1pPr>
      <a:lvl2pPr algn="l" rtl="0" eaLnBrk="1" fontAlgn="base" hangingPunct="1">
        <a:spcBef>
          <a:spcPct val="0"/>
        </a:spcBef>
        <a:spcAft>
          <a:spcPct val="0"/>
        </a:spcAft>
        <a:defRPr sz="3200" b="1">
          <a:solidFill>
            <a:srgbClr val="FFCC00"/>
          </a:solidFill>
          <a:latin typeface="Tahoma" pitchFamily="34" charset="0"/>
        </a:defRPr>
      </a:lvl2pPr>
      <a:lvl3pPr algn="l" rtl="0" eaLnBrk="1" fontAlgn="base" hangingPunct="1">
        <a:spcBef>
          <a:spcPct val="0"/>
        </a:spcBef>
        <a:spcAft>
          <a:spcPct val="0"/>
        </a:spcAft>
        <a:defRPr sz="3200" b="1">
          <a:solidFill>
            <a:srgbClr val="FFCC00"/>
          </a:solidFill>
          <a:latin typeface="Tahoma" pitchFamily="34" charset="0"/>
        </a:defRPr>
      </a:lvl3pPr>
      <a:lvl4pPr algn="l" rtl="0" eaLnBrk="1" fontAlgn="base" hangingPunct="1">
        <a:spcBef>
          <a:spcPct val="0"/>
        </a:spcBef>
        <a:spcAft>
          <a:spcPct val="0"/>
        </a:spcAft>
        <a:defRPr sz="3200" b="1">
          <a:solidFill>
            <a:srgbClr val="FFCC00"/>
          </a:solidFill>
          <a:latin typeface="Tahoma" pitchFamily="34" charset="0"/>
        </a:defRPr>
      </a:lvl4pPr>
      <a:lvl5pPr algn="l" rtl="0" eaLnBrk="1" fontAlgn="base" hangingPunct="1">
        <a:spcBef>
          <a:spcPct val="0"/>
        </a:spcBef>
        <a:spcAft>
          <a:spcPct val="0"/>
        </a:spcAft>
        <a:defRPr sz="3200" b="1">
          <a:solidFill>
            <a:srgbClr val="FFCC00"/>
          </a:solidFill>
          <a:latin typeface="Tahoma" pitchFamily="34" charset="0"/>
        </a:defRPr>
      </a:lvl5pPr>
      <a:lvl6pPr marL="457200" algn="l" rtl="0" eaLnBrk="1" fontAlgn="base" hangingPunct="1">
        <a:spcBef>
          <a:spcPct val="0"/>
        </a:spcBef>
        <a:spcAft>
          <a:spcPct val="0"/>
        </a:spcAft>
        <a:defRPr sz="3200" b="1">
          <a:solidFill>
            <a:srgbClr val="FFCC00"/>
          </a:solidFill>
          <a:latin typeface="Tahoma" pitchFamily="34" charset="0"/>
        </a:defRPr>
      </a:lvl6pPr>
      <a:lvl7pPr marL="914400" algn="l" rtl="0" eaLnBrk="1" fontAlgn="base" hangingPunct="1">
        <a:spcBef>
          <a:spcPct val="0"/>
        </a:spcBef>
        <a:spcAft>
          <a:spcPct val="0"/>
        </a:spcAft>
        <a:defRPr sz="3200" b="1">
          <a:solidFill>
            <a:srgbClr val="FFCC00"/>
          </a:solidFill>
          <a:latin typeface="Tahoma" pitchFamily="34" charset="0"/>
        </a:defRPr>
      </a:lvl7pPr>
      <a:lvl8pPr marL="1371600" algn="l" rtl="0" eaLnBrk="1" fontAlgn="base" hangingPunct="1">
        <a:spcBef>
          <a:spcPct val="0"/>
        </a:spcBef>
        <a:spcAft>
          <a:spcPct val="0"/>
        </a:spcAft>
        <a:defRPr sz="3200" b="1">
          <a:solidFill>
            <a:srgbClr val="FFCC00"/>
          </a:solidFill>
          <a:latin typeface="Tahoma" pitchFamily="34" charset="0"/>
        </a:defRPr>
      </a:lvl8pPr>
      <a:lvl9pPr marL="1828800" algn="l" rtl="0" eaLnBrk="1" fontAlgn="base" hangingPunct="1">
        <a:spcBef>
          <a:spcPct val="0"/>
        </a:spcBef>
        <a:spcAft>
          <a:spcPct val="0"/>
        </a:spcAft>
        <a:defRPr sz="3200" b="1">
          <a:solidFill>
            <a:srgbClr val="FFCC00"/>
          </a:solidFill>
          <a:latin typeface="Tahoma" pitchFamily="34" charset="0"/>
        </a:defRPr>
      </a:lvl9pPr>
    </p:titleStyle>
    <p:bodyStyle>
      <a:lvl1pPr marL="342900" indent="-342900" algn="l" rtl="0" eaLnBrk="1" fontAlgn="base" hangingPunct="1">
        <a:spcBef>
          <a:spcPct val="20000"/>
        </a:spcBef>
        <a:spcAft>
          <a:spcPct val="0"/>
        </a:spcAft>
        <a:buBlip>
          <a:blip r:embed="rId16"/>
        </a:buBlip>
        <a:defRPr sz="2600">
          <a:solidFill>
            <a:schemeClr val="bg1"/>
          </a:solidFill>
          <a:latin typeface="+mn-lt"/>
          <a:ea typeface="+mn-ea"/>
          <a:cs typeface="+mn-cs"/>
        </a:defRPr>
      </a:lvl1pPr>
      <a:lvl2pPr marL="742950" indent="-285750" algn="l" rtl="0" eaLnBrk="1" fontAlgn="base" hangingPunct="1">
        <a:spcBef>
          <a:spcPct val="20000"/>
        </a:spcBef>
        <a:spcAft>
          <a:spcPct val="0"/>
        </a:spcAft>
        <a:buBlip>
          <a:blip r:embed="rId16"/>
        </a:buBlip>
        <a:defRPr sz="2000">
          <a:solidFill>
            <a:schemeClr val="bg1"/>
          </a:solidFill>
          <a:latin typeface="+mn-lt"/>
        </a:defRPr>
      </a:lvl2pPr>
      <a:lvl3pPr marL="1143000" indent="-228600" algn="l" rtl="0" eaLnBrk="1" fontAlgn="base" hangingPunct="1">
        <a:spcBef>
          <a:spcPct val="20000"/>
        </a:spcBef>
        <a:spcAft>
          <a:spcPct val="0"/>
        </a:spcAft>
        <a:buBlip>
          <a:blip r:embed="rId16"/>
        </a:buBlip>
        <a:defRPr sz="2000">
          <a:solidFill>
            <a:schemeClr val="bg1"/>
          </a:solidFill>
          <a:latin typeface="+mn-lt"/>
        </a:defRPr>
      </a:lvl3pPr>
      <a:lvl4pPr marL="1600200" indent="-228600" algn="l" rtl="0" eaLnBrk="1" fontAlgn="base" hangingPunct="1">
        <a:spcBef>
          <a:spcPct val="20000"/>
        </a:spcBef>
        <a:spcAft>
          <a:spcPct val="0"/>
        </a:spcAft>
        <a:buBlip>
          <a:blip r:embed="rId16"/>
        </a:buBlip>
        <a:defRPr sz="1600">
          <a:solidFill>
            <a:schemeClr val="bg1"/>
          </a:solidFill>
          <a:latin typeface="+mn-lt"/>
        </a:defRPr>
      </a:lvl4pPr>
      <a:lvl5pPr marL="2057400" indent="-228600" algn="l" rtl="0" eaLnBrk="1" fontAlgn="base" hangingPunct="1">
        <a:spcBef>
          <a:spcPct val="20000"/>
        </a:spcBef>
        <a:spcAft>
          <a:spcPct val="0"/>
        </a:spcAft>
        <a:buBlip>
          <a:blip r:embed="rId16"/>
        </a:buBlip>
        <a:defRPr sz="1400">
          <a:solidFill>
            <a:schemeClr val="bg1"/>
          </a:solidFill>
          <a:latin typeface="+mn-lt"/>
        </a:defRPr>
      </a:lvl5pPr>
      <a:lvl6pPr marL="2514600" indent="-228600" algn="l" rtl="0" eaLnBrk="1" fontAlgn="base" hangingPunct="1">
        <a:spcBef>
          <a:spcPct val="20000"/>
        </a:spcBef>
        <a:spcAft>
          <a:spcPct val="0"/>
        </a:spcAft>
        <a:buBlip>
          <a:blip r:embed="rId16"/>
        </a:buBlip>
        <a:defRPr sz="1400">
          <a:solidFill>
            <a:schemeClr val="bg1"/>
          </a:solidFill>
          <a:latin typeface="+mn-lt"/>
        </a:defRPr>
      </a:lvl6pPr>
      <a:lvl7pPr marL="2971800" indent="-228600" algn="l" rtl="0" eaLnBrk="1" fontAlgn="base" hangingPunct="1">
        <a:spcBef>
          <a:spcPct val="20000"/>
        </a:spcBef>
        <a:spcAft>
          <a:spcPct val="0"/>
        </a:spcAft>
        <a:buBlip>
          <a:blip r:embed="rId16"/>
        </a:buBlip>
        <a:defRPr sz="1400">
          <a:solidFill>
            <a:schemeClr val="bg1"/>
          </a:solidFill>
          <a:latin typeface="+mn-lt"/>
        </a:defRPr>
      </a:lvl7pPr>
      <a:lvl8pPr marL="3429000" indent="-228600" algn="l" rtl="0" eaLnBrk="1" fontAlgn="base" hangingPunct="1">
        <a:spcBef>
          <a:spcPct val="20000"/>
        </a:spcBef>
        <a:spcAft>
          <a:spcPct val="0"/>
        </a:spcAft>
        <a:buBlip>
          <a:blip r:embed="rId16"/>
        </a:buBlip>
        <a:defRPr sz="1400">
          <a:solidFill>
            <a:schemeClr val="bg1"/>
          </a:solidFill>
          <a:latin typeface="+mn-lt"/>
        </a:defRPr>
      </a:lvl8pPr>
      <a:lvl9pPr marL="3886200" indent="-228600" algn="l" rtl="0" eaLnBrk="1" fontAlgn="base" hangingPunct="1">
        <a:spcBef>
          <a:spcPct val="20000"/>
        </a:spcBef>
        <a:spcAft>
          <a:spcPct val="0"/>
        </a:spcAft>
        <a:buBlip>
          <a:blip r:embed="rId16"/>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sz="4800" dirty="0" err="1" smtClean="0"/>
              <a:t>WordprocessingML</a:t>
            </a:r>
            <a:r>
              <a:rPr lang="en-US" sz="4800" dirty="0" smtClean="0"/>
              <a:t> Basics</a:t>
            </a:r>
            <a:endParaRPr lang="en-US" sz="800" dirty="0"/>
          </a:p>
        </p:txBody>
      </p:sp>
      <p:sp>
        <p:nvSpPr>
          <p:cNvPr id="6" name="Subtitle 5"/>
          <p:cNvSpPr>
            <a:spLocks noGrp="1"/>
          </p:cNvSpPr>
          <p:nvPr>
            <p:ph type="subTitle" idx="1"/>
          </p:nvPr>
        </p:nvSpPr>
        <p:spPr/>
        <p:txBody>
          <a:bodyPr/>
          <a:lstStyle/>
          <a:p>
            <a:endParaRPr lang="en-US" dirty="0"/>
          </a:p>
        </p:txBody>
      </p:sp>
      <p:sp>
        <p:nvSpPr>
          <p:cNvPr id="6152" name="Rectangle 8"/>
          <p:cNvSpPr>
            <a:spLocks noChangeArrowheads="1"/>
          </p:cNvSpPr>
          <p:nvPr/>
        </p:nvSpPr>
        <p:spPr bwMode="auto">
          <a:xfrm>
            <a:off x="3467100" y="6477000"/>
            <a:ext cx="2209800" cy="381000"/>
          </a:xfrm>
          <a:prstGeom prst="rect">
            <a:avLst/>
          </a:prstGeom>
          <a:noFill/>
          <a:ln w="9525">
            <a:noFill/>
            <a:miter lim="800000"/>
            <a:headEnd/>
            <a:tailEnd/>
          </a:ln>
          <a:effectLst/>
        </p:spPr>
        <p:txBody>
          <a:bodyPr/>
          <a:lstStyle/>
          <a:p>
            <a:pPr algn="ct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Grp="1"/>
          </p:cNvSpPr>
          <p:nvPr>
            <p:ph type="title"/>
          </p:nvPr>
        </p:nvSpPr>
        <p:spPr/>
        <p:txBody>
          <a:bodyPr/>
          <a:lstStyle/>
          <a:p>
            <a:pPr hangingPunct="1"/>
            <a:r>
              <a:rPr lang="en-US" dirty="0" smtClean="0">
                <a:sym typeface="Wingdings" pitchFamily="2" charset="2"/>
              </a:rPr>
              <a:t>Paragraphs &lt;w:p&gt;</a:t>
            </a:r>
            <a:endParaRPr lang="en-US" dirty="0">
              <a:sym typeface="Wingdings" pitchFamily="2" charset="2"/>
            </a:endParaRPr>
          </a:p>
        </p:txBody>
      </p:sp>
      <p:sp>
        <p:nvSpPr>
          <p:cNvPr id="3" name="Rectangle 24"/>
          <p:cNvSpPr>
            <a:spLocks noGrp="1"/>
          </p:cNvSpPr>
          <p:nvPr>
            <p:ph idx="1"/>
          </p:nvPr>
        </p:nvSpPr>
        <p:spPr/>
        <p:txBody>
          <a:bodyPr>
            <a:noAutofit/>
          </a:bodyPr>
          <a:lstStyle/>
          <a:p>
            <a:pPr hangingPunct="1"/>
            <a:r>
              <a:rPr lang="en-US" dirty="0">
                <a:sym typeface="Wingdings" pitchFamily="2" charset="2"/>
              </a:rPr>
              <a:t>The most basic unit of a </a:t>
            </a:r>
            <a:r>
              <a:rPr lang="en-US" dirty="0" err="1">
                <a:sym typeface="Wingdings" pitchFamily="2" charset="2"/>
              </a:rPr>
              <a:t>WordprocessingML</a:t>
            </a:r>
            <a:r>
              <a:rPr lang="en-US" dirty="0">
                <a:sym typeface="Wingdings" pitchFamily="2" charset="2"/>
              </a:rPr>
              <a:t> document</a:t>
            </a:r>
          </a:p>
          <a:p>
            <a:pPr hangingPunct="1"/>
            <a:r>
              <a:rPr lang="en-US" dirty="0" smtClean="0">
                <a:sym typeface="Wingdings" pitchFamily="2" charset="2"/>
              </a:rPr>
              <a:t>Contains </a:t>
            </a:r>
            <a:r>
              <a:rPr lang="en-US" dirty="0">
                <a:sym typeface="Wingdings" pitchFamily="2" charset="2"/>
              </a:rPr>
              <a:t>three pieces of information:</a:t>
            </a:r>
          </a:p>
          <a:p>
            <a:pPr lvl="1" hangingPunct="1"/>
            <a:r>
              <a:rPr lang="en-US" dirty="0">
                <a:sym typeface="Wingdings" pitchFamily="2" charset="2"/>
              </a:rPr>
              <a:t>Paragraph properties</a:t>
            </a:r>
          </a:p>
          <a:p>
            <a:pPr lvl="1" hangingPunct="1"/>
            <a:r>
              <a:rPr lang="en-US" dirty="0">
                <a:sym typeface="Wingdings" pitchFamily="2" charset="2"/>
              </a:rPr>
              <a:t>Inline content</a:t>
            </a:r>
          </a:p>
          <a:p>
            <a:pPr lvl="1" hangingPunct="1"/>
            <a:r>
              <a:rPr lang="en-US" dirty="0" smtClean="0">
                <a:sym typeface="Wingdings" pitchFamily="2" charset="2"/>
              </a:rPr>
              <a:t>optional </a:t>
            </a:r>
            <a:r>
              <a:rPr lang="en-US" dirty="0">
                <a:sym typeface="Wingdings" pitchFamily="2" charset="2"/>
              </a:rPr>
              <a:t>revision IDs used for document merge and </a:t>
            </a:r>
            <a:r>
              <a:rPr lang="en-US" dirty="0" smtClean="0">
                <a:sym typeface="Wingdings" pitchFamily="2" charset="2"/>
              </a:rPr>
              <a:t>compare</a:t>
            </a:r>
          </a:p>
          <a:p>
            <a:endParaRPr lang="en-US" dirty="0" smtClean="0">
              <a:sym typeface="Wingdings" pitchFamily="2" charset="2"/>
            </a:endParaRPr>
          </a:p>
          <a:p>
            <a:r>
              <a:rPr lang="en-US" dirty="0" smtClean="0">
                <a:sym typeface="Wingdings" pitchFamily="2" charset="2"/>
              </a:rPr>
              <a:t>A paragraph may occur at any location which allows block level content:</a:t>
            </a:r>
          </a:p>
          <a:p>
            <a:pPr lvl="1"/>
            <a:r>
              <a:rPr lang="en-US" dirty="0" smtClean="0">
                <a:sym typeface="Wingdings" pitchFamily="2" charset="2"/>
              </a:rPr>
              <a:t>At the top-most level within a story (e.g. header, footer, main document)</a:t>
            </a:r>
          </a:p>
          <a:p>
            <a:pPr lvl="1"/>
            <a:r>
              <a:rPr lang="en-US" dirty="0" smtClean="0">
                <a:sym typeface="Wingdings" pitchFamily="2" charset="2"/>
              </a:rPr>
              <a:t>Nested within a table cell</a:t>
            </a:r>
          </a:p>
          <a:p>
            <a:pPr lvl="1"/>
            <a:r>
              <a:rPr lang="en-US" dirty="0" smtClean="0">
                <a:sym typeface="Wingdings" pitchFamily="2" charset="2"/>
              </a:rPr>
              <a:t>Nested within a structured document tag or annotation markers</a:t>
            </a:r>
          </a:p>
          <a:p>
            <a:endParaRPr lang="en-US" dirty="0">
              <a:sym typeface="Wingdings" pitchFamily="2"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a:spLocks noGrp="1"/>
          </p:cNvSpPr>
          <p:nvPr>
            <p:ph type="title"/>
          </p:nvPr>
        </p:nvSpPr>
        <p:spPr/>
        <p:txBody>
          <a:bodyPr/>
          <a:lstStyle/>
          <a:p>
            <a:pPr hangingPunct="1"/>
            <a:r>
              <a:rPr lang="en-US">
                <a:sym typeface="Wingdings" pitchFamily="2" charset="2"/>
              </a:rPr>
              <a:t>Paragraph Properties</a:t>
            </a:r>
          </a:p>
        </p:txBody>
      </p:sp>
      <p:sp>
        <p:nvSpPr>
          <p:cNvPr id="26" name="Rectangle 10"/>
          <p:cNvSpPr>
            <a:spLocks noGrp="1"/>
          </p:cNvSpPr>
          <p:nvPr>
            <p:ph idx="1"/>
          </p:nvPr>
        </p:nvSpPr>
        <p:spPr/>
        <p:txBody>
          <a:bodyPr/>
          <a:lstStyle/>
          <a:p>
            <a:r>
              <a:rPr lang="en-US" dirty="0" smtClean="0">
                <a:sym typeface="Wingdings" pitchFamily="2" charset="2"/>
              </a:rPr>
              <a:t>Can be set directly on a paragraph (below)</a:t>
            </a:r>
            <a:br>
              <a:rPr lang="en-US" dirty="0" smtClean="0">
                <a:sym typeface="Wingdings" pitchFamily="2" charset="2"/>
              </a:rPr>
            </a:br>
            <a:r>
              <a:rPr lang="en-US" dirty="0" smtClean="0">
                <a:sym typeface="Wingdings" pitchFamily="2" charset="2"/>
              </a:rPr>
              <a:t>or in a paragraph style</a:t>
            </a:r>
          </a:p>
          <a:p>
            <a:r>
              <a:rPr lang="en-US" dirty="0" smtClean="0">
                <a:sym typeface="Wingdings" pitchFamily="2" charset="2"/>
              </a:rPr>
              <a:t>24 total property settings</a:t>
            </a:r>
          </a:p>
          <a:p>
            <a:endParaRPr lang="en-US" dirty="0" smtClean="0">
              <a:sym typeface="Wingdings" pitchFamily="2" charset="2"/>
            </a:endParaRPr>
          </a:p>
        </p:txBody>
      </p:sp>
      <p:pic>
        <p:nvPicPr>
          <p:cNvPr id="1026" name="Picture 2"/>
          <p:cNvPicPr>
            <a:picLocks noChangeAspect="1" noChangeArrowheads="1"/>
          </p:cNvPicPr>
          <p:nvPr/>
        </p:nvPicPr>
        <p:blipFill>
          <a:blip r:embed="rId3"/>
          <a:srcRect/>
          <a:stretch>
            <a:fillRect/>
          </a:stretch>
        </p:blipFill>
        <p:spPr bwMode="auto">
          <a:xfrm>
            <a:off x="6096000" y="2560320"/>
            <a:ext cx="2638425" cy="3602722"/>
          </a:xfrm>
          <a:prstGeom prst="rect">
            <a:avLst/>
          </a:prstGeom>
          <a:noFill/>
          <a:ln w="9525">
            <a:noFill/>
            <a:miter lim="800000"/>
            <a:headEnd/>
            <a:tailEnd/>
          </a:ln>
          <a:effectLst>
            <a:outerShdw blurRad="76200" dir="13500000" sy="23000" kx="1200000" algn="br" rotWithShape="0">
              <a:prstClr val="black">
                <a:alpha val="20000"/>
              </a:prstClr>
            </a:outerShdw>
          </a:effectLst>
        </p:spPr>
      </p:pic>
      <p:sp>
        <p:nvSpPr>
          <p:cNvPr id="6" name="Rectangle 6"/>
          <p:cNvSpPr>
            <a:spLocks noChangeArrowheads="1"/>
          </p:cNvSpPr>
          <p:nvPr/>
        </p:nvSpPr>
        <p:spPr bwMode="auto">
          <a:xfrm>
            <a:off x="914400" y="2667000"/>
            <a:ext cx="3581400" cy="2308318"/>
          </a:xfrm>
          <a:prstGeom prst="rect">
            <a:avLst/>
          </a:prstGeom>
          <a:ln>
            <a:headEnd/>
            <a:tailEnd/>
          </a:ln>
          <a:effectLst>
            <a:outerShdw blurRad="76200" dir="13500000" sy="23000" kx="1200000" algn="br" rotWithShape="0">
              <a:prstClr val="black">
                <a:alpha val="20000"/>
              </a:prstClr>
            </a:outerShdw>
          </a:effectLst>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&lt;w:p&gt;</a:t>
            </a:r>
          </a:p>
          <a:p>
            <a:pPr eaLnBrk="0" hangingPunct="0"/>
            <a:r>
              <a:rPr lang="en-US" sz="1200" dirty="0" smtClean="0">
                <a:solidFill>
                  <a:srgbClr val="7030A0"/>
                </a:solidFill>
                <a:latin typeface="Lucida Console" pitchFamily="49" charset="0"/>
              </a:rPr>
              <a:t>  &lt;w:pPr&gt;</a:t>
            </a:r>
          </a:p>
          <a:p>
            <a:pPr eaLnBrk="0" hangingPunct="0"/>
            <a:r>
              <a:rPr lang="en-US" sz="1200" b="1" dirty="0" smtClean="0">
                <a:solidFill>
                  <a:schemeClr val="tx1"/>
                </a:solidFill>
                <a:latin typeface="Lucida Console" pitchFamily="49" charset="0"/>
              </a:rPr>
              <a:t>    &lt;w:widowControl w:val=“on” /&gt;</a:t>
            </a:r>
          </a:p>
          <a:p>
            <a:pPr eaLnBrk="0" hangingPunct="0"/>
            <a:r>
              <a:rPr lang="en-US" sz="1200" b="1" dirty="0" smtClean="0">
                <a:solidFill>
                  <a:schemeClr val="tx1"/>
                </a:solidFill>
                <a:latin typeface="Lucida Console" pitchFamily="49" charset="0"/>
              </a:rPr>
              <a:t>    &lt;w:keepNext/&gt;</a:t>
            </a:r>
          </a:p>
          <a:p>
            <a:pPr eaLnBrk="0" hangingPunct="0"/>
            <a:r>
              <a:rPr lang="en-US" sz="1200" b="1" dirty="0" smtClean="0">
                <a:solidFill>
                  <a:schemeClr val="tx1"/>
                </a:solidFill>
                <a:latin typeface="Lucida Console" pitchFamily="49" charset="0"/>
              </a:rPr>
              <a:t>    &lt;w:keepLines/&gt;</a:t>
            </a:r>
          </a:p>
          <a:p>
            <a:pPr eaLnBrk="0" hangingPunct="0"/>
            <a:r>
              <a:rPr lang="en-US" sz="1200" b="1" dirty="0" smtClean="0">
                <a:solidFill>
                  <a:schemeClr val="tx1"/>
                </a:solidFill>
                <a:latin typeface="Lucida Console" pitchFamily="49" charset="0"/>
              </a:rPr>
              <a:t>    &lt;w:pageBreakBefore/&gt;</a:t>
            </a:r>
          </a:p>
          <a:p>
            <a:pPr eaLnBrk="0" hangingPunct="0"/>
            <a:r>
              <a:rPr lang="en-US" sz="1200" b="1" dirty="0" smtClean="0">
                <a:solidFill>
                  <a:schemeClr val="tx1"/>
                </a:solidFill>
                <a:latin typeface="Lucida Console" pitchFamily="49" charset="0"/>
              </a:rPr>
              <a:t>    &lt;w:suppressLineNumbers /&gt;</a:t>
            </a:r>
          </a:p>
          <a:p>
            <a:pPr eaLnBrk="0" hangingPunct="0"/>
            <a:r>
              <a:rPr lang="en-US" sz="1200" b="1" dirty="0" smtClean="0">
                <a:solidFill>
                  <a:schemeClr val="tx1"/>
                </a:solidFill>
                <a:latin typeface="Lucida Console" pitchFamily="49" charset="0"/>
              </a:rPr>
              <a:t>    &lt;w:suppressAutoHyphens /&gt;</a:t>
            </a:r>
          </a:p>
          <a:p>
            <a:pPr eaLnBrk="0" hangingPunct="0"/>
            <a:r>
              <a:rPr lang="en-US" sz="1200" b="1" dirty="0" smtClean="0">
                <a:solidFill>
                  <a:schemeClr val="tx1"/>
                </a:solidFill>
                <a:latin typeface="Lucida Console" pitchFamily="49" charset="0"/>
              </a:rPr>
              <a:t>    &lt;w:textBoxTightWrap /&gt;</a:t>
            </a:r>
          </a:p>
          <a:p>
            <a:pPr eaLnBrk="0" hangingPunct="0"/>
            <a:r>
              <a:rPr lang="en-US" sz="1200" dirty="0" smtClean="0">
                <a:solidFill>
                  <a:srgbClr val="7030A0"/>
                </a:solidFill>
                <a:latin typeface="Lucida Console" pitchFamily="49" charset="0"/>
              </a:rPr>
              <a:t> &lt;/w:pPr&gt;</a:t>
            </a:r>
          </a:p>
          <a:p>
            <a:pPr eaLnBrk="0" hangingPunct="0"/>
            <a:r>
              <a:rPr lang="en-US" sz="1200" dirty="0" smtClean="0">
                <a:solidFill>
                  <a:srgbClr val="7030A0"/>
                </a:solidFill>
                <a:latin typeface="Lucida Console" pitchFamily="49" charset="0"/>
              </a:rPr>
              <a:t>  … runs, paragraph content …</a:t>
            </a:r>
          </a:p>
          <a:p>
            <a:pPr eaLnBrk="0" hangingPunct="0"/>
            <a:r>
              <a:rPr lang="en-US" sz="1200" dirty="0" smtClean="0">
                <a:solidFill>
                  <a:srgbClr val="7030A0"/>
                </a:solidFill>
                <a:latin typeface="Lucida Console" pitchFamily="49" charset="0"/>
              </a:rPr>
              <a:t>&lt;/w:p&gt;</a:t>
            </a:r>
            <a:endParaRPr lang="en-US" sz="1200" dirty="0">
              <a:solidFill>
                <a:srgbClr val="7030A0"/>
              </a:solidFill>
              <a:latin typeface="Lucida Console" pitchFamily="49" charset="0"/>
            </a:endParaRPr>
          </a:p>
        </p:txBody>
      </p:sp>
      <p:sp>
        <p:nvSpPr>
          <p:cNvPr id="7" name="Line 8"/>
          <p:cNvSpPr>
            <a:spLocks noChangeShapeType="1"/>
          </p:cNvSpPr>
          <p:nvPr/>
        </p:nvSpPr>
        <p:spPr bwMode="auto">
          <a:xfrm flipH="1">
            <a:off x="4626864" y="3785616"/>
            <a:ext cx="1143000" cy="0"/>
          </a:xfrm>
          <a:prstGeom prst="line">
            <a:avLst/>
          </a:prstGeom>
          <a:noFill/>
          <a:ln w="34925">
            <a:solidFill>
              <a:schemeClr val="accent3"/>
            </a:solidFill>
            <a:round/>
            <a:headEnd type="triangle" w="lg" len="lg"/>
            <a:tailEnd type="triangle" w="lg" len="lg"/>
          </a:ln>
          <a:effectLst/>
        </p:spPr>
        <p:txBody>
          <a:bodyPr/>
          <a:lstStyle/>
          <a:p>
            <a:endParaRPr lang="en-US"/>
          </a:p>
        </p:txBody>
      </p:sp>
      <p:sp>
        <p:nvSpPr>
          <p:cNvPr id="8" name="Right Brace 7"/>
          <p:cNvSpPr/>
          <p:nvPr/>
        </p:nvSpPr>
        <p:spPr>
          <a:xfrm>
            <a:off x="4133088" y="3099816"/>
            <a:ext cx="457200" cy="137160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 name="Right Brace 8"/>
          <p:cNvSpPr/>
          <p:nvPr/>
        </p:nvSpPr>
        <p:spPr>
          <a:xfrm flipH="1">
            <a:off x="5791200" y="3063240"/>
            <a:ext cx="457200" cy="144780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noGrp="1"/>
          </p:cNvSpPr>
          <p:nvPr>
            <p:ph type="title"/>
          </p:nvPr>
        </p:nvSpPr>
        <p:spPr/>
        <p:txBody>
          <a:bodyPr/>
          <a:lstStyle/>
          <a:p>
            <a:pPr hangingPunct="1"/>
            <a:r>
              <a:rPr lang="en-US" dirty="0" smtClean="0">
                <a:sym typeface="Wingdings" pitchFamily="2" charset="2"/>
              </a:rPr>
              <a:t>Runs &lt;w:r&gt;</a:t>
            </a:r>
            <a:endParaRPr lang="en-US" dirty="0">
              <a:sym typeface="Wingdings" pitchFamily="2" charset="2"/>
            </a:endParaRPr>
          </a:p>
        </p:txBody>
      </p:sp>
      <p:sp>
        <p:nvSpPr>
          <p:cNvPr id="31" name="Rectangle 8"/>
          <p:cNvSpPr>
            <a:spLocks noGrp="1"/>
          </p:cNvSpPr>
          <p:nvPr>
            <p:ph idx="1"/>
          </p:nvPr>
        </p:nvSpPr>
        <p:spPr/>
        <p:txBody>
          <a:bodyPr>
            <a:noAutofit/>
          </a:bodyPr>
          <a:lstStyle/>
          <a:p>
            <a:pPr hangingPunct="1"/>
            <a:r>
              <a:rPr lang="en-US" dirty="0">
                <a:sym typeface="Wingdings" pitchFamily="2" charset="2"/>
              </a:rPr>
              <a:t>A run is a region of text with a common set of properties</a:t>
            </a:r>
          </a:p>
          <a:p>
            <a:pPr hangingPunct="1"/>
            <a:endParaRPr lang="en-US" dirty="0" smtClean="0">
              <a:sym typeface="Wingdings" pitchFamily="2" charset="2"/>
            </a:endParaRPr>
          </a:p>
          <a:p>
            <a:pPr hangingPunct="1"/>
            <a:r>
              <a:rPr lang="en-US" dirty="0" smtClean="0">
                <a:sym typeface="Wingdings" pitchFamily="2" charset="2"/>
              </a:rPr>
              <a:t>All </a:t>
            </a:r>
            <a:r>
              <a:rPr lang="en-US" dirty="0">
                <a:sym typeface="Wingdings" pitchFamily="2" charset="2"/>
              </a:rPr>
              <a:t>text </a:t>
            </a:r>
            <a:r>
              <a:rPr lang="en-US" dirty="0" smtClean="0">
                <a:sym typeface="Wingdings" pitchFamily="2" charset="2"/>
              </a:rPr>
              <a:t>must be contained </a:t>
            </a:r>
            <a:r>
              <a:rPr lang="en-US" dirty="0">
                <a:sym typeface="Wingdings" pitchFamily="2" charset="2"/>
              </a:rPr>
              <a:t>within </a:t>
            </a:r>
            <a:r>
              <a:rPr lang="en-US" dirty="0" smtClean="0">
                <a:sym typeface="Wingdings" pitchFamily="2" charset="2"/>
              </a:rPr>
              <a:t>runs</a:t>
            </a:r>
          </a:p>
          <a:p>
            <a:pPr hangingPunct="1"/>
            <a:r>
              <a:rPr lang="en-US" dirty="0" smtClean="0">
                <a:sym typeface="Wingdings" pitchFamily="2" charset="2"/>
              </a:rPr>
              <a:t>All runs must be contained within paragraphs</a:t>
            </a:r>
            <a:endParaRPr lang="en-US" dirty="0">
              <a:sym typeface="Wingdings" pitchFamily="2" charset="2"/>
            </a:endParaRPr>
          </a:p>
          <a:p>
            <a:pPr hangingPunct="1"/>
            <a:endParaRPr lang="en-US" dirty="0" smtClean="0">
              <a:sym typeface="Wingdings" pitchFamily="2" charset="2"/>
            </a:endParaRPr>
          </a:p>
          <a:p>
            <a:pPr hangingPunct="1"/>
            <a:r>
              <a:rPr lang="en-US" dirty="0" smtClean="0">
                <a:sym typeface="Wingdings" pitchFamily="2" charset="2"/>
              </a:rPr>
              <a:t>A </a:t>
            </a:r>
            <a:r>
              <a:rPr lang="en-US" dirty="0">
                <a:sym typeface="Wingdings" pitchFamily="2" charset="2"/>
              </a:rPr>
              <a:t>run </a:t>
            </a:r>
            <a:r>
              <a:rPr lang="en-US" dirty="0" smtClean="0">
                <a:sym typeface="Wingdings" pitchFamily="2" charset="2"/>
              </a:rPr>
              <a:t>contains three types of information:</a:t>
            </a:r>
            <a:endParaRPr lang="en-US" dirty="0">
              <a:sym typeface="Wingdings" pitchFamily="2" charset="2"/>
            </a:endParaRPr>
          </a:p>
          <a:p>
            <a:pPr lvl="1" hangingPunct="1"/>
            <a:r>
              <a:rPr lang="en-US" dirty="0">
                <a:sym typeface="Wingdings" pitchFamily="2" charset="2"/>
              </a:rPr>
              <a:t>Run properties</a:t>
            </a:r>
          </a:p>
          <a:p>
            <a:pPr lvl="1" hangingPunct="1"/>
            <a:r>
              <a:rPr lang="en-US" dirty="0">
                <a:sym typeface="Wingdings" pitchFamily="2" charset="2"/>
              </a:rPr>
              <a:t>Run content </a:t>
            </a:r>
            <a:r>
              <a:rPr lang="en-US" dirty="0" smtClean="0">
                <a:sym typeface="Wingdings" pitchFamily="2" charset="2"/>
              </a:rPr>
              <a:t>(text, fields, soft line breaks, pictures, etc.)</a:t>
            </a:r>
            <a:endParaRPr lang="en-US" dirty="0">
              <a:sym typeface="Wingdings" pitchFamily="2" charset="2"/>
            </a:endParaRPr>
          </a:p>
          <a:p>
            <a:pPr lvl="1" hangingPunct="1"/>
            <a:r>
              <a:rPr lang="en-US" dirty="0" smtClean="0">
                <a:sym typeface="Wingdings" pitchFamily="2" charset="2"/>
              </a:rPr>
              <a:t>Optional revision </a:t>
            </a:r>
            <a:r>
              <a:rPr lang="en-US" dirty="0">
                <a:sym typeface="Wingdings" pitchFamily="2" charset="2"/>
              </a:rPr>
              <a:t>IDs for document </a:t>
            </a:r>
            <a:r>
              <a:rPr lang="en-US" dirty="0" smtClean="0">
                <a:sym typeface="Wingdings" pitchFamily="2" charset="2"/>
              </a:rPr>
              <a:t>comparison</a:t>
            </a:r>
          </a:p>
          <a:p>
            <a:endParaRPr lang="en-US" dirty="0" smtClean="0">
              <a:sym typeface="Wingdings" pitchFamily="2"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0"/>
          <p:cNvSpPr>
            <a:spLocks noGrp="1"/>
          </p:cNvSpPr>
          <p:nvPr>
            <p:ph idx="1"/>
          </p:nvPr>
        </p:nvSpPr>
        <p:spPr/>
        <p:txBody>
          <a:bodyPr/>
          <a:lstStyle/>
          <a:p>
            <a:pPr hangingPunct="1"/>
            <a:r>
              <a:rPr lang="en-US" sz="2000" dirty="0" smtClean="0">
                <a:sym typeface="Wingdings" pitchFamily="2" charset="2"/>
              </a:rPr>
              <a:t>Define formatting for</a:t>
            </a:r>
            <a:br>
              <a:rPr lang="en-US" sz="2000" dirty="0" smtClean="0">
                <a:sym typeface="Wingdings" pitchFamily="2" charset="2"/>
              </a:rPr>
            </a:br>
            <a:r>
              <a:rPr lang="en-US" sz="2000" dirty="0" smtClean="0">
                <a:sym typeface="Wingdings" pitchFamily="2" charset="2"/>
              </a:rPr>
              <a:t>individual characters</a:t>
            </a:r>
          </a:p>
          <a:p>
            <a:r>
              <a:rPr lang="en-US" sz="2000" dirty="0" smtClean="0">
                <a:sym typeface="Wingdings" pitchFamily="2" charset="2"/>
              </a:rPr>
              <a:t>Font attributes, size/position, etc.</a:t>
            </a:r>
          </a:p>
          <a:p>
            <a:r>
              <a:rPr lang="en-US" sz="2000" dirty="0" smtClean="0">
                <a:sym typeface="Wingdings" pitchFamily="2" charset="2"/>
              </a:rPr>
              <a:t>24 total properties</a:t>
            </a:r>
          </a:p>
          <a:p>
            <a:pPr hangingPunct="1"/>
            <a:endParaRPr lang="en-US" sz="2000" dirty="0" smtClean="0">
              <a:sym typeface="Wingdings" pitchFamily="2" charset="2"/>
            </a:endParaRPr>
          </a:p>
          <a:p>
            <a:pPr hangingPunct="1"/>
            <a:endParaRPr lang="en-US" sz="2000" dirty="0">
              <a:sym typeface="Wingdings" pitchFamily="2" charset="2"/>
            </a:endParaRPr>
          </a:p>
        </p:txBody>
      </p:sp>
      <p:pic>
        <p:nvPicPr>
          <p:cNvPr id="1028" name="Picture 4"/>
          <p:cNvPicPr>
            <a:picLocks noChangeAspect="1" noChangeArrowheads="1"/>
          </p:cNvPicPr>
          <p:nvPr/>
        </p:nvPicPr>
        <p:blipFill>
          <a:blip r:embed="rId3"/>
          <a:srcRect/>
          <a:stretch>
            <a:fillRect/>
          </a:stretch>
        </p:blipFill>
        <p:spPr bwMode="auto">
          <a:xfrm>
            <a:off x="5791200" y="609600"/>
            <a:ext cx="2990850" cy="3719963"/>
          </a:xfrm>
          <a:prstGeom prst="rect">
            <a:avLst/>
          </a:prstGeom>
          <a:noFill/>
          <a:ln w="9525">
            <a:noFill/>
            <a:miter lim="800000"/>
            <a:headEnd/>
            <a:tailEnd/>
          </a:ln>
          <a:effectLst>
            <a:outerShdw blurRad="76200" dir="13500000" sy="23000" kx="1200000" algn="br" rotWithShape="0">
              <a:prstClr val="black">
                <a:alpha val="20000"/>
              </a:prstClr>
            </a:outerShdw>
          </a:effectLst>
        </p:spPr>
      </p:pic>
      <p:sp>
        <p:nvSpPr>
          <p:cNvPr id="15" name="Rectangle 18"/>
          <p:cNvSpPr>
            <a:spLocks noGrp="1"/>
          </p:cNvSpPr>
          <p:nvPr>
            <p:ph type="title"/>
          </p:nvPr>
        </p:nvSpPr>
        <p:spPr/>
        <p:txBody>
          <a:bodyPr/>
          <a:lstStyle/>
          <a:p>
            <a:pPr hangingPunct="1"/>
            <a:r>
              <a:rPr lang="en-US">
                <a:sym typeface="Wingdings" pitchFamily="2" charset="2"/>
              </a:rPr>
              <a:t>Run Properties</a:t>
            </a:r>
          </a:p>
        </p:txBody>
      </p:sp>
      <p:sp>
        <p:nvSpPr>
          <p:cNvPr id="7" name="Rectangle 6"/>
          <p:cNvSpPr>
            <a:spLocks noChangeArrowheads="1"/>
          </p:cNvSpPr>
          <p:nvPr/>
        </p:nvSpPr>
        <p:spPr bwMode="auto">
          <a:xfrm>
            <a:off x="609600" y="4526346"/>
            <a:ext cx="6019800" cy="1569654"/>
          </a:xfrm>
          <a:prstGeom prst="rect">
            <a:avLst/>
          </a:prstGeom>
          <a:ln>
            <a:headEnd/>
            <a:tailEnd/>
          </a:ln>
          <a:effectLst>
            <a:outerShdw blurRad="76200" dir="13500000" sy="23000" kx="1200000" algn="br" rotWithShape="0">
              <a:prstClr val="black">
                <a:alpha val="20000"/>
              </a:prstClr>
            </a:outerShdw>
          </a:effectLst>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&lt;w:r&gt;</a:t>
            </a:r>
          </a:p>
          <a:p>
            <a:pPr eaLnBrk="0" hangingPunct="0"/>
            <a:r>
              <a:rPr lang="en-US" sz="1200" dirty="0" smtClean="0">
                <a:solidFill>
                  <a:srgbClr val="7030A0"/>
                </a:solidFill>
                <a:latin typeface="Lucida Console" pitchFamily="49" charset="0"/>
              </a:rPr>
              <a:t>  &lt;w:rPr&gt;</a:t>
            </a:r>
          </a:p>
          <a:p>
            <a:pPr eaLnBrk="0" hangingPunct="0"/>
            <a:r>
              <a:rPr lang="en-US" sz="1200" dirty="0" smtClean="0">
                <a:solidFill>
                  <a:srgbClr val="7030A0"/>
                </a:solidFill>
                <a:latin typeface="Lucida Console" pitchFamily="49" charset="0"/>
              </a:rPr>
              <a:t>    &lt;w:rFonts w:ascii=“</a:t>
            </a:r>
            <a:r>
              <a:rPr lang="en-US" sz="1200" b="1" dirty="0" smtClean="0">
                <a:solidFill>
                  <a:schemeClr val="tx1"/>
                </a:solidFill>
                <a:latin typeface="Lucida Console" pitchFamily="49" charset="0"/>
              </a:rPr>
              <a:t>Arial</a:t>
            </a:r>
            <a:r>
              <a:rPr lang="en-US" sz="1200" dirty="0" smtClean="0">
                <a:solidFill>
                  <a:srgbClr val="7030A0"/>
                </a:solidFill>
                <a:latin typeface="Lucida Console" pitchFamily="49" charset="0"/>
              </a:rPr>
              <a:t>” w:hAnsi=“Arial” w:cs=“Arial” /&gt;</a:t>
            </a:r>
          </a:p>
          <a:p>
            <a:pPr eaLnBrk="0" hangingPunct="0"/>
            <a:r>
              <a:rPr lang="en-US" sz="1200" dirty="0" smtClean="0">
                <a:solidFill>
                  <a:srgbClr val="7030A0"/>
                </a:solidFill>
                <a:latin typeface="Lucida Console" pitchFamily="49" charset="0"/>
              </a:rPr>
              <a:t>    &lt;w:</a:t>
            </a:r>
            <a:r>
              <a:rPr lang="en-US" sz="1200" b="1" dirty="0" smtClean="0">
                <a:solidFill>
                  <a:schemeClr val="tx1"/>
                </a:solidFill>
                <a:latin typeface="Lucida Console" pitchFamily="49" charset="0"/>
              </a:rPr>
              <a:t>b</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a:t>
            </a:r>
            <a:r>
              <a:rPr lang="en-US" sz="1200" b="1" dirty="0" smtClean="0">
                <a:solidFill>
                  <a:schemeClr val="tx1"/>
                </a:solidFill>
                <a:latin typeface="Lucida Console" pitchFamily="49" charset="0"/>
              </a:rPr>
              <a:t>i</a:t>
            </a:r>
            <a:r>
              <a:rPr lang="en-US" sz="1200" dirty="0" smtClean="0">
                <a:solidFill>
                  <a:srgbClr val="7030A0"/>
                </a:solidFill>
                <a:latin typeface="Lucida Console" pitchFamily="49" charset="0"/>
              </a:rPr>
              <a:t>/&gt;</a:t>
            </a:r>
          </a:p>
          <a:p>
            <a:pPr eaLnBrk="0" hangingPunct="0"/>
            <a:r>
              <a:rPr lang="en-US" sz="1200" dirty="0" smtClean="0">
                <a:solidFill>
                  <a:srgbClr val="7030A0"/>
                </a:solidFill>
                <a:latin typeface="Lucida Console" pitchFamily="49" charset="0"/>
              </a:rPr>
              <a:t>    &lt;w:sz w:val=“</a:t>
            </a:r>
            <a:r>
              <a:rPr lang="en-US" sz="1200" b="1" dirty="0" smtClean="0">
                <a:solidFill>
                  <a:schemeClr val="tx1"/>
                </a:solidFill>
                <a:latin typeface="Lucida Console" pitchFamily="49" charset="0"/>
              </a:rPr>
              <a:t>11</a:t>
            </a:r>
            <a:r>
              <a:rPr lang="en-US" sz="1200" dirty="0" smtClean="0">
                <a:solidFill>
                  <a:srgbClr val="7030A0"/>
                </a:solidFill>
                <a:latin typeface="Lucida Console" pitchFamily="49" charset="0"/>
              </a:rPr>
              <a:t>” /&gt;</a:t>
            </a:r>
          </a:p>
          <a:p>
            <a:pPr eaLnBrk="0" hangingPunct="0"/>
            <a:r>
              <a:rPr lang="en-US" sz="1200" dirty="0" smtClean="0">
                <a:solidFill>
                  <a:srgbClr val="7030A0"/>
                </a:solidFill>
                <a:latin typeface="Lucida Console" pitchFamily="49" charset="0"/>
              </a:rPr>
              <a:t>    &lt;w:</a:t>
            </a:r>
            <a:r>
              <a:rPr lang="en-US" sz="1200" b="1" dirty="0" smtClean="0">
                <a:solidFill>
                  <a:schemeClr val="tx1"/>
                </a:solidFill>
                <a:latin typeface="Lucida Console" pitchFamily="49" charset="0"/>
              </a:rPr>
              <a:t>dstrike</a:t>
            </a:r>
            <a:r>
              <a:rPr lang="en-US" sz="1200" dirty="0" smtClean="0">
                <a:solidFill>
                  <a:srgbClr val="7030A0"/>
                </a:solidFill>
                <a:latin typeface="Lucida Console" pitchFamily="49" charset="0"/>
              </a:rPr>
              <a:t> w:val=“</a:t>
            </a:r>
            <a:r>
              <a:rPr lang="en-US" sz="1200" b="1" dirty="0" smtClean="0">
                <a:solidFill>
                  <a:schemeClr val="tx1"/>
                </a:solidFill>
                <a:latin typeface="Lucida Console" pitchFamily="49" charset="0"/>
              </a:rPr>
              <a:t>true</a:t>
            </a:r>
            <a:r>
              <a:rPr lang="en-US" sz="1200" dirty="0" smtClean="0">
                <a:solidFill>
                  <a:srgbClr val="7030A0"/>
                </a:solidFill>
                <a:latin typeface="Lucida Console" pitchFamily="49" charset="0"/>
              </a:rPr>
              <a:t>” /&gt;</a:t>
            </a:r>
          </a:p>
          <a:p>
            <a:pPr eaLnBrk="0" hangingPunct="0"/>
            <a:endParaRPr lang="en-US" sz="1200" dirty="0">
              <a:solidFill>
                <a:srgbClr val="7030A0"/>
              </a:solidFill>
              <a:latin typeface="Lucida Console" pitchFamily="49" charset="0"/>
            </a:endParaRPr>
          </a:p>
        </p:txBody>
      </p:sp>
      <p:sp>
        <p:nvSpPr>
          <p:cNvPr id="10" name="Line 8"/>
          <p:cNvSpPr>
            <a:spLocks noChangeShapeType="1"/>
          </p:cNvSpPr>
          <p:nvPr/>
        </p:nvSpPr>
        <p:spPr bwMode="auto">
          <a:xfrm flipH="1">
            <a:off x="1752600" y="1371600"/>
            <a:ext cx="4267200" cy="3581400"/>
          </a:xfrm>
          <a:prstGeom prst="line">
            <a:avLst/>
          </a:prstGeom>
          <a:noFill/>
          <a:ln w="34925">
            <a:solidFill>
              <a:schemeClr val="accent3"/>
            </a:solidFill>
            <a:round/>
            <a:headEnd type="triangle" w="lg" len="lg"/>
            <a:tailEnd type="triangle" w="lg" len="lg"/>
          </a:ln>
          <a:effectLst/>
        </p:spPr>
        <p:txBody>
          <a:bodyPr/>
          <a:lstStyle/>
          <a:p>
            <a:endParaRPr lang="en-US"/>
          </a:p>
        </p:txBody>
      </p:sp>
      <p:sp>
        <p:nvSpPr>
          <p:cNvPr id="11" name="Line 8"/>
          <p:cNvSpPr>
            <a:spLocks noChangeShapeType="1"/>
          </p:cNvSpPr>
          <p:nvPr/>
        </p:nvSpPr>
        <p:spPr bwMode="auto">
          <a:xfrm flipH="1">
            <a:off x="3048000" y="2743200"/>
            <a:ext cx="2895600" cy="2895600"/>
          </a:xfrm>
          <a:prstGeom prst="line">
            <a:avLst/>
          </a:prstGeom>
          <a:noFill/>
          <a:ln w="34925">
            <a:solidFill>
              <a:schemeClr val="accent3"/>
            </a:solidFill>
            <a:round/>
            <a:headEnd type="triangle" w="lg" len="lg"/>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a:spLocks noGrp="1"/>
          </p:cNvSpPr>
          <p:nvPr>
            <p:ph type="title"/>
          </p:nvPr>
        </p:nvSpPr>
        <p:spPr/>
        <p:txBody>
          <a:bodyPr/>
          <a:lstStyle/>
          <a:p>
            <a:pPr hangingPunct="1"/>
            <a:r>
              <a:rPr lang="en-US" dirty="0">
                <a:sym typeface="Wingdings" pitchFamily="2" charset="2"/>
              </a:rPr>
              <a:t>Run Content</a:t>
            </a:r>
          </a:p>
        </p:txBody>
      </p:sp>
      <p:sp>
        <p:nvSpPr>
          <p:cNvPr id="31" name="Rectangle 7"/>
          <p:cNvSpPr>
            <a:spLocks noGrp="1"/>
          </p:cNvSpPr>
          <p:nvPr>
            <p:ph idx="1"/>
          </p:nvPr>
        </p:nvSpPr>
        <p:spPr/>
        <p:txBody>
          <a:bodyPr/>
          <a:lstStyle/>
          <a:p>
            <a:pPr hangingPunct="1">
              <a:buNone/>
            </a:pPr>
            <a:r>
              <a:rPr lang="en-US" dirty="0">
                <a:sym typeface="Wingdings" pitchFamily="2" charset="2"/>
              </a:rPr>
              <a:t>Runs may </a:t>
            </a:r>
            <a:r>
              <a:rPr lang="en-US" dirty="0" smtClean="0">
                <a:sym typeface="Wingdings" pitchFamily="2" charset="2"/>
              </a:rPr>
              <a:t>contain various inline structures:</a:t>
            </a:r>
            <a:endParaRPr lang="en-US" dirty="0">
              <a:sym typeface="Wingdings" pitchFamily="2" charset="2"/>
            </a:endParaRPr>
          </a:p>
          <a:p>
            <a:pPr lvl="1" hangingPunct="1"/>
            <a:r>
              <a:rPr lang="en-US" dirty="0">
                <a:sym typeface="Wingdings" pitchFamily="2" charset="2"/>
              </a:rPr>
              <a:t>Text</a:t>
            </a:r>
          </a:p>
          <a:p>
            <a:pPr lvl="1" hangingPunct="1"/>
            <a:r>
              <a:rPr lang="en-US" dirty="0">
                <a:sym typeface="Wingdings" pitchFamily="2" charset="2"/>
              </a:rPr>
              <a:t>Deleted text</a:t>
            </a:r>
          </a:p>
          <a:p>
            <a:pPr lvl="1" hangingPunct="1"/>
            <a:r>
              <a:rPr lang="en-US" dirty="0">
                <a:sym typeface="Wingdings" pitchFamily="2" charset="2"/>
              </a:rPr>
              <a:t>Soft line breaks</a:t>
            </a:r>
          </a:p>
          <a:p>
            <a:pPr lvl="1" hangingPunct="1"/>
            <a:r>
              <a:rPr lang="en-US" dirty="0">
                <a:sym typeface="Wingdings" pitchFamily="2" charset="2"/>
              </a:rPr>
              <a:t>Field </a:t>
            </a:r>
            <a:r>
              <a:rPr lang="en-US" dirty="0" smtClean="0">
                <a:sym typeface="Wingdings" pitchFamily="2" charset="2"/>
              </a:rPr>
              <a:t>codes, deleted </a:t>
            </a:r>
            <a:r>
              <a:rPr lang="en-US" dirty="0">
                <a:sym typeface="Wingdings" pitchFamily="2" charset="2"/>
              </a:rPr>
              <a:t>field codes</a:t>
            </a:r>
          </a:p>
          <a:p>
            <a:pPr lvl="1" hangingPunct="1"/>
            <a:r>
              <a:rPr lang="en-US" dirty="0">
                <a:sym typeface="Wingdings" pitchFamily="2" charset="2"/>
              </a:rPr>
              <a:t>Footnote/endnote reference marks</a:t>
            </a:r>
          </a:p>
          <a:p>
            <a:pPr lvl="1" hangingPunct="1"/>
            <a:r>
              <a:rPr lang="en-US" dirty="0" smtClean="0">
                <a:sym typeface="Wingdings" pitchFamily="2" charset="2"/>
              </a:rPr>
              <a:t>Fields: page numbers, dates, document properties, etc.</a:t>
            </a:r>
          </a:p>
          <a:p>
            <a:pPr lvl="1"/>
            <a:r>
              <a:rPr lang="en-US" dirty="0" smtClean="0">
                <a:sym typeface="Wingdings" pitchFamily="2" charset="2"/>
              </a:rPr>
              <a:t>Tabs</a:t>
            </a:r>
          </a:p>
          <a:p>
            <a:pPr lvl="1"/>
            <a:r>
              <a:rPr lang="en-US" dirty="0" smtClean="0">
                <a:sym typeface="Wingdings" pitchFamily="2" charset="2"/>
              </a:rPr>
              <a:t>Ruby text</a:t>
            </a:r>
          </a:p>
          <a:p>
            <a:pPr lvl="1"/>
            <a:r>
              <a:rPr lang="en-US" dirty="0" err="1" smtClean="0">
                <a:sym typeface="Wingdings" pitchFamily="2" charset="2"/>
              </a:rPr>
              <a:t>DrawingML</a:t>
            </a:r>
            <a:r>
              <a:rPr lang="en-US" dirty="0" smtClean="0">
                <a:sym typeface="Wingdings" pitchFamily="2" charset="2"/>
              </a:rPr>
              <a:t> content</a:t>
            </a:r>
          </a:p>
          <a:p>
            <a:pPr lvl="1"/>
            <a:r>
              <a:rPr lang="en-US" dirty="0" smtClean="0">
                <a:sym typeface="Wingdings" pitchFamily="2" charset="2"/>
              </a:rPr>
              <a:t>Embedded objects</a:t>
            </a:r>
          </a:p>
          <a:p>
            <a:pPr lvl="1"/>
            <a:r>
              <a:rPr lang="en-US" dirty="0" smtClean="0">
                <a:sym typeface="Wingdings" pitchFamily="2" charset="2"/>
              </a:rPr>
              <a:t>Pictures</a:t>
            </a:r>
          </a:p>
          <a:p>
            <a:pPr lvl="1" hangingPunct="1"/>
            <a:endParaRPr lang="en-US" dirty="0">
              <a:sym typeface="Wingdings" pitchFamily="2"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2"/>
          <p:cNvSpPr>
            <a:spLocks noGrp="1"/>
          </p:cNvSpPr>
          <p:nvPr>
            <p:ph type="title"/>
          </p:nvPr>
        </p:nvSpPr>
        <p:spPr/>
        <p:txBody>
          <a:bodyPr/>
          <a:lstStyle/>
          <a:p>
            <a:pPr hangingPunct="1"/>
            <a:r>
              <a:rPr lang="en-US">
                <a:sym typeface="Wingdings" pitchFamily="2" charset="2"/>
              </a:rPr>
              <a:t>Paragraph Example</a:t>
            </a:r>
          </a:p>
        </p:txBody>
      </p:sp>
      <p:sp>
        <p:nvSpPr>
          <p:cNvPr id="26" name="Rectangle 14"/>
          <p:cNvSpPr>
            <a:spLocks noGrp="1"/>
          </p:cNvSpPr>
          <p:nvPr>
            <p:ph idx="1"/>
          </p:nvPr>
        </p:nvSpPr>
        <p:spPr/>
        <p:txBody>
          <a:bodyPr/>
          <a:lstStyle/>
          <a:p>
            <a:pPr hangingPunct="1">
              <a:buNone/>
            </a:pPr>
            <a:r>
              <a:rPr lang="en-US" dirty="0" smtClean="0">
                <a:sym typeface="Wingdings" pitchFamily="2" charset="2"/>
              </a:rPr>
              <a:t>Simple text formatting at the run level:</a:t>
            </a:r>
            <a:endParaRPr lang="en-US" dirty="0">
              <a:sym typeface="Wingdings" pitchFamily="2" charset="2"/>
            </a:endParaRPr>
          </a:p>
        </p:txBody>
      </p:sp>
      <p:sp>
        <p:nvSpPr>
          <p:cNvPr id="11" name="Rectangle 6"/>
          <p:cNvSpPr>
            <a:spLocks noChangeArrowheads="1"/>
          </p:cNvSpPr>
          <p:nvPr/>
        </p:nvSpPr>
        <p:spPr bwMode="auto">
          <a:xfrm>
            <a:off x="533400" y="2209800"/>
            <a:ext cx="3733800" cy="310853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r>
              <a:rPr lang="en-US" sz="1400" dirty="0" smtClean="0">
                <a:solidFill>
                  <a:schemeClr val="tx1"/>
                </a:solidFill>
                <a:latin typeface="Lucida Console" pitchFamily="49" charset="0"/>
              </a:rPr>
              <a:t>&lt;w:p&gt;</a:t>
            </a:r>
          </a:p>
          <a:p>
            <a:r>
              <a:rPr lang="en-US" sz="1400" dirty="0" smtClean="0">
                <a:solidFill>
                  <a:schemeClr val="tx1"/>
                </a:solidFill>
                <a:latin typeface="Lucida Console" pitchFamily="49" charset="0"/>
              </a:rPr>
              <a:t>&lt;w:r&gt;</a:t>
            </a:r>
          </a:p>
          <a:p>
            <a:r>
              <a:rPr lang="en-US" sz="1400" dirty="0" smtClean="0">
                <a:solidFill>
                  <a:schemeClr val="tx1"/>
                </a:solidFill>
                <a:latin typeface="Lucida Console" pitchFamily="49" charset="0"/>
              </a:rPr>
              <a:t>    &lt;w:t&gt;</a:t>
            </a:r>
            <a:r>
              <a:rPr lang="en-US" sz="1400" b="1" dirty="0" smtClean="0">
                <a:solidFill>
                  <a:schemeClr val="tx1"/>
                </a:solidFill>
                <a:latin typeface="Lucida Console" pitchFamily="49" charset="0"/>
              </a:rPr>
              <a:t>The quick</a:t>
            </a:r>
            <a:r>
              <a:rPr lang="en-US" sz="1400" dirty="0" smtClean="0">
                <a:solidFill>
                  <a:schemeClr val="tx1"/>
                </a:solidFill>
                <a:latin typeface="Lucida Console" pitchFamily="49" charset="0"/>
              </a:rPr>
              <a:t>&lt;/w:t&gt;</a:t>
            </a:r>
          </a:p>
          <a:p>
            <a:r>
              <a:rPr lang="en-US" sz="1400" dirty="0" smtClean="0">
                <a:solidFill>
                  <a:schemeClr val="tx1"/>
                </a:solidFill>
                <a:latin typeface="Lucida Console" pitchFamily="49" charset="0"/>
              </a:rPr>
              <a:t>  &lt;/w:r&gt;</a:t>
            </a:r>
          </a:p>
          <a:p>
            <a:r>
              <a:rPr lang="en-US" sz="1400" dirty="0" smtClean="0">
                <a:solidFill>
                  <a:schemeClr val="tx1"/>
                </a:solidFill>
                <a:latin typeface="Lucida Console" pitchFamily="49" charset="0"/>
              </a:rPr>
              <a:t>  &lt;w:r&gt;</a:t>
            </a:r>
          </a:p>
          <a:p>
            <a:r>
              <a:rPr lang="en-US" sz="1400" b="1" dirty="0" smtClean="0">
                <a:solidFill>
                  <a:srgbClr val="0000FF"/>
                </a:solidFill>
                <a:latin typeface="Lucida Console" pitchFamily="49" charset="0"/>
              </a:rPr>
              <a:t>    &lt;</a:t>
            </a:r>
            <a:r>
              <a:rPr lang="en-US" sz="1400" b="1" dirty="0" smtClean="0">
                <a:solidFill>
                  <a:srgbClr val="800000"/>
                </a:solidFill>
                <a:latin typeface="Lucida Console" pitchFamily="49" charset="0"/>
              </a:rPr>
              <a:t>w:rPr</a:t>
            </a:r>
            <a:r>
              <a:rPr lang="en-US" sz="1400" b="1" dirty="0" smtClean="0">
                <a:solidFill>
                  <a:srgbClr val="0000FF"/>
                </a:solidFill>
                <a:latin typeface="Lucida Console" pitchFamily="49" charset="0"/>
              </a:rPr>
              <a:t>&gt;</a:t>
            </a:r>
          </a:p>
          <a:p>
            <a:r>
              <a:rPr lang="en-US" sz="1400" b="1" dirty="0" smtClean="0">
                <a:solidFill>
                  <a:srgbClr val="0000FF"/>
                </a:solidFill>
                <a:latin typeface="Lucida Console" pitchFamily="49" charset="0"/>
              </a:rPr>
              <a:t>      &lt;</a:t>
            </a:r>
            <a:r>
              <a:rPr lang="en-US" sz="1400" b="1" dirty="0" smtClean="0">
                <a:solidFill>
                  <a:srgbClr val="800000"/>
                </a:solidFill>
                <a:latin typeface="Lucida Console" pitchFamily="49" charset="0"/>
              </a:rPr>
              <a:t>w:i</a:t>
            </a:r>
            <a:r>
              <a:rPr lang="en-US" sz="1400" b="1" dirty="0" smtClean="0">
                <a:solidFill>
                  <a:srgbClr val="0000FF"/>
                </a:solidFill>
                <a:latin typeface="Lucida Console" pitchFamily="49" charset="0"/>
              </a:rPr>
              <a:t>/&gt;</a:t>
            </a:r>
          </a:p>
          <a:p>
            <a:r>
              <a:rPr lang="en-US" sz="1400" b="1" dirty="0" smtClean="0">
                <a:solidFill>
                  <a:srgbClr val="0000FF"/>
                </a:solidFill>
                <a:latin typeface="Lucida Console" pitchFamily="49" charset="0"/>
              </a:rPr>
              <a:t>    &lt;/</a:t>
            </a:r>
            <a:r>
              <a:rPr lang="en-US" sz="1400" b="1" dirty="0" smtClean="0">
                <a:solidFill>
                  <a:srgbClr val="800000"/>
                </a:solidFill>
                <a:latin typeface="Lucida Console" pitchFamily="49" charset="0"/>
              </a:rPr>
              <a:t>w:rPr</a:t>
            </a:r>
            <a:r>
              <a:rPr lang="en-US" sz="1400" b="1" dirty="0" smtClean="0">
                <a:solidFill>
                  <a:srgbClr val="0000FF"/>
                </a:solidFill>
                <a:latin typeface="Lucida Console" pitchFamily="49" charset="0"/>
              </a:rPr>
              <a:t>&gt;</a:t>
            </a:r>
          </a:p>
          <a:p>
            <a:r>
              <a:rPr lang="en-US" sz="1400" dirty="0" smtClean="0">
                <a:solidFill>
                  <a:schemeClr val="tx1"/>
                </a:solidFill>
                <a:latin typeface="Lucida Console" pitchFamily="49" charset="0"/>
              </a:rPr>
              <a:t>    &lt;w:t&gt;</a:t>
            </a:r>
            <a:r>
              <a:rPr lang="en-US" sz="1400" b="1" i="1" dirty="0" smtClean="0">
                <a:solidFill>
                  <a:schemeClr val="tx1"/>
                </a:solidFill>
                <a:latin typeface="Lucida Console" pitchFamily="49" charset="0"/>
              </a:rPr>
              <a:t>brown</a:t>
            </a:r>
            <a:r>
              <a:rPr lang="en-US" sz="1400" dirty="0" smtClean="0">
                <a:solidFill>
                  <a:schemeClr val="tx1"/>
                </a:solidFill>
                <a:latin typeface="Lucida Console" pitchFamily="49" charset="0"/>
              </a:rPr>
              <a:t>&lt;/w:t&gt;</a:t>
            </a:r>
          </a:p>
          <a:p>
            <a:r>
              <a:rPr lang="en-US" sz="1400" dirty="0" smtClean="0">
                <a:solidFill>
                  <a:schemeClr val="tx1"/>
                </a:solidFill>
                <a:latin typeface="Lucida Console" pitchFamily="49" charset="0"/>
              </a:rPr>
              <a:t>  &lt;/w:r&gt;</a:t>
            </a:r>
          </a:p>
          <a:p>
            <a:r>
              <a:rPr lang="en-US" sz="1400" dirty="0" smtClean="0">
                <a:solidFill>
                  <a:schemeClr val="tx1"/>
                </a:solidFill>
                <a:latin typeface="Lucida Console" pitchFamily="49" charset="0"/>
              </a:rPr>
              <a:t>  &lt;w:r&gt;</a:t>
            </a:r>
          </a:p>
          <a:p>
            <a:r>
              <a:rPr lang="en-US" sz="1400" dirty="0" smtClean="0">
                <a:solidFill>
                  <a:schemeClr val="tx1"/>
                </a:solidFill>
                <a:latin typeface="Lucida Console" pitchFamily="49" charset="0"/>
              </a:rPr>
              <a:t>    &lt;w:t&gt;</a:t>
            </a:r>
            <a:r>
              <a:rPr lang="en-US" sz="1400" b="1" dirty="0" smtClean="0">
                <a:solidFill>
                  <a:schemeClr val="tx1"/>
                </a:solidFill>
                <a:latin typeface="Lucida Console" pitchFamily="49" charset="0"/>
              </a:rPr>
              <a:t>fox.</a:t>
            </a:r>
            <a:r>
              <a:rPr lang="en-US" sz="1400" dirty="0" smtClean="0">
                <a:solidFill>
                  <a:schemeClr val="tx1"/>
                </a:solidFill>
                <a:latin typeface="Lucida Console" pitchFamily="49" charset="0"/>
              </a:rPr>
              <a:t>&lt;/w:t&gt;</a:t>
            </a:r>
          </a:p>
          <a:p>
            <a:r>
              <a:rPr lang="en-US" sz="1400" dirty="0" smtClean="0">
                <a:solidFill>
                  <a:schemeClr val="tx1"/>
                </a:solidFill>
                <a:latin typeface="Lucida Console" pitchFamily="49" charset="0"/>
              </a:rPr>
              <a:t>  &lt;/w:r&gt;</a:t>
            </a:r>
          </a:p>
          <a:p>
            <a:r>
              <a:rPr lang="en-US" sz="1400" dirty="0" smtClean="0">
                <a:solidFill>
                  <a:schemeClr val="tx1"/>
                </a:solidFill>
                <a:latin typeface="Lucida Console" pitchFamily="49" charset="0"/>
              </a:rPr>
              <a:t>&lt;/w:p&gt;</a:t>
            </a:r>
          </a:p>
        </p:txBody>
      </p:sp>
      <p:sp>
        <p:nvSpPr>
          <p:cNvPr id="13" name="Rectangle 25"/>
          <p:cNvSpPr txBox="1"/>
          <p:nvPr/>
        </p:nvSpPr>
        <p:spPr>
          <a:xfrm>
            <a:off x="4724400" y="2667000"/>
            <a:ext cx="3581400" cy="430887"/>
          </a:xfrm>
          <a:prstGeom prst="rect">
            <a:avLst/>
          </a:prstGeom>
          <a:noFill/>
        </p:spPr>
        <p:txBody>
          <a:bodyPr wrap="square">
            <a:spAutoFit/>
          </a:bodyPr>
          <a:lstStyle/>
          <a:p>
            <a:pPr eaLnBrk="0">
              <a:spcBef>
                <a:spcPct val="20000"/>
              </a:spcBef>
            </a:pPr>
            <a:r>
              <a:rPr lang="en-US" dirty="0" smtClean="0">
                <a:latin typeface="Calibri" pitchFamily="34" charset="0"/>
                <a:cs typeface="Arial" charset="0"/>
                <a:sym typeface="Wingdings" pitchFamily="2" charset="2"/>
              </a:rPr>
              <a:t>Run properties specify </a:t>
            </a:r>
            <a:r>
              <a:rPr lang="en-US" i="1" dirty="0" smtClean="0">
                <a:latin typeface="Calibri" pitchFamily="34" charset="0"/>
                <a:cs typeface="Arial" charset="0"/>
                <a:sym typeface="Wingdings" pitchFamily="2" charset="2"/>
              </a:rPr>
              <a:t>italics</a:t>
            </a:r>
            <a:endParaRPr lang="en-US" dirty="0">
              <a:latin typeface="Calibri" pitchFamily="34" charset="0"/>
              <a:cs typeface="Arial" charset="0"/>
              <a:sym typeface="Wingdings" pitchFamily="2" charset="2"/>
            </a:endParaRPr>
          </a:p>
        </p:txBody>
      </p:sp>
      <p:sp>
        <p:nvSpPr>
          <p:cNvPr id="14" name="Line 8"/>
          <p:cNvSpPr>
            <a:spLocks noChangeShapeType="1"/>
          </p:cNvSpPr>
          <p:nvPr/>
        </p:nvSpPr>
        <p:spPr bwMode="auto">
          <a:xfrm flipH="1">
            <a:off x="2057400" y="3048000"/>
            <a:ext cx="2667000" cy="381000"/>
          </a:xfrm>
          <a:prstGeom prst="line">
            <a:avLst/>
          </a:prstGeom>
          <a:noFill/>
          <a:ln w="34925">
            <a:solidFill>
              <a:schemeClr val="accent3"/>
            </a:solidFill>
            <a:round/>
            <a:headEnd/>
            <a:tailEnd type="triangle" w="lg" len="lg"/>
          </a:ln>
          <a:effectLst/>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5186362" y="4367946"/>
            <a:ext cx="3500438" cy="758522"/>
          </a:xfrm>
          <a:prstGeom prst="rect">
            <a:avLst/>
          </a:prstGeom>
          <a:noFill/>
          <a:ln w="9525">
            <a:noFill/>
            <a:miter lim="800000"/>
            <a:headEnd/>
            <a:tailEnd/>
          </a:ln>
          <a:effectLst/>
        </p:spPr>
      </p:pic>
      <p:sp>
        <p:nvSpPr>
          <p:cNvPr id="16" name="Line 8"/>
          <p:cNvSpPr>
            <a:spLocks noChangeShapeType="1"/>
          </p:cNvSpPr>
          <p:nvPr/>
        </p:nvSpPr>
        <p:spPr bwMode="auto">
          <a:xfrm flipV="1">
            <a:off x="7391400" y="3048000"/>
            <a:ext cx="304800" cy="1524000"/>
          </a:xfrm>
          <a:prstGeom prst="line">
            <a:avLst/>
          </a:prstGeom>
          <a:noFill/>
          <a:ln w="34925">
            <a:solidFill>
              <a:schemeClr val="accent3"/>
            </a:solidFill>
            <a:round/>
            <a:headEnd type="triangle" w="lg" len="lg"/>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0"/>
          <p:cNvSpPr>
            <a:spLocks noGrp="1"/>
          </p:cNvSpPr>
          <p:nvPr>
            <p:ph type="title"/>
          </p:nvPr>
        </p:nvSpPr>
        <p:spPr/>
        <p:txBody>
          <a:bodyPr/>
          <a:lstStyle/>
          <a:p>
            <a:pPr hangingPunct="1"/>
            <a:r>
              <a:rPr lang="en-US" dirty="0" smtClean="0">
                <a:sym typeface="Wingdings" pitchFamily="2" charset="2"/>
              </a:rPr>
              <a:t>Text &lt;w:t&gt;</a:t>
            </a:r>
            <a:endParaRPr lang="en-US" dirty="0">
              <a:sym typeface="Wingdings" pitchFamily="2" charset="2"/>
            </a:endParaRPr>
          </a:p>
        </p:txBody>
      </p:sp>
      <p:sp>
        <p:nvSpPr>
          <p:cNvPr id="18" name="Rectangle 22"/>
          <p:cNvSpPr>
            <a:spLocks noGrp="1"/>
          </p:cNvSpPr>
          <p:nvPr>
            <p:ph idx="1"/>
          </p:nvPr>
        </p:nvSpPr>
        <p:spPr/>
        <p:txBody>
          <a:bodyPr>
            <a:noAutofit/>
          </a:bodyPr>
          <a:lstStyle/>
          <a:p>
            <a:pPr hangingPunct="1"/>
            <a:r>
              <a:rPr lang="en-US" dirty="0" smtClean="0">
                <a:sym typeface="Wingdings" pitchFamily="2" charset="2"/>
              </a:rPr>
              <a:t>This is the only element in </a:t>
            </a:r>
            <a:r>
              <a:rPr lang="en-US" dirty="0">
                <a:sym typeface="Wingdings" pitchFamily="2" charset="2"/>
              </a:rPr>
              <a:t>the main story that can </a:t>
            </a:r>
            <a:r>
              <a:rPr lang="en-US" dirty="0" smtClean="0">
                <a:sym typeface="Wingdings" pitchFamily="2" charset="2"/>
              </a:rPr>
              <a:t>contain text – all </a:t>
            </a:r>
            <a:r>
              <a:rPr lang="en-US" dirty="0">
                <a:sym typeface="Wingdings" pitchFamily="2" charset="2"/>
              </a:rPr>
              <a:t>other text is in </a:t>
            </a:r>
            <a:r>
              <a:rPr lang="en-US" dirty="0" smtClean="0">
                <a:sym typeface="Wingdings" pitchFamily="2" charset="2"/>
              </a:rPr>
              <a:t>attribute values</a:t>
            </a:r>
          </a:p>
          <a:p>
            <a:pPr hangingPunct="1"/>
            <a:endParaRPr lang="en-US" dirty="0" smtClean="0">
              <a:sym typeface="Wingdings" pitchFamily="2" charset="2"/>
            </a:endParaRPr>
          </a:p>
          <a:p>
            <a:pPr hangingPunct="1"/>
            <a:r>
              <a:rPr lang="en-US" dirty="0" smtClean="0">
                <a:sym typeface="Wingdings" pitchFamily="2" charset="2"/>
              </a:rPr>
              <a:t>Three other types of text are allowed in runs:</a:t>
            </a:r>
            <a:endParaRPr lang="en-US" dirty="0">
              <a:sym typeface="Wingdings" pitchFamily="2" charset="2"/>
            </a:endParaRPr>
          </a:p>
          <a:p>
            <a:pPr lvl="1" hangingPunct="1"/>
            <a:r>
              <a:rPr lang="en-US" dirty="0" smtClean="0">
                <a:sym typeface="Wingdings" pitchFamily="2" charset="2"/>
              </a:rPr>
              <a:t>Deleted text </a:t>
            </a:r>
            <a:r>
              <a:rPr lang="en-US" b="1" dirty="0" smtClean="0">
                <a:solidFill>
                  <a:srgbClr val="FFC000"/>
                </a:solidFill>
                <a:sym typeface="Wingdings" pitchFamily="2" charset="2"/>
              </a:rPr>
              <a:t>&lt;w:delText&gt;</a:t>
            </a:r>
            <a:endParaRPr lang="en-US" b="1" dirty="0">
              <a:solidFill>
                <a:srgbClr val="FFC000"/>
              </a:solidFill>
              <a:sym typeface="Wingdings" pitchFamily="2" charset="2"/>
            </a:endParaRPr>
          </a:p>
          <a:p>
            <a:pPr lvl="1" hangingPunct="1"/>
            <a:r>
              <a:rPr lang="en-US" dirty="0">
                <a:sym typeface="Wingdings" pitchFamily="2" charset="2"/>
              </a:rPr>
              <a:t>Field </a:t>
            </a:r>
            <a:r>
              <a:rPr lang="en-US" dirty="0" smtClean="0">
                <a:sym typeface="Wingdings" pitchFamily="2" charset="2"/>
              </a:rPr>
              <a:t>code </a:t>
            </a:r>
            <a:r>
              <a:rPr lang="en-US" b="1" dirty="0" smtClean="0">
                <a:solidFill>
                  <a:srgbClr val="FFC000"/>
                </a:solidFill>
                <a:sym typeface="Wingdings" pitchFamily="2" charset="2"/>
              </a:rPr>
              <a:t>&lt;w:instrText&gt;</a:t>
            </a:r>
            <a:endParaRPr lang="en-US" b="1" dirty="0">
              <a:solidFill>
                <a:srgbClr val="FFC000"/>
              </a:solidFill>
              <a:sym typeface="Wingdings" pitchFamily="2" charset="2"/>
            </a:endParaRPr>
          </a:p>
          <a:p>
            <a:pPr lvl="1" hangingPunct="1"/>
            <a:r>
              <a:rPr lang="en-US" dirty="0">
                <a:sym typeface="Wingdings" pitchFamily="2" charset="2"/>
              </a:rPr>
              <a:t>Deleted field </a:t>
            </a:r>
            <a:r>
              <a:rPr lang="en-US" dirty="0" smtClean="0">
                <a:sym typeface="Wingdings" pitchFamily="2" charset="2"/>
              </a:rPr>
              <a:t>codes </a:t>
            </a:r>
            <a:r>
              <a:rPr lang="en-US" b="1" dirty="0" smtClean="0">
                <a:solidFill>
                  <a:srgbClr val="FFC000"/>
                </a:solidFill>
                <a:sym typeface="Wingdings" pitchFamily="2" charset="2"/>
              </a:rPr>
              <a:t>&lt;w:delInstrText&gt;</a:t>
            </a:r>
          </a:p>
          <a:p>
            <a:endParaRPr lang="en-US" dirty="0" smtClean="0">
              <a:sym typeface="Wingdings" pitchFamily="2" charset="2"/>
            </a:endParaRPr>
          </a:p>
          <a:p>
            <a:r>
              <a:rPr lang="en-US" dirty="0" smtClean="0">
                <a:sym typeface="Wingdings" pitchFamily="2" charset="2"/>
              </a:rPr>
              <a:t>Text nodes contain the displayed text and nothing more</a:t>
            </a:r>
          </a:p>
          <a:p>
            <a:r>
              <a:rPr lang="en-US" dirty="0" smtClean="0">
                <a:sym typeface="Wingdings" pitchFamily="2" charset="2"/>
              </a:rPr>
              <a:t>This simplifies search, localization, and similar tasks</a:t>
            </a: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noFill/>
        </p:spPr>
        <p:txBody>
          <a:bodyPr/>
          <a:lstStyle/>
          <a:p>
            <a:r>
              <a:rPr lang="en-US" dirty="0" smtClean="0"/>
              <a:t>Searching Open XML text</a:t>
            </a:r>
            <a:endParaRPr lang="en-US" dirty="0"/>
          </a:p>
        </p:txBody>
      </p:sp>
      <p:sp>
        <p:nvSpPr>
          <p:cNvPr id="5" name="Content Placeholder 4"/>
          <p:cNvSpPr>
            <a:spLocks noGrp="1"/>
          </p:cNvSpPr>
          <p:nvPr>
            <p:ph idx="1"/>
          </p:nvPr>
        </p:nvSpPr>
        <p:spPr/>
        <p:txBody>
          <a:bodyPr/>
          <a:lstStyle/>
          <a:p>
            <a:pPr>
              <a:buNone/>
            </a:pPr>
            <a:r>
              <a:rPr lang="en-US" dirty="0" smtClean="0"/>
              <a:t>To create a simple text search utility:</a:t>
            </a:r>
          </a:p>
          <a:p>
            <a:pPr>
              <a:buFont typeface="Arial" pitchFamily="34" charset="0"/>
              <a:buChar char="•"/>
            </a:pPr>
            <a:r>
              <a:rPr lang="en-US" dirty="0" smtClean="0"/>
              <a:t>Use </a:t>
            </a:r>
            <a:r>
              <a:rPr lang="en-US" dirty="0" err="1" smtClean="0"/>
              <a:t>XmlReader.Create</a:t>
            </a:r>
            <a:r>
              <a:rPr lang="en-US" dirty="0" smtClean="0"/>
              <a:t>() factory pattern</a:t>
            </a:r>
          </a:p>
          <a:p>
            <a:pPr>
              <a:buFont typeface="Arial" pitchFamily="34" charset="0"/>
              <a:buChar char="•"/>
            </a:pPr>
            <a:r>
              <a:rPr lang="en-US" dirty="0" smtClean="0"/>
              <a:t>Looks only to the </a:t>
            </a:r>
            <a:r>
              <a:rPr lang="en-US" b="1" dirty="0" smtClean="0">
                <a:solidFill>
                  <a:schemeClr val="accent3"/>
                </a:solidFill>
              </a:rPr>
              <a:t>&lt;w:t&gt;</a:t>
            </a:r>
            <a:r>
              <a:rPr lang="en-US" dirty="0" smtClean="0"/>
              <a:t> nodes</a:t>
            </a:r>
          </a:p>
          <a:p>
            <a:pPr>
              <a:buFont typeface="Arial" pitchFamily="34" charset="0"/>
              <a:buChar char="•"/>
            </a:pPr>
            <a:r>
              <a:rPr lang="en-US" dirty="0" smtClean="0"/>
              <a:t>Extremely fast and simple</a:t>
            </a:r>
            <a:endParaRPr lang="en-US" dirty="0"/>
          </a:p>
        </p:txBody>
      </p:sp>
      <p:pic>
        <p:nvPicPr>
          <p:cNvPr id="6" name="Picture 5" descr="searchdocx.jpg"/>
          <p:cNvPicPr>
            <a:picLocks noChangeAspect="1"/>
          </p:cNvPicPr>
          <p:nvPr/>
        </p:nvPicPr>
        <p:blipFill>
          <a:blip r:embed="rId3"/>
          <a:stretch>
            <a:fillRect/>
          </a:stretch>
        </p:blipFill>
        <p:spPr>
          <a:xfrm>
            <a:off x="1310309" y="3429000"/>
            <a:ext cx="6004891" cy="2209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3"/>
          <p:cNvSpPr>
            <a:spLocks noGrp="1"/>
          </p:cNvSpPr>
          <p:nvPr>
            <p:ph type="title"/>
          </p:nvPr>
        </p:nvSpPr>
        <p:spPr/>
        <p:txBody>
          <a:bodyPr/>
          <a:lstStyle/>
          <a:p>
            <a:pPr hangingPunct="1"/>
            <a:r>
              <a:rPr lang="en-US" dirty="0" smtClean="0">
                <a:sym typeface="Wingdings" pitchFamily="2" charset="2"/>
              </a:rPr>
              <a:t>Run/Text Structure: Not Predictable</a:t>
            </a:r>
            <a:endParaRPr lang="en-US" dirty="0">
              <a:sym typeface="Wingdings" pitchFamily="2" charset="2"/>
            </a:endParaRPr>
          </a:p>
        </p:txBody>
      </p:sp>
      <p:sp>
        <p:nvSpPr>
          <p:cNvPr id="6" name="Content Placeholder 5"/>
          <p:cNvSpPr>
            <a:spLocks noGrp="1"/>
          </p:cNvSpPr>
          <p:nvPr>
            <p:ph idx="1"/>
          </p:nvPr>
        </p:nvSpPr>
        <p:spPr>
          <a:xfrm>
            <a:off x="76200" y="1219200"/>
            <a:ext cx="8610600" cy="1219200"/>
          </a:xfrm>
        </p:spPr>
        <p:txBody>
          <a:bodyPr/>
          <a:lstStyle/>
          <a:p>
            <a:pPr indent="0">
              <a:buFont typeface="Arial" pitchFamily="34" charset="0"/>
              <a:buChar char="•"/>
            </a:pPr>
            <a:r>
              <a:rPr lang="en-US" dirty="0" smtClean="0">
                <a:sym typeface="Wingdings" pitchFamily="2" charset="2"/>
              </a:rPr>
              <a:t> Producers may break run/text elements arbitrarily</a:t>
            </a:r>
          </a:p>
          <a:p>
            <a:pPr indent="0">
              <a:buFont typeface="Arial" pitchFamily="34" charset="0"/>
              <a:buChar char="•"/>
            </a:pPr>
            <a:r>
              <a:rPr lang="en-US" dirty="0" smtClean="0">
                <a:sym typeface="Wingdings" pitchFamily="2" charset="2"/>
              </a:rPr>
              <a:t> Never assume anything about run/text structure!</a:t>
            </a:r>
          </a:p>
          <a:p>
            <a:pPr indent="0">
              <a:buFont typeface="Arial" pitchFamily="34" charset="0"/>
              <a:buChar char="•"/>
            </a:pPr>
            <a:endParaRPr lang="en-US" dirty="0"/>
          </a:p>
        </p:txBody>
      </p:sp>
      <p:sp>
        <p:nvSpPr>
          <p:cNvPr id="7" name="Rectangle 6"/>
          <p:cNvSpPr>
            <a:spLocks noChangeArrowheads="1"/>
          </p:cNvSpPr>
          <p:nvPr/>
        </p:nvSpPr>
        <p:spPr bwMode="auto">
          <a:xfrm>
            <a:off x="381000" y="2362200"/>
            <a:ext cx="5715000" cy="1015657"/>
          </a:xfrm>
          <a:prstGeom prst="rect">
            <a:avLst/>
          </a:prstGeom>
          <a:ln>
            <a:headEnd/>
            <a:tailEnd/>
          </a:ln>
          <a:effectLst>
            <a:outerShdw blurRad="76200" dir="13500000" sy="23000" kx="1200000" algn="br" rotWithShape="0">
              <a:prstClr val="black">
                <a:alpha val="20000"/>
              </a:prstClr>
            </a:outerShdw>
          </a:effectLst>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&lt;w:p&gt;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    &lt;w:t&gt;These examples are functionally identical.&lt;/w:t&gt;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&lt;/w:p&gt;</a:t>
            </a:r>
            <a:endParaRPr lang="en-US" sz="1200" dirty="0">
              <a:solidFill>
                <a:srgbClr val="7030A0"/>
              </a:solidFill>
              <a:latin typeface="Lucida Console" pitchFamily="49" charset="0"/>
            </a:endParaRPr>
          </a:p>
        </p:txBody>
      </p:sp>
      <p:sp>
        <p:nvSpPr>
          <p:cNvPr id="8" name="Rectangle 7"/>
          <p:cNvSpPr>
            <a:spLocks noChangeArrowheads="1"/>
          </p:cNvSpPr>
          <p:nvPr/>
        </p:nvSpPr>
        <p:spPr bwMode="auto">
          <a:xfrm>
            <a:off x="3733800" y="3505200"/>
            <a:ext cx="4953000" cy="2492984"/>
          </a:xfrm>
          <a:prstGeom prst="rect">
            <a:avLst/>
          </a:prstGeom>
          <a:ln>
            <a:headEnd/>
            <a:tailEnd/>
          </a:ln>
          <a:effectLst>
            <a:outerShdw blurRad="76200" dir="13500000" sy="23000" kx="1200000" algn="br" rotWithShape="0">
              <a:prstClr val="black">
                <a:alpha val="20000"/>
              </a:prstClr>
            </a:outerShdw>
          </a:effectLst>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&lt;w:p&gt;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    &lt;w:t </a:t>
            </a:r>
            <a:r>
              <a:rPr lang="en-US" sz="1200" dirty="0" err="1" smtClean="0">
                <a:solidFill>
                  <a:srgbClr val="7030A0"/>
                </a:solidFill>
                <a:latin typeface="Lucida Console" pitchFamily="49" charset="0"/>
              </a:rPr>
              <a:t>xml:space</a:t>
            </a:r>
            <a:r>
              <a:rPr lang="en-US" sz="1200" dirty="0" smtClean="0">
                <a:solidFill>
                  <a:srgbClr val="7030A0"/>
                </a:solidFill>
                <a:latin typeface="Lucida Console" pitchFamily="49" charset="0"/>
              </a:rPr>
              <a:t>=“preserve”&gt;These &lt;/w:t&gt;</a:t>
            </a:r>
          </a:p>
          <a:p>
            <a:pPr eaLnBrk="0" hangingPunct="0"/>
            <a:r>
              <a:rPr lang="en-US" sz="1200" dirty="0" smtClean="0">
                <a:solidFill>
                  <a:srgbClr val="7030A0"/>
                </a:solidFill>
                <a:latin typeface="Lucida Console" pitchFamily="49" charset="0"/>
              </a:rPr>
              <a:t>    &lt;w:t </a:t>
            </a:r>
            <a:r>
              <a:rPr lang="en-US" sz="1200" dirty="0" err="1" smtClean="0">
                <a:solidFill>
                  <a:srgbClr val="7030A0"/>
                </a:solidFill>
                <a:latin typeface="Lucida Console" pitchFamily="49" charset="0"/>
              </a:rPr>
              <a:t>xml:space</a:t>
            </a:r>
            <a:r>
              <a:rPr lang="en-US" sz="1200" dirty="0" smtClean="0">
                <a:solidFill>
                  <a:srgbClr val="7030A0"/>
                </a:solidFill>
                <a:latin typeface="Lucida Console" pitchFamily="49" charset="0"/>
              </a:rPr>
              <a:t>=“preserve”&gt;examples &lt;/w:t&gt;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    &lt;w:t </a:t>
            </a:r>
            <a:r>
              <a:rPr lang="en-US" sz="1200" dirty="0" err="1" smtClean="0">
                <a:solidFill>
                  <a:srgbClr val="7030A0"/>
                </a:solidFill>
                <a:latin typeface="Lucida Console" pitchFamily="49" charset="0"/>
              </a:rPr>
              <a:t>xml:space</a:t>
            </a:r>
            <a:r>
              <a:rPr lang="en-US" sz="1200" dirty="0" smtClean="0">
                <a:solidFill>
                  <a:srgbClr val="7030A0"/>
                </a:solidFill>
                <a:latin typeface="Lucida Console" pitchFamily="49" charset="0"/>
              </a:rPr>
              <a:t>=“preserve”&gt;are &lt;/w:t&gt;</a:t>
            </a:r>
          </a:p>
          <a:p>
            <a:pPr eaLnBrk="0" hangingPunct="0"/>
            <a:r>
              <a:rPr lang="en-US" sz="1200" dirty="0" smtClean="0">
                <a:solidFill>
                  <a:srgbClr val="7030A0"/>
                </a:solidFill>
                <a:latin typeface="Lucida Console" pitchFamily="49" charset="0"/>
              </a:rPr>
              <a:t>    &lt;w:t </a:t>
            </a:r>
            <a:r>
              <a:rPr lang="en-US" sz="1200" dirty="0" err="1" smtClean="0">
                <a:solidFill>
                  <a:srgbClr val="7030A0"/>
                </a:solidFill>
                <a:latin typeface="Lucida Console" pitchFamily="49" charset="0"/>
              </a:rPr>
              <a:t>xml:space</a:t>
            </a:r>
            <a:r>
              <a:rPr lang="en-US" sz="1200" dirty="0" smtClean="0">
                <a:solidFill>
                  <a:srgbClr val="7030A0"/>
                </a:solidFill>
                <a:latin typeface="Lucida Console" pitchFamily="49" charset="0"/>
              </a:rPr>
              <a:t>=“preserve”&gt;functionally &lt;/w:t&gt;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    &lt;w:t&gt;identical.&lt;/w:t&gt;</a:t>
            </a:r>
          </a:p>
          <a:p>
            <a:pPr eaLnBrk="0" hangingPunct="0"/>
            <a:r>
              <a:rPr lang="en-US" sz="1200" dirty="0" smtClean="0">
                <a:solidFill>
                  <a:srgbClr val="7030A0"/>
                </a:solidFill>
                <a:latin typeface="Lucida Console" pitchFamily="49" charset="0"/>
              </a:rPr>
              <a:t>  &lt;/w:r&gt;</a:t>
            </a:r>
          </a:p>
          <a:p>
            <a:pPr eaLnBrk="0" hangingPunct="0"/>
            <a:r>
              <a:rPr lang="en-US" sz="1200" dirty="0" smtClean="0">
                <a:solidFill>
                  <a:srgbClr val="7030A0"/>
                </a:solidFill>
                <a:latin typeface="Lucida Console" pitchFamily="49" charset="0"/>
              </a:rPr>
              <a:t>&lt;/w:p&gt;</a:t>
            </a:r>
            <a:endParaRPr lang="en-US" sz="1200" dirty="0">
              <a:solidFill>
                <a:srgbClr val="7030A0"/>
              </a:solidFill>
              <a:latin typeface="Lucida Console" pitchFamily="49" charset="0"/>
            </a:endParaRPr>
          </a:p>
        </p:txBody>
      </p:sp>
      <p:cxnSp>
        <p:nvCxnSpPr>
          <p:cNvPr id="10" name="Straight Arrow Connector 9"/>
          <p:cNvCxnSpPr/>
          <p:nvPr/>
        </p:nvCxnSpPr>
        <p:spPr>
          <a:xfrm>
            <a:off x="1905000" y="3581400"/>
            <a:ext cx="1524000" cy="1295400"/>
          </a:xfrm>
          <a:prstGeom prst="straightConnector1">
            <a:avLst/>
          </a:prstGeom>
          <a:ln w="38100">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a:t>
            </a:r>
            <a:endParaRPr lang="en-US" dirty="0"/>
          </a:p>
        </p:txBody>
      </p:sp>
      <p:sp>
        <p:nvSpPr>
          <p:cNvPr id="3" name="Content Placeholder 2"/>
          <p:cNvSpPr>
            <a:spLocks noGrp="1"/>
          </p:cNvSpPr>
          <p:nvPr>
            <p:ph idx="1"/>
          </p:nvPr>
        </p:nvSpPr>
        <p:spPr/>
        <p:txBody>
          <a:bodyPr/>
          <a:lstStyle/>
          <a:p>
            <a:r>
              <a:rPr lang="en-US" dirty="0" smtClean="0"/>
              <a:t>A sample of another type of inline content</a:t>
            </a:r>
          </a:p>
          <a:p>
            <a:r>
              <a:rPr lang="en-US" dirty="0" smtClean="0"/>
              <a:t>Fields are auto-filled by the application when the document is opened</a:t>
            </a:r>
          </a:p>
          <a:p>
            <a:endParaRPr lang="en-US" dirty="0" smtClean="0"/>
          </a:p>
          <a:p>
            <a:endParaRPr lang="en-US" dirty="0" smtClean="0"/>
          </a:p>
          <a:p>
            <a:endParaRPr lang="en-US" dirty="0" smtClean="0"/>
          </a:p>
          <a:p>
            <a:r>
              <a:rPr lang="en-US" dirty="0" smtClean="0"/>
              <a:t>77 total field types</a:t>
            </a:r>
          </a:p>
          <a:p>
            <a:r>
              <a:rPr lang="en-US" dirty="0" smtClean="0"/>
              <a:t>Examples: author, date, </a:t>
            </a:r>
            <a:r>
              <a:rPr lang="en-US" dirty="0" err="1" smtClean="0"/>
              <a:t>createdate</a:t>
            </a:r>
            <a:r>
              <a:rPr lang="en-US" dirty="0" smtClean="0"/>
              <a:t>, page#, time, formula</a:t>
            </a:r>
          </a:p>
          <a:p>
            <a:endParaRPr lang="en-US" dirty="0" smtClean="0"/>
          </a:p>
        </p:txBody>
      </p:sp>
      <p:sp>
        <p:nvSpPr>
          <p:cNvPr id="4" name="Rounded Rectangle 3"/>
          <p:cNvSpPr/>
          <p:nvPr/>
        </p:nvSpPr>
        <p:spPr>
          <a:xfrm>
            <a:off x="7772400" y="5614088"/>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DEMO</a:t>
            </a:r>
          </a:p>
        </p:txBody>
      </p:sp>
      <p:sp>
        <p:nvSpPr>
          <p:cNvPr id="5" name="Rectangle 6"/>
          <p:cNvSpPr>
            <a:spLocks noChangeArrowheads="1"/>
          </p:cNvSpPr>
          <p:nvPr/>
        </p:nvSpPr>
        <p:spPr bwMode="auto">
          <a:xfrm>
            <a:off x="304800" y="2819400"/>
            <a:ext cx="8534400" cy="954101"/>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r>
              <a:rPr lang="en-US" sz="1400" dirty="0" smtClean="0">
                <a:solidFill>
                  <a:srgbClr val="7030A0"/>
                </a:solidFill>
                <a:latin typeface="Lucida Console" pitchFamily="49" charset="0"/>
              </a:rPr>
              <a:t>&lt;w:p&gt;</a:t>
            </a:r>
          </a:p>
          <a:p>
            <a:r>
              <a:rPr lang="en-US" sz="1400" dirty="0" smtClean="0">
                <a:solidFill>
                  <a:srgbClr val="7030A0"/>
                </a:solidFill>
                <a:latin typeface="Lucida Console" pitchFamily="49" charset="0"/>
              </a:rPr>
              <a:t>  &lt;w:fldSimple w:instr=" DATE  \@ &amp;</a:t>
            </a:r>
            <a:r>
              <a:rPr lang="en-US" sz="1400" dirty="0" err="1" smtClean="0">
                <a:solidFill>
                  <a:srgbClr val="7030A0"/>
                </a:solidFill>
                <a:latin typeface="Lucida Console" pitchFamily="49" charset="0"/>
              </a:rPr>
              <a:t>quot;d</a:t>
            </a:r>
            <a:r>
              <a:rPr lang="en-US" sz="1400" dirty="0" smtClean="0">
                <a:solidFill>
                  <a:srgbClr val="7030A0"/>
                </a:solidFill>
                <a:latin typeface="Lucida Console" pitchFamily="49" charset="0"/>
              </a:rPr>
              <a:t> MMMM </a:t>
            </a:r>
            <a:r>
              <a:rPr lang="en-US" sz="1400" dirty="0" err="1" smtClean="0">
                <a:solidFill>
                  <a:srgbClr val="7030A0"/>
                </a:solidFill>
                <a:latin typeface="Lucida Console" pitchFamily="49" charset="0"/>
              </a:rPr>
              <a:t>yyyy&amp;quot</a:t>
            </a:r>
            <a:r>
              <a:rPr lang="en-US" sz="1400" dirty="0" smtClean="0">
                <a:solidFill>
                  <a:srgbClr val="7030A0"/>
                </a:solidFill>
                <a:latin typeface="Lucida Console" pitchFamily="49" charset="0"/>
              </a:rPr>
              <a:t>;  \* MERGEFORMAT“/&gt;</a:t>
            </a:r>
          </a:p>
          <a:p>
            <a:r>
              <a:rPr lang="en-US" sz="1400" dirty="0" smtClean="0">
                <a:solidFill>
                  <a:srgbClr val="7030A0"/>
                </a:solidFill>
                <a:latin typeface="Lucida Console" pitchFamily="49" charset="0"/>
              </a:rPr>
              <a:t>&lt;/w:p&gt;</a:t>
            </a:r>
          </a:p>
          <a:p>
            <a:endParaRPr lang="en-US" sz="1400" dirty="0" smtClean="0">
              <a:solidFill>
                <a:srgbClr val="7030A0"/>
              </a:solidFill>
              <a:latin typeface="Lucida Console"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Disclaimer</a:t>
            </a:r>
          </a:p>
        </p:txBody>
      </p:sp>
      <p:sp>
        <p:nvSpPr>
          <p:cNvPr id="64515" name="Rectangle 3"/>
          <p:cNvSpPr>
            <a:spLocks noGrp="1" noChangeArrowheads="1"/>
          </p:cNvSpPr>
          <p:nvPr>
            <p:ph type="body" idx="1"/>
          </p:nvPr>
        </p:nvSpPr>
        <p:spPr/>
        <p:txBody>
          <a:bodyPr/>
          <a:lstStyle/>
          <a:p>
            <a:pPr>
              <a:lnSpc>
                <a:spcPct val="80000"/>
              </a:lnSpc>
              <a:buFontTx/>
              <a:buNone/>
            </a:pPr>
            <a:r>
              <a:rPr lang="en-US" sz="1100" dirty="0"/>
              <a:t>The information contained in this slide deck represents the current view of Microsoft Corporation on the issues discussed as of the date of publication.  Because Microsoft must respond to changing market conditions, it should not be interpreted to be a commitment on the part of Microsoft, and Microsoft cannot guarantee the accuracy of any information presented after the date of publication.</a:t>
            </a:r>
          </a:p>
          <a:p>
            <a:pPr>
              <a:lnSpc>
                <a:spcPct val="80000"/>
              </a:lnSpc>
              <a:buFontTx/>
              <a:buNone/>
            </a:pPr>
            <a:r>
              <a:rPr lang="en-US" sz="1100" dirty="0"/>
              <a:t>This slide deck is for informational purposes only.  MICROSOFT MAKES NO WARRANTIES, EXPRESS, IMPLIED OR STATUTORY, AS TO THE INFORMATION IN THIS DOCUMENT.</a:t>
            </a:r>
          </a:p>
          <a:p>
            <a:pPr>
              <a:lnSpc>
                <a:spcPct val="80000"/>
              </a:lnSpc>
              <a:buFontTx/>
              <a:buNone/>
            </a:pPr>
            <a:r>
              <a:rPr lang="en-US" sz="1100" dirty="0"/>
              <a:t>Complying with all applicable copyright laws is the responsibility of the user.  Without limiting the rights under copyright, no part of this slide deck may be reproduced, stored in or introduced into a retrieval system, or transmitted in any form or by any means (electronic, mechanical, photocopying, recording, or otherwise), or for any purpose, without the express written permission of Microsoft Corporation. </a:t>
            </a:r>
          </a:p>
          <a:p>
            <a:pPr>
              <a:lnSpc>
                <a:spcPct val="80000"/>
              </a:lnSpc>
              <a:buFontTx/>
              <a:buNone/>
            </a:pPr>
            <a:r>
              <a:rPr lang="en-US" sz="1100" dirty="0"/>
              <a:t>Microsoft may have patents, patent applications, trademarks, copyrights, or other intellectual property rights covering subject matter in this slide deck.  Except as expressly provided in any written license agreement from Microsoft, the furnishing of this slide deck does not give you any license to these patents, trademarks, copyrights, or other intellectual property.</a:t>
            </a:r>
          </a:p>
          <a:p>
            <a:pPr>
              <a:lnSpc>
                <a:spcPct val="80000"/>
              </a:lnSpc>
              <a:buFontTx/>
              <a:buNone/>
            </a:pPr>
            <a:r>
              <a:rPr lang="en-US" sz="1100" dirty="0"/>
              <a:t>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pPr>
              <a:lnSpc>
                <a:spcPct val="80000"/>
              </a:lnSpc>
              <a:buFontTx/>
              <a:buNone/>
            </a:pPr>
            <a:r>
              <a:rPr lang="en-US" sz="1100" dirty="0"/>
              <a:t>  </a:t>
            </a:r>
          </a:p>
          <a:p>
            <a:pPr>
              <a:lnSpc>
                <a:spcPct val="80000"/>
              </a:lnSpc>
              <a:buFontTx/>
              <a:buNone/>
            </a:pPr>
            <a:r>
              <a:rPr lang="en-US" sz="1100" dirty="0">
                <a:cs typeface="Tahoma" pitchFamily="34" charset="0"/>
              </a:rPr>
              <a:t>©</a:t>
            </a:r>
            <a:r>
              <a:rPr lang="en-US" sz="1100" dirty="0"/>
              <a:t> </a:t>
            </a:r>
            <a:r>
              <a:rPr lang="en-US" sz="1100" dirty="0" smtClean="0"/>
              <a:t>2006 </a:t>
            </a:r>
            <a:r>
              <a:rPr lang="en-US" sz="1100" dirty="0"/>
              <a:t>Microsoft Corporation.  All rights reserved.</a:t>
            </a:r>
          </a:p>
          <a:p>
            <a:pPr>
              <a:lnSpc>
                <a:spcPct val="80000"/>
              </a:lnSpc>
              <a:buFontTx/>
              <a:buNone/>
            </a:pPr>
            <a:r>
              <a:rPr lang="en-US" sz="1100" dirty="0"/>
              <a:t>Microsoft, </a:t>
            </a:r>
            <a:r>
              <a:rPr lang="en-US" sz="1100" dirty="0" smtClean="0"/>
              <a:t>2007 Microsoft Office System, .NET Framework 3.0, Visual Studio, and Windows Vista </a:t>
            </a:r>
            <a:r>
              <a:rPr lang="en-US" sz="1100" dirty="0"/>
              <a:t>are either registered trademarks or trademarks of Microsoft Corporation in the United States and/or other countries.</a:t>
            </a:r>
          </a:p>
          <a:p>
            <a:pPr>
              <a:lnSpc>
                <a:spcPct val="80000"/>
              </a:lnSpc>
              <a:buFontTx/>
              <a:buNone/>
            </a:pPr>
            <a:r>
              <a:rPr lang="en-US" sz="1100" dirty="0"/>
              <a:t>The names of actual companies and products mentioned herein may be the trademarks of their respective owners</a:t>
            </a:r>
            <a:r>
              <a:rPr lang="en-US" sz="1100" dirty="0" smtClean="0"/>
              <a:t>.</a:t>
            </a: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IDs (RSIDs)</a:t>
            </a:r>
            <a:endParaRPr lang="en-US" dirty="0"/>
          </a:p>
        </p:txBody>
      </p:sp>
      <p:sp>
        <p:nvSpPr>
          <p:cNvPr id="3" name="Content Placeholder 2"/>
          <p:cNvSpPr>
            <a:spLocks noGrp="1"/>
          </p:cNvSpPr>
          <p:nvPr>
            <p:ph idx="1"/>
          </p:nvPr>
        </p:nvSpPr>
        <p:spPr/>
        <p:txBody>
          <a:bodyPr/>
          <a:lstStyle/>
          <a:p>
            <a:r>
              <a:rPr lang="en-US" dirty="0" smtClean="0"/>
              <a:t>RSID values are used to identify a set of changes that were made during the same editing session</a:t>
            </a:r>
          </a:p>
          <a:p>
            <a:r>
              <a:rPr lang="en-US" dirty="0" smtClean="0"/>
              <a:t>Found in many elements:</a:t>
            </a:r>
          </a:p>
          <a:p>
            <a:pPr lvl="1"/>
            <a:r>
              <a:rPr lang="en-US" dirty="0" smtClean="0"/>
              <a:t>Paragraphs, runs, sections, styles</a:t>
            </a:r>
          </a:p>
          <a:p>
            <a:pPr lvl="1"/>
            <a:r>
              <a:rPr lang="en-US" dirty="0" smtClean="0"/>
              <a:t>Table rows, table properties, charts, diagrams</a:t>
            </a:r>
          </a:p>
          <a:p>
            <a:r>
              <a:rPr lang="en-US" dirty="0" smtClean="0"/>
              <a:t>Optional, but recommended for applications that modify existing documents</a:t>
            </a:r>
          </a:p>
          <a:p>
            <a:r>
              <a:rPr lang="en-US" dirty="0" smtClean="0"/>
              <a:t>Sample revision IDs table (from settings part):</a:t>
            </a:r>
            <a:endParaRPr lang="en-US" dirty="0"/>
          </a:p>
        </p:txBody>
      </p:sp>
      <p:sp>
        <p:nvSpPr>
          <p:cNvPr id="4" name="Rectangle 6"/>
          <p:cNvSpPr>
            <a:spLocks noChangeArrowheads="1"/>
          </p:cNvSpPr>
          <p:nvPr/>
        </p:nvSpPr>
        <p:spPr bwMode="auto">
          <a:xfrm>
            <a:off x="914400" y="4787212"/>
            <a:ext cx="4343400" cy="1384988"/>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r>
              <a:rPr lang="pl-PL" sz="1400" dirty="0" smtClean="0">
                <a:solidFill>
                  <a:srgbClr val="7030A0"/>
                </a:solidFill>
                <a:latin typeface="Lucida Console" pitchFamily="49" charset="0"/>
              </a:rPr>
              <a:t>&lt;w:rsids&gt;</a:t>
            </a:r>
          </a:p>
          <a:p>
            <a:r>
              <a:rPr lang="pl-PL" sz="1400" dirty="0" smtClean="0">
                <a:solidFill>
                  <a:srgbClr val="7030A0"/>
                </a:solidFill>
                <a:latin typeface="Lucida Console" pitchFamily="49" charset="0"/>
              </a:rPr>
              <a:t>  &lt;w:rsidRoot w:val="008142D8" /&gt; </a:t>
            </a:r>
          </a:p>
          <a:p>
            <a:r>
              <a:rPr lang="pl-PL" sz="1400" dirty="0" smtClean="0">
                <a:solidFill>
                  <a:srgbClr val="7030A0"/>
                </a:solidFill>
                <a:latin typeface="Lucida Console" pitchFamily="49" charset="0"/>
              </a:rPr>
              <a:t>  &lt;w:rsid w:val="00102433" /&gt; </a:t>
            </a:r>
          </a:p>
          <a:p>
            <a:r>
              <a:rPr lang="pl-PL" sz="1400" dirty="0" smtClean="0">
                <a:solidFill>
                  <a:srgbClr val="7030A0"/>
                </a:solidFill>
                <a:latin typeface="Lucida Console" pitchFamily="49" charset="0"/>
              </a:rPr>
              <a:t>  &lt;w:rsid w:val="008142D8" /&gt; </a:t>
            </a:r>
          </a:p>
          <a:p>
            <a:r>
              <a:rPr lang="pl-PL" sz="1400" dirty="0" smtClean="0">
                <a:solidFill>
                  <a:srgbClr val="7030A0"/>
                </a:solidFill>
                <a:latin typeface="Lucida Console" pitchFamily="49" charset="0"/>
              </a:rPr>
              <a:t>  &lt;w:rsid w:val="00903906" /&gt;</a:t>
            </a:r>
          </a:p>
          <a:p>
            <a:r>
              <a:rPr lang="pl-PL" sz="1400" dirty="0" smtClean="0">
                <a:solidFill>
                  <a:srgbClr val="7030A0"/>
                </a:solidFill>
                <a:latin typeface="Lucida Console" pitchFamily="49" charset="0"/>
              </a:rPr>
              <a:t>&lt;/w:rsids&gt;</a:t>
            </a:r>
            <a:endParaRPr lang="en-US" sz="1400" dirty="0" smtClean="0">
              <a:solidFill>
                <a:srgbClr val="7030A0"/>
              </a:solidFill>
              <a:latin typeface="Lucida Console" pitchFamily="49" charset="0"/>
            </a:endParaRPr>
          </a:p>
        </p:txBody>
      </p:sp>
      <p:sp>
        <p:nvSpPr>
          <p:cNvPr id="5" name="Rounded Rectangle 4"/>
          <p:cNvSpPr/>
          <p:nvPr/>
        </p:nvSpPr>
        <p:spPr>
          <a:xfrm>
            <a:off x="7772400" y="5614088"/>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DEMO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AND </a:t>
            </a:r>
            <a:r>
              <a:rPr lang="en-US" dirty="0" err="1" smtClean="0"/>
              <a:t>hYPERLINKS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r>
              <a:rPr lang="en-US" dirty="0" smtClean="0"/>
              <a:t>An image is a </a:t>
            </a:r>
            <a:r>
              <a:rPr lang="en-US" b="1" dirty="0" smtClean="0">
                <a:solidFill>
                  <a:srgbClr val="FFC000"/>
                </a:solidFill>
              </a:rPr>
              <a:t>w:pict</a:t>
            </a:r>
            <a:r>
              <a:rPr lang="en-US" dirty="0" smtClean="0"/>
              <a:t> element inside a run </a:t>
            </a:r>
            <a:r>
              <a:rPr lang="en-US" b="1" dirty="0" smtClean="0">
                <a:solidFill>
                  <a:srgbClr val="FFC000"/>
                </a:solidFill>
              </a:rPr>
              <a:t>&lt;w:r&gt;</a:t>
            </a:r>
          </a:p>
          <a:p>
            <a:r>
              <a:rPr lang="en-US" dirty="0" smtClean="0"/>
              <a:t>The </a:t>
            </a:r>
            <a:r>
              <a:rPr lang="en-US" b="1" dirty="0" smtClean="0">
                <a:solidFill>
                  <a:srgbClr val="FFC000"/>
                </a:solidFill>
              </a:rPr>
              <a:t>v:imagedata</a:t>
            </a:r>
            <a:r>
              <a:rPr lang="en-US" dirty="0" smtClean="0"/>
              <a:t> element is defined in VML:</a:t>
            </a:r>
          </a:p>
          <a:p>
            <a:pPr lvl="2"/>
            <a:r>
              <a:rPr lang="en-US" sz="1600" dirty="0" err="1" smtClean="0">
                <a:solidFill>
                  <a:srgbClr val="FFC000"/>
                </a:solidFill>
                <a:latin typeface="Lucida Console" pitchFamily="49" charset="0"/>
              </a:rPr>
              <a:t>xmlns:v</a:t>
            </a:r>
            <a:r>
              <a:rPr lang="en-US" sz="1600" dirty="0" smtClean="0">
                <a:solidFill>
                  <a:srgbClr val="FFC000"/>
                </a:solidFill>
                <a:latin typeface="Lucida Console" pitchFamily="49" charset="0"/>
              </a:rPr>
              <a:t>="</a:t>
            </a:r>
            <a:r>
              <a:rPr lang="en-US" sz="1600" dirty="0" err="1" smtClean="0">
                <a:solidFill>
                  <a:srgbClr val="FFC000"/>
                </a:solidFill>
                <a:latin typeface="Lucida Console" pitchFamily="49" charset="0"/>
              </a:rPr>
              <a:t>urn:schemas-microsoft-com:vml</a:t>
            </a:r>
            <a:r>
              <a:rPr lang="en-US" sz="1600" dirty="0" smtClean="0">
                <a:solidFill>
                  <a:srgbClr val="FFC000"/>
                </a:solidFill>
                <a:latin typeface="Lucida Console" pitchFamily="49" charset="0"/>
              </a:rPr>
              <a:t>"</a:t>
            </a:r>
          </a:p>
          <a:p>
            <a:endParaRPr lang="en-US" dirty="0" smtClean="0"/>
          </a:p>
          <a:p>
            <a:r>
              <a:rPr lang="en-US" dirty="0" smtClean="0"/>
              <a:t>The actual image is referenced via a relationship:</a:t>
            </a:r>
          </a:p>
          <a:p>
            <a:endParaRPr lang="en-US" dirty="0" smtClean="0"/>
          </a:p>
          <a:p>
            <a:endParaRPr lang="en-US" dirty="0" smtClean="0"/>
          </a:p>
          <a:p>
            <a:endParaRPr lang="en-US" dirty="0" smtClean="0"/>
          </a:p>
          <a:p>
            <a:r>
              <a:rPr lang="en-US" dirty="0" smtClean="0"/>
              <a:t>The relationship points to an image part in the package:</a:t>
            </a:r>
          </a:p>
        </p:txBody>
      </p:sp>
      <p:sp>
        <p:nvSpPr>
          <p:cNvPr id="4" name="Rectangle 6"/>
          <p:cNvSpPr>
            <a:spLocks noChangeArrowheads="1"/>
          </p:cNvSpPr>
          <p:nvPr/>
        </p:nvSpPr>
        <p:spPr bwMode="auto">
          <a:xfrm>
            <a:off x="609600" y="3556343"/>
            <a:ext cx="7924800" cy="101565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&lt;w:pict&gt;</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  &lt;v:shape id="_x0000_i1025" type="#_x0000_t75" style="width:250; height:200"&gt;</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    </a:t>
            </a:r>
            <a:r>
              <a:rPr lang="en-US" sz="1200" b="1" dirty="0" smtClean="0">
                <a:solidFill>
                  <a:schemeClr val="tx1"/>
                </a:solidFill>
                <a:latin typeface="Lucida Console" pitchFamily="49" charset="0"/>
              </a:rPr>
              <a:t>&lt;v:imagedata r:id="rId4"/&gt;</a:t>
            </a:r>
            <a:r>
              <a:rPr lang="en-US" sz="1200" dirty="0" smtClean="0">
                <a:solidFill>
                  <a:srgbClr val="7030A0"/>
                </a:solidFill>
                <a:latin typeface="Lucida Console" pitchFamily="49" charset="0"/>
              </a:rPr>
              <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  &lt;/v:shape&gt;</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&lt;/w:pict&gt;</a:t>
            </a:r>
            <a:endParaRPr lang="en-US" sz="1200" dirty="0">
              <a:solidFill>
                <a:srgbClr val="7030A0"/>
              </a:solidFill>
              <a:latin typeface="Lucida Console" pitchFamily="49" charset="0"/>
            </a:endParaRPr>
          </a:p>
        </p:txBody>
      </p:sp>
      <p:sp>
        <p:nvSpPr>
          <p:cNvPr id="5" name="Rectangle 6"/>
          <p:cNvSpPr>
            <a:spLocks noChangeArrowheads="1"/>
          </p:cNvSpPr>
          <p:nvPr/>
        </p:nvSpPr>
        <p:spPr bwMode="auto">
          <a:xfrm>
            <a:off x="609600" y="5410200"/>
            <a:ext cx="7924800" cy="646325"/>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&lt;Relationship </a:t>
            </a:r>
            <a:r>
              <a:rPr lang="en-US" sz="1200" b="1" dirty="0" smtClean="0">
                <a:solidFill>
                  <a:schemeClr val="tx1"/>
                </a:solidFill>
                <a:latin typeface="Lucida Console" pitchFamily="49" charset="0"/>
              </a:rPr>
              <a:t>Id="rId4”</a:t>
            </a:r>
          </a:p>
          <a:p>
            <a:pPr eaLnBrk="0" hangingPunct="0"/>
            <a:r>
              <a:rPr lang="en-US" sz="1200" dirty="0" smtClean="0">
                <a:solidFill>
                  <a:srgbClr val="7030A0"/>
                </a:solidFill>
                <a:latin typeface="Lucida Console" pitchFamily="49" charset="0"/>
              </a:rPr>
              <a:t>  Type="http://schemas.openxmlformats.org/officeDocument/2006/relationships/image”</a:t>
            </a:r>
          </a:p>
          <a:p>
            <a:pPr eaLnBrk="0" hangingPunct="0"/>
            <a:r>
              <a:rPr lang="en-US" sz="1200" dirty="0" smtClean="0">
                <a:solidFill>
                  <a:srgbClr val="7030A0"/>
                </a:solidFill>
                <a:latin typeface="Lucida Console" pitchFamily="49" charset="0"/>
              </a:rPr>
              <a:t>  </a:t>
            </a:r>
            <a:r>
              <a:rPr lang="en-US" sz="1200" b="1" dirty="0" smtClean="0">
                <a:solidFill>
                  <a:schemeClr val="tx1"/>
                </a:solidFill>
                <a:latin typeface="Lucida Console" pitchFamily="49" charset="0"/>
              </a:rPr>
              <a:t>Target="image1.jpg"/&gt;</a:t>
            </a:r>
            <a:endParaRPr lang="en-US" sz="1200" b="1" dirty="0">
              <a:solidFill>
                <a:schemeClr val="tx1"/>
              </a:solidFill>
              <a:latin typeface="Lucida Console"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Hyperlinks</a:t>
            </a:r>
            <a:endParaRPr lang="en-US" dirty="0"/>
          </a:p>
        </p:txBody>
      </p:sp>
      <p:sp>
        <p:nvSpPr>
          <p:cNvPr id="3" name="Content Placeholder 2"/>
          <p:cNvSpPr>
            <a:spLocks noGrp="1"/>
          </p:cNvSpPr>
          <p:nvPr>
            <p:ph idx="1"/>
          </p:nvPr>
        </p:nvSpPr>
        <p:spPr/>
        <p:txBody>
          <a:bodyPr/>
          <a:lstStyle/>
          <a:p>
            <a:r>
              <a:rPr lang="en-US" dirty="0" smtClean="0"/>
              <a:t>A hyperlink is nested inside a paragraph, outside a run:</a:t>
            </a:r>
          </a:p>
          <a:p>
            <a:endParaRPr lang="en-US" dirty="0" smtClean="0"/>
          </a:p>
          <a:p>
            <a:endParaRPr lang="en-US" dirty="0" smtClean="0"/>
          </a:p>
          <a:p>
            <a:endParaRPr lang="en-US" dirty="0" smtClean="0"/>
          </a:p>
          <a:p>
            <a:endParaRPr lang="en-US" dirty="0" smtClean="0"/>
          </a:p>
          <a:p>
            <a:endParaRPr lang="en-US" dirty="0" smtClean="0"/>
          </a:p>
          <a:p>
            <a:r>
              <a:rPr lang="en-US" dirty="0" smtClean="0"/>
              <a:t>The destination is stored in a relationship:</a:t>
            </a:r>
          </a:p>
          <a:p>
            <a:endParaRPr lang="en-US" dirty="0"/>
          </a:p>
        </p:txBody>
      </p:sp>
      <p:sp>
        <p:nvSpPr>
          <p:cNvPr id="4" name="Rectangle 6"/>
          <p:cNvSpPr>
            <a:spLocks noChangeArrowheads="1"/>
          </p:cNvSpPr>
          <p:nvPr/>
        </p:nvSpPr>
        <p:spPr bwMode="auto">
          <a:xfrm>
            <a:off x="609600" y="1828800"/>
            <a:ext cx="7924800" cy="2123652"/>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200" dirty="0" smtClean="0">
                <a:solidFill>
                  <a:srgbClr val="7030A0"/>
                </a:solidFill>
                <a:latin typeface="Lucida Console" pitchFamily="49" charset="0"/>
              </a:rPr>
              <a:t>&lt;w:p&gt;</a:t>
            </a:r>
            <a:br>
              <a:rPr lang="en-US" sz="1200" dirty="0" smtClean="0">
                <a:solidFill>
                  <a:srgbClr val="7030A0"/>
                </a:solidFill>
                <a:latin typeface="Lucida Console" pitchFamily="49" charset="0"/>
              </a:rPr>
            </a:br>
            <a:r>
              <a:rPr lang="en-US" sz="1200" b="1" dirty="0" smtClean="0">
                <a:solidFill>
                  <a:schemeClr val="tx1"/>
                </a:solidFill>
                <a:latin typeface="Lucida Console" pitchFamily="49" charset="0"/>
              </a:rPr>
              <a:t>  &lt;w:hyperlink r:id=“linkRel1"&gt;</a:t>
            </a:r>
            <a:br>
              <a:rPr lang="en-US" sz="1200" b="1" dirty="0" smtClean="0">
                <a:solidFill>
                  <a:schemeClr val="tx1"/>
                </a:solidFill>
                <a:latin typeface="Lucida Console" pitchFamily="49" charset="0"/>
              </a:rPr>
            </a:br>
            <a:r>
              <a:rPr lang="en-US" sz="1200" dirty="0" smtClean="0">
                <a:solidFill>
                  <a:srgbClr val="7030A0"/>
                </a:solidFill>
                <a:latin typeface="Lucida Console" pitchFamily="49" charset="0"/>
              </a:rPr>
              <a:t>    &lt;w:r&gt;</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      &lt;w:rPr&gt;</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        &lt;w:color w:val="0000FF" w:themeColor="hyperlink" /&gt;</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        &lt;w:u w:val="single" /&gt;</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      &lt;/w:rPr&gt;</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      &lt;w:t&gt;Click here for OpenXmlDeveloper.org.&lt;/w:t&gt;</a:t>
            </a:r>
            <a:br>
              <a:rPr lang="en-US" sz="1200" dirty="0" smtClean="0">
                <a:solidFill>
                  <a:srgbClr val="7030A0"/>
                </a:solidFill>
                <a:latin typeface="Lucida Console" pitchFamily="49" charset="0"/>
              </a:rPr>
            </a:br>
            <a:r>
              <a:rPr lang="en-US" sz="1200" dirty="0" smtClean="0">
                <a:solidFill>
                  <a:srgbClr val="7030A0"/>
                </a:solidFill>
                <a:latin typeface="Lucida Console" pitchFamily="49" charset="0"/>
              </a:rPr>
              <a:t>    &lt;/w:r&gt;</a:t>
            </a:r>
            <a:br>
              <a:rPr lang="en-US" sz="1200" dirty="0" smtClean="0">
                <a:solidFill>
                  <a:srgbClr val="7030A0"/>
                </a:solidFill>
                <a:latin typeface="Lucida Console" pitchFamily="49" charset="0"/>
              </a:rPr>
            </a:br>
            <a:r>
              <a:rPr lang="en-US" sz="1200" b="1" dirty="0" smtClean="0">
                <a:solidFill>
                  <a:schemeClr val="tx1"/>
                </a:solidFill>
                <a:latin typeface="Lucida Console" pitchFamily="49" charset="0"/>
              </a:rPr>
              <a:t>  &lt;/w:hyperlink&gt;</a:t>
            </a:r>
            <a:br>
              <a:rPr lang="en-US" sz="1200" b="1" dirty="0" smtClean="0">
                <a:solidFill>
                  <a:schemeClr val="tx1"/>
                </a:solidFill>
                <a:latin typeface="Lucida Console" pitchFamily="49" charset="0"/>
              </a:rPr>
            </a:br>
            <a:r>
              <a:rPr lang="en-US" sz="1200" dirty="0" smtClean="0">
                <a:solidFill>
                  <a:srgbClr val="7030A0"/>
                </a:solidFill>
                <a:latin typeface="Lucida Console" pitchFamily="49" charset="0"/>
              </a:rPr>
              <a:t>&lt;/w:p&gt;</a:t>
            </a:r>
            <a:endParaRPr lang="en-US" sz="1200" dirty="0">
              <a:solidFill>
                <a:srgbClr val="7030A0"/>
              </a:solidFill>
              <a:latin typeface="Lucida Console" pitchFamily="49" charset="0"/>
            </a:endParaRPr>
          </a:p>
        </p:txBody>
      </p:sp>
      <p:sp>
        <p:nvSpPr>
          <p:cNvPr id="5" name="Rectangle 6"/>
          <p:cNvSpPr>
            <a:spLocks noChangeArrowheads="1"/>
          </p:cNvSpPr>
          <p:nvPr/>
        </p:nvSpPr>
        <p:spPr bwMode="auto">
          <a:xfrm>
            <a:off x="609600" y="4648200"/>
            <a:ext cx="7924800" cy="600158"/>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100" dirty="0" smtClean="0">
                <a:solidFill>
                  <a:srgbClr val="7030A0"/>
                </a:solidFill>
                <a:latin typeface="Lucida Console" pitchFamily="49" charset="0"/>
              </a:rPr>
              <a:t>&lt;Relationship </a:t>
            </a:r>
            <a:r>
              <a:rPr lang="en-US" sz="1100" b="1" dirty="0" smtClean="0">
                <a:solidFill>
                  <a:schemeClr val="tx1"/>
                </a:solidFill>
                <a:latin typeface="Lucida Console" pitchFamily="49" charset="0"/>
              </a:rPr>
              <a:t>Id=“linkRel1“</a:t>
            </a:r>
          </a:p>
          <a:p>
            <a:pPr eaLnBrk="0" hangingPunct="0"/>
            <a:r>
              <a:rPr lang="en-US" sz="1100" dirty="0" smtClean="0">
                <a:solidFill>
                  <a:srgbClr val="7030A0"/>
                </a:solidFill>
                <a:latin typeface="Lucida Console" pitchFamily="49" charset="0"/>
              </a:rPr>
              <a:t>  Type="http://schemas.openxmlformats.org/officeDocument/2006/relationships/hyperlink”</a:t>
            </a:r>
          </a:p>
          <a:p>
            <a:pPr eaLnBrk="0" hangingPunct="0"/>
            <a:r>
              <a:rPr lang="en-US" sz="1100" dirty="0" smtClean="0">
                <a:solidFill>
                  <a:srgbClr val="7030A0"/>
                </a:solidFill>
                <a:latin typeface="Lucida Console" pitchFamily="49" charset="0"/>
              </a:rPr>
              <a:t>  </a:t>
            </a:r>
            <a:r>
              <a:rPr lang="en-US" sz="1100" b="1" dirty="0" smtClean="0">
                <a:solidFill>
                  <a:schemeClr val="tx1"/>
                </a:solidFill>
                <a:latin typeface="Lucida Console" pitchFamily="49" charset="0"/>
              </a:rPr>
              <a:t>Target="http://www.openxmldeveloper.org"</a:t>
            </a:r>
            <a:r>
              <a:rPr lang="en-US" sz="1100" dirty="0" smtClean="0">
                <a:solidFill>
                  <a:srgbClr val="7030A0"/>
                </a:solidFill>
                <a:latin typeface="Lucida Console" pitchFamily="49" charset="0"/>
              </a:rPr>
              <a:t> </a:t>
            </a:r>
            <a:r>
              <a:rPr lang="en-US" sz="1100" dirty="0" err="1" smtClean="0">
                <a:solidFill>
                  <a:srgbClr val="7030A0"/>
                </a:solidFill>
                <a:latin typeface="Lucida Console" pitchFamily="49" charset="0"/>
              </a:rPr>
              <a:t>TargetMode</a:t>
            </a:r>
            <a:r>
              <a:rPr lang="en-US" sz="1100" dirty="0" smtClean="0">
                <a:solidFill>
                  <a:srgbClr val="7030A0"/>
                </a:solidFill>
                <a:latin typeface="Lucida Console" pitchFamily="49" charset="0"/>
              </a:rPr>
              <a:t>="External" /&gt;</a:t>
            </a:r>
            <a:endParaRPr lang="en-US" sz="1100" dirty="0">
              <a:solidFill>
                <a:srgbClr val="7030A0"/>
              </a:solidFill>
              <a:latin typeface="Lucida Console" pitchFamily="49" charset="0"/>
            </a:endParaRPr>
          </a:p>
        </p:txBody>
      </p:sp>
      <p:sp>
        <p:nvSpPr>
          <p:cNvPr id="6" name="Rounded Rectangle 5"/>
          <p:cNvSpPr/>
          <p:nvPr/>
        </p:nvSpPr>
        <p:spPr>
          <a:xfrm>
            <a:off x="7391400" y="5753100"/>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DEMO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 Destinations</a:t>
            </a:r>
            <a:endParaRPr lang="en-US" dirty="0"/>
          </a:p>
        </p:txBody>
      </p:sp>
      <p:sp>
        <p:nvSpPr>
          <p:cNvPr id="3" name="Content Placeholder 2"/>
          <p:cNvSpPr>
            <a:spLocks noGrp="1"/>
          </p:cNvSpPr>
          <p:nvPr>
            <p:ph idx="1"/>
          </p:nvPr>
        </p:nvSpPr>
        <p:spPr/>
        <p:txBody>
          <a:bodyPr/>
          <a:lstStyle/>
          <a:p>
            <a:pPr>
              <a:buNone/>
            </a:pPr>
            <a:r>
              <a:rPr lang="en-CA" dirty="0" smtClean="0"/>
              <a:t>Hyperlinks can link to three types of destinations:</a:t>
            </a:r>
          </a:p>
          <a:p>
            <a:pPr lvl="1"/>
            <a:endParaRPr lang="en-CA" dirty="0" smtClean="0"/>
          </a:p>
          <a:p>
            <a:r>
              <a:rPr lang="en-CA" dirty="0" err="1" smtClean="0">
                <a:solidFill>
                  <a:srgbClr val="FFCC00"/>
                </a:solidFill>
              </a:rPr>
              <a:t>Intradocument</a:t>
            </a:r>
            <a:r>
              <a:rPr lang="en-CA" dirty="0" smtClean="0">
                <a:solidFill>
                  <a:srgbClr val="FFCC00"/>
                </a:solidFill>
              </a:rPr>
              <a:t>: </a:t>
            </a:r>
            <a:r>
              <a:rPr lang="en-CA" dirty="0" smtClean="0"/>
              <a:t>a bookmark contained within the current </a:t>
            </a:r>
            <a:r>
              <a:rPr lang="en-CA" dirty="0" err="1" smtClean="0"/>
              <a:t>WordprocessingML</a:t>
            </a:r>
            <a:r>
              <a:rPr lang="en-CA" dirty="0" smtClean="0"/>
              <a:t> document.</a:t>
            </a:r>
          </a:p>
          <a:p>
            <a:endParaRPr lang="en-CA" dirty="0" smtClean="0"/>
          </a:p>
          <a:p>
            <a:r>
              <a:rPr lang="en-CA" dirty="0" err="1" smtClean="0">
                <a:solidFill>
                  <a:srgbClr val="FFCC00"/>
                </a:solidFill>
              </a:rPr>
              <a:t>Interdocument</a:t>
            </a:r>
            <a:r>
              <a:rPr lang="en-CA" dirty="0" smtClean="0">
                <a:solidFill>
                  <a:srgbClr val="FFCC00"/>
                </a:solidFill>
              </a:rPr>
              <a:t>: </a:t>
            </a:r>
            <a:r>
              <a:rPr lang="en-CA" dirty="0" smtClean="0"/>
              <a:t>another </a:t>
            </a:r>
            <a:r>
              <a:rPr lang="en-CA" dirty="0" err="1" smtClean="0"/>
              <a:t>WordprocessingML</a:t>
            </a:r>
            <a:r>
              <a:rPr lang="en-CA" dirty="0" smtClean="0"/>
              <a:t> package; may optionally specify a bookmark within that package.</a:t>
            </a:r>
          </a:p>
          <a:p>
            <a:endParaRPr lang="en-CA" dirty="0" smtClean="0"/>
          </a:p>
          <a:p>
            <a:r>
              <a:rPr lang="en-CA" dirty="0" smtClean="0">
                <a:solidFill>
                  <a:srgbClr val="FFCC00"/>
                </a:solidFill>
              </a:rPr>
              <a:t>Other destinations: </a:t>
            </a:r>
            <a:r>
              <a:rPr lang="en-CA" dirty="0" smtClean="0"/>
              <a:t>any other valid URI location, such as the web-page example shown previously.</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WordprocessingML</a:t>
            </a:r>
            <a:r>
              <a:rPr lang="en-US" dirty="0" smtClean="0"/>
              <a:t> Tables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p:cNvSpPr>
            <a:spLocks noGrp="1"/>
          </p:cNvSpPr>
          <p:nvPr>
            <p:ph type="title"/>
          </p:nvPr>
        </p:nvSpPr>
        <p:spPr/>
        <p:txBody>
          <a:bodyPr/>
          <a:lstStyle/>
          <a:p>
            <a:pPr hangingPunct="1"/>
            <a:r>
              <a:rPr lang="en-US" dirty="0">
                <a:sym typeface="Wingdings" pitchFamily="2" charset="2"/>
              </a:rPr>
              <a:t>Tables</a:t>
            </a:r>
          </a:p>
        </p:txBody>
      </p:sp>
      <p:sp>
        <p:nvSpPr>
          <p:cNvPr id="7" name="Rectangle 20"/>
          <p:cNvSpPr>
            <a:spLocks noGrp="1"/>
          </p:cNvSpPr>
          <p:nvPr>
            <p:ph idx="1"/>
          </p:nvPr>
        </p:nvSpPr>
        <p:spPr/>
        <p:txBody>
          <a:bodyPr/>
          <a:lstStyle/>
          <a:p>
            <a:pPr hangingPunct="1"/>
            <a:r>
              <a:rPr lang="en-US" dirty="0">
                <a:sym typeface="Wingdings" pitchFamily="2" charset="2"/>
              </a:rPr>
              <a:t>Tables are a set of paragraphs which are arranged into rows and </a:t>
            </a:r>
            <a:r>
              <a:rPr lang="en-US" dirty="0" smtClean="0">
                <a:sym typeface="Wingdings" pitchFamily="2" charset="2"/>
              </a:rPr>
              <a:t>columns</a:t>
            </a:r>
          </a:p>
          <a:p>
            <a:pPr hangingPunct="1"/>
            <a:endParaRPr lang="en-US" dirty="0">
              <a:sym typeface="Wingdings" pitchFamily="2" charset="2"/>
            </a:endParaRPr>
          </a:p>
          <a:p>
            <a:pPr hangingPunct="1"/>
            <a:r>
              <a:rPr lang="en-US" dirty="0">
                <a:sym typeface="Wingdings" pitchFamily="2" charset="2"/>
              </a:rPr>
              <a:t>In </a:t>
            </a:r>
            <a:r>
              <a:rPr lang="en-US" dirty="0" err="1">
                <a:sym typeface="Wingdings" pitchFamily="2" charset="2"/>
              </a:rPr>
              <a:t>WordprocessingML</a:t>
            </a:r>
            <a:r>
              <a:rPr lang="en-US" dirty="0">
                <a:sym typeface="Wingdings" pitchFamily="2" charset="2"/>
              </a:rPr>
              <a:t>, tables are block level content, and are specified using the </a:t>
            </a:r>
            <a:r>
              <a:rPr lang="en-US" b="1" dirty="0" err="1" smtClean="0">
                <a:sym typeface="Wingdings" pitchFamily="2" charset="2"/>
              </a:rPr>
              <a:t>tbl</a:t>
            </a:r>
            <a:r>
              <a:rPr lang="en-US" dirty="0" smtClean="0">
                <a:sym typeface="Wingdings" pitchFamily="2" charset="2"/>
              </a:rPr>
              <a:t> </a:t>
            </a:r>
            <a:r>
              <a:rPr lang="en-US" dirty="0">
                <a:sym typeface="Wingdings" pitchFamily="2" charset="2"/>
              </a:rPr>
              <a:t>element</a:t>
            </a:r>
          </a:p>
          <a:p>
            <a:pPr lvl="1" hangingPunct="1"/>
            <a:r>
              <a:rPr lang="en-US" dirty="0">
                <a:sym typeface="Wingdings" pitchFamily="2" charset="2"/>
              </a:rPr>
              <a:t>Analogous to the HTML &lt;table&gt; </a:t>
            </a:r>
            <a:r>
              <a:rPr lang="en-US" dirty="0" smtClean="0">
                <a:sym typeface="Wingdings" pitchFamily="2" charset="2"/>
              </a:rPr>
              <a:t>element</a:t>
            </a:r>
          </a:p>
          <a:p>
            <a:endParaRPr lang="en-US" dirty="0" smtClean="0">
              <a:sym typeface="Wingdings" pitchFamily="2" charset="2"/>
            </a:endParaRPr>
          </a:p>
          <a:p>
            <a:endParaRPr lang="en-US" dirty="0" smtClean="0">
              <a:sym typeface="Wingdings" pitchFamily="2" charset="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a:t>
            </a:r>
            <a:r>
              <a:rPr lang="en-US" dirty="0" err="1" smtClean="0"/>
              <a:t>WordprocessingML</a:t>
            </a:r>
            <a:r>
              <a:rPr lang="en-US" dirty="0" smtClean="0"/>
              <a:t> table?</a:t>
            </a:r>
            <a:endParaRPr lang="en-US" dirty="0"/>
          </a:p>
        </p:txBody>
      </p:sp>
      <p:sp>
        <p:nvSpPr>
          <p:cNvPr id="3" name="Content Placeholder 2"/>
          <p:cNvSpPr>
            <a:spLocks noGrp="1"/>
          </p:cNvSpPr>
          <p:nvPr>
            <p:ph idx="1"/>
          </p:nvPr>
        </p:nvSpPr>
        <p:spPr/>
        <p:txBody>
          <a:bodyPr/>
          <a:lstStyle/>
          <a:p>
            <a:pPr>
              <a:buNone/>
            </a:pPr>
            <a:r>
              <a:rPr lang="en-US" dirty="0" smtClean="0">
                <a:sym typeface="Wingdings" pitchFamily="2" charset="2"/>
              </a:rPr>
              <a:t>Four types of content:</a:t>
            </a:r>
          </a:p>
          <a:p>
            <a:pPr>
              <a:buNone/>
            </a:pPr>
            <a:endParaRPr lang="en-US" dirty="0" smtClean="0">
              <a:sym typeface="Wingdings" pitchFamily="2" charset="2"/>
            </a:endParaRPr>
          </a:p>
          <a:p>
            <a:r>
              <a:rPr lang="en-US" dirty="0" smtClean="0">
                <a:sym typeface="Wingdings" pitchFamily="2" charset="2"/>
              </a:rPr>
              <a:t>Properties</a:t>
            </a:r>
          </a:p>
          <a:p>
            <a:r>
              <a:rPr lang="en-US" dirty="0" smtClean="0">
                <a:sym typeface="Wingdings" pitchFamily="2" charset="2"/>
              </a:rPr>
              <a:t>Grid</a:t>
            </a:r>
          </a:p>
          <a:p>
            <a:r>
              <a:rPr lang="en-US" dirty="0" smtClean="0">
                <a:sym typeface="Wingdings" pitchFamily="2" charset="2"/>
              </a:rPr>
              <a:t>Rows</a:t>
            </a:r>
            <a:endParaRPr lang="en-US" dirty="0" smtClean="0">
              <a:solidFill>
                <a:srgbClr val="FFC000"/>
              </a:solidFill>
              <a:sym typeface="Wingdings" pitchFamily="2" charset="2"/>
            </a:endParaRPr>
          </a:p>
          <a:p>
            <a:r>
              <a:rPr lang="en-US" dirty="0" smtClean="0">
                <a:sym typeface="Wingdings" pitchFamily="2" charset="2"/>
              </a:rPr>
              <a:t>Cells</a:t>
            </a:r>
            <a:endParaRPr lang="en-US" dirty="0" smtClean="0"/>
          </a:p>
        </p:txBody>
      </p:sp>
      <p:sp>
        <p:nvSpPr>
          <p:cNvPr id="5" name="Rectangle 6"/>
          <p:cNvSpPr>
            <a:spLocks noChangeArrowheads="1"/>
          </p:cNvSpPr>
          <p:nvPr/>
        </p:nvSpPr>
        <p:spPr bwMode="auto">
          <a:xfrm>
            <a:off x="4648200" y="1202359"/>
            <a:ext cx="3505200" cy="4893641"/>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800" dirty="0" smtClean="0">
                <a:solidFill>
                  <a:srgbClr val="7030A0"/>
                </a:solidFill>
                <a:latin typeface="Lucida Console" pitchFamily="49" charset="0"/>
              </a:rPr>
              <a:t>&lt;w:tbl&gt;</a:t>
            </a:r>
          </a:p>
          <a:p>
            <a:pPr eaLnBrk="0" hangingPunct="0"/>
            <a:endParaRPr lang="en-US" sz="800" dirty="0" smtClean="0">
              <a:solidFill>
                <a:srgbClr val="7030A0"/>
              </a:solidFill>
              <a:latin typeface="Lucida Console" pitchFamily="49" charset="0"/>
            </a:endParaRPr>
          </a:p>
          <a:p>
            <a:pPr eaLnBrk="0" hangingPunct="0"/>
            <a:r>
              <a:rPr lang="en-US" sz="800" b="1" dirty="0" smtClean="0">
                <a:solidFill>
                  <a:schemeClr val="tx1"/>
                </a:solidFill>
                <a:latin typeface="Lucida Console" pitchFamily="49" charset="0"/>
              </a:rPr>
              <a:t>    &lt;w:tblPr&gt;</a:t>
            </a:r>
          </a:p>
          <a:p>
            <a:pPr eaLnBrk="0" hangingPunct="0"/>
            <a:r>
              <a:rPr lang="en-US" sz="800" dirty="0" smtClean="0">
                <a:solidFill>
                  <a:srgbClr val="7030A0"/>
                </a:solidFill>
                <a:latin typeface="Lucida Console" pitchFamily="49" charset="0"/>
              </a:rPr>
              <a:t>        &lt;w:tblStyle w:val=“</a:t>
            </a:r>
            <a:r>
              <a:rPr lang="en-US" sz="800" dirty="0" err="1" smtClean="0">
                <a:solidFill>
                  <a:srgbClr val="7030A0"/>
                </a:solidFill>
                <a:latin typeface="Lucida Console" pitchFamily="49" charset="0"/>
              </a:rPr>
              <a:t>TableGrid</a:t>
            </a:r>
            <a:r>
              <a:rPr lang="en-US" sz="800" dirty="0" smtClean="0">
                <a:solidFill>
                  <a:srgbClr val="7030A0"/>
                </a:solidFill>
                <a:latin typeface="Lucida Console" pitchFamily="49" charset="0"/>
              </a:rPr>
              <a:t>”/&gt;</a:t>
            </a:r>
          </a:p>
          <a:p>
            <a:pPr eaLnBrk="0" hangingPunct="0"/>
            <a:r>
              <a:rPr lang="en-US" sz="800" dirty="0" smtClean="0">
                <a:solidFill>
                  <a:srgbClr val="7030A0"/>
                </a:solidFill>
                <a:latin typeface="Lucida Console" pitchFamily="49" charset="0"/>
              </a:rPr>
              <a:t>        &lt;w:tblW w:w=“0” w:type=“auto”/&gt;</a:t>
            </a:r>
          </a:p>
          <a:p>
            <a:pPr eaLnBrk="0" hangingPunct="0"/>
            <a:r>
              <a:rPr lang="en-US" sz="800" dirty="0" smtClean="0">
                <a:solidFill>
                  <a:srgbClr val="7030A0"/>
                </a:solidFill>
                <a:latin typeface="Lucida Console" pitchFamily="49" charset="0"/>
              </a:rPr>
              <a:t>        &lt;w:tblLook w:val=“01E0”/&gt;</a:t>
            </a:r>
          </a:p>
          <a:p>
            <a:pPr eaLnBrk="0" hangingPunct="0"/>
            <a:r>
              <a:rPr lang="en-US" sz="800" dirty="0" smtClean="0">
                <a:solidFill>
                  <a:srgbClr val="7030A0"/>
                </a:solidFill>
                <a:latin typeface="Lucida Console" pitchFamily="49" charset="0"/>
              </a:rPr>
              <a:t>    &lt;/w:tblPr&gt;</a:t>
            </a:r>
          </a:p>
          <a:p>
            <a:pPr eaLnBrk="0" hangingPunct="0"/>
            <a:endParaRPr lang="en-US" sz="800" dirty="0" smtClean="0">
              <a:solidFill>
                <a:srgbClr val="7030A0"/>
              </a:solidFill>
              <a:latin typeface="Lucida Console" pitchFamily="49" charset="0"/>
            </a:endParaRPr>
          </a:p>
          <a:p>
            <a:pPr eaLnBrk="0" hangingPunct="0"/>
            <a:r>
              <a:rPr lang="en-US" sz="800" b="1" dirty="0" smtClean="0">
                <a:solidFill>
                  <a:schemeClr val="tx1"/>
                </a:solidFill>
                <a:latin typeface="Lucida Console" pitchFamily="49" charset="0"/>
              </a:rPr>
              <a:t>    &lt;w:tblGrid&gt;</a:t>
            </a:r>
          </a:p>
          <a:p>
            <a:pPr eaLnBrk="0" hangingPunct="0"/>
            <a:r>
              <a:rPr lang="en-US" sz="800" dirty="0" smtClean="0">
                <a:solidFill>
                  <a:srgbClr val="7030A0"/>
                </a:solidFill>
                <a:latin typeface="Lucida Console" pitchFamily="49" charset="0"/>
              </a:rPr>
              <a:t>        &lt;w:gridCol w:w=“2952”/&gt;</a:t>
            </a:r>
          </a:p>
          <a:p>
            <a:pPr eaLnBrk="0" hangingPunct="0"/>
            <a:r>
              <a:rPr lang="en-US" sz="800" dirty="0" smtClean="0">
                <a:solidFill>
                  <a:srgbClr val="7030A0"/>
                </a:solidFill>
                <a:latin typeface="Lucida Console" pitchFamily="49" charset="0"/>
              </a:rPr>
              <a:t>        &lt;w:gridCol w:w=“2952”/&gt;</a:t>
            </a:r>
          </a:p>
          <a:p>
            <a:pPr eaLnBrk="0" hangingPunct="0"/>
            <a:r>
              <a:rPr lang="en-US" sz="800" dirty="0" smtClean="0">
                <a:solidFill>
                  <a:srgbClr val="7030A0"/>
                </a:solidFill>
                <a:latin typeface="Lucida Console" pitchFamily="49" charset="0"/>
              </a:rPr>
              <a:t>        &lt;w:gridCol w:w=“2952”/&gt;</a:t>
            </a:r>
          </a:p>
          <a:p>
            <a:pPr eaLnBrk="0" hangingPunct="0"/>
            <a:r>
              <a:rPr lang="en-US" sz="800" dirty="0" smtClean="0">
                <a:solidFill>
                  <a:srgbClr val="7030A0"/>
                </a:solidFill>
                <a:latin typeface="Lucida Console" pitchFamily="49" charset="0"/>
              </a:rPr>
              <a:t>    &lt;/w:tblGrid&gt;</a:t>
            </a:r>
          </a:p>
          <a:p>
            <a:pPr eaLnBrk="0" hangingPunct="0"/>
            <a:endParaRPr lang="en-US" sz="800" dirty="0" smtClean="0">
              <a:solidFill>
                <a:srgbClr val="7030A0"/>
              </a:solidFill>
              <a:latin typeface="Lucida Console" pitchFamily="49" charset="0"/>
            </a:endParaRPr>
          </a:p>
          <a:p>
            <a:pPr eaLnBrk="0" hangingPunct="0"/>
            <a:r>
              <a:rPr lang="en-US" sz="800" dirty="0" smtClean="0">
                <a:solidFill>
                  <a:srgbClr val="7030A0"/>
                </a:solidFill>
                <a:latin typeface="Lucida Console" pitchFamily="49" charset="0"/>
              </a:rPr>
              <a:t>    </a:t>
            </a:r>
            <a:r>
              <a:rPr lang="en-US" sz="800" b="1" dirty="0" smtClean="0">
                <a:solidFill>
                  <a:schemeClr val="tx1"/>
                </a:solidFill>
                <a:latin typeface="Lucida Console" pitchFamily="49" charset="0"/>
              </a:rPr>
              <a:t>&lt;w:tr&gt;</a:t>
            </a:r>
          </a:p>
          <a:p>
            <a:pPr eaLnBrk="0" hangingPunct="0"/>
            <a:endParaRPr lang="en-US" sz="800" dirty="0" smtClean="0">
              <a:solidFill>
                <a:srgbClr val="7030A0"/>
              </a:solidFill>
              <a:latin typeface="Lucida Console" pitchFamily="49" charset="0"/>
            </a:endParaRPr>
          </a:p>
          <a:p>
            <a:pPr eaLnBrk="0" hangingPunct="0"/>
            <a:r>
              <a:rPr lang="en-US" sz="800" dirty="0" smtClean="0">
                <a:solidFill>
                  <a:srgbClr val="7030A0"/>
                </a:solidFill>
                <a:latin typeface="Lucida Console" pitchFamily="49" charset="0"/>
              </a:rPr>
              <a:t>        </a:t>
            </a:r>
            <a:r>
              <a:rPr lang="en-US" sz="800" b="1" dirty="0" smtClean="0">
                <a:solidFill>
                  <a:schemeClr val="tx1"/>
                </a:solidFill>
                <a:latin typeface="Lucida Console" pitchFamily="49" charset="0"/>
              </a:rPr>
              <a:t>&lt;w:tc&gt;</a:t>
            </a:r>
          </a:p>
          <a:p>
            <a:pPr eaLnBrk="0" hangingPunct="0"/>
            <a:r>
              <a:rPr lang="en-US" sz="800" dirty="0" smtClean="0">
                <a:solidFill>
                  <a:srgbClr val="7030A0"/>
                </a:solidFill>
                <a:latin typeface="Lucida Console" pitchFamily="49" charset="0"/>
              </a:rPr>
              <a:t>            &lt;w:tcPr&gt;</a:t>
            </a:r>
          </a:p>
          <a:p>
            <a:pPr eaLnBrk="0" hangingPunct="0"/>
            <a:r>
              <a:rPr lang="en-US" sz="800" dirty="0" smtClean="0">
                <a:solidFill>
                  <a:srgbClr val="7030A0"/>
                </a:solidFill>
                <a:latin typeface="Lucida Console" pitchFamily="49" charset="0"/>
              </a:rPr>
              <a:t>                &lt;w:tcW w:w=“2952” w:type=“</a:t>
            </a:r>
            <a:r>
              <a:rPr lang="en-US" sz="800" dirty="0" err="1" smtClean="0">
                <a:solidFill>
                  <a:srgbClr val="7030A0"/>
                </a:solidFill>
                <a:latin typeface="Lucida Console" pitchFamily="49" charset="0"/>
              </a:rPr>
              <a:t>dxa</a:t>
            </a:r>
            <a:r>
              <a:rPr lang="en-US" sz="800" dirty="0" smtClean="0">
                <a:solidFill>
                  <a:srgbClr val="7030A0"/>
                </a:solidFill>
                <a:latin typeface="Lucida Console" pitchFamily="49" charset="0"/>
              </a:rPr>
              <a:t>”/&gt;</a:t>
            </a:r>
          </a:p>
          <a:p>
            <a:pPr eaLnBrk="0" hangingPunct="0"/>
            <a:r>
              <a:rPr lang="en-US" sz="800" dirty="0" smtClean="0">
                <a:solidFill>
                  <a:srgbClr val="7030A0"/>
                </a:solidFill>
                <a:latin typeface="Lucida Console" pitchFamily="49" charset="0"/>
              </a:rPr>
              <a:t>            &lt;/w:tcPr&gt;</a:t>
            </a:r>
          </a:p>
          <a:p>
            <a:pPr eaLnBrk="0" hangingPunct="0"/>
            <a:r>
              <a:rPr lang="en-US" sz="800" dirty="0" smtClean="0">
                <a:solidFill>
                  <a:srgbClr val="7030A0"/>
                </a:solidFill>
                <a:latin typeface="Lucida Console" pitchFamily="49" charset="0"/>
              </a:rPr>
              <a:t>            &lt;w:p&gt;</a:t>
            </a:r>
          </a:p>
          <a:p>
            <a:pPr eaLnBrk="0" hangingPunct="0"/>
            <a:r>
              <a:rPr lang="en-US" sz="800" dirty="0" smtClean="0">
                <a:solidFill>
                  <a:srgbClr val="7030A0"/>
                </a:solidFill>
                <a:latin typeface="Lucida Console" pitchFamily="49" charset="0"/>
              </a:rPr>
              <a:t>                &lt;w:r&gt;</a:t>
            </a:r>
          </a:p>
          <a:p>
            <a:pPr eaLnBrk="0" hangingPunct="0"/>
            <a:r>
              <a:rPr lang="en-US" sz="800" dirty="0" smtClean="0">
                <a:solidFill>
                  <a:srgbClr val="7030A0"/>
                </a:solidFill>
                <a:latin typeface="Lucida Console" pitchFamily="49" charset="0"/>
              </a:rPr>
              <a:t>                    &lt;w:t&gt;1,1&lt;/w:t&gt;</a:t>
            </a:r>
          </a:p>
          <a:p>
            <a:pPr eaLnBrk="0" hangingPunct="0"/>
            <a:r>
              <a:rPr lang="en-US" sz="800" dirty="0" smtClean="0">
                <a:solidFill>
                  <a:srgbClr val="7030A0"/>
                </a:solidFill>
                <a:latin typeface="Lucida Console" pitchFamily="49" charset="0"/>
              </a:rPr>
              <a:t>                &lt;/w:r&gt;</a:t>
            </a:r>
          </a:p>
          <a:p>
            <a:pPr eaLnBrk="0" hangingPunct="0"/>
            <a:r>
              <a:rPr lang="en-US" sz="800" dirty="0" smtClean="0">
                <a:solidFill>
                  <a:srgbClr val="7030A0"/>
                </a:solidFill>
                <a:latin typeface="Lucida Console" pitchFamily="49" charset="0"/>
              </a:rPr>
              <a:t>            &lt;/w:p&gt;</a:t>
            </a:r>
          </a:p>
          <a:p>
            <a:pPr eaLnBrk="0" hangingPunct="0"/>
            <a:r>
              <a:rPr lang="en-US" sz="800" dirty="0" smtClean="0">
                <a:solidFill>
                  <a:srgbClr val="7030A0"/>
                </a:solidFill>
                <a:latin typeface="Lucida Console" pitchFamily="49" charset="0"/>
              </a:rPr>
              <a:t>        &lt;/w:tc&gt;</a:t>
            </a:r>
          </a:p>
          <a:p>
            <a:pPr eaLnBrk="0" hangingPunct="0"/>
            <a:r>
              <a:rPr lang="en-US" sz="800" b="1" dirty="0" smtClean="0">
                <a:solidFill>
                  <a:schemeClr val="tx1"/>
                </a:solidFill>
                <a:latin typeface="Lucida Console" pitchFamily="49" charset="0"/>
              </a:rPr>
              <a:t>        &lt;w:tc&gt;</a:t>
            </a:r>
          </a:p>
          <a:p>
            <a:pPr eaLnBrk="0" hangingPunct="0"/>
            <a:r>
              <a:rPr lang="en-US" sz="800" dirty="0" smtClean="0">
                <a:solidFill>
                  <a:srgbClr val="7030A0"/>
                </a:solidFill>
                <a:latin typeface="Lucida Console" pitchFamily="49" charset="0"/>
              </a:rPr>
              <a:t>            &lt;w:tcPr&gt;</a:t>
            </a:r>
          </a:p>
          <a:p>
            <a:pPr eaLnBrk="0" hangingPunct="0"/>
            <a:r>
              <a:rPr lang="en-US" sz="800" dirty="0" smtClean="0">
                <a:solidFill>
                  <a:srgbClr val="7030A0"/>
                </a:solidFill>
                <a:latin typeface="Lucida Console" pitchFamily="49" charset="0"/>
              </a:rPr>
              <a:t>                &lt;w:tcW w:w=“2952” w:type=“</a:t>
            </a:r>
            <a:r>
              <a:rPr lang="en-US" sz="800" dirty="0" err="1" smtClean="0">
                <a:solidFill>
                  <a:srgbClr val="7030A0"/>
                </a:solidFill>
                <a:latin typeface="Lucida Console" pitchFamily="49" charset="0"/>
              </a:rPr>
              <a:t>dxa</a:t>
            </a:r>
            <a:r>
              <a:rPr lang="en-US" sz="800" dirty="0" smtClean="0">
                <a:solidFill>
                  <a:srgbClr val="7030A0"/>
                </a:solidFill>
                <a:latin typeface="Lucida Console" pitchFamily="49" charset="0"/>
              </a:rPr>
              <a:t>”/&gt;</a:t>
            </a:r>
          </a:p>
          <a:p>
            <a:pPr eaLnBrk="0" hangingPunct="0"/>
            <a:r>
              <a:rPr lang="en-US" sz="800" dirty="0" smtClean="0">
                <a:solidFill>
                  <a:srgbClr val="7030A0"/>
                </a:solidFill>
                <a:latin typeface="Lucida Console" pitchFamily="49" charset="0"/>
              </a:rPr>
              <a:t>            &lt;/w:tcPr&gt;</a:t>
            </a:r>
          </a:p>
          <a:p>
            <a:pPr eaLnBrk="0" hangingPunct="0"/>
            <a:r>
              <a:rPr lang="en-US" sz="800" dirty="0" smtClean="0">
                <a:solidFill>
                  <a:srgbClr val="7030A0"/>
                </a:solidFill>
                <a:latin typeface="Lucida Console" pitchFamily="49" charset="0"/>
              </a:rPr>
              <a:t>            &lt;w:p&gt;</a:t>
            </a:r>
          </a:p>
          <a:p>
            <a:pPr eaLnBrk="0" hangingPunct="0"/>
            <a:r>
              <a:rPr lang="en-US" sz="800" dirty="0" smtClean="0">
                <a:solidFill>
                  <a:srgbClr val="7030A0"/>
                </a:solidFill>
                <a:latin typeface="Lucida Console" pitchFamily="49" charset="0"/>
              </a:rPr>
              <a:t>                &lt;w:r&gt;</a:t>
            </a:r>
          </a:p>
          <a:p>
            <a:pPr eaLnBrk="0" hangingPunct="0"/>
            <a:r>
              <a:rPr lang="en-US" sz="800" dirty="0" smtClean="0">
                <a:solidFill>
                  <a:srgbClr val="7030A0"/>
                </a:solidFill>
                <a:latin typeface="Lucida Console" pitchFamily="49" charset="0"/>
              </a:rPr>
              <a:t>                    &lt;w:t&gt;1,2&lt;/w:t&gt;</a:t>
            </a:r>
          </a:p>
          <a:p>
            <a:pPr eaLnBrk="0" hangingPunct="0"/>
            <a:r>
              <a:rPr lang="en-US" sz="800" dirty="0" smtClean="0">
                <a:solidFill>
                  <a:srgbClr val="7030A0"/>
                </a:solidFill>
                <a:latin typeface="Lucida Console" pitchFamily="49" charset="0"/>
              </a:rPr>
              <a:t>                &lt;/w:r&gt;</a:t>
            </a:r>
          </a:p>
          <a:p>
            <a:pPr eaLnBrk="0" hangingPunct="0"/>
            <a:r>
              <a:rPr lang="en-US" sz="800" dirty="0" smtClean="0">
                <a:solidFill>
                  <a:srgbClr val="7030A0"/>
                </a:solidFill>
                <a:latin typeface="Lucida Console" pitchFamily="49" charset="0"/>
              </a:rPr>
              <a:t>            &lt;/w:p&gt;</a:t>
            </a:r>
          </a:p>
          <a:p>
            <a:pPr eaLnBrk="0" hangingPunct="0"/>
            <a:r>
              <a:rPr lang="en-US" sz="800" dirty="0" smtClean="0">
                <a:solidFill>
                  <a:srgbClr val="7030A0"/>
                </a:solidFill>
                <a:latin typeface="Lucida Console" pitchFamily="49" charset="0"/>
              </a:rPr>
              <a:t>        &lt;/w:tc&gt;</a:t>
            </a:r>
          </a:p>
          <a:p>
            <a:pPr eaLnBrk="0" hangingPunct="0"/>
            <a:r>
              <a:rPr lang="en-US" sz="800" dirty="0" smtClean="0">
                <a:solidFill>
                  <a:srgbClr val="7030A0"/>
                </a:solidFill>
                <a:latin typeface="Lucida Console" pitchFamily="49" charset="0"/>
              </a:rPr>
              <a:t>     &lt;/w:tr&gt;</a:t>
            </a:r>
          </a:p>
          <a:p>
            <a:pPr eaLnBrk="0" hangingPunct="0"/>
            <a:r>
              <a:rPr lang="en-US" sz="800" dirty="0" smtClean="0">
                <a:solidFill>
                  <a:srgbClr val="7030A0"/>
                </a:solidFill>
                <a:latin typeface="Lucida Console" pitchFamily="49" charset="0"/>
              </a:rPr>
              <a:t>&lt;/w:tbl&gt;</a:t>
            </a:r>
          </a:p>
          <a:p>
            <a:pPr eaLnBrk="0" hangingPunct="0"/>
            <a:endParaRPr lang="en-US" sz="800" dirty="0">
              <a:solidFill>
                <a:srgbClr val="7030A0"/>
              </a:solidFill>
              <a:latin typeface="Lucida Console" pitchFamily="49" charset="0"/>
            </a:endParaRPr>
          </a:p>
        </p:txBody>
      </p:sp>
      <p:sp>
        <p:nvSpPr>
          <p:cNvPr id="6" name="Line 8"/>
          <p:cNvSpPr>
            <a:spLocks noChangeShapeType="1"/>
          </p:cNvSpPr>
          <p:nvPr/>
        </p:nvSpPr>
        <p:spPr bwMode="auto">
          <a:xfrm flipV="1">
            <a:off x="2362200" y="1600200"/>
            <a:ext cx="2667000" cy="838200"/>
          </a:xfrm>
          <a:prstGeom prst="line">
            <a:avLst/>
          </a:prstGeom>
          <a:noFill/>
          <a:ln w="34925">
            <a:solidFill>
              <a:schemeClr val="accent3"/>
            </a:solidFill>
            <a:round/>
            <a:headEnd/>
            <a:tailEnd type="triangle" w="lg" len="lg"/>
          </a:ln>
          <a:effectLst/>
        </p:spPr>
        <p:txBody>
          <a:bodyPr/>
          <a:lstStyle/>
          <a:p>
            <a:endParaRPr lang="en-US"/>
          </a:p>
        </p:txBody>
      </p:sp>
      <p:sp>
        <p:nvSpPr>
          <p:cNvPr id="7" name="Line 8"/>
          <p:cNvSpPr>
            <a:spLocks noChangeShapeType="1"/>
          </p:cNvSpPr>
          <p:nvPr/>
        </p:nvSpPr>
        <p:spPr bwMode="auto">
          <a:xfrm flipV="1">
            <a:off x="1524000" y="2286000"/>
            <a:ext cx="3505200" cy="609600"/>
          </a:xfrm>
          <a:prstGeom prst="line">
            <a:avLst/>
          </a:prstGeom>
          <a:noFill/>
          <a:ln w="34925">
            <a:solidFill>
              <a:schemeClr val="accent3"/>
            </a:solidFill>
            <a:round/>
            <a:headEnd/>
            <a:tailEnd type="triangle" w="lg" len="lg"/>
          </a:ln>
          <a:effectLst/>
        </p:spPr>
        <p:txBody>
          <a:bodyPr/>
          <a:lstStyle/>
          <a:p>
            <a:endParaRPr lang="en-US"/>
          </a:p>
        </p:txBody>
      </p:sp>
      <p:sp>
        <p:nvSpPr>
          <p:cNvPr id="8" name="Line 8"/>
          <p:cNvSpPr>
            <a:spLocks noChangeShapeType="1"/>
          </p:cNvSpPr>
          <p:nvPr/>
        </p:nvSpPr>
        <p:spPr bwMode="auto">
          <a:xfrm flipV="1">
            <a:off x="1676400" y="3048000"/>
            <a:ext cx="3352800" cy="304800"/>
          </a:xfrm>
          <a:prstGeom prst="line">
            <a:avLst/>
          </a:prstGeom>
          <a:noFill/>
          <a:ln w="34925">
            <a:solidFill>
              <a:schemeClr val="accent3"/>
            </a:solidFill>
            <a:round/>
            <a:headEnd/>
            <a:tailEnd type="triangle" w="lg" len="lg"/>
          </a:ln>
          <a:effectLst/>
        </p:spPr>
        <p:txBody>
          <a:bodyPr/>
          <a:lstStyle/>
          <a:p>
            <a:endParaRPr lang="en-US"/>
          </a:p>
        </p:txBody>
      </p:sp>
      <p:sp>
        <p:nvSpPr>
          <p:cNvPr id="9" name="Line 8"/>
          <p:cNvSpPr>
            <a:spLocks noChangeShapeType="1"/>
          </p:cNvSpPr>
          <p:nvPr/>
        </p:nvSpPr>
        <p:spPr bwMode="auto">
          <a:xfrm flipV="1">
            <a:off x="1600200" y="3352800"/>
            <a:ext cx="3657600" cy="533400"/>
          </a:xfrm>
          <a:prstGeom prst="line">
            <a:avLst/>
          </a:prstGeom>
          <a:noFill/>
          <a:ln w="34925">
            <a:solidFill>
              <a:schemeClr val="accent3"/>
            </a:solidFill>
            <a:round/>
            <a:headEnd/>
            <a:tailEnd type="triangle" w="lg" len="lg"/>
          </a:ln>
          <a:effectLst/>
        </p:spPr>
        <p:txBody>
          <a:bodyPr/>
          <a:lstStyle/>
          <a:p>
            <a:endParaRPr lang="en-US"/>
          </a:p>
        </p:txBody>
      </p:sp>
      <p:sp>
        <p:nvSpPr>
          <p:cNvPr id="10" name="Line 8"/>
          <p:cNvSpPr>
            <a:spLocks noChangeShapeType="1"/>
          </p:cNvSpPr>
          <p:nvPr/>
        </p:nvSpPr>
        <p:spPr bwMode="auto">
          <a:xfrm>
            <a:off x="1600200" y="3886200"/>
            <a:ext cx="3657600" cy="609600"/>
          </a:xfrm>
          <a:prstGeom prst="line">
            <a:avLst/>
          </a:prstGeom>
          <a:noFill/>
          <a:ln w="34925">
            <a:solidFill>
              <a:schemeClr val="accent3"/>
            </a:solidFill>
            <a:round/>
            <a:headEnd/>
            <a:tailEnd type="triangle" w="lg" len="lg"/>
          </a:ln>
          <a:effectLst/>
        </p:spPr>
        <p:txBody>
          <a:bodyPr/>
          <a:lstStyle/>
          <a:p>
            <a:endParaRPr lang="en-US"/>
          </a:p>
        </p:txBody>
      </p:sp>
      <p:sp>
        <p:nvSpPr>
          <p:cNvPr id="11" name="Rounded Rectangle 10"/>
          <p:cNvSpPr/>
          <p:nvPr/>
        </p:nvSpPr>
        <p:spPr>
          <a:xfrm>
            <a:off x="7391400" y="5753100"/>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DEMO</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7"/>
          <p:cNvSpPr>
            <a:spLocks noGrp="1"/>
          </p:cNvSpPr>
          <p:nvPr>
            <p:ph type="title"/>
          </p:nvPr>
        </p:nvSpPr>
        <p:spPr/>
        <p:txBody>
          <a:bodyPr/>
          <a:lstStyle/>
          <a:p>
            <a:pPr hangingPunct="1"/>
            <a:r>
              <a:rPr lang="en-US">
                <a:sym typeface="Wingdings" pitchFamily="2" charset="2"/>
              </a:rPr>
              <a:t>Table Properties</a:t>
            </a:r>
          </a:p>
        </p:txBody>
      </p:sp>
      <p:sp>
        <p:nvSpPr>
          <p:cNvPr id="29" name="Rectangle 28"/>
          <p:cNvSpPr>
            <a:spLocks noGrp="1"/>
          </p:cNvSpPr>
          <p:nvPr>
            <p:ph idx="1"/>
          </p:nvPr>
        </p:nvSpPr>
        <p:spPr>
          <a:xfrm>
            <a:off x="76200" y="1219200"/>
            <a:ext cx="4114800" cy="1447800"/>
          </a:xfrm>
        </p:spPr>
        <p:txBody>
          <a:bodyPr/>
          <a:lstStyle/>
          <a:p>
            <a:pPr indent="0" hangingPunct="1">
              <a:buNone/>
            </a:pPr>
            <a:r>
              <a:rPr lang="en-US" dirty="0" smtClean="0">
                <a:sym typeface="Wingdings" pitchFamily="2" charset="2"/>
              </a:rPr>
              <a:t>The </a:t>
            </a:r>
            <a:r>
              <a:rPr lang="en-US" b="1" dirty="0" err="1" smtClean="0">
                <a:solidFill>
                  <a:srgbClr val="FFC000"/>
                </a:solidFill>
                <a:sym typeface="Wingdings" pitchFamily="2" charset="2"/>
              </a:rPr>
              <a:t>tblPr</a:t>
            </a:r>
            <a:r>
              <a:rPr lang="en-US" b="1" dirty="0" smtClean="0">
                <a:solidFill>
                  <a:srgbClr val="FFC000"/>
                </a:solidFill>
                <a:sym typeface="Wingdings" pitchFamily="2" charset="2"/>
              </a:rPr>
              <a:t> </a:t>
            </a:r>
            <a:r>
              <a:rPr lang="en-US" dirty="0" smtClean="0">
                <a:sym typeface="Wingdings" pitchFamily="2" charset="2"/>
              </a:rPr>
              <a:t>section specifies various properties that apply to the entire table</a:t>
            </a:r>
            <a:endParaRPr lang="en-US" dirty="0">
              <a:sym typeface="Wingdings" pitchFamily="2" charset="2"/>
            </a:endParaRPr>
          </a:p>
        </p:txBody>
      </p:sp>
      <p:sp>
        <p:nvSpPr>
          <p:cNvPr id="6" name="Rectangle 6"/>
          <p:cNvSpPr>
            <a:spLocks noChangeArrowheads="1"/>
          </p:cNvSpPr>
          <p:nvPr/>
        </p:nvSpPr>
        <p:spPr bwMode="auto">
          <a:xfrm>
            <a:off x="4343400" y="1345055"/>
            <a:ext cx="4267200" cy="1169545"/>
          </a:xfrm>
          <a:prstGeom prst="rect">
            <a:avLst/>
          </a:prstGeom>
          <a:ln>
            <a:headEnd/>
            <a:tailEnd/>
          </a:ln>
          <a:effectLst>
            <a:outerShdw blurRad="76200" dir="13500000" sy="23000" kx="1200000" algn="br" rotWithShape="0">
              <a:prstClr val="black">
                <a:alpha val="20000"/>
              </a:prstClr>
            </a:outerShdw>
          </a:effectLst>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400" b="1" dirty="0" smtClean="0">
                <a:solidFill>
                  <a:srgbClr val="7030A0"/>
                </a:solidFill>
                <a:latin typeface="Lucida Console" pitchFamily="49" charset="0"/>
              </a:rPr>
              <a:t>&lt;w:tblPr&gt;</a:t>
            </a:r>
          </a:p>
          <a:p>
            <a:pPr eaLnBrk="0" hangingPunct="0"/>
            <a:r>
              <a:rPr lang="en-US" sz="1400" b="1" dirty="0" smtClean="0">
                <a:solidFill>
                  <a:srgbClr val="7030A0"/>
                </a:solidFill>
                <a:latin typeface="Lucida Console" pitchFamily="49" charset="0"/>
              </a:rPr>
              <a:t>    &lt;w:tblStyle </a:t>
            </a:r>
            <a:r>
              <a:rPr lang="en-US" sz="1400" b="1" dirty="0" smtClean="0">
                <a:solidFill>
                  <a:schemeClr val="accent2"/>
                </a:solidFill>
                <a:latin typeface="Lucida Console" pitchFamily="49" charset="0"/>
              </a:rPr>
              <a:t>w:val=“</a:t>
            </a:r>
            <a:r>
              <a:rPr lang="en-US" sz="1400" b="1" dirty="0" err="1" smtClean="0">
                <a:solidFill>
                  <a:srgbClr val="0000FF"/>
                </a:solidFill>
                <a:latin typeface="Lucida Console" pitchFamily="49" charset="0"/>
              </a:rPr>
              <a:t>TableGrid</a:t>
            </a:r>
            <a:r>
              <a:rPr lang="en-US" sz="1400" b="1" dirty="0" smtClean="0">
                <a:solidFill>
                  <a:srgbClr val="7030A0"/>
                </a:solidFill>
                <a:latin typeface="Lucida Console" pitchFamily="49" charset="0"/>
              </a:rPr>
              <a:t>”/&gt;</a:t>
            </a:r>
          </a:p>
          <a:p>
            <a:pPr eaLnBrk="0" hangingPunct="0"/>
            <a:r>
              <a:rPr lang="en-US" sz="1400" b="1" dirty="0" smtClean="0">
                <a:solidFill>
                  <a:srgbClr val="7030A0"/>
                </a:solidFill>
                <a:latin typeface="Lucida Console" pitchFamily="49" charset="0"/>
              </a:rPr>
              <a:t>    &lt;w:tblW </a:t>
            </a:r>
            <a:r>
              <a:rPr lang="en-US" sz="1400" b="1" dirty="0" smtClean="0">
                <a:solidFill>
                  <a:schemeClr val="accent2"/>
                </a:solidFill>
                <a:latin typeface="Lucida Console" pitchFamily="49" charset="0"/>
              </a:rPr>
              <a:t>w:w=“</a:t>
            </a:r>
            <a:r>
              <a:rPr lang="en-US" sz="1400" b="1" dirty="0" smtClean="0">
                <a:solidFill>
                  <a:srgbClr val="0000FF"/>
                </a:solidFill>
                <a:latin typeface="Lucida Console" pitchFamily="49" charset="0"/>
              </a:rPr>
              <a:t>0” </a:t>
            </a:r>
            <a:r>
              <a:rPr lang="en-US" sz="1400" b="1" dirty="0" smtClean="0">
                <a:solidFill>
                  <a:schemeClr val="accent2"/>
                </a:solidFill>
                <a:latin typeface="Lucida Console" pitchFamily="49" charset="0"/>
              </a:rPr>
              <a:t>w:type=“</a:t>
            </a:r>
            <a:r>
              <a:rPr lang="en-US" sz="1400" b="1" dirty="0" smtClean="0">
                <a:solidFill>
                  <a:srgbClr val="0000FF"/>
                </a:solidFill>
                <a:latin typeface="Lucida Console" pitchFamily="49" charset="0"/>
              </a:rPr>
              <a:t>auto”</a:t>
            </a:r>
            <a:r>
              <a:rPr lang="en-US" sz="1400" b="1" dirty="0" smtClean="0">
                <a:solidFill>
                  <a:srgbClr val="7030A0"/>
                </a:solidFill>
                <a:latin typeface="Lucida Console" pitchFamily="49" charset="0"/>
              </a:rPr>
              <a:t>/&gt;</a:t>
            </a:r>
          </a:p>
          <a:p>
            <a:pPr eaLnBrk="0" hangingPunct="0"/>
            <a:r>
              <a:rPr lang="en-US" sz="1400" b="1" dirty="0" smtClean="0">
                <a:solidFill>
                  <a:srgbClr val="7030A0"/>
                </a:solidFill>
                <a:latin typeface="Lucida Console" pitchFamily="49" charset="0"/>
              </a:rPr>
              <a:t>    &lt;w:tblLook </a:t>
            </a:r>
            <a:r>
              <a:rPr lang="en-US" sz="1400" b="1" dirty="0" smtClean="0">
                <a:solidFill>
                  <a:schemeClr val="accent2"/>
                </a:solidFill>
                <a:latin typeface="Lucida Console" pitchFamily="49" charset="0"/>
              </a:rPr>
              <a:t>w:val=“</a:t>
            </a:r>
            <a:r>
              <a:rPr lang="en-US" sz="1400" b="1" dirty="0" smtClean="0">
                <a:solidFill>
                  <a:srgbClr val="0000FF"/>
                </a:solidFill>
                <a:latin typeface="Lucida Console" pitchFamily="49" charset="0"/>
              </a:rPr>
              <a:t>01E0”/&gt;</a:t>
            </a:r>
          </a:p>
          <a:p>
            <a:pPr eaLnBrk="0" hangingPunct="0"/>
            <a:r>
              <a:rPr lang="en-US" sz="1400" b="1" dirty="0" smtClean="0">
                <a:solidFill>
                  <a:srgbClr val="7030A0"/>
                </a:solidFill>
                <a:latin typeface="Lucida Console" pitchFamily="49" charset="0"/>
              </a:rPr>
              <a:t>&lt;/w:tblPr&gt;</a:t>
            </a:r>
            <a:endParaRPr lang="en-US" sz="1400" b="1" dirty="0">
              <a:solidFill>
                <a:srgbClr val="7030A0"/>
              </a:solidFill>
              <a:latin typeface="Lucida Console" pitchFamily="49" charset="0"/>
            </a:endParaRPr>
          </a:p>
        </p:txBody>
      </p:sp>
      <p:sp>
        <p:nvSpPr>
          <p:cNvPr id="7" name="Rectangle 28"/>
          <p:cNvSpPr txBox="1">
            <a:spLocks/>
          </p:cNvSpPr>
          <p:nvPr/>
        </p:nvSpPr>
        <p:spPr bwMode="auto">
          <a:xfrm>
            <a:off x="76200" y="3429000"/>
            <a:ext cx="8610600" cy="2667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27432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2600" b="0" i="0" u="none" strike="noStrike" kern="0" cap="none" spc="0" normalizeH="0" baseline="0" noProof="0" dirty="0" smtClean="0">
                <a:ln>
                  <a:noFill/>
                </a:ln>
                <a:solidFill>
                  <a:schemeClr val="bg1"/>
                </a:solidFill>
                <a:effectLst/>
                <a:uLnTx/>
                <a:uFillTx/>
                <a:latin typeface="+mn-lt"/>
                <a:ea typeface="+mn-ea"/>
                <a:cs typeface="+mn-cs"/>
                <a:sym typeface="Wingdings" pitchFamily="2" charset="2"/>
              </a:rPr>
              <a:t>Sizing , a</a:t>
            </a:r>
            <a:r>
              <a:rPr lang="en-US" sz="2600" kern="0" dirty="0" err="1" smtClean="0">
                <a:latin typeface="+mn-lt"/>
                <a:sym typeface="Wingdings" pitchFamily="2" charset="2"/>
              </a:rPr>
              <a:t>lignment</a:t>
            </a:r>
            <a:r>
              <a:rPr lang="en-US" sz="2600" kern="0" dirty="0" smtClean="0">
                <a:latin typeface="+mn-lt"/>
                <a:sym typeface="Wingdings" pitchFamily="2" charset="2"/>
              </a:rPr>
              <a:t>, text wrap</a:t>
            </a:r>
          </a:p>
          <a:p>
            <a:pPr marL="342900" marR="0" lvl="0" indent="-27432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z="2600" kern="0" dirty="0" smtClean="0">
                <a:latin typeface="+mn-lt"/>
                <a:sym typeface="Wingdings" pitchFamily="2" charset="2"/>
              </a:rPr>
              <a:t>Table styles (rows/columns per band,</a:t>
            </a:r>
            <a:br>
              <a:rPr lang="en-US" sz="2600" kern="0" dirty="0" smtClean="0">
                <a:latin typeface="+mn-lt"/>
                <a:sym typeface="Wingdings" pitchFamily="2" charset="2"/>
              </a:rPr>
            </a:br>
            <a:r>
              <a:rPr lang="en-US" sz="2600" kern="0" dirty="0" smtClean="0">
                <a:latin typeface="+mn-lt"/>
                <a:sym typeface="Wingdings" pitchFamily="2" charset="2"/>
              </a:rPr>
              <a:t>conditional formatting flags)</a:t>
            </a:r>
          </a:p>
          <a:p>
            <a:pPr marL="342900" marR="0" lvl="0" indent="-27432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z="2600" kern="0" dirty="0" smtClean="0">
                <a:latin typeface="+mn-lt"/>
                <a:sym typeface="Wingdings" pitchFamily="2" charset="2"/>
              </a:rPr>
              <a:t>Borders, cell margins, shading</a:t>
            </a:r>
          </a:p>
          <a:p>
            <a:pPr marL="342900" marR="0" lvl="0" indent="-27432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z="2600" kern="0" dirty="0" smtClean="0">
                <a:latin typeface="+mn-lt"/>
                <a:sym typeface="Wingdings" pitchFamily="2" charset="2"/>
              </a:rPr>
              <a:t>Table property revisions</a:t>
            </a:r>
          </a:p>
          <a:p>
            <a:pPr marL="342900" marR="0" lvl="0" indent="0" algn="l" defTabSz="914400" rtl="0" eaLnBrk="1" fontAlgn="base" latinLnBrk="0" hangingPunct="1">
              <a:lnSpc>
                <a:spcPct val="100000"/>
              </a:lnSpc>
              <a:spcBef>
                <a:spcPct val="20000"/>
              </a:spcBef>
              <a:spcAft>
                <a:spcPct val="0"/>
              </a:spcAft>
              <a:buClrTx/>
              <a:buSzTx/>
              <a:buFontTx/>
              <a:buNone/>
              <a:tabLst/>
              <a:defRPr/>
            </a:pPr>
            <a:endParaRPr kumimoji="0" lang="en-US" sz="2600" b="0" i="0" u="none" strike="noStrike" kern="0" cap="none" spc="0" normalizeH="0" noProof="0" dirty="0" smtClean="0">
              <a:ln>
                <a:noFill/>
              </a:ln>
              <a:solidFill>
                <a:schemeClr val="bg1"/>
              </a:solidFill>
              <a:effectLst/>
              <a:uLnTx/>
              <a:uFillTx/>
              <a:latin typeface="+mn-lt"/>
              <a:ea typeface="+mn-ea"/>
              <a:cs typeface="+mn-cs"/>
              <a:sym typeface="Wingdings" pitchFamily="2" charset="2"/>
            </a:endParaRPr>
          </a:p>
          <a:p>
            <a:pPr marL="342900" marR="0" lvl="0" indent="0" algn="l" defTabSz="914400" rtl="0" eaLnBrk="1" fontAlgn="base" latinLnBrk="0" hangingPunct="1">
              <a:lnSpc>
                <a:spcPct val="100000"/>
              </a:lnSpc>
              <a:spcBef>
                <a:spcPct val="20000"/>
              </a:spcBef>
              <a:spcAft>
                <a:spcPct val="0"/>
              </a:spcAft>
              <a:buClrTx/>
              <a:buSzTx/>
              <a:buFontTx/>
              <a:buNone/>
              <a:tabLst/>
              <a:defRPr/>
            </a:pPr>
            <a:endParaRPr kumimoji="0" lang="en-US" sz="2600" b="0" i="0" u="none" strike="noStrike" kern="0" cap="none" spc="0" normalizeH="0" baseline="0" noProof="0" dirty="0" smtClean="0">
              <a:ln>
                <a:noFill/>
              </a:ln>
              <a:solidFill>
                <a:schemeClr val="bg1"/>
              </a:solidFill>
              <a:effectLst/>
              <a:uLnTx/>
              <a:uFillTx/>
              <a:latin typeface="+mn-lt"/>
              <a:ea typeface="+mn-ea"/>
              <a:cs typeface="+mn-cs"/>
              <a:sym typeface="Wingdings" pitchFamily="2" charset="2"/>
            </a:endParaRPr>
          </a:p>
          <a:p>
            <a:pPr marL="342900" marR="0" lvl="0" indent="0" algn="l" defTabSz="914400" rtl="0" eaLnBrk="1" fontAlgn="base" latinLnBrk="0" hangingPunct="1">
              <a:lnSpc>
                <a:spcPct val="100000"/>
              </a:lnSpc>
              <a:spcBef>
                <a:spcPct val="20000"/>
              </a:spcBef>
              <a:spcAft>
                <a:spcPct val="0"/>
              </a:spcAft>
              <a:buClrTx/>
              <a:buSzTx/>
              <a:buFontTx/>
              <a:buNone/>
              <a:tabLst/>
              <a:defRPr/>
            </a:pPr>
            <a:endParaRPr kumimoji="0" lang="en-US" sz="2600" b="0" i="0" u="none" strike="noStrike" kern="0" cap="none" spc="0" normalizeH="0" baseline="0" noProof="0" dirty="0">
              <a:ln>
                <a:noFill/>
              </a:ln>
              <a:solidFill>
                <a:schemeClr val="bg1"/>
              </a:solidFill>
              <a:effectLst/>
              <a:uLnTx/>
              <a:uFillTx/>
              <a:latin typeface="+mn-lt"/>
              <a:ea typeface="+mn-ea"/>
              <a:cs typeface="+mn-cs"/>
              <a:sym typeface="Wingdings" pitchFamily="2" charset="2"/>
            </a:endParaRPr>
          </a:p>
        </p:txBody>
      </p:sp>
      <p:pic>
        <p:nvPicPr>
          <p:cNvPr id="1026" name="Picture 2"/>
          <p:cNvPicPr>
            <a:picLocks noChangeAspect="1" noChangeArrowheads="1"/>
          </p:cNvPicPr>
          <p:nvPr/>
        </p:nvPicPr>
        <p:blipFill>
          <a:blip r:embed="rId3"/>
          <a:srcRect/>
          <a:stretch>
            <a:fillRect/>
          </a:stretch>
        </p:blipFill>
        <p:spPr bwMode="auto">
          <a:xfrm>
            <a:off x="6211085" y="3429000"/>
            <a:ext cx="2399515" cy="2514600"/>
          </a:xfrm>
          <a:prstGeom prst="rect">
            <a:avLst/>
          </a:prstGeom>
          <a:noFill/>
          <a:ln w="9525">
            <a:noFill/>
            <a:miter lim="800000"/>
            <a:headEnd/>
            <a:tailEnd/>
          </a:ln>
          <a:effectLst>
            <a:outerShdw blurRad="76200" dir="13500000" sy="23000" kx="1200000" algn="br" rotWithShape="0">
              <a:prstClr val="black">
                <a:alpha val="20000"/>
              </a:prstClr>
            </a:outerShdw>
          </a:effectLst>
        </p:spPr>
      </p:pic>
      <p:cxnSp>
        <p:nvCxnSpPr>
          <p:cNvPr id="9" name="Straight Arrow Connector 8"/>
          <p:cNvCxnSpPr/>
          <p:nvPr/>
        </p:nvCxnSpPr>
        <p:spPr>
          <a:xfrm>
            <a:off x="7391400" y="2615184"/>
            <a:ext cx="0" cy="731520"/>
          </a:xfrm>
          <a:prstGeom prst="straightConnector1">
            <a:avLst/>
          </a:prstGeom>
          <a:ln w="38100">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p:cNvSpPr>
          <p:nvPr>
            <p:ph type="title"/>
          </p:nvPr>
        </p:nvSpPr>
        <p:spPr/>
        <p:txBody>
          <a:bodyPr/>
          <a:lstStyle/>
          <a:p>
            <a:pPr hangingPunct="1"/>
            <a:r>
              <a:rPr lang="en-US" dirty="0">
                <a:sym typeface="Wingdings" pitchFamily="2" charset="2"/>
              </a:rPr>
              <a:t>Table </a:t>
            </a:r>
            <a:r>
              <a:rPr lang="en-US" dirty="0" smtClean="0">
                <a:sym typeface="Wingdings" pitchFamily="2" charset="2"/>
              </a:rPr>
              <a:t>Rows &lt;w:tr&gt;</a:t>
            </a:r>
            <a:endParaRPr lang="en-US" dirty="0">
              <a:sym typeface="Wingdings" pitchFamily="2" charset="2"/>
            </a:endParaRPr>
          </a:p>
        </p:txBody>
      </p:sp>
      <p:sp>
        <p:nvSpPr>
          <p:cNvPr id="23" name="Rectangle 22"/>
          <p:cNvSpPr>
            <a:spLocks noGrp="1"/>
          </p:cNvSpPr>
          <p:nvPr>
            <p:ph idx="1"/>
          </p:nvPr>
        </p:nvSpPr>
        <p:spPr/>
        <p:txBody>
          <a:bodyPr/>
          <a:lstStyle/>
          <a:p>
            <a:pPr hangingPunct="1"/>
            <a:r>
              <a:rPr lang="en-US" dirty="0" smtClean="0">
                <a:sym typeface="Wingdings" pitchFamily="2" charset="2"/>
              </a:rPr>
              <a:t>The &lt;w:tr&gt; element defines a table row</a:t>
            </a:r>
          </a:p>
          <a:p>
            <a:pPr hangingPunct="1"/>
            <a:endParaRPr lang="en-US" dirty="0" smtClean="0">
              <a:sym typeface="Wingdings" pitchFamily="2" charset="2"/>
            </a:endParaRPr>
          </a:p>
          <a:p>
            <a:pPr hangingPunct="1"/>
            <a:r>
              <a:rPr lang="en-US" dirty="0" smtClean="0">
                <a:sym typeface="Wingdings" pitchFamily="2" charset="2"/>
              </a:rPr>
              <a:t>Analogous to the HTML &lt;</a:t>
            </a:r>
            <a:r>
              <a:rPr lang="en-US" dirty="0" err="1" smtClean="0">
                <a:sym typeface="Wingdings" pitchFamily="2" charset="2"/>
              </a:rPr>
              <a:t>tr</a:t>
            </a:r>
            <a:r>
              <a:rPr lang="en-US" dirty="0" smtClean="0">
                <a:sym typeface="Wingdings" pitchFamily="2" charset="2"/>
              </a:rPr>
              <a:t>&gt; tag</a:t>
            </a:r>
          </a:p>
          <a:p>
            <a:pPr lvl="1" hangingPunct="1"/>
            <a:endParaRPr lang="en-US" dirty="0">
              <a:sym typeface="Wingdings" pitchFamily="2" charset="2"/>
            </a:endParaRPr>
          </a:p>
          <a:p>
            <a:pPr hangingPunct="1"/>
            <a:r>
              <a:rPr lang="en-US" dirty="0">
                <a:sym typeface="Wingdings" pitchFamily="2" charset="2"/>
              </a:rPr>
              <a:t>Table rows can </a:t>
            </a:r>
            <a:r>
              <a:rPr lang="en-US" dirty="0" smtClean="0">
                <a:sym typeface="Wingdings" pitchFamily="2" charset="2"/>
              </a:rPr>
              <a:t>contain:</a:t>
            </a:r>
            <a:endParaRPr lang="en-US" dirty="0">
              <a:sym typeface="Wingdings" pitchFamily="2" charset="2"/>
            </a:endParaRPr>
          </a:p>
          <a:p>
            <a:pPr lvl="1" hangingPunct="1"/>
            <a:r>
              <a:rPr lang="en-US" dirty="0">
                <a:sym typeface="Wingdings" pitchFamily="2" charset="2"/>
              </a:rPr>
              <a:t>Table row </a:t>
            </a:r>
            <a:r>
              <a:rPr lang="en-US" dirty="0" smtClean="0">
                <a:sym typeface="Wingdings" pitchFamily="2" charset="2"/>
              </a:rPr>
              <a:t>properties</a:t>
            </a:r>
            <a:endParaRPr lang="en-US" dirty="0">
              <a:sym typeface="Wingdings" pitchFamily="2" charset="2"/>
            </a:endParaRPr>
          </a:p>
          <a:p>
            <a:pPr lvl="1" hangingPunct="1"/>
            <a:r>
              <a:rPr lang="en-US" dirty="0">
                <a:sym typeface="Wingdings" pitchFamily="2" charset="2"/>
              </a:rPr>
              <a:t>Custom </a:t>
            </a:r>
            <a:r>
              <a:rPr lang="en-US" dirty="0" smtClean="0">
                <a:sym typeface="Wingdings" pitchFamily="2" charset="2"/>
              </a:rPr>
              <a:t>XML markup</a:t>
            </a:r>
            <a:endParaRPr lang="en-US" dirty="0">
              <a:sym typeface="Wingdings" pitchFamily="2" charset="2"/>
            </a:endParaRPr>
          </a:p>
          <a:p>
            <a:pPr lvl="1" hangingPunct="1"/>
            <a:r>
              <a:rPr lang="en-US" dirty="0">
                <a:sym typeface="Wingdings" pitchFamily="2" charset="2"/>
              </a:rPr>
              <a:t>Table </a:t>
            </a:r>
            <a:r>
              <a:rPr lang="en-US" dirty="0" smtClean="0">
                <a:sym typeface="Wingdings" pitchFamily="2" charset="2"/>
              </a:rPr>
              <a:t>cell content</a:t>
            </a:r>
            <a:endParaRPr lang="en-US" dirty="0">
              <a:sym typeface="Wingdings" pitchFamily="2" charset="2"/>
            </a:endParaRPr>
          </a:p>
        </p:txBody>
      </p:sp>
      <p:sp>
        <p:nvSpPr>
          <p:cNvPr id="4" name="Rectangle 6"/>
          <p:cNvSpPr>
            <a:spLocks noChangeArrowheads="1"/>
          </p:cNvSpPr>
          <p:nvPr/>
        </p:nvSpPr>
        <p:spPr bwMode="auto">
          <a:xfrm>
            <a:off x="5486400" y="3544437"/>
            <a:ext cx="2971800" cy="2246763"/>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400" dirty="0" smtClean="0">
                <a:solidFill>
                  <a:srgbClr val="7030A0"/>
                </a:solidFill>
                <a:latin typeface="Lucida Console" pitchFamily="49" charset="0"/>
              </a:rPr>
              <a:t>&lt;w:tbl&gt;</a:t>
            </a:r>
          </a:p>
          <a:p>
            <a:pPr eaLnBrk="0" hangingPunct="0"/>
            <a:r>
              <a:rPr lang="en-US" sz="1400" dirty="0" smtClean="0">
                <a:solidFill>
                  <a:srgbClr val="7030A0"/>
                </a:solidFill>
                <a:latin typeface="Lucida Console" pitchFamily="49" charset="0"/>
              </a:rPr>
              <a:t>    &lt;w:tblPr/&gt;</a:t>
            </a:r>
          </a:p>
          <a:p>
            <a:pPr eaLnBrk="0" hangingPunct="0"/>
            <a:r>
              <a:rPr lang="en-US" sz="1400" dirty="0" smtClean="0">
                <a:solidFill>
                  <a:srgbClr val="7030A0"/>
                </a:solidFill>
                <a:latin typeface="Lucida Console" pitchFamily="49" charset="0"/>
              </a:rPr>
              <a:t>    &lt;w:tblGrid/&gt;</a:t>
            </a:r>
          </a:p>
          <a:p>
            <a:pPr eaLnBrk="0" hangingPunct="0"/>
            <a:r>
              <a:rPr lang="en-US" sz="1400" b="1" dirty="0" smtClean="0">
                <a:solidFill>
                  <a:schemeClr val="tx1"/>
                </a:solidFill>
                <a:latin typeface="Lucida Console" pitchFamily="49" charset="0"/>
              </a:rPr>
              <a:t>    &lt;w:tr&gt;</a:t>
            </a:r>
          </a:p>
          <a:p>
            <a:pPr eaLnBrk="0" hangingPunct="0"/>
            <a:r>
              <a:rPr lang="en-US" sz="1400" dirty="0" smtClean="0">
                <a:solidFill>
                  <a:srgbClr val="7030A0"/>
                </a:solidFill>
                <a:latin typeface="Lucida Console" pitchFamily="49" charset="0"/>
              </a:rPr>
              <a:t>        … row content …</a:t>
            </a:r>
          </a:p>
          <a:p>
            <a:pPr eaLnBrk="0" hangingPunct="0"/>
            <a:r>
              <a:rPr lang="en-US" sz="1400" dirty="0" smtClean="0">
                <a:solidFill>
                  <a:srgbClr val="7030A0"/>
                </a:solidFill>
                <a:latin typeface="Lucida Console" pitchFamily="49" charset="0"/>
              </a:rPr>
              <a:t>    &lt;/w:tr&gt;</a:t>
            </a:r>
          </a:p>
          <a:p>
            <a:pPr eaLnBrk="0" hangingPunct="0"/>
            <a:r>
              <a:rPr lang="en-US" sz="1400" b="1" dirty="0" smtClean="0">
                <a:solidFill>
                  <a:schemeClr val="tx1"/>
                </a:solidFill>
                <a:latin typeface="Lucida Console" pitchFamily="49" charset="0"/>
              </a:rPr>
              <a:t>    &lt;w:tr&gt;</a:t>
            </a:r>
          </a:p>
          <a:p>
            <a:pPr eaLnBrk="0" hangingPunct="0"/>
            <a:r>
              <a:rPr lang="en-US" sz="1400" dirty="0" smtClean="0">
                <a:solidFill>
                  <a:srgbClr val="7030A0"/>
                </a:solidFill>
                <a:latin typeface="Lucida Console" pitchFamily="49" charset="0"/>
              </a:rPr>
              <a:t>        … row content …</a:t>
            </a:r>
          </a:p>
          <a:p>
            <a:pPr eaLnBrk="0" hangingPunct="0"/>
            <a:r>
              <a:rPr lang="en-US" sz="1400" dirty="0" smtClean="0">
                <a:solidFill>
                  <a:srgbClr val="7030A0"/>
                </a:solidFill>
                <a:latin typeface="Lucida Console" pitchFamily="49" charset="0"/>
              </a:rPr>
              <a:t>    &lt;/w:tr&gt;</a:t>
            </a:r>
          </a:p>
          <a:p>
            <a:pPr eaLnBrk="0" hangingPunct="0"/>
            <a:r>
              <a:rPr lang="en-US" sz="1400" dirty="0" smtClean="0">
                <a:solidFill>
                  <a:srgbClr val="7030A0"/>
                </a:solidFill>
                <a:latin typeface="Lucida Console" pitchFamily="49" charset="0"/>
              </a:rPr>
              <a:t>&lt;/w:tbl&gt;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52400" y="1219200"/>
            <a:ext cx="8229600" cy="5029200"/>
          </a:xfrm>
        </p:spPr>
        <p:txBody>
          <a:bodyPr/>
          <a:lstStyle/>
          <a:p>
            <a:pPr indent="0">
              <a:buNone/>
            </a:pPr>
            <a:r>
              <a:rPr lang="en-US" dirty="0" smtClean="0"/>
              <a:t>This module covers the essentials of creating and reading </a:t>
            </a:r>
            <a:r>
              <a:rPr lang="en-US" dirty="0" err="1" smtClean="0"/>
              <a:t>WordprocessingML</a:t>
            </a:r>
            <a:r>
              <a:rPr lang="en-US" dirty="0" smtClean="0"/>
              <a:t> documents:</a:t>
            </a:r>
          </a:p>
          <a:p>
            <a:pPr lvl="1"/>
            <a:endParaRPr lang="en-US" dirty="0" smtClean="0"/>
          </a:p>
          <a:p>
            <a:pPr lvl="1"/>
            <a:r>
              <a:rPr lang="en-US" dirty="0" smtClean="0"/>
              <a:t>Document architecture</a:t>
            </a:r>
          </a:p>
          <a:p>
            <a:pPr lvl="1"/>
            <a:r>
              <a:rPr lang="en-US" dirty="0" smtClean="0"/>
              <a:t>The main document part</a:t>
            </a:r>
          </a:p>
          <a:p>
            <a:pPr lvl="1"/>
            <a:r>
              <a:rPr lang="en-US" dirty="0" smtClean="0"/>
              <a:t>Paragraphs, runs, text</a:t>
            </a:r>
          </a:p>
          <a:p>
            <a:pPr lvl="1"/>
            <a:r>
              <a:rPr lang="en-US" dirty="0" smtClean="0"/>
              <a:t>Images</a:t>
            </a:r>
          </a:p>
          <a:p>
            <a:pPr lvl="1"/>
            <a:r>
              <a:rPr lang="en-US" dirty="0" smtClean="0"/>
              <a:t>Hyperlinks</a:t>
            </a:r>
          </a:p>
          <a:p>
            <a:pPr lvl="1"/>
            <a:r>
              <a:rPr lang="en-US" dirty="0" smtClean="0"/>
              <a:t>Tables</a:t>
            </a:r>
            <a:endParaRPr lang="en-US" sz="1000"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9"/>
          <p:cNvSpPr>
            <a:spLocks noGrp="1"/>
          </p:cNvSpPr>
          <p:nvPr>
            <p:ph type="title"/>
          </p:nvPr>
        </p:nvSpPr>
        <p:spPr/>
        <p:txBody>
          <a:bodyPr/>
          <a:lstStyle/>
          <a:p>
            <a:pPr hangingPunct="1"/>
            <a:r>
              <a:rPr lang="en-US" dirty="0">
                <a:sym typeface="Wingdings" pitchFamily="2" charset="2"/>
              </a:rPr>
              <a:t>Table Row </a:t>
            </a:r>
            <a:r>
              <a:rPr lang="en-US" dirty="0" smtClean="0">
                <a:sym typeface="Wingdings" pitchFamily="2" charset="2"/>
              </a:rPr>
              <a:t>Properties &lt;w:trPr&gt;</a:t>
            </a:r>
            <a:endParaRPr lang="en-US" dirty="0">
              <a:sym typeface="Wingdings" pitchFamily="2" charset="2"/>
            </a:endParaRPr>
          </a:p>
        </p:txBody>
      </p:sp>
      <p:sp>
        <p:nvSpPr>
          <p:cNvPr id="21" name="Rectangle 8"/>
          <p:cNvSpPr>
            <a:spLocks noGrp="1"/>
          </p:cNvSpPr>
          <p:nvPr>
            <p:ph idx="1"/>
          </p:nvPr>
        </p:nvSpPr>
        <p:spPr/>
        <p:txBody>
          <a:bodyPr/>
          <a:lstStyle/>
          <a:p>
            <a:pPr hangingPunct="1">
              <a:buNone/>
            </a:pPr>
            <a:r>
              <a:rPr lang="en-US" dirty="0" smtClean="0">
                <a:sym typeface="Wingdings" pitchFamily="2" charset="2"/>
              </a:rPr>
              <a:t>Overrides various properties for this row:</a:t>
            </a:r>
          </a:p>
          <a:p>
            <a:pPr lvl="1"/>
            <a:r>
              <a:rPr lang="en-US" dirty="0" smtClean="0">
                <a:sym typeface="Wingdings" pitchFamily="2" charset="2"/>
              </a:rPr>
              <a:t>Row height</a:t>
            </a:r>
          </a:p>
          <a:p>
            <a:pPr lvl="1"/>
            <a:r>
              <a:rPr lang="en-US" dirty="0" smtClean="0">
                <a:sym typeface="Wingdings" pitchFamily="2" charset="2"/>
              </a:rPr>
              <a:t>Breaking across pages</a:t>
            </a:r>
          </a:p>
          <a:p>
            <a:pPr lvl="1"/>
            <a:r>
              <a:rPr lang="en-US" dirty="0" smtClean="0">
                <a:sym typeface="Wingdings" pitchFamily="2" charset="2"/>
              </a:rPr>
              <a:t>Conditional formatting</a:t>
            </a:r>
          </a:p>
          <a:p>
            <a:pPr lvl="1"/>
            <a:r>
              <a:rPr lang="en-US" dirty="0" smtClean="0">
                <a:sym typeface="Wingdings" pitchFamily="2" charset="2"/>
              </a:rPr>
              <a:t>Many other properties</a:t>
            </a:r>
          </a:p>
          <a:p>
            <a:pPr hangingPunct="1"/>
            <a:endParaRPr lang="en-US" dirty="0">
              <a:sym typeface="Wingdings" pitchFamily="2" charset="2"/>
            </a:endParaRPr>
          </a:p>
        </p:txBody>
      </p:sp>
      <p:pic>
        <p:nvPicPr>
          <p:cNvPr id="2050" name="Picture 2"/>
          <p:cNvPicPr>
            <a:picLocks noChangeAspect="1" noChangeArrowheads="1"/>
          </p:cNvPicPr>
          <p:nvPr/>
        </p:nvPicPr>
        <p:blipFill>
          <a:blip r:embed="rId3"/>
          <a:srcRect/>
          <a:stretch>
            <a:fillRect/>
          </a:stretch>
        </p:blipFill>
        <p:spPr bwMode="auto">
          <a:xfrm>
            <a:off x="5791200" y="2971800"/>
            <a:ext cx="2824163" cy="2959614"/>
          </a:xfrm>
          <a:prstGeom prst="rect">
            <a:avLst/>
          </a:prstGeom>
          <a:noFill/>
          <a:ln w="9525">
            <a:noFill/>
            <a:miter lim="800000"/>
            <a:headEnd/>
            <a:tailEnd/>
          </a:ln>
          <a:effectLst>
            <a:outerShdw blurRad="76200" dir="13500000" sy="23000" kx="1200000" algn="br" rotWithShape="0">
              <a:prstClr val="black">
                <a:alpha val="20000"/>
              </a:prstClr>
            </a:outerShdw>
          </a:effectLst>
        </p:spPr>
      </p:pic>
      <p:sp>
        <p:nvSpPr>
          <p:cNvPr id="5" name="Rectangle 6"/>
          <p:cNvSpPr>
            <a:spLocks noChangeArrowheads="1"/>
          </p:cNvSpPr>
          <p:nvPr/>
        </p:nvSpPr>
        <p:spPr bwMode="auto">
          <a:xfrm>
            <a:off x="1066800" y="3276600"/>
            <a:ext cx="3581400" cy="1077212"/>
          </a:xfrm>
          <a:prstGeom prst="rect">
            <a:avLst/>
          </a:prstGeom>
          <a:ln>
            <a:headEnd/>
            <a:tailEnd/>
          </a:ln>
          <a:effectLst>
            <a:outerShdw blurRad="76200" dir="13500000" sy="23000" kx="1200000" algn="br" rotWithShape="0">
              <a:prstClr val="black">
                <a:alpha val="20000"/>
              </a:prstClr>
            </a:outerShdw>
          </a:effectLst>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600" dirty="0" smtClean="0">
                <a:solidFill>
                  <a:srgbClr val="7030A0"/>
                </a:solidFill>
                <a:latin typeface="Lucida Console" pitchFamily="49" charset="0"/>
              </a:rPr>
              <a:t>&lt;w:trPr&gt;</a:t>
            </a:r>
          </a:p>
          <a:p>
            <a:pPr eaLnBrk="0" hangingPunct="0"/>
            <a:r>
              <a:rPr lang="en-US" sz="1600" dirty="0" smtClean="0">
                <a:solidFill>
                  <a:srgbClr val="7030A0"/>
                </a:solidFill>
                <a:latin typeface="Lucida Console" pitchFamily="49" charset="0"/>
              </a:rPr>
              <a:t>  &lt;w:trHeight w:val=“144”/&gt;</a:t>
            </a:r>
          </a:p>
          <a:p>
            <a:pPr eaLnBrk="0" hangingPunct="0"/>
            <a:r>
              <a:rPr lang="en-US" sz="1600" dirty="0" smtClean="0">
                <a:solidFill>
                  <a:srgbClr val="7030A0"/>
                </a:solidFill>
                <a:latin typeface="Lucida Console" pitchFamily="49" charset="0"/>
              </a:rPr>
              <a:t>  &lt;w:cantSplit /&gt;</a:t>
            </a:r>
          </a:p>
          <a:p>
            <a:pPr eaLnBrk="0" hangingPunct="0"/>
            <a:r>
              <a:rPr lang="en-US" sz="1600" dirty="0" smtClean="0">
                <a:solidFill>
                  <a:srgbClr val="7030A0"/>
                </a:solidFill>
                <a:latin typeface="Lucida Console" pitchFamily="49" charset="0"/>
              </a:rPr>
              <a:t>&lt;/w:trPr&gt;</a:t>
            </a:r>
          </a:p>
        </p:txBody>
      </p:sp>
      <p:cxnSp>
        <p:nvCxnSpPr>
          <p:cNvPr id="7" name="Straight Arrow Connector 6"/>
          <p:cNvCxnSpPr/>
          <p:nvPr/>
        </p:nvCxnSpPr>
        <p:spPr>
          <a:xfrm flipV="1">
            <a:off x="4572000" y="3694176"/>
            <a:ext cx="1447800" cy="0"/>
          </a:xfrm>
          <a:prstGeom prst="straightConnector1">
            <a:avLst/>
          </a:prstGeom>
          <a:ln>
            <a:headEnd type="triangle" w="lg" len="lg"/>
            <a:tailEnd type="triangle" w="lg" len="lg"/>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nvCxnSpPr>
        <p:spPr>
          <a:xfrm>
            <a:off x="3352800" y="3962400"/>
            <a:ext cx="2667000" cy="44260"/>
          </a:xfrm>
          <a:prstGeom prst="straightConnector1">
            <a:avLst/>
          </a:prstGeom>
          <a:ln>
            <a:headEnd type="triangle" w="lg" len="lg"/>
            <a:tailEnd type="triangle" w="lg" len="lg"/>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Grp="1"/>
          </p:cNvSpPr>
          <p:nvPr>
            <p:ph type="title"/>
          </p:nvPr>
        </p:nvSpPr>
        <p:spPr/>
        <p:txBody>
          <a:bodyPr/>
          <a:lstStyle/>
          <a:p>
            <a:pPr hangingPunct="1"/>
            <a:r>
              <a:rPr lang="en-US" dirty="0">
                <a:sym typeface="Wingdings" pitchFamily="2" charset="2"/>
              </a:rPr>
              <a:t>Table </a:t>
            </a:r>
            <a:r>
              <a:rPr lang="en-US" dirty="0" smtClean="0">
                <a:sym typeface="Wingdings" pitchFamily="2" charset="2"/>
              </a:rPr>
              <a:t>Cells &lt;w:tc&gt;</a:t>
            </a:r>
            <a:endParaRPr lang="en-US" dirty="0">
              <a:sym typeface="Wingdings" pitchFamily="2" charset="2"/>
            </a:endParaRPr>
          </a:p>
        </p:txBody>
      </p:sp>
      <p:sp>
        <p:nvSpPr>
          <p:cNvPr id="12" name="Rectangle 12"/>
          <p:cNvSpPr>
            <a:spLocks noGrp="1"/>
          </p:cNvSpPr>
          <p:nvPr>
            <p:ph idx="1"/>
          </p:nvPr>
        </p:nvSpPr>
        <p:spPr/>
        <p:txBody>
          <a:bodyPr/>
          <a:lstStyle/>
          <a:p>
            <a:pPr hangingPunct="1"/>
            <a:r>
              <a:rPr lang="en-US" dirty="0" smtClean="0">
                <a:sym typeface="Wingdings" pitchFamily="2" charset="2"/>
              </a:rPr>
              <a:t>The </a:t>
            </a:r>
            <a:r>
              <a:rPr lang="en-US" dirty="0" err="1" smtClean="0">
                <a:sym typeface="Wingdings" pitchFamily="2" charset="2"/>
              </a:rPr>
              <a:t>tc</a:t>
            </a:r>
            <a:r>
              <a:rPr lang="en-US" dirty="0" smtClean="0">
                <a:sym typeface="Wingdings" pitchFamily="2" charset="2"/>
              </a:rPr>
              <a:t> element defines </a:t>
            </a:r>
            <a:r>
              <a:rPr lang="en-US" dirty="0">
                <a:sym typeface="Wingdings" pitchFamily="2" charset="2"/>
              </a:rPr>
              <a:t>the contents of a table </a:t>
            </a:r>
            <a:r>
              <a:rPr lang="en-US" dirty="0" smtClean="0">
                <a:sym typeface="Wingdings" pitchFamily="2" charset="2"/>
              </a:rPr>
              <a:t>cell</a:t>
            </a:r>
            <a:endParaRPr lang="en-US" dirty="0">
              <a:sym typeface="Wingdings" pitchFamily="2" charset="2"/>
            </a:endParaRPr>
          </a:p>
          <a:p>
            <a:r>
              <a:rPr lang="en-US" dirty="0" smtClean="0">
                <a:sym typeface="Wingdings" pitchFamily="2" charset="2"/>
              </a:rPr>
              <a:t>Analogous </a:t>
            </a:r>
            <a:r>
              <a:rPr lang="en-US" dirty="0">
                <a:sym typeface="Wingdings" pitchFamily="2" charset="2"/>
              </a:rPr>
              <a:t>to the HTML &lt;td&gt; </a:t>
            </a:r>
            <a:r>
              <a:rPr lang="en-US" dirty="0" smtClean="0">
                <a:sym typeface="Wingdings" pitchFamily="2" charset="2"/>
              </a:rPr>
              <a:t>tag</a:t>
            </a:r>
            <a:endParaRPr lang="en-US" dirty="0">
              <a:sym typeface="Wingdings" pitchFamily="2" charset="2"/>
            </a:endParaRPr>
          </a:p>
          <a:p>
            <a:pPr hangingPunct="1"/>
            <a:endParaRPr lang="en-US" dirty="0" smtClean="0">
              <a:sym typeface="Wingdings" pitchFamily="2" charset="2"/>
            </a:endParaRPr>
          </a:p>
          <a:p>
            <a:pPr hangingPunct="1"/>
            <a:r>
              <a:rPr lang="en-US" dirty="0" smtClean="0">
                <a:sym typeface="Wingdings" pitchFamily="2" charset="2"/>
              </a:rPr>
              <a:t>Table </a:t>
            </a:r>
            <a:r>
              <a:rPr lang="en-US" dirty="0">
                <a:sym typeface="Wingdings" pitchFamily="2" charset="2"/>
              </a:rPr>
              <a:t>cells can </a:t>
            </a:r>
            <a:r>
              <a:rPr lang="en-US" dirty="0" smtClean="0">
                <a:sym typeface="Wingdings" pitchFamily="2" charset="2"/>
              </a:rPr>
              <a:t>contain:</a:t>
            </a:r>
          </a:p>
          <a:p>
            <a:pPr lvl="1"/>
            <a:r>
              <a:rPr lang="en-US" dirty="0" smtClean="0">
                <a:sym typeface="Wingdings" pitchFamily="2" charset="2"/>
              </a:rPr>
              <a:t>Cell properties</a:t>
            </a:r>
          </a:p>
          <a:p>
            <a:pPr lvl="1"/>
            <a:r>
              <a:rPr lang="en-US" dirty="0" smtClean="0">
                <a:sym typeface="Wingdings" pitchFamily="2" charset="2"/>
              </a:rPr>
              <a:t>Any block-level content</a:t>
            </a:r>
          </a:p>
          <a:p>
            <a:r>
              <a:rPr lang="en-US" dirty="0" smtClean="0">
                <a:sym typeface="Wingdings" pitchFamily="2" charset="2"/>
              </a:rPr>
              <a:t>Table cells </a:t>
            </a:r>
            <a:r>
              <a:rPr lang="en-US" i="1" dirty="0" smtClean="0">
                <a:sym typeface="Wingdings" pitchFamily="2" charset="2"/>
              </a:rPr>
              <a:t>must</a:t>
            </a:r>
            <a:r>
              <a:rPr lang="en-US" dirty="0" smtClean="0">
                <a:sym typeface="Wingdings" pitchFamily="2" charset="2"/>
              </a:rPr>
              <a:t> contain at</a:t>
            </a:r>
            <a:br>
              <a:rPr lang="en-US" dirty="0" smtClean="0">
                <a:sym typeface="Wingdings" pitchFamily="2" charset="2"/>
              </a:rPr>
            </a:br>
            <a:r>
              <a:rPr lang="en-US" dirty="0" smtClean="0">
                <a:sym typeface="Wingdings" pitchFamily="2" charset="2"/>
              </a:rPr>
              <a:t>least one paragraph, even</a:t>
            </a:r>
            <a:br>
              <a:rPr lang="en-US" dirty="0" smtClean="0">
                <a:sym typeface="Wingdings" pitchFamily="2" charset="2"/>
              </a:rPr>
            </a:br>
            <a:r>
              <a:rPr lang="en-US" dirty="0" smtClean="0">
                <a:sym typeface="Wingdings" pitchFamily="2" charset="2"/>
              </a:rPr>
              <a:t>if it’s empty</a:t>
            </a:r>
            <a:endParaRPr lang="en-US" dirty="0">
              <a:sym typeface="Wingdings" pitchFamily="2" charset="2"/>
            </a:endParaRPr>
          </a:p>
          <a:p>
            <a:endParaRPr lang="en-US" dirty="0" smtClean="0">
              <a:sym typeface="Wingdings" pitchFamily="2" charset="2"/>
            </a:endParaRPr>
          </a:p>
          <a:p>
            <a:r>
              <a:rPr lang="en-US" dirty="0" smtClean="0">
                <a:sym typeface="Wingdings" pitchFamily="2" charset="2"/>
              </a:rPr>
              <a:t>Tables may be nested</a:t>
            </a:r>
          </a:p>
        </p:txBody>
      </p:sp>
      <p:sp>
        <p:nvSpPr>
          <p:cNvPr id="4" name="Rectangle 6"/>
          <p:cNvSpPr>
            <a:spLocks noChangeArrowheads="1"/>
          </p:cNvSpPr>
          <p:nvPr/>
        </p:nvSpPr>
        <p:spPr bwMode="auto">
          <a:xfrm>
            <a:off x="5029200" y="3037350"/>
            <a:ext cx="3429000" cy="267765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400" dirty="0" smtClean="0">
                <a:solidFill>
                  <a:srgbClr val="7030A0"/>
                </a:solidFill>
                <a:latin typeface="Lucida Console" pitchFamily="49" charset="0"/>
              </a:rPr>
              <a:t>&lt;w:tbl&gt;</a:t>
            </a:r>
          </a:p>
          <a:p>
            <a:pPr eaLnBrk="0" hangingPunct="0"/>
            <a:r>
              <a:rPr lang="en-US" sz="1400" dirty="0" smtClean="0">
                <a:solidFill>
                  <a:srgbClr val="7030A0"/>
                </a:solidFill>
                <a:latin typeface="Lucida Console" pitchFamily="49" charset="0"/>
              </a:rPr>
              <a:t>    &lt;w:tblPr/&gt;</a:t>
            </a:r>
          </a:p>
          <a:p>
            <a:pPr eaLnBrk="0" hangingPunct="0"/>
            <a:r>
              <a:rPr lang="en-US" sz="1400" dirty="0" smtClean="0">
                <a:solidFill>
                  <a:srgbClr val="7030A0"/>
                </a:solidFill>
                <a:latin typeface="Lucida Console" pitchFamily="49" charset="0"/>
              </a:rPr>
              <a:t>    &lt;w:tblGrid/&gt;</a:t>
            </a:r>
          </a:p>
          <a:p>
            <a:pPr eaLnBrk="0" hangingPunct="0"/>
            <a:r>
              <a:rPr lang="en-US" sz="1400" dirty="0" smtClean="0">
                <a:solidFill>
                  <a:srgbClr val="7030A0"/>
                </a:solidFill>
                <a:latin typeface="Lucida Console" pitchFamily="49" charset="0"/>
              </a:rPr>
              <a:t>    &lt;w:tr&gt;</a:t>
            </a:r>
          </a:p>
          <a:p>
            <a:pPr eaLnBrk="0" hangingPunct="0"/>
            <a:r>
              <a:rPr lang="en-US" sz="1400" b="1" dirty="0" smtClean="0">
                <a:solidFill>
                  <a:schemeClr val="tx1"/>
                </a:solidFill>
                <a:latin typeface="Lucida Console" pitchFamily="49" charset="0"/>
              </a:rPr>
              <a:t>        &lt;w:tc&gt;</a:t>
            </a:r>
          </a:p>
          <a:p>
            <a:pPr eaLnBrk="0" hangingPunct="0"/>
            <a:r>
              <a:rPr lang="en-US" sz="1400" dirty="0" smtClean="0">
                <a:solidFill>
                  <a:srgbClr val="7030A0"/>
                </a:solidFill>
                <a:latin typeface="Lucida Console" pitchFamily="49" charset="0"/>
              </a:rPr>
              <a:t>            … cell content …</a:t>
            </a:r>
          </a:p>
          <a:p>
            <a:pPr eaLnBrk="0" hangingPunct="0"/>
            <a:r>
              <a:rPr lang="en-US" sz="1400" dirty="0" smtClean="0">
                <a:solidFill>
                  <a:srgbClr val="7030A0"/>
                </a:solidFill>
                <a:latin typeface="Lucida Console" pitchFamily="49" charset="0"/>
              </a:rPr>
              <a:t>        &lt;/w:tc&gt;</a:t>
            </a:r>
          </a:p>
          <a:p>
            <a:pPr eaLnBrk="0" hangingPunct="0"/>
            <a:r>
              <a:rPr lang="en-US" sz="1400" b="1" dirty="0" smtClean="0">
                <a:solidFill>
                  <a:schemeClr val="tx1"/>
                </a:solidFill>
                <a:latin typeface="Lucida Console" pitchFamily="49" charset="0"/>
              </a:rPr>
              <a:t>        &lt;w:tc&gt;</a:t>
            </a:r>
          </a:p>
          <a:p>
            <a:pPr eaLnBrk="0" hangingPunct="0"/>
            <a:r>
              <a:rPr lang="en-US" sz="1400" dirty="0" smtClean="0">
                <a:solidFill>
                  <a:srgbClr val="7030A0"/>
                </a:solidFill>
                <a:latin typeface="Lucida Console" pitchFamily="49" charset="0"/>
              </a:rPr>
              <a:t>            … cell content …</a:t>
            </a:r>
          </a:p>
          <a:p>
            <a:pPr eaLnBrk="0" hangingPunct="0"/>
            <a:r>
              <a:rPr lang="en-US" sz="1400" dirty="0" smtClean="0">
                <a:solidFill>
                  <a:srgbClr val="7030A0"/>
                </a:solidFill>
                <a:latin typeface="Lucida Console" pitchFamily="49" charset="0"/>
              </a:rPr>
              <a:t>        &lt;/w:tc&gt;</a:t>
            </a:r>
          </a:p>
          <a:p>
            <a:pPr eaLnBrk="0" hangingPunct="0"/>
            <a:r>
              <a:rPr lang="en-US" sz="1400" dirty="0" smtClean="0">
                <a:solidFill>
                  <a:srgbClr val="7030A0"/>
                </a:solidFill>
                <a:latin typeface="Lucida Console" pitchFamily="49" charset="0"/>
              </a:rPr>
              <a:t>    &lt;/w:tr&gt;</a:t>
            </a:r>
          </a:p>
          <a:p>
            <a:pPr eaLnBrk="0" hangingPunct="0"/>
            <a:r>
              <a:rPr lang="en-US" sz="1400" dirty="0" smtClean="0">
                <a:solidFill>
                  <a:srgbClr val="7030A0"/>
                </a:solidFill>
                <a:latin typeface="Lucida Console" pitchFamily="49" charset="0"/>
              </a:rPr>
              <a:t>&lt;/w:tbl&gt;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9"/>
          <p:cNvSpPr>
            <a:spLocks noGrp="1"/>
          </p:cNvSpPr>
          <p:nvPr>
            <p:ph type="title"/>
          </p:nvPr>
        </p:nvSpPr>
        <p:spPr/>
        <p:txBody>
          <a:bodyPr/>
          <a:lstStyle/>
          <a:p>
            <a:pPr hangingPunct="1"/>
            <a:r>
              <a:rPr lang="en-US" dirty="0">
                <a:sym typeface="Wingdings" pitchFamily="2" charset="2"/>
              </a:rPr>
              <a:t>Table Cell </a:t>
            </a:r>
            <a:r>
              <a:rPr lang="en-US" dirty="0" smtClean="0">
                <a:sym typeface="Wingdings" pitchFamily="2" charset="2"/>
              </a:rPr>
              <a:t>Properties &lt;w:tcPr&gt;</a:t>
            </a:r>
            <a:endParaRPr lang="en-US" dirty="0">
              <a:sym typeface="Wingdings" pitchFamily="2" charset="2"/>
            </a:endParaRPr>
          </a:p>
        </p:txBody>
      </p:sp>
      <p:sp>
        <p:nvSpPr>
          <p:cNvPr id="9" name="Rectangle 8"/>
          <p:cNvSpPr>
            <a:spLocks noGrp="1"/>
          </p:cNvSpPr>
          <p:nvPr>
            <p:ph idx="1"/>
          </p:nvPr>
        </p:nvSpPr>
        <p:spPr/>
        <p:txBody>
          <a:bodyPr/>
          <a:lstStyle/>
          <a:p>
            <a:pPr>
              <a:buNone/>
            </a:pPr>
            <a:r>
              <a:rPr lang="en-US" dirty="0" smtClean="0">
                <a:sym typeface="Wingdings" pitchFamily="2" charset="2"/>
              </a:rPr>
              <a:t>Overrides various properties for cell values:</a:t>
            </a:r>
          </a:p>
          <a:p>
            <a:pPr lvl="1">
              <a:buFont typeface="Arial" pitchFamily="34" charset="0"/>
              <a:buChar char="•"/>
            </a:pPr>
            <a:r>
              <a:rPr lang="en-US" dirty="0" smtClean="0">
                <a:sym typeface="Wingdings" pitchFamily="2" charset="2"/>
              </a:rPr>
              <a:t>Preferred width</a:t>
            </a:r>
          </a:p>
          <a:p>
            <a:pPr lvl="1">
              <a:buFont typeface="Arial" pitchFamily="34" charset="0"/>
              <a:buChar char="•"/>
            </a:pPr>
            <a:r>
              <a:rPr lang="en-US" dirty="0" smtClean="0">
                <a:sym typeface="Wingdings" pitchFamily="2" charset="2"/>
              </a:rPr>
              <a:t>Vertical alignment</a:t>
            </a:r>
          </a:p>
          <a:p>
            <a:pPr lvl="1">
              <a:buFont typeface="Arial" pitchFamily="34" charset="0"/>
              <a:buChar char="•"/>
            </a:pPr>
            <a:r>
              <a:rPr lang="en-US" dirty="0" smtClean="0">
                <a:sym typeface="Wingdings" pitchFamily="2" charset="2"/>
              </a:rPr>
              <a:t>Cell margins</a:t>
            </a:r>
          </a:p>
          <a:p>
            <a:pPr lvl="1">
              <a:buFont typeface="Arial" pitchFamily="34" charset="0"/>
              <a:buChar char="•"/>
            </a:pPr>
            <a:r>
              <a:rPr lang="en-US" dirty="0" smtClean="0">
                <a:sym typeface="Wingdings" pitchFamily="2" charset="2"/>
              </a:rPr>
              <a:t>Text wrap</a:t>
            </a:r>
          </a:p>
          <a:p>
            <a:pPr lvl="1">
              <a:buFont typeface="Arial" pitchFamily="34" charset="0"/>
              <a:buChar char="•"/>
            </a:pPr>
            <a:r>
              <a:rPr lang="en-US" dirty="0" smtClean="0">
                <a:sym typeface="Wingdings" pitchFamily="2" charset="2"/>
              </a:rPr>
              <a:t>Many other properties</a:t>
            </a:r>
          </a:p>
        </p:txBody>
      </p:sp>
      <p:pic>
        <p:nvPicPr>
          <p:cNvPr id="3074" name="Picture 2"/>
          <p:cNvPicPr>
            <a:picLocks noChangeAspect="1" noChangeArrowheads="1"/>
          </p:cNvPicPr>
          <p:nvPr/>
        </p:nvPicPr>
        <p:blipFill>
          <a:blip r:embed="rId3"/>
          <a:srcRect/>
          <a:stretch>
            <a:fillRect/>
          </a:stretch>
        </p:blipFill>
        <p:spPr bwMode="auto">
          <a:xfrm>
            <a:off x="5324475" y="2416358"/>
            <a:ext cx="3438525" cy="3603442"/>
          </a:xfrm>
          <a:prstGeom prst="rect">
            <a:avLst/>
          </a:prstGeom>
          <a:noFill/>
          <a:ln w="9525">
            <a:noFill/>
            <a:miter lim="800000"/>
            <a:headEnd/>
            <a:tailEnd/>
          </a:ln>
          <a:effectLst>
            <a:outerShdw blurRad="76200" dir="13500000" sy="23000" kx="1200000" algn="br" rotWithShape="0">
              <a:prstClr val="black">
                <a:alpha val="20000"/>
              </a:prstClr>
            </a:outerShdw>
          </a:effectLst>
        </p:spPr>
      </p:pic>
      <p:sp>
        <p:nvSpPr>
          <p:cNvPr id="6" name="Rectangle 6"/>
          <p:cNvSpPr>
            <a:spLocks noChangeArrowheads="1"/>
          </p:cNvSpPr>
          <p:nvPr/>
        </p:nvSpPr>
        <p:spPr bwMode="auto">
          <a:xfrm>
            <a:off x="990600" y="3657600"/>
            <a:ext cx="2667000" cy="1754320"/>
          </a:xfrm>
          <a:prstGeom prst="rect">
            <a:avLst/>
          </a:prstGeom>
          <a:ln>
            <a:headEnd/>
            <a:tailEnd/>
          </a:ln>
          <a:effectLst>
            <a:outerShdw blurRad="76200" dir="13500000" sy="23000" kx="1200000" algn="br" rotWithShape="0">
              <a:prstClr val="black">
                <a:alpha val="20000"/>
              </a:prstClr>
            </a:outerShdw>
          </a:effectLst>
        </p:spPr>
        <p:style>
          <a:lnRef idx="1">
            <a:schemeClr val="dk1"/>
          </a:lnRef>
          <a:fillRef idx="2">
            <a:schemeClr val="dk1"/>
          </a:fillRef>
          <a:effectRef idx="1">
            <a:schemeClr val="dk1"/>
          </a:effectRef>
          <a:fontRef idx="minor">
            <a:schemeClr val="dk1"/>
          </a:fontRef>
        </p:style>
        <p:txBody>
          <a:bodyPr wrap="square" lIns="182880" tIns="45717" rIns="91434" bIns="45717" anchor="ctr">
            <a:spAutoFit/>
          </a:bodyPr>
          <a:lstStyle/>
          <a:p>
            <a:pPr eaLnBrk="0" hangingPunct="0"/>
            <a:r>
              <a:rPr lang="en-US" sz="1800" dirty="0" smtClean="0">
                <a:solidFill>
                  <a:srgbClr val="7030A0"/>
                </a:solidFill>
                <a:latin typeface="Lucida Console" pitchFamily="49" charset="0"/>
              </a:rPr>
              <a:t>&lt;w:tcPr&gt;</a:t>
            </a:r>
          </a:p>
          <a:p>
            <a:pPr eaLnBrk="0" hangingPunct="0"/>
            <a:r>
              <a:rPr lang="en-US" sz="1800" dirty="0" smtClean="0">
                <a:solidFill>
                  <a:srgbClr val="7030A0"/>
                </a:solidFill>
                <a:latin typeface="Lucida Console" pitchFamily="49" charset="0"/>
              </a:rPr>
              <a:t>  &lt;w:tcW/&gt;</a:t>
            </a:r>
          </a:p>
          <a:p>
            <a:pPr eaLnBrk="0" hangingPunct="0"/>
            <a:r>
              <a:rPr lang="en-US" sz="1800" dirty="0" smtClean="0">
                <a:solidFill>
                  <a:srgbClr val="7030A0"/>
                </a:solidFill>
                <a:latin typeface="Lucida Console" pitchFamily="49" charset="0"/>
              </a:rPr>
              <a:t>  &lt;w:vAlign/&gt;</a:t>
            </a:r>
          </a:p>
          <a:p>
            <a:pPr eaLnBrk="0" hangingPunct="0"/>
            <a:r>
              <a:rPr lang="en-US" sz="1800" dirty="0" smtClean="0">
                <a:solidFill>
                  <a:srgbClr val="7030A0"/>
                </a:solidFill>
                <a:latin typeface="Lucida Console" pitchFamily="49" charset="0"/>
              </a:rPr>
              <a:t>  &lt;w:tcMar/&gt;</a:t>
            </a:r>
          </a:p>
          <a:p>
            <a:pPr eaLnBrk="0" hangingPunct="0"/>
            <a:r>
              <a:rPr lang="en-US" sz="1800" dirty="0" smtClean="0">
                <a:solidFill>
                  <a:srgbClr val="7030A0"/>
                </a:solidFill>
                <a:latin typeface="Lucida Console" pitchFamily="49" charset="0"/>
              </a:rPr>
              <a:t>  &lt;w:noWrap/&gt;</a:t>
            </a:r>
          </a:p>
          <a:p>
            <a:pPr eaLnBrk="0" hangingPunct="0"/>
            <a:r>
              <a:rPr lang="en-US" sz="1800" dirty="0" smtClean="0">
                <a:solidFill>
                  <a:srgbClr val="7030A0"/>
                </a:solidFill>
                <a:latin typeface="Lucida Console" pitchFamily="49" charset="0"/>
              </a:rPr>
              <a:t>&lt;/w:tcPr&gt;</a:t>
            </a:r>
          </a:p>
        </p:txBody>
      </p:sp>
      <p:cxnSp>
        <p:nvCxnSpPr>
          <p:cNvPr id="7" name="Straight Arrow Connector 6"/>
          <p:cNvCxnSpPr/>
          <p:nvPr/>
        </p:nvCxnSpPr>
        <p:spPr>
          <a:xfrm flipV="1">
            <a:off x="2590800" y="3124200"/>
            <a:ext cx="2895600" cy="990600"/>
          </a:xfrm>
          <a:prstGeom prst="straightConnector1">
            <a:avLst/>
          </a:prstGeom>
          <a:ln>
            <a:headEnd type="triangle" w="lg" len="lg"/>
            <a:tailEnd type="triangle" w="lg" len="lg"/>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nvCxnSpPr>
        <p:spPr>
          <a:xfrm flipV="1">
            <a:off x="3048000" y="3657600"/>
            <a:ext cx="2438400" cy="685800"/>
          </a:xfrm>
          <a:prstGeom prst="straightConnector1">
            <a:avLst/>
          </a:prstGeom>
          <a:ln>
            <a:headEnd type="triangle" w="lg" len="lg"/>
            <a:tailEnd type="triangle" w="lg" len="lg"/>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flipV="1">
            <a:off x="2895600" y="4572000"/>
            <a:ext cx="3733800" cy="76200"/>
          </a:xfrm>
          <a:prstGeom prst="straightConnector1">
            <a:avLst/>
          </a:prstGeom>
          <a:ln>
            <a:headEnd type="triangle" w="lg" len="lg"/>
            <a:tailEnd type="triangle" w="lg" len="lg"/>
          </a:ln>
        </p:spPr>
        <p:style>
          <a:lnRef idx="2">
            <a:schemeClr val="accent3"/>
          </a:lnRef>
          <a:fillRef idx="0">
            <a:schemeClr val="accent3"/>
          </a:fillRef>
          <a:effectRef idx="1">
            <a:schemeClr val="accent3"/>
          </a:effectRef>
          <a:fontRef idx="minor">
            <a:schemeClr val="tx1"/>
          </a:fontRef>
        </p:style>
      </p:cxnSp>
      <p:cxnSp>
        <p:nvCxnSpPr>
          <p:cNvPr id="19" name="Straight Arrow Connector 18"/>
          <p:cNvCxnSpPr/>
          <p:nvPr/>
        </p:nvCxnSpPr>
        <p:spPr>
          <a:xfrm>
            <a:off x="3048000" y="4953000"/>
            <a:ext cx="3581400" cy="381000"/>
          </a:xfrm>
          <a:prstGeom prst="straightConnector1">
            <a:avLst/>
          </a:prstGeom>
          <a:ln>
            <a:headEnd type="triangle" w="lg" len="lg"/>
            <a:tailEnd type="triangle" w="lg" len="lg"/>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p:cNvSpPr>
          <p:nvPr>
            <p:ph type="title"/>
          </p:nvPr>
        </p:nvSpPr>
        <p:spPr/>
        <p:txBody>
          <a:bodyPr/>
          <a:lstStyle/>
          <a:p>
            <a:pPr hangingPunct="1"/>
            <a:r>
              <a:rPr lang="en-US" dirty="0">
                <a:sym typeface="Wingdings" pitchFamily="2" charset="2"/>
              </a:rPr>
              <a:t>Table </a:t>
            </a:r>
            <a:r>
              <a:rPr lang="en-US" dirty="0" smtClean="0">
                <a:sym typeface="Wingdings" pitchFamily="2" charset="2"/>
              </a:rPr>
              <a:t>Layout Concepts</a:t>
            </a:r>
            <a:endParaRPr lang="en-US" dirty="0">
              <a:sym typeface="Wingdings" pitchFamily="2" charset="2"/>
            </a:endParaRPr>
          </a:p>
        </p:txBody>
      </p:sp>
      <p:sp>
        <p:nvSpPr>
          <p:cNvPr id="16" name="Rectangle 15"/>
          <p:cNvSpPr>
            <a:spLocks noGrp="1"/>
          </p:cNvSpPr>
          <p:nvPr>
            <p:ph idx="1"/>
          </p:nvPr>
        </p:nvSpPr>
        <p:spPr/>
        <p:txBody>
          <a:bodyPr/>
          <a:lstStyle/>
          <a:p>
            <a:pPr hangingPunct="1"/>
            <a:r>
              <a:rPr lang="en-US" dirty="0">
                <a:sym typeface="Wingdings" pitchFamily="2" charset="2"/>
              </a:rPr>
              <a:t>Table layout is </a:t>
            </a:r>
            <a:r>
              <a:rPr lang="en-US" dirty="0" smtClean="0">
                <a:sym typeface="Wingdings" pitchFamily="2" charset="2"/>
              </a:rPr>
              <a:t>determined by multiple properties:</a:t>
            </a:r>
          </a:p>
          <a:p>
            <a:pPr lvl="1" hangingPunct="1"/>
            <a:r>
              <a:rPr lang="en-US" dirty="0" smtClean="0">
                <a:sym typeface="Wingdings" pitchFamily="2" charset="2"/>
              </a:rPr>
              <a:t>The table grid</a:t>
            </a:r>
            <a:endParaRPr lang="en-US" dirty="0">
              <a:sym typeface="Wingdings" pitchFamily="2" charset="2"/>
            </a:endParaRPr>
          </a:p>
          <a:p>
            <a:pPr lvl="1" hangingPunct="1"/>
            <a:r>
              <a:rPr lang="en-US" dirty="0">
                <a:sym typeface="Wingdings" pitchFamily="2" charset="2"/>
              </a:rPr>
              <a:t>Table-level properties (</a:t>
            </a:r>
            <a:r>
              <a:rPr lang="en-US" dirty="0" smtClean="0">
                <a:sym typeface="Wingdings" pitchFamily="2" charset="2"/>
              </a:rPr>
              <a:t>example: </a:t>
            </a:r>
            <a:r>
              <a:rPr lang="en-US" dirty="0">
                <a:sym typeface="Wingdings" pitchFamily="2" charset="2"/>
              </a:rPr>
              <a:t>preferred width)</a:t>
            </a:r>
          </a:p>
          <a:p>
            <a:pPr lvl="1" hangingPunct="1"/>
            <a:r>
              <a:rPr lang="en-US" dirty="0">
                <a:sym typeface="Wingdings" pitchFamily="2" charset="2"/>
              </a:rPr>
              <a:t>Row-level properties (</a:t>
            </a:r>
            <a:r>
              <a:rPr lang="en-US" dirty="0" smtClean="0">
                <a:sym typeface="Wingdings" pitchFamily="2" charset="2"/>
              </a:rPr>
              <a:t>example: indentation before/after</a:t>
            </a:r>
            <a:r>
              <a:rPr lang="en-US" dirty="0">
                <a:sym typeface="Wingdings" pitchFamily="2" charset="2"/>
              </a:rPr>
              <a:t>)</a:t>
            </a:r>
          </a:p>
          <a:p>
            <a:pPr lvl="1" hangingPunct="1"/>
            <a:r>
              <a:rPr lang="en-US" dirty="0">
                <a:sym typeface="Wingdings" pitchFamily="2" charset="2"/>
              </a:rPr>
              <a:t>Cell-level properties </a:t>
            </a:r>
            <a:r>
              <a:rPr lang="en-US" dirty="0" smtClean="0">
                <a:sym typeface="Wingdings" pitchFamily="2" charset="2"/>
              </a:rPr>
              <a:t>(example: preferred </a:t>
            </a:r>
            <a:r>
              <a:rPr lang="en-US" dirty="0">
                <a:sym typeface="Wingdings" pitchFamily="2" charset="2"/>
              </a:rPr>
              <a:t>width</a:t>
            </a:r>
            <a:r>
              <a:rPr lang="en-US" dirty="0" smtClean="0">
                <a:sym typeface="Wingdings" pitchFamily="2" charset="2"/>
              </a:rPr>
              <a:t>)</a:t>
            </a:r>
          </a:p>
          <a:p>
            <a:endParaRPr lang="en-US" dirty="0" smtClean="0">
              <a:sym typeface="Wingdings" pitchFamily="2" charset="2"/>
            </a:endParaRPr>
          </a:p>
          <a:p>
            <a:r>
              <a:rPr lang="en-US" dirty="0" smtClean="0">
                <a:sym typeface="Wingdings" pitchFamily="2" charset="2"/>
              </a:rPr>
              <a:t>These properties </a:t>
            </a:r>
            <a:r>
              <a:rPr lang="en-US" i="1" dirty="0" smtClean="0">
                <a:sym typeface="Wingdings" pitchFamily="2" charset="2"/>
              </a:rPr>
              <a:t>may contradict one another</a:t>
            </a:r>
            <a:r>
              <a:rPr lang="en-US" dirty="0" smtClean="0">
                <a:sym typeface="Wingdings" pitchFamily="2" charset="2"/>
              </a:rPr>
              <a:t>, and it is the responsibility of the consuming application to resolve those conflicts</a:t>
            </a:r>
          </a:p>
          <a:p>
            <a:endParaRPr lang="en-US" dirty="0" smtClean="0">
              <a:sym typeface="Wingdings" pitchFamily="2" charset="2"/>
            </a:endParaRPr>
          </a:p>
          <a:p>
            <a:r>
              <a:rPr lang="en-US" dirty="0" smtClean="0">
                <a:sym typeface="Wingdings" pitchFamily="2" charset="2"/>
              </a:rPr>
              <a:t>The table must satisfy the grid at all times</a:t>
            </a:r>
          </a:p>
          <a:p>
            <a:pPr>
              <a:buNone/>
            </a:pP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3"/>
          <p:cNvSpPr>
            <a:spLocks noGrp="1"/>
          </p:cNvSpPr>
          <p:nvPr>
            <p:ph type="title"/>
          </p:nvPr>
        </p:nvSpPr>
        <p:spPr/>
        <p:txBody>
          <a:bodyPr/>
          <a:lstStyle/>
          <a:p>
            <a:pPr hangingPunct="1"/>
            <a:r>
              <a:rPr lang="en-US">
                <a:sym typeface="Wingdings" pitchFamily="2" charset="2"/>
              </a:rPr>
              <a:t>AutoFit Table Layout</a:t>
            </a:r>
          </a:p>
        </p:txBody>
      </p:sp>
      <p:sp>
        <p:nvSpPr>
          <p:cNvPr id="9" name="Rectangle 9"/>
          <p:cNvSpPr>
            <a:spLocks noGrp="1"/>
          </p:cNvSpPr>
          <p:nvPr>
            <p:ph idx="1"/>
          </p:nvPr>
        </p:nvSpPr>
        <p:spPr/>
        <p:txBody>
          <a:bodyPr/>
          <a:lstStyle/>
          <a:p>
            <a:pPr eaLnBrk="1" hangingPunct="1"/>
            <a:r>
              <a:rPr lang="en-US" dirty="0" smtClean="0">
                <a:sym typeface="Wingdings" pitchFamily="2" charset="2"/>
              </a:rPr>
              <a:t>An </a:t>
            </a:r>
            <a:r>
              <a:rPr lang="en-US" dirty="0">
                <a:sym typeface="Wingdings" pitchFamily="2" charset="2"/>
              </a:rPr>
              <a:t>AutoFit </a:t>
            </a:r>
            <a:r>
              <a:rPr lang="en-US" dirty="0" smtClean="0">
                <a:sym typeface="Wingdings" pitchFamily="2" charset="2"/>
              </a:rPr>
              <a:t>table dynamically </a:t>
            </a:r>
            <a:r>
              <a:rPr lang="en-US" dirty="0">
                <a:sym typeface="Wingdings" pitchFamily="2" charset="2"/>
              </a:rPr>
              <a:t>resizes to fit its </a:t>
            </a:r>
            <a:r>
              <a:rPr lang="en-US" dirty="0" smtClean="0">
                <a:sym typeface="Wingdings" pitchFamily="2" charset="2"/>
              </a:rPr>
              <a:t>content</a:t>
            </a:r>
          </a:p>
          <a:p>
            <a:pPr eaLnBrk="1" hangingPunct="1"/>
            <a:endParaRPr lang="en-US" dirty="0">
              <a:sym typeface="Wingdings" pitchFamily="2" charset="2"/>
            </a:endParaRPr>
          </a:p>
          <a:p>
            <a:pPr eaLnBrk="1" hangingPunct="1"/>
            <a:r>
              <a:rPr lang="en-US" dirty="0">
                <a:sym typeface="Wingdings" pitchFamily="2" charset="2"/>
              </a:rPr>
              <a:t>The </a:t>
            </a:r>
            <a:r>
              <a:rPr lang="en-US" dirty="0" smtClean="0">
                <a:sym typeface="Wingdings" pitchFamily="2" charset="2"/>
              </a:rPr>
              <a:t>resizing algorithm that Office uses is </a:t>
            </a:r>
            <a:r>
              <a:rPr lang="en-US" dirty="0">
                <a:sym typeface="Wingdings" pitchFamily="2" charset="2"/>
              </a:rPr>
              <a:t>based on the published W3C spec for table AutoFit, with provisions for </a:t>
            </a:r>
            <a:r>
              <a:rPr lang="en-US" dirty="0" err="1">
                <a:sym typeface="Wingdings" pitchFamily="2" charset="2"/>
              </a:rPr>
              <a:t>gridBefore</a:t>
            </a:r>
            <a:r>
              <a:rPr lang="en-US" dirty="0">
                <a:sym typeface="Wingdings" pitchFamily="2" charset="2"/>
              </a:rPr>
              <a:t>/</a:t>
            </a:r>
            <a:r>
              <a:rPr lang="en-US" dirty="0" err="1">
                <a:sym typeface="Wingdings" pitchFamily="2" charset="2"/>
              </a:rPr>
              <a:t>gridAfter</a:t>
            </a: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p:cNvSpPr>
            <a:spLocks noGrp="1"/>
          </p:cNvSpPr>
          <p:nvPr>
            <p:ph type="title"/>
          </p:nvPr>
        </p:nvSpPr>
        <p:spPr/>
        <p:txBody>
          <a:bodyPr/>
          <a:lstStyle/>
          <a:p>
            <a:pPr hangingPunct="1"/>
            <a:r>
              <a:rPr lang="en-US">
                <a:sym typeface="Wingdings" pitchFamily="2" charset="2"/>
              </a:rPr>
              <a:t>Vertical Cell Merges</a:t>
            </a:r>
          </a:p>
        </p:txBody>
      </p:sp>
      <p:sp>
        <p:nvSpPr>
          <p:cNvPr id="4" name="Rectangle 4"/>
          <p:cNvSpPr>
            <a:spLocks noGrp="1"/>
          </p:cNvSpPr>
          <p:nvPr>
            <p:ph idx="1"/>
          </p:nvPr>
        </p:nvSpPr>
        <p:spPr/>
        <p:txBody>
          <a:bodyPr/>
          <a:lstStyle/>
          <a:p>
            <a:pPr hangingPunct="1"/>
            <a:r>
              <a:rPr lang="en-US" dirty="0">
                <a:sym typeface="Wingdings" pitchFamily="2" charset="2"/>
              </a:rPr>
              <a:t>So far, we've looked at tables as if they have strict definitions of </a:t>
            </a:r>
            <a:r>
              <a:rPr lang="en-US" dirty="0" smtClean="0">
                <a:sym typeface="Wingdings" pitchFamily="2" charset="2"/>
              </a:rPr>
              <a:t>rows</a:t>
            </a:r>
          </a:p>
          <a:p>
            <a:pPr hangingPunct="1"/>
            <a:endParaRPr lang="en-US" dirty="0">
              <a:sym typeface="Wingdings" pitchFamily="2" charset="2"/>
            </a:endParaRPr>
          </a:p>
          <a:p>
            <a:pPr hangingPunct="1"/>
            <a:r>
              <a:rPr lang="en-US" dirty="0" smtClean="0">
                <a:sym typeface="Wingdings" pitchFamily="2" charset="2"/>
              </a:rPr>
              <a:t>But cells can span multiple rows:</a:t>
            </a:r>
            <a:endParaRPr lang="en-US" dirty="0">
              <a:sym typeface="Wingdings" pitchFamily="2" charset="2"/>
            </a:endParaRPr>
          </a:p>
          <a:p>
            <a:pPr hangingPunct="1">
              <a:buFontTx/>
              <a:buNone/>
            </a:pPr>
            <a:endParaRPr lang="en-US" dirty="0">
              <a:sym typeface="Wingdings" pitchFamily="2" charset="2"/>
            </a:endParaRPr>
          </a:p>
        </p:txBody>
      </p:sp>
      <p:pic>
        <p:nvPicPr>
          <p:cNvPr id="28" name="Picture 4"/>
          <p:cNvPicPr>
            <a:picLocks noChangeAspect="1" noChangeArrowheads="1"/>
          </p:cNvPicPr>
          <p:nvPr/>
        </p:nvPicPr>
        <p:blipFill>
          <a:blip r:embed="rId3"/>
          <a:srcRect/>
          <a:stretch>
            <a:fillRect/>
          </a:stretch>
        </p:blipFill>
        <p:spPr bwMode="auto">
          <a:xfrm>
            <a:off x="1676400" y="3352800"/>
            <a:ext cx="5811838" cy="1200150"/>
          </a:xfrm>
          <a:prstGeom prst="rect">
            <a:avLst/>
          </a:prstGeom>
          <a:noFill/>
          <a:ln w="9525">
            <a:noFill/>
            <a:miter lim="800000"/>
            <a:headEnd/>
            <a:tailEnd/>
          </a:ln>
        </p:spPr>
      </p:pic>
      <p:sp>
        <p:nvSpPr>
          <p:cNvPr id="16" name="Rectangle 23"/>
          <p:cNvSpPr txBox="1"/>
          <p:nvPr/>
        </p:nvSpPr>
        <p:spPr>
          <a:xfrm>
            <a:off x="4191000" y="5105400"/>
            <a:ext cx="3314700" cy="369332"/>
          </a:xfrm>
          <a:prstGeom prst="rect">
            <a:avLst/>
          </a:prstGeom>
          <a:noFill/>
        </p:spPr>
        <p:txBody>
          <a:bodyPr>
            <a:spAutoFit/>
          </a:bodyPr>
          <a:lstStyle/>
          <a:p>
            <a:pPr eaLnBrk="0">
              <a:spcBef>
                <a:spcPct val="20000"/>
              </a:spcBef>
            </a:pPr>
            <a:r>
              <a:rPr lang="en-US" dirty="0">
                <a:latin typeface="Calibri" pitchFamily="34" charset="0"/>
                <a:cs typeface="Arial" charset="0"/>
                <a:sym typeface="Wingdings" pitchFamily="2" charset="2"/>
              </a:rPr>
              <a:t>Vertically merged cell</a:t>
            </a:r>
          </a:p>
        </p:txBody>
      </p:sp>
      <p:sp>
        <p:nvSpPr>
          <p:cNvPr id="7" name="Line 8"/>
          <p:cNvSpPr>
            <a:spLocks noChangeShapeType="1"/>
          </p:cNvSpPr>
          <p:nvPr/>
        </p:nvSpPr>
        <p:spPr bwMode="auto">
          <a:xfrm flipH="1" flipV="1">
            <a:off x="2971800" y="3962400"/>
            <a:ext cx="1219200" cy="1295400"/>
          </a:xfrm>
          <a:prstGeom prst="line">
            <a:avLst/>
          </a:prstGeom>
          <a:noFill/>
          <a:ln w="34925">
            <a:solidFill>
              <a:schemeClr val="accent3"/>
            </a:solidFill>
            <a:round/>
            <a:headEnd/>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Grp="1"/>
          </p:cNvSpPr>
          <p:nvPr>
            <p:ph type="title"/>
          </p:nvPr>
        </p:nvSpPr>
        <p:spPr/>
        <p:txBody>
          <a:bodyPr/>
          <a:lstStyle/>
          <a:p>
            <a:pPr hangingPunct="1"/>
            <a:r>
              <a:rPr lang="en-US">
                <a:sym typeface="Wingdings" pitchFamily="2" charset="2"/>
              </a:rPr>
              <a:t>Vertical Cell Merges</a:t>
            </a:r>
          </a:p>
        </p:txBody>
      </p:sp>
      <p:sp>
        <p:nvSpPr>
          <p:cNvPr id="14" name="Rectangle 14"/>
          <p:cNvSpPr>
            <a:spLocks noGrp="1"/>
          </p:cNvSpPr>
          <p:nvPr>
            <p:ph idx="1"/>
          </p:nvPr>
        </p:nvSpPr>
        <p:spPr/>
        <p:txBody>
          <a:bodyPr>
            <a:noAutofit/>
          </a:bodyPr>
          <a:lstStyle/>
          <a:p>
            <a:pPr hangingPunct="1"/>
            <a:r>
              <a:rPr lang="en-US" dirty="0">
                <a:sym typeface="Wingdings" pitchFamily="2" charset="2"/>
              </a:rPr>
              <a:t>Cells are merged vertically using the </a:t>
            </a:r>
            <a:r>
              <a:rPr lang="en-US" b="1" dirty="0" err="1">
                <a:sym typeface="Wingdings" pitchFamily="2" charset="2"/>
              </a:rPr>
              <a:t>vmerge</a:t>
            </a:r>
            <a:r>
              <a:rPr lang="en-US" dirty="0">
                <a:sym typeface="Wingdings" pitchFamily="2" charset="2"/>
              </a:rPr>
              <a:t> element</a:t>
            </a:r>
          </a:p>
          <a:p>
            <a:pPr lvl="1" hangingPunct="1"/>
            <a:r>
              <a:rPr lang="en-US" dirty="0" smtClean="0">
                <a:sym typeface="Wingdings" pitchFamily="2" charset="2"/>
              </a:rPr>
              <a:t>A </a:t>
            </a:r>
            <a:r>
              <a:rPr lang="en-US" b="1" dirty="0" err="1" smtClean="0">
                <a:sym typeface="Wingdings" pitchFamily="2" charset="2"/>
              </a:rPr>
              <a:t>vMerge</a:t>
            </a:r>
            <a:r>
              <a:rPr lang="en-US" dirty="0" smtClean="0">
                <a:sym typeface="Wingdings" pitchFamily="2" charset="2"/>
              </a:rPr>
              <a:t> </a:t>
            </a:r>
            <a:r>
              <a:rPr lang="en-US" dirty="0">
                <a:sym typeface="Wingdings" pitchFamily="2" charset="2"/>
              </a:rPr>
              <a:t>element of type "restart" begins or restarts a vertically merged </a:t>
            </a:r>
            <a:r>
              <a:rPr lang="en-US" dirty="0" smtClean="0">
                <a:sym typeface="Wingdings" pitchFamily="2" charset="2"/>
              </a:rPr>
              <a:t>region</a:t>
            </a:r>
          </a:p>
          <a:p>
            <a:pPr lvl="1" hangingPunct="1"/>
            <a:r>
              <a:rPr lang="en-US" dirty="0" smtClean="0">
                <a:sym typeface="Wingdings" pitchFamily="2" charset="2"/>
              </a:rPr>
              <a:t>A </a:t>
            </a:r>
            <a:r>
              <a:rPr lang="en-US" b="1" dirty="0" err="1" smtClean="0">
                <a:sym typeface="Wingdings" pitchFamily="2" charset="2"/>
              </a:rPr>
              <a:t>vMerge</a:t>
            </a:r>
            <a:r>
              <a:rPr lang="en-US" dirty="0" smtClean="0">
                <a:sym typeface="Wingdings" pitchFamily="2" charset="2"/>
              </a:rPr>
              <a:t> </a:t>
            </a:r>
            <a:r>
              <a:rPr lang="en-US" dirty="0">
                <a:sym typeface="Wingdings" pitchFamily="2" charset="2"/>
              </a:rPr>
              <a:t>element of type "continue" continues a vertical </a:t>
            </a:r>
            <a:r>
              <a:rPr lang="en-US" dirty="0" smtClean="0">
                <a:sym typeface="Wingdings" pitchFamily="2" charset="2"/>
              </a:rPr>
              <a:t>merge (Word uses “continue” as the default for </a:t>
            </a:r>
            <a:r>
              <a:rPr lang="en-US" dirty="0" err="1" smtClean="0">
                <a:sym typeface="Wingdings" pitchFamily="2" charset="2"/>
              </a:rPr>
              <a:t>vMerge</a:t>
            </a:r>
            <a:r>
              <a:rPr lang="en-US" dirty="0" smtClean="0">
                <a:sym typeface="Wingdings" pitchFamily="2" charset="2"/>
              </a:rPr>
              <a:t> type)</a:t>
            </a:r>
            <a:endParaRPr lang="en-US" dirty="0">
              <a:sym typeface="Wingdings" pitchFamily="2" charset="2"/>
            </a:endParaRPr>
          </a:p>
          <a:p>
            <a:pPr hangingPunct="1"/>
            <a:endParaRPr lang="en-US" dirty="0" smtClean="0">
              <a:sym typeface="Wingdings" pitchFamily="2" charset="2"/>
            </a:endParaRPr>
          </a:p>
          <a:p>
            <a:pPr hangingPunct="1"/>
            <a:r>
              <a:rPr lang="en-US" dirty="0" smtClean="0">
                <a:sym typeface="Wingdings" pitchFamily="2" charset="2"/>
              </a:rPr>
              <a:t>Cells </a:t>
            </a:r>
            <a:r>
              <a:rPr lang="en-US" dirty="0">
                <a:sym typeface="Wingdings" pitchFamily="2" charset="2"/>
              </a:rPr>
              <a:t>in the same grid column after a </a:t>
            </a:r>
            <a:r>
              <a:rPr lang="en-US" dirty="0" smtClean="0">
                <a:sym typeface="Wingdings" pitchFamily="2" charset="2"/>
              </a:rPr>
              <a:t>“restart” </a:t>
            </a:r>
            <a:r>
              <a:rPr lang="en-US" dirty="0">
                <a:sym typeface="Wingdings" pitchFamily="2" charset="2"/>
              </a:rPr>
              <a:t>are merged </a:t>
            </a:r>
            <a:r>
              <a:rPr lang="en-US" dirty="0" smtClean="0">
                <a:sym typeface="Wingdings" pitchFamily="2" charset="2"/>
              </a:rPr>
              <a:t>vertically until the last “continue”</a:t>
            </a:r>
          </a:p>
          <a:p>
            <a:endParaRPr lang="en-US" dirty="0" smtClean="0">
              <a:sym typeface="Wingdings" pitchFamily="2" charset="2"/>
            </a:endParaRPr>
          </a:p>
          <a:p>
            <a:r>
              <a:rPr lang="en-US" dirty="0" smtClean="0">
                <a:sym typeface="Wingdings" pitchFamily="2" charset="2"/>
              </a:rPr>
              <a:t>Only the contents of the first cell are rendered – the other cells don’t exist after the merge</a:t>
            </a:r>
            <a:endParaRPr lang="en-US" dirty="0">
              <a:sym typeface="Wingdings" pitchFamily="2" charset="2"/>
            </a:endParaRPr>
          </a:p>
        </p:txBody>
      </p:sp>
      <p:sp>
        <p:nvSpPr>
          <p:cNvPr id="4" name="Rounded Rectangle 3"/>
          <p:cNvSpPr/>
          <p:nvPr/>
        </p:nvSpPr>
        <p:spPr>
          <a:xfrm>
            <a:off x="7391400" y="5753100"/>
            <a:ext cx="1143000" cy="4191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smtClean="0"/>
              <a:t>DEMO</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PE_title"/>
          <p:cNvPicPr>
            <a:picLocks noChangeAspect="1" noChangeArrowheads="1"/>
          </p:cNvPicPr>
          <p:nvPr/>
        </p:nvPicPr>
        <p:blipFill>
          <a:blip r:embed="rId2"/>
          <a:srcRect/>
          <a:stretch>
            <a:fillRect/>
          </a:stretch>
        </p:blipFill>
        <p:spPr bwMode="auto">
          <a:xfrm>
            <a:off x="1828800" y="2895600"/>
            <a:ext cx="5133975" cy="2571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81" name="Shape 15380"/>
          <p:cNvCxnSpPr>
            <a:cxnSpLocks noChangeShapeType="1"/>
          </p:cNvCxnSpPr>
          <p:nvPr/>
        </p:nvCxnSpPr>
        <p:spPr bwMode="auto">
          <a:xfrm rot="5400000">
            <a:off x="3421857" y="1602581"/>
            <a:ext cx="520700" cy="846137"/>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382" name="Shape 15381"/>
          <p:cNvCxnSpPr>
            <a:cxnSpLocks noChangeShapeType="1"/>
          </p:cNvCxnSpPr>
          <p:nvPr/>
        </p:nvCxnSpPr>
        <p:spPr bwMode="auto">
          <a:xfrm rot="16200000" flipH="1">
            <a:off x="4492625" y="1387475"/>
            <a:ext cx="517525" cy="1292225"/>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373" name="Shape 15372"/>
          <p:cNvCxnSpPr>
            <a:cxnSpLocks noChangeShapeType="1"/>
          </p:cNvCxnSpPr>
          <p:nvPr/>
        </p:nvCxnSpPr>
        <p:spPr bwMode="auto">
          <a:xfrm rot="5400000">
            <a:off x="6099176" y="2671762"/>
            <a:ext cx="615950" cy="206375"/>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374" name="Shape 15373"/>
          <p:cNvCxnSpPr>
            <a:cxnSpLocks noChangeShapeType="1"/>
          </p:cNvCxnSpPr>
          <p:nvPr/>
        </p:nvCxnSpPr>
        <p:spPr bwMode="auto">
          <a:xfrm rot="5400000">
            <a:off x="5827713" y="2944812"/>
            <a:ext cx="1162050" cy="206375"/>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375" name="Shape 15374"/>
          <p:cNvCxnSpPr>
            <a:cxnSpLocks noChangeShapeType="1"/>
          </p:cNvCxnSpPr>
          <p:nvPr/>
        </p:nvCxnSpPr>
        <p:spPr bwMode="auto">
          <a:xfrm rot="5400000">
            <a:off x="5554663" y="3216275"/>
            <a:ext cx="1704975" cy="206375"/>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376" name="Shape 15375"/>
          <p:cNvCxnSpPr>
            <a:cxnSpLocks noChangeShapeType="1"/>
          </p:cNvCxnSpPr>
          <p:nvPr/>
        </p:nvCxnSpPr>
        <p:spPr bwMode="auto">
          <a:xfrm rot="5400000">
            <a:off x="5281613" y="3489325"/>
            <a:ext cx="2251075" cy="206375"/>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377" name="Shape 15376"/>
          <p:cNvCxnSpPr>
            <a:cxnSpLocks noChangeShapeType="1"/>
          </p:cNvCxnSpPr>
          <p:nvPr/>
        </p:nvCxnSpPr>
        <p:spPr bwMode="auto">
          <a:xfrm rot="16200000" flipH="1">
            <a:off x="5487987" y="3490913"/>
            <a:ext cx="2251075" cy="203200"/>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378" name="Shape 15377"/>
          <p:cNvCxnSpPr>
            <a:cxnSpLocks noChangeShapeType="1"/>
          </p:cNvCxnSpPr>
          <p:nvPr/>
        </p:nvCxnSpPr>
        <p:spPr bwMode="auto">
          <a:xfrm rot="16200000" flipH="1">
            <a:off x="5761037" y="3217863"/>
            <a:ext cx="1704975" cy="203200"/>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379" name="Shape 15378"/>
          <p:cNvCxnSpPr>
            <a:cxnSpLocks noChangeShapeType="1"/>
          </p:cNvCxnSpPr>
          <p:nvPr/>
        </p:nvCxnSpPr>
        <p:spPr bwMode="auto">
          <a:xfrm rot="16200000" flipH="1">
            <a:off x="6032500" y="2944813"/>
            <a:ext cx="1160463" cy="204787"/>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380" name="Shape 15379"/>
          <p:cNvCxnSpPr>
            <a:cxnSpLocks noChangeShapeType="1"/>
          </p:cNvCxnSpPr>
          <p:nvPr/>
        </p:nvCxnSpPr>
        <p:spPr bwMode="auto">
          <a:xfrm rot="16200000" flipH="1">
            <a:off x="6304757" y="2672556"/>
            <a:ext cx="615950" cy="204787"/>
          </a:xfrm>
          <a:prstGeom prst="bentConnector2">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69634" name="Title 69633"/>
          <p:cNvSpPr>
            <a:spLocks noGrp="1" noChangeArrowheads="1"/>
          </p:cNvSpPr>
          <p:nvPr>
            <p:ph type="title"/>
          </p:nvPr>
        </p:nvSpPr>
        <p:spPr/>
        <p:txBody>
          <a:bodyPr/>
          <a:lstStyle/>
          <a:p>
            <a:pPr marL="0" indent="0" defTabSz="914400" eaLnBrk="1" hangingPunct="1">
              <a:defRPr/>
            </a:pPr>
            <a:r>
              <a:rPr lang="en-US" dirty="0" err="1" smtClean="0"/>
              <a:t>WordprocessingML</a:t>
            </a:r>
            <a:r>
              <a:rPr lang="en-US" dirty="0" smtClean="0"/>
              <a:t> Document Architecture</a:t>
            </a:r>
            <a:endParaRPr lang="en-US" dirty="0"/>
          </a:p>
        </p:txBody>
      </p:sp>
      <p:sp>
        <p:nvSpPr>
          <p:cNvPr id="15362" name="Rounded Rectangle 15361"/>
          <p:cNvSpPr>
            <a:spLocks noChangeArrowheads="1"/>
          </p:cNvSpPr>
          <p:nvPr/>
        </p:nvSpPr>
        <p:spPr bwMode="auto">
          <a:xfrm>
            <a:off x="2992438" y="1423988"/>
            <a:ext cx="2224087" cy="350837"/>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800" dirty="0">
                <a:solidFill>
                  <a:schemeClr val="tx1"/>
                </a:solidFill>
                <a:latin typeface="Segoe"/>
              </a:rPr>
              <a:t>Document</a:t>
            </a:r>
            <a:endParaRPr lang="en-US" sz="1800" dirty="0">
              <a:solidFill>
                <a:schemeClr val="tx1"/>
              </a:solidFill>
            </a:endParaRPr>
          </a:p>
        </p:txBody>
      </p:sp>
      <p:sp>
        <p:nvSpPr>
          <p:cNvPr id="15363" name="Rounded Rectangle 15362"/>
          <p:cNvSpPr>
            <a:spLocks noChangeArrowheads="1"/>
          </p:cNvSpPr>
          <p:nvPr/>
        </p:nvSpPr>
        <p:spPr bwMode="auto">
          <a:xfrm>
            <a:off x="5397500" y="2116138"/>
            <a:ext cx="2224088" cy="350837"/>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800">
                <a:solidFill>
                  <a:schemeClr val="tx1"/>
                </a:solidFill>
                <a:latin typeface="Segoe"/>
              </a:rPr>
              <a:t>body</a:t>
            </a:r>
            <a:endParaRPr lang="en-US" sz="1800">
              <a:solidFill>
                <a:schemeClr val="tx1"/>
              </a:solidFill>
            </a:endParaRPr>
          </a:p>
        </p:txBody>
      </p:sp>
      <p:sp>
        <p:nvSpPr>
          <p:cNvPr id="15364" name="Rounded Rectangle 15363"/>
          <p:cNvSpPr>
            <a:spLocks noChangeArrowheads="1"/>
          </p:cNvSpPr>
          <p:nvPr/>
        </p:nvSpPr>
        <p:spPr bwMode="auto">
          <a:xfrm>
            <a:off x="1035050" y="2119313"/>
            <a:ext cx="2224088" cy="350837"/>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800" dirty="0">
                <a:solidFill>
                  <a:schemeClr val="tx1"/>
                </a:solidFill>
                <a:latin typeface="Segoe"/>
              </a:rPr>
              <a:t>properties</a:t>
            </a:r>
            <a:endParaRPr lang="en-US" sz="1800" dirty="0">
              <a:solidFill>
                <a:schemeClr val="tx1"/>
              </a:solidFill>
            </a:endParaRPr>
          </a:p>
        </p:txBody>
      </p:sp>
      <p:sp>
        <p:nvSpPr>
          <p:cNvPr id="15365" name="Rounded Rectangle 15364"/>
          <p:cNvSpPr>
            <a:spLocks noChangeArrowheads="1"/>
          </p:cNvSpPr>
          <p:nvPr/>
        </p:nvSpPr>
        <p:spPr bwMode="auto">
          <a:xfrm>
            <a:off x="4079875" y="4541838"/>
            <a:ext cx="2224088" cy="350837"/>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600">
                <a:solidFill>
                  <a:schemeClr val="tx1"/>
                </a:solidFill>
                <a:latin typeface="Segoe"/>
              </a:rPr>
              <a:t>fontTable</a:t>
            </a:r>
            <a:endParaRPr lang="en-US" sz="1600">
              <a:solidFill>
                <a:schemeClr val="tx1"/>
              </a:solidFill>
            </a:endParaRPr>
          </a:p>
        </p:txBody>
      </p:sp>
      <p:sp>
        <p:nvSpPr>
          <p:cNvPr id="15366" name="Rounded Rectangle 15365"/>
          <p:cNvSpPr>
            <a:spLocks noChangeArrowheads="1"/>
          </p:cNvSpPr>
          <p:nvPr/>
        </p:nvSpPr>
        <p:spPr bwMode="auto">
          <a:xfrm>
            <a:off x="4079875" y="3995738"/>
            <a:ext cx="2224088" cy="350837"/>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600">
                <a:solidFill>
                  <a:schemeClr val="tx1"/>
                </a:solidFill>
                <a:latin typeface="Segoe"/>
              </a:rPr>
              <a:t>headers/footers</a:t>
            </a:r>
            <a:endParaRPr lang="en-US" sz="1600">
              <a:solidFill>
                <a:schemeClr val="tx1"/>
              </a:solidFill>
            </a:endParaRPr>
          </a:p>
        </p:txBody>
      </p:sp>
      <p:sp>
        <p:nvSpPr>
          <p:cNvPr id="15367" name="Rounded Rectangle 15366"/>
          <p:cNvSpPr>
            <a:spLocks noChangeArrowheads="1"/>
          </p:cNvSpPr>
          <p:nvPr/>
        </p:nvSpPr>
        <p:spPr bwMode="auto">
          <a:xfrm>
            <a:off x="6715125" y="2906713"/>
            <a:ext cx="2224088" cy="350837"/>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600" dirty="0">
                <a:solidFill>
                  <a:schemeClr val="tx1"/>
                </a:solidFill>
                <a:latin typeface="Segoe"/>
              </a:rPr>
              <a:t>images</a:t>
            </a:r>
            <a:endParaRPr lang="en-US" sz="1600" dirty="0">
              <a:solidFill>
                <a:schemeClr val="tx1"/>
              </a:solidFill>
            </a:endParaRPr>
          </a:p>
        </p:txBody>
      </p:sp>
      <p:sp>
        <p:nvSpPr>
          <p:cNvPr id="15368" name="Rounded Rectangle 15367"/>
          <p:cNvSpPr>
            <a:spLocks noChangeArrowheads="1"/>
          </p:cNvSpPr>
          <p:nvPr/>
        </p:nvSpPr>
        <p:spPr bwMode="auto">
          <a:xfrm>
            <a:off x="6715125" y="3451225"/>
            <a:ext cx="2224088" cy="350838"/>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600" dirty="0" err="1">
                <a:solidFill>
                  <a:schemeClr val="tx1"/>
                </a:solidFill>
                <a:latin typeface="Segoe"/>
              </a:rPr>
              <a:t>numberingDefinitions</a:t>
            </a:r>
            <a:endParaRPr lang="en-US" sz="1600" dirty="0">
              <a:solidFill>
                <a:schemeClr val="tx1"/>
              </a:solidFill>
            </a:endParaRPr>
          </a:p>
        </p:txBody>
      </p:sp>
      <p:sp>
        <p:nvSpPr>
          <p:cNvPr id="15369" name="Rounded Rectangle 15368"/>
          <p:cNvSpPr>
            <a:spLocks noChangeArrowheads="1"/>
          </p:cNvSpPr>
          <p:nvPr/>
        </p:nvSpPr>
        <p:spPr bwMode="auto">
          <a:xfrm>
            <a:off x="6715125" y="3995738"/>
            <a:ext cx="2224088" cy="350837"/>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600" dirty="0">
                <a:solidFill>
                  <a:schemeClr val="tx1"/>
                </a:solidFill>
                <a:latin typeface="Segoe"/>
              </a:rPr>
              <a:t>styles</a:t>
            </a:r>
            <a:endParaRPr lang="en-US" sz="1600" dirty="0">
              <a:solidFill>
                <a:schemeClr val="tx1"/>
              </a:solidFill>
            </a:endParaRPr>
          </a:p>
        </p:txBody>
      </p:sp>
      <p:sp>
        <p:nvSpPr>
          <p:cNvPr id="15370" name="Rounded Rectangle 15369"/>
          <p:cNvSpPr>
            <a:spLocks noChangeArrowheads="1"/>
          </p:cNvSpPr>
          <p:nvPr/>
        </p:nvSpPr>
        <p:spPr bwMode="auto">
          <a:xfrm>
            <a:off x="6715125" y="4541838"/>
            <a:ext cx="2224088" cy="350837"/>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600" dirty="0" err="1">
                <a:solidFill>
                  <a:schemeClr val="tx1"/>
                </a:solidFill>
                <a:latin typeface="Segoe"/>
              </a:rPr>
              <a:t>customXML</a:t>
            </a:r>
            <a:endParaRPr lang="en-US" sz="1600" dirty="0">
              <a:solidFill>
                <a:schemeClr val="tx1"/>
              </a:solidFill>
            </a:endParaRPr>
          </a:p>
        </p:txBody>
      </p:sp>
      <p:sp>
        <p:nvSpPr>
          <p:cNvPr id="15371" name="Rounded Rectangle 15370"/>
          <p:cNvSpPr>
            <a:spLocks noChangeArrowheads="1"/>
          </p:cNvSpPr>
          <p:nvPr/>
        </p:nvSpPr>
        <p:spPr bwMode="auto">
          <a:xfrm>
            <a:off x="4079875" y="3451225"/>
            <a:ext cx="2224088" cy="350838"/>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600" dirty="0">
                <a:solidFill>
                  <a:schemeClr val="tx1"/>
                </a:solidFill>
                <a:latin typeface="Segoe"/>
              </a:rPr>
              <a:t>footnotes/endnotes</a:t>
            </a:r>
            <a:endParaRPr lang="en-US" sz="1600" dirty="0">
              <a:solidFill>
                <a:schemeClr val="tx1"/>
              </a:solidFill>
            </a:endParaRPr>
          </a:p>
        </p:txBody>
      </p:sp>
      <p:sp>
        <p:nvSpPr>
          <p:cNvPr id="15372" name="Rounded Rectangle 15371"/>
          <p:cNvSpPr>
            <a:spLocks noChangeArrowheads="1"/>
          </p:cNvSpPr>
          <p:nvPr/>
        </p:nvSpPr>
        <p:spPr bwMode="auto">
          <a:xfrm>
            <a:off x="4079875" y="2906713"/>
            <a:ext cx="2224088" cy="350837"/>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anchor="ctr" compatLnSpc="1"/>
          <a:lstStyle/>
          <a:p>
            <a:pPr algn="ctr" eaLnBrk="1" hangingPunct="1"/>
            <a:r>
              <a:rPr lang="en-US" sz="1600" dirty="0">
                <a:solidFill>
                  <a:schemeClr val="tx1"/>
                </a:solidFill>
                <a:latin typeface="Segoe"/>
              </a:rPr>
              <a:t>comments</a:t>
            </a:r>
            <a:endParaRPr lang="en-US" sz="1600" dirty="0">
              <a:solidFill>
                <a:schemeClr val="tx1"/>
              </a:solidFill>
            </a:endParaRPr>
          </a:p>
        </p:txBody>
      </p:sp>
      <p:sp>
        <p:nvSpPr>
          <p:cNvPr id="15383" name="Rectangle 15382"/>
          <p:cNvSpPr>
            <a:spLocks noChangeArrowheads="1"/>
          </p:cNvSpPr>
          <p:nvPr/>
        </p:nvSpPr>
        <p:spPr bwMode="auto">
          <a:xfrm>
            <a:off x="-76200" y="2819400"/>
            <a:ext cx="3822700" cy="2597634"/>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anchor="t" compatLnSpc="1">
            <a:spAutoFit/>
          </a:bodyPr>
          <a:lstStyle/>
          <a:p>
            <a:pPr marL="447675" lvl="1" eaLnBrk="1" hangingPunct="1">
              <a:lnSpc>
                <a:spcPct val="90000"/>
              </a:lnSpc>
              <a:spcBef>
                <a:spcPct val="20000"/>
              </a:spcBef>
              <a:spcAft>
                <a:spcPct val="20000"/>
              </a:spcAft>
              <a:buClr>
                <a:schemeClr val="accent1">
                  <a:alpha val="100000"/>
                </a:schemeClr>
              </a:buClr>
              <a:buSzPct val="135000"/>
              <a:defRPr/>
            </a:pPr>
            <a:r>
              <a:rPr lang="en-US" sz="1800" dirty="0" smtClean="0">
                <a:latin typeface="Segoe"/>
                <a:ea typeface="+mn-ea"/>
                <a:cs typeface="+mn-cs"/>
              </a:rPr>
              <a:t>A </a:t>
            </a:r>
            <a:r>
              <a:rPr lang="en-US" sz="1800" dirty="0" err="1" smtClean="0">
                <a:latin typeface="Segoe"/>
                <a:ea typeface="+mn-ea"/>
                <a:cs typeface="+mn-cs"/>
              </a:rPr>
              <a:t>WordprocessingML</a:t>
            </a:r>
            <a:r>
              <a:rPr lang="en-US" sz="1800" dirty="0" smtClean="0">
                <a:latin typeface="Segoe"/>
                <a:ea typeface="+mn-ea"/>
                <a:cs typeface="+mn-cs"/>
              </a:rPr>
              <a:t> </a:t>
            </a:r>
            <a:r>
              <a:rPr lang="en-US" sz="1800" dirty="0">
                <a:latin typeface="Segoe"/>
                <a:ea typeface="+mn-ea"/>
                <a:cs typeface="+mn-cs"/>
              </a:rPr>
              <a:t>file is a </a:t>
            </a:r>
            <a:r>
              <a:rPr lang="en-US" sz="1800" dirty="0" smtClean="0">
                <a:latin typeface="Segoe"/>
                <a:ea typeface="+mn-ea"/>
                <a:cs typeface="+mn-cs"/>
              </a:rPr>
              <a:t>collection </a:t>
            </a:r>
            <a:r>
              <a:rPr lang="en-US" sz="1800" dirty="0">
                <a:latin typeface="Segoe"/>
                <a:ea typeface="+mn-ea"/>
                <a:cs typeface="+mn-cs"/>
              </a:rPr>
              <a:t>of multiple </a:t>
            </a:r>
            <a:r>
              <a:rPr lang="en-US" sz="1800" dirty="0" smtClean="0">
                <a:latin typeface="Segoe"/>
                <a:ea typeface="+mn-ea"/>
                <a:cs typeface="+mn-cs"/>
              </a:rPr>
              <a:t>“stories”:</a:t>
            </a:r>
          </a:p>
          <a:p>
            <a:pPr marL="447675" lvl="1" eaLnBrk="1" hangingPunct="1">
              <a:lnSpc>
                <a:spcPct val="90000"/>
              </a:lnSpc>
              <a:spcBef>
                <a:spcPct val="20000"/>
              </a:spcBef>
              <a:spcAft>
                <a:spcPct val="20000"/>
              </a:spcAft>
              <a:buClr>
                <a:schemeClr val="accent1">
                  <a:alpha val="100000"/>
                </a:schemeClr>
              </a:buClr>
              <a:buSzPct val="135000"/>
              <a:defRPr/>
            </a:pPr>
            <a:endParaRPr lang="en-US" sz="2000" dirty="0"/>
          </a:p>
          <a:p>
            <a:pPr marL="904875" lvl="2" indent="-447675" eaLnBrk="1" hangingPunct="1">
              <a:lnSpc>
                <a:spcPct val="90000"/>
              </a:lnSpc>
              <a:spcBef>
                <a:spcPct val="20000"/>
              </a:spcBef>
              <a:spcAft>
                <a:spcPct val="20000"/>
              </a:spcAft>
              <a:buClr>
                <a:schemeClr val="accent1">
                  <a:alpha val="100000"/>
                </a:schemeClr>
              </a:buClr>
              <a:buSzPct val="135000"/>
              <a:buFont typeface="Arial"/>
              <a:buBlip>
                <a:blip r:embed="rId3"/>
              </a:buBlip>
              <a:defRPr/>
            </a:pPr>
            <a:r>
              <a:rPr lang="en-US" sz="1600" dirty="0">
                <a:latin typeface="Segoe"/>
                <a:ea typeface="+mn-ea"/>
                <a:cs typeface="+mn-cs"/>
              </a:rPr>
              <a:t>The main story</a:t>
            </a:r>
          </a:p>
          <a:p>
            <a:pPr marL="904875" lvl="2" indent="-447675" eaLnBrk="1" hangingPunct="1">
              <a:lnSpc>
                <a:spcPct val="90000"/>
              </a:lnSpc>
              <a:spcBef>
                <a:spcPct val="20000"/>
              </a:spcBef>
              <a:spcAft>
                <a:spcPct val="20000"/>
              </a:spcAft>
              <a:buClr>
                <a:schemeClr val="accent1">
                  <a:alpha val="100000"/>
                </a:schemeClr>
              </a:buClr>
              <a:buSzPct val="135000"/>
              <a:buFont typeface="Arial"/>
              <a:buBlip>
                <a:blip r:embed="rId3"/>
              </a:buBlip>
              <a:defRPr/>
            </a:pPr>
            <a:r>
              <a:rPr lang="en-US" sz="1600" dirty="0">
                <a:latin typeface="Segoe"/>
                <a:ea typeface="+mn-ea"/>
                <a:cs typeface="+mn-cs"/>
              </a:rPr>
              <a:t>Header(s) / Footer(s)</a:t>
            </a:r>
          </a:p>
          <a:p>
            <a:pPr marL="904875" lvl="2" indent="-447675" eaLnBrk="1" hangingPunct="1">
              <a:lnSpc>
                <a:spcPct val="90000"/>
              </a:lnSpc>
              <a:spcBef>
                <a:spcPct val="20000"/>
              </a:spcBef>
              <a:spcAft>
                <a:spcPct val="20000"/>
              </a:spcAft>
              <a:buClr>
                <a:schemeClr val="accent1">
                  <a:alpha val="100000"/>
                </a:schemeClr>
              </a:buClr>
              <a:buSzPct val="135000"/>
              <a:buFont typeface="Arial"/>
              <a:buBlip>
                <a:blip r:embed="rId3"/>
              </a:buBlip>
              <a:defRPr/>
            </a:pPr>
            <a:r>
              <a:rPr lang="en-US" sz="1600" dirty="0">
                <a:latin typeface="Segoe"/>
                <a:ea typeface="+mn-ea"/>
                <a:cs typeface="+mn-cs"/>
              </a:rPr>
              <a:t>Footnote(s) / Endnote(s)</a:t>
            </a:r>
          </a:p>
          <a:p>
            <a:pPr marL="904875" lvl="2" indent="-447675" eaLnBrk="1" hangingPunct="1">
              <a:lnSpc>
                <a:spcPct val="90000"/>
              </a:lnSpc>
              <a:spcBef>
                <a:spcPct val="20000"/>
              </a:spcBef>
              <a:spcAft>
                <a:spcPct val="20000"/>
              </a:spcAft>
              <a:buClr>
                <a:schemeClr val="accent1">
                  <a:alpha val="100000"/>
                </a:schemeClr>
              </a:buClr>
              <a:buSzPct val="135000"/>
              <a:buFont typeface="Arial"/>
              <a:buBlip>
                <a:blip r:embed="rId3"/>
              </a:buBlip>
              <a:defRPr/>
            </a:pPr>
            <a:r>
              <a:rPr lang="en-US" sz="1600" dirty="0">
                <a:latin typeface="Segoe"/>
                <a:ea typeface="+mn-ea"/>
                <a:cs typeface="+mn-cs"/>
              </a:rPr>
              <a:t>Subdocuments</a:t>
            </a:r>
          </a:p>
          <a:p>
            <a:pPr marL="904875" lvl="2" indent="-447675" eaLnBrk="1" hangingPunct="1">
              <a:lnSpc>
                <a:spcPct val="90000"/>
              </a:lnSpc>
              <a:spcBef>
                <a:spcPct val="20000"/>
              </a:spcBef>
              <a:spcAft>
                <a:spcPct val="20000"/>
              </a:spcAft>
              <a:buClr>
                <a:schemeClr val="accent1">
                  <a:alpha val="100000"/>
                </a:schemeClr>
              </a:buClr>
              <a:buSzPct val="135000"/>
              <a:buFont typeface="Arial"/>
              <a:buBlip>
                <a:blip r:embed="rId3"/>
              </a:buBlip>
              <a:defRPr/>
            </a:pPr>
            <a:r>
              <a:rPr lang="en-US" sz="1600" dirty="0" smtClean="0">
                <a:latin typeface="Segoe"/>
                <a:ea typeface="+mn-ea"/>
                <a:cs typeface="+mn-cs"/>
              </a:rPr>
              <a:t>Comment(s</a:t>
            </a:r>
            <a:r>
              <a:rPr lang="en-US" sz="1600" dirty="0">
                <a:latin typeface="Segoe"/>
                <a:ea typeface="+mn-ea"/>
                <a:cs typeface="+mn-cs"/>
              </a:rPr>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Document Part</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0"/>
          <p:cNvSpPr>
            <a:spLocks noGrp="1"/>
          </p:cNvSpPr>
          <p:nvPr>
            <p:ph type="title"/>
          </p:nvPr>
        </p:nvSpPr>
        <p:spPr/>
        <p:txBody>
          <a:bodyPr/>
          <a:lstStyle/>
          <a:p>
            <a:pPr hangingPunct="1"/>
            <a:r>
              <a:rPr lang="en-US" dirty="0" smtClean="0">
                <a:sym typeface="Wingdings" pitchFamily="2" charset="2"/>
              </a:rPr>
              <a:t>Main Document Part</a:t>
            </a:r>
            <a:endParaRPr lang="en-US" dirty="0">
              <a:sym typeface="Wingdings" pitchFamily="2" charset="2"/>
            </a:endParaRPr>
          </a:p>
        </p:txBody>
      </p:sp>
      <p:sp>
        <p:nvSpPr>
          <p:cNvPr id="10" name="Rectangle 15"/>
          <p:cNvSpPr>
            <a:spLocks noGrp="1"/>
          </p:cNvSpPr>
          <p:nvPr>
            <p:ph idx="1"/>
          </p:nvPr>
        </p:nvSpPr>
        <p:spPr/>
        <p:txBody>
          <a:bodyPr/>
          <a:lstStyle/>
          <a:p>
            <a:pPr hangingPunct="1"/>
            <a:r>
              <a:rPr lang="en-US" sz="2800" dirty="0" smtClean="0">
                <a:sym typeface="Wingdings" pitchFamily="2" charset="2"/>
              </a:rPr>
              <a:t>The top-level element in the start part (e.g., document.xml) is </a:t>
            </a:r>
            <a:r>
              <a:rPr lang="en-US" sz="2800" b="1" dirty="0" smtClean="0">
                <a:solidFill>
                  <a:srgbClr val="FFC000"/>
                </a:solidFill>
                <a:sym typeface="Wingdings" pitchFamily="2" charset="2"/>
              </a:rPr>
              <a:t>document</a:t>
            </a:r>
          </a:p>
          <a:p>
            <a:pPr hangingPunct="1"/>
            <a:endParaRPr lang="en-US" sz="2800" dirty="0" smtClean="0">
              <a:sym typeface="Wingdings" pitchFamily="2" charset="2"/>
            </a:endParaRPr>
          </a:p>
          <a:p>
            <a:pPr hangingPunct="1"/>
            <a:r>
              <a:rPr lang="en-US" sz="2800" b="1" dirty="0" smtClean="0">
                <a:solidFill>
                  <a:srgbClr val="FFC000"/>
                </a:solidFill>
                <a:sym typeface="Wingdings" pitchFamily="2" charset="2"/>
              </a:rPr>
              <a:t>Document </a:t>
            </a:r>
            <a:r>
              <a:rPr lang="en-US" sz="2800" dirty="0" smtClean="0">
                <a:sym typeface="Wingdings" pitchFamily="2" charset="2"/>
              </a:rPr>
              <a:t>has two optional child elements:</a:t>
            </a:r>
          </a:p>
          <a:p>
            <a:pPr hangingPunct="1"/>
            <a:endParaRPr lang="en-US" sz="2400" dirty="0" smtClean="0">
              <a:sym typeface="Wingdings" pitchFamily="2" charset="2"/>
            </a:endParaRPr>
          </a:p>
          <a:p>
            <a:pPr lvl="1"/>
            <a:r>
              <a:rPr lang="en-US" sz="2400" dirty="0" smtClean="0">
                <a:sym typeface="Wingdings" pitchFamily="2" charset="2"/>
              </a:rPr>
              <a:t>The </a:t>
            </a:r>
            <a:r>
              <a:rPr lang="en-US" sz="2400" b="1" dirty="0">
                <a:solidFill>
                  <a:srgbClr val="FFC000"/>
                </a:solidFill>
                <a:sym typeface="Wingdings" pitchFamily="2" charset="2"/>
              </a:rPr>
              <a:t>background</a:t>
            </a:r>
            <a:r>
              <a:rPr lang="en-US" sz="2400" dirty="0">
                <a:sym typeface="Wingdings" pitchFamily="2" charset="2"/>
              </a:rPr>
              <a:t> element, which specifies the settings for the background for the document</a:t>
            </a:r>
          </a:p>
          <a:p>
            <a:endParaRPr lang="en-US" sz="2400" dirty="0" smtClean="0">
              <a:sym typeface="Wingdings" pitchFamily="2" charset="2"/>
            </a:endParaRPr>
          </a:p>
          <a:p>
            <a:pPr lvl="1"/>
            <a:r>
              <a:rPr lang="en-US" sz="2400" dirty="0" smtClean="0">
                <a:sym typeface="Wingdings" pitchFamily="2" charset="2"/>
              </a:rPr>
              <a:t>The </a:t>
            </a:r>
            <a:r>
              <a:rPr lang="en-US" sz="2400" b="1" dirty="0">
                <a:solidFill>
                  <a:srgbClr val="FFC000"/>
                </a:solidFill>
                <a:sym typeface="Wingdings" pitchFamily="2" charset="2"/>
              </a:rPr>
              <a:t>body</a:t>
            </a:r>
            <a:r>
              <a:rPr lang="en-US" sz="2400" dirty="0">
                <a:sym typeface="Wingdings" pitchFamily="2" charset="2"/>
              </a:rPr>
              <a:t> element, which </a:t>
            </a:r>
            <a:r>
              <a:rPr lang="en-US" sz="2400" dirty="0" smtClean="0">
                <a:sym typeface="Wingdings" pitchFamily="2" charset="2"/>
              </a:rPr>
              <a:t>contains the </a:t>
            </a:r>
            <a:r>
              <a:rPr lang="en-US" sz="2400" dirty="0">
                <a:sym typeface="Wingdings" pitchFamily="2" charset="2"/>
              </a:rPr>
              <a:t>content of the main story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8"/>
          <p:cNvSpPr>
            <a:spLocks noGrp="1"/>
          </p:cNvSpPr>
          <p:nvPr>
            <p:ph type="title"/>
          </p:nvPr>
        </p:nvSpPr>
        <p:spPr/>
        <p:txBody>
          <a:bodyPr/>
          <a:lstStyle/>
          <a:p>
            <a:pPr hangingPunct="1"/>
            <a:r>
              <a:rPr lang="en-US" dirty="0" smtClean="0">
                <a:sym typeface="Wingdings" pitchFamily="2" charset="2"/>
              </a:rPr>
              <a:t>Block-level Elements</a:t>
            </a:r>
            <a:endParaRPr lang="en-US" dirty="0">
              <a:sym typeface="Wingdings" pitchFamily="2" charset="2"/>
            </a:endParaRPr>
          </a:p>
        </p:txBody>
      </p:sp>
      <p:sp>
        <p:nvSpPr>
          <p:cNvPr id="25" name="Rectangle 20"/>
          <p:cNvSpPr>
            <a:spLocks noGrp="1"/>
          </p:cNvSpPr>
          <p:nvPr>
            <p:ph idx="1"/>
          </p:nvPr>
        </p:nvSpPr>
        <p:spPr/>
        <p:txBody>
          <a:bodyPr/>
          <a:lstStyle/>
          <a:p>
            <a:pPr hangingPunct="1"/>
            <a:r>
              <a:rPr lang="en-US" dirty="0">
                <a:sym typeface="Wingdings" pitchFamily="2" charset="2"/>
              </a:rPr>
              <a:t>The </a:t>
            </a:r>
            <a:r>
              <a:rPr lang="en-US" b="1" dirty="0" smtClean="0">
                <a:solidFill>
                  <a:srgbClr val="FFC000"/>
                </a:solidFill>
                <a:sym typeface="Wingdings" pitchFamily="2" charset="2"/>
              </a:rPr>
              <a:t>body</a:t>
            </a:r>
            <a:r>
              <a:rPr lang="en-US" dirty="0" smtClean="0">
                <a:sym typeface="Wingdings" pitchFamily="2" charset="2"/>
              </a:rPr>
              <a:t> element contains the main document story, made up of block-level elements:</a:t>
            </a:r>
          </a:p>
          <a:p>
            <a:pPr lvl="1"/>
            <a:r>
              <a:rPr lang="en-US" dirty="0" smtClean="0">
                <a:sym typeface="Wingdings" pitchFamily="2" charset="2"/>
              </a:rPr>
              <a:t>Paragraphs</a:t>
            </a:r>
          </a:p>
          <a:p>
            <a:pPr lvl="1"/>
            <a:r>
              <a:rPr lang="en-US" dirty="0" smtClean="0">
                <a:sym typeface="Wingdings" pitchFamily="2" charset="2"/>
              </a:rPr>
              <a:t>Tables</a:t>
            </a:r>
          </a:p>
          <a:p>
            <a:pPr lvl="1"/>
            <a:r>
              <a:rPr lang="en-US" dirty="0" smtClean="0">
                <a:sym typeface="Wingdings" pitchFamily="2" charset="2"/>
              </a:rPr>
              <a:t>Custom XML markup</a:t>
            </a:r>
          </a:p>
          <a:p>
            <a:pPr lvl="1"/>
            <a:r>
              <a:rPr lang="en-US" dirty="0" smtClean="0">
                <a:sym typeface="Wingdings" pitchFamily="2" charset="2"/>
              </a:rPr>
              <a:t>Alternate format chunks</a:t>
            </a:r>
          </a:p>
          <a:p>
            <a:pPr lvl="1"/>
            <a:r>
              <a:rPr lang="en-US" dirty="0" smtClean="0">
                <a:sym typeface="Wingdings" pitchFamily="2" charset="2"/>
              </a:rPr>
              <a:t>Subdocuments</a:t>
            </a:r>
          </a:p>
          <a:p>
            <a:pPr lvl="1"/>
            <a:r>
              <a:rPr lang="en-US" dirty="0" smtClean="0">
                <a:sym typeface="Wingdings" pitchFamily="2" charset="2"/>
              </a:rPr>
              <a:t>Final section properties</a:t>
            </a:r>
          </a:p>
          <a:p>
            <a:pPr lvl="1"/>
            <a:r>
              <a:rPr lang="en-US" dirty="0" smtClean="0">
                <a:sym typeface="Wingdings" pitchFamily="2" charset="2"/>
              </a:rPr>
              <a:t>Future extensibility containers</a:t>
            </a:r>
          </a:p>
          <a:p>
            <a:endParaRPr lang="en-US" dirty="0" smtClean="0">
              <a:sym typeface="Wingdings" pitchFamily="2" charset="2"/>
            </a:endParaRPr>
          </a:p>
          <a:p>
            <a:r>
              <a:rPr lang="en-US" dirty="0" smtClean="0">
                <a:sym typeface="Wingdings" pitchFamily="2" charset="2"/>
              </a:rPr>
              <a:t>Nested elements: a table may contain a table which contains a paragraph, etc.</a:t>
            </a:r>
          </a:p>
          <a:p>
            <a:endParaRPr lang="en-US" dirty="0">
              <a:sym typeface="Wingdings" pitchFamily="2" charset="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ChangeArrowheads="1"/>
          </p:cNvSpPr>
          <p:nvPr>
            <p:ph type="title"/>
          </p:nvPr>
        </p:nvSpPr>
        <p:spPr/>
        <p:txBody>
          <a:bodyPr/>
          <a:lstStyle/>
          <a:p>
            <a:pPr hangingPunct="1"/>
            <a:r>
              <a:rPr lang="en-US" dirty="0" smtClean="0">
                <a:sym typeface="Wingdings" pitchFamily="2" charset="2"/>
              </a:rPr>
              <a:t>Inline Structures</a:t>
            </a:r>
            <a:endParaRPr lang="en-US" dirty="0">
              <a:sym typeface="Wingdings" pitchFamily="2" charset="2"/>
            </a:endParaRPr>
          </a:p>
        </p:txBody>
      </p:sp>
      <p:sp>
        <p:nvSpPr>
          <p:cNvPr id="8" name="Rectangle 3"/>
          <p:cNvSpPr>
            <a:spLocks noGrp="1" noChangeArrowheads="1"/>
          </p:cNvSpPr>
          <p:nvPr>
            <p:ph idx="1"/>
          </p:nvPr>
        </p:nvSpPr>
        <p:spPr/>
        <p:txBody>
          <a:bodyPr>
            <a:noAutofit/>
          </a:bodyPr>
          <a:lstStyle/>
          <a:p>
            <a:pPr hangingPunct="1"/>
            <a:r>
              <a:rPr lang="en-US" dirty="0" smtClean="0">
                <a:sym typeface="Wingdings" pitchFamily="2" charset="2"/>
              </a:rPr>
              <a:t>The </a:t>
            </a:r>
            <a:r>
              <a:rPr lang="en-US" b="1" dirty="0" smtClean="0">
                <a:solidFill>
                  <a:srgbClr val="FFC000"/>
                </a:solidFill>
                <a:sym typeface="Wingdings" pitchFamily="2" charset="2"/>
              </a:rPr>
              <a:t>&lt;w:p&gt;</a:t>
            </a:r>
            <a:r>
              <a:rPr lang="en-US" dirty="0" smtClean="0">
                <a:sym typeface="Wingdings" pitchFamily="2" charset="2"/>
              </a:rPr>
              <a:t> paragraph element contains inline </a:t>
            </a:r>
            <a:r>
              <a:rPr lang="en-US" dirty="0">
                <a:sym typeface="Wingdings" pitchFamily="2" charset="2"/>
              </a:rPr>
              <a:t>structures:</a:t>
            </a:r>
          </a:p>
          <a:p>
            <a:pPr lvl="1" hangingPunct="1"/>
            <a:endParaRPr lang="en-US" sz="2600" dirty="0" smtClean="0">
              <a:sym typeface="Wingdings" pitchFamily="2" charset="2"/>
            </a:endParaRPr>
          </a:p>
          <a:p>
            <a:pPr lvl="1" hangingPunct="1"/>
            <a:r>
              <a:rPr lang="en-US" sz="2600" dirty="0" smtClean="0">
                <a:sym typeface="Wingdings" pitchFamily="2" charset="2"/>
              </a:rPr>
              <a:t>Runs (containing &lt;w:t&gt; text regions)</a:t>
            </a:r>
            <a:endParaRPr lang="en-US" sz="2600" dirty="0">
              <a:sym typeface="Wingdings" pitchFamily="2" charset="2"/>
            </a:endParaRPr>
          </a:p>
          <a:p>
            <a:pPr lvl="1" hangingPunct="1"/>
            <a:r>
              <a:rPr lang="en-US" sz="2600" dirty="0">
                <a:sym typeface="Wingdings" pitchFamily="2" charset="2"/>
              </a:rPr>
              <a:t>Custom Markup </a:t>
            </a:r>
            <a:r>
              <a:rPr lang="en-US" sz="2600" dirty="0" smtClean="0">
                <a:sym typeface="Wingdings" pitchFamily="2" charset="2"/>
              </a:rPr>
              <a:t>(can occur at block or inline level)</a:t>
            </a:r>
            <a:endParaRPr lang="en-US" sz="2600" dirty="0">
              <a:sym typeface="Wingdings" pitchFamily="2" charset="2"/>
            </a:endParaRPr>
          </a:p>
          <a:p>
            <a:pPr lvl="1" hangingPunct="1"/>
            <a:r>
              <a:rPr lang="en-US" sz="2600" dirty="0">
                <a:sym typeface="Wingdings" pitchFamily="2" charset="2"/>
              </a:rPr>
              <a:t>Annotations (comments, tracked changes, bookmarks)</a:t>
            </a:r>
          </a:p>
          <a:p>
            <a:pPr lvl="1" hangingPunct="1"/>
            <a:r>
              <a:rPr lang="en-US" sz="2600" dirty="0" err="1">
                <a:sym typeface="Wingdings" pitchFamily="2" charset="2"/>
              </a:rPr>
              <a:t>DrawingML</a:t>
            </a:r>
            <a:r>
              <a:rPr lang="en-US" sz="2600" dirty="0">
                <a:sym typeface="Wingdings" pitchFamily="2" charset="2"/>
              </a:rPr>
              <a:t> elements</a:t>
            </a:r>
          </a:p>
          <a:p>
            <a:pPr lvl="1" hangingPunct="1"/>
            <a:r>
              <a:rPr lang="en-US" sz="2600" dirty="0" smtClean="0">
                <a:sym typeface="Wingdings" pitchFamily="2" charset="2"/>
              </a:rPr>
              <a:t>Fields (date, page number, document creator, etc.)</a:t>
            </a:r>
            <a:endParaRPr lang="en-US" sz="2600" dirty="0">
              <a:sym typeface="Wingdings" pitchFamily="2" charset="2"/>
            </a:endParaRPr>
          </a:p>
          <a:p>
            <a:pPr lvl="1" hangingPunct="1"/>
            <a:r>
              <a:rPr lang="en-US" sz="2600" dirty="0">
                <a:sym typeface="Wingdings" pitchFamily="2" charset="2"/>
              </a:rPr>
              <a:t>Hyperlinks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Paragraphs, Runs, and Text</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Template">
  <a:themeElements>
    <a:clrScheme name="Office">
      <a:dk1>
        <a:sysClr val="windowText" lastClr="000000"/>
      </a:dk1>
      <a:lt1>
        <a:sysClr val="window" lastClr="FFFFFF"/>
      </a:lt1>
      <a:dk2>
        <a:srgbClr val="1F497D"/>
      </a:dk2>
      <a:lt2>
        <a:srgbClr val="EEECE1"/>
      </a:lt2>
      <a:accent1>
        <a:srgbClr val="0099FF"/>
      </a:accent1>
      <a:accent2>
        <a:srgbClr val="FF3300"/>
      </a:accent2>
      <a:accent3>
        <a:srgbClr val="FFCC00"/>
      </a:accent3>
      <a:accent4>
        <a:srgbClr val="66CC33"/>
      </a:accent4>
      <a:accent5>
        <a:srgbClr val="6D1514"/>
      </a:accent5>
      <a:accent6>
        <a:srgbClr val="E85F1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a:solidFill>
            <a:schemeClr val="bg1"/>
          </a:solid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MasterTemplate</Template>
  <TotalTime>566</TotalTime>
  <Words>2625</Words>
  <Application>Microsoft Office PowerPoint</Application>
  <PresentationFormat>On-screen Show (4:3)</PresentationFormat>
  <Paragraphs>466</Paragraphs>
  <Slides>37</Slides>
  <Notes>27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MasterTemplate</vt:lpstr>
      <vt:lpstr>WordprocessingML Basics</vt:lpstr>
      <vt:lpstr>Disclaimer</vt:lpstr>
      <vt:lpstr>Objectives</vt:lpstr>
      <vt:lpstr>WordprocessingML Document Architecture</vt:lpstr>
      <vt:lpstr>Main Document Part</vt:lpstr>
      <vt:lpstr>Main Document Part</vt:lpstr>
      <vt:lpstr>Block-level Elements</vt:lpstr>
      <vt:lpstr>Inline Structures</vt:lpstr>
      <vt:lpstr>Paragraphs, Runs, and Text</vt:lpstr>
      <vt:lpstr>Paragraphs &lt;w:p&gt;</vt:lpstr>
      <vt:lpstr>Paragraph Properties</vt:lpstr>
      <vt:lpstr>Runs &lt;w:r&gt;</vt:lpstr>
      <vt:lpstr>Run Properties</vt:lpstr>
      <vt:lpstr>Run Content</vt:lpstr>
      <vt:lpstr>Paragraph Example</vt:lpstr>
      <vt:lpstr>Text &lt;w:t&gt;</vt:lpstr>
      <vt:lpstr>Searching Open XML text</vt:lpstr>
      <vt:lpstr>Run/Text Structure: Not Predictable</vt:lpstr>
      <vt:lpstr>Fields</vt:lpstr>
      <vt:lpstr>Revision IDs (RSIDs)</vt:lpstr>
      <vt:lpstr>Images AND hYPERLINKS</vt:lpstr>
      <vt:lpstr>Images</vt:lpstr>
      <vt:lpstr>Hyperlinks</vt:lpstr>
      <vt:lpstr>Hyperlink Destinations</vt:lpstr>
      <vt:lpstr>WordprocessingML Tables</vt:lpstr>
      <vt:lpstr>Tables</vt:lpstr>
      <vt:lpstr>What’s in a WordprocessingML table?</vt:lpstr>
      <vt:lpstr>Table Properties</vt:lpstr>
      <vt:lpstr>Table Rows &lt;w:tr&gt;</vt:lpstr>
      <vt:lpstr>Table Row Properties &lt;w:trPr&gt;</vt:lpstr>
      <vt:lpstr>Table Cells &lt;w:tc&gt;</vt:lpstr>
      <vt:lpstr>Table Cell Properties &lt;w:tcPr&gt;</vt:lpstr>
      <vt:lpstr>Table Layout Concepts</vt:lpstr>
      <vt:lpstr>AutoFit Table Layout</vt:lpstr>
      <vt:lpstr>Vertical Cell Merges</vt:lpstr>
      <vt:lpstr>Vertical Cell Merges</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WordprocessingML Basics</dc:title>
  <dc:creator>Doug Mahugh</dc:creator>
  <cp:lastModifiedBy>dmahugh</cp:lastModifiedBy>
  <cp:revision>129</cp:revision>
  <dcterms:created xsi:type="dcterms:W3CDTF">2006-11-18T20:04:55Z</dcterms:created>
  <dcterms:modified xsi:type="dcterms:W3CDTF">2007-06-26T04:09:10Z</dcterms:modified>
</cp:coreProperties>
</file>