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D583A-4870-4730-8A55-A3153307E22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9F76A-FDA4-471D-B27E-7B7EB1A9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baseline="0" dirty="0" smtClean="0"/>
              <a:t>connect to its-pass-v1.uwg.westga.edu if no other machine </a:t>
            </a:r>
            <a:r>
              <a:rPr lang="en-US" baseline="0" smtClean="0"/>
              <a:t>is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9F76A-FDA4-471D-B27E-7B7EB1A97B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597B62-F4E9-4FC3-BA9A-D2A7902C75D2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DC98F3-BDAA-474E-8EAC-64EBA11CD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97B62-F4E9-4FC3-BA9A-D2A7902C75D2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DC98F3-BDAA-474E-8EAC-64EBA11CD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97B62-F4E9-4FC3-BA9A-D2A7902C75D2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DC98F3-BDAA-474E-8EAC-64EBA11CD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97B62-F4E9-4FC3-BA9A-D2A7902C75D2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DC98F3-BDAA-474E-8EAC-64EBA11CD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97B62-F4E9-4FC3-BA9A-D2A7902C75D2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DC98F3-BDAA-474E-8EAC-64EBA11CD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97B62-F4E9-4FC3-BA9A-D2A7902C75D2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DC98F3-BDAA-474E-8EAC-64EBA11CD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97B62-F4E9-4FC3-BA9A-D2A7902C75D2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DC98F3-BDAA-474E-8EAC-64EBA11CD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97B62-F4E9-4FC3-BA9A-D2A7902C75D2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DC98F3-BDAA-474E-8EAC-64EBA11CD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597B62-F4E9-4FC3-BA9A-D2A7902C75D2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DC98F3-BDAA-474E-8EAC-64EBA11CD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597B62-F4E9-4FC3-BA9A-D2A7902C75D2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DC98F3-BDAA-474E-8EAC-64EBA11CD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597B62-F4E9-4FC3-BA9A-D2A7902C75D2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DC98F3-BDAA-474E-8EAC-64EBA11CD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597B62-F4E9-4FC3-BA9A-D2A7902C75D2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DC98F3-BDAA-474E-8EAC-64EBA11CD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westga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3048962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smtClean="0"/>
              <a:t>Selecting and Implementing the Right Remote Support Solution for Your Institution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Blake Adams and Gene Liverman</a:t>
            </a:r>
          </a:p>
          <a:p>
            <a:r>
              <a:rPr lang="en-US" dirty="0" smtClean="0"/>
              <a:t>University of West Georgia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cost of a Remote Support solution was less expensive and less risky than additional staffing.</a:t>
            </a:r>
          </a:p>
          <a:p>
            <a:r>
              <a:rPr lang="en-US" dirty="0" smtClean="0"/>
              <a:t>Network and System Administrators liked the idea of internal support traffic staying on campus</a:t>
            </a:r>
          </a:p>
          <a:p>
            <a:r>
              <a:rPr lang="en-US" dirty="0" smtClean="0"/>
              <a:t>Concurrent licensing = account for every member of ITS</a:t>
            </a:r>
          </a:p>
          <a:p>
            <a:r>
              <a:rPr lang="en-US" dirty="0" smtClean="0"/>
              <a:t>Chosen appliance (B200) scalable to 20 concurrent seats.</a:t>
            </a:r>
          </a:p>
          <a:p>
            <a:r>
              <a:rPr lang="en-US" dirty="0" smtClean="0"/>
              <a:t>Annual Maintenance vs. Yearly Subscription was much lower.</a:t>
            </a:r>
          </a:p>
          <a:p>
            <a:r>
              <a:rPr lang="en-US" dirty="0" smtClean="0"/>
              <a:t>Customized customer portal and chat interface</a:t>
            </a:r>
          </a:p>
          <a:p>
            <a:r>
              <a:rPr lang="en-US" dirty="0" smtClean="0"/>
              <a:t>Impressive Higher Ed presence</a:t>
            </a:r>
          </a:p>
          <a:p>
            <a:r>
              <a:rPr lang="en-US" dirty="0" smtClean="0"/>
              <a:t>Ease of support of the appliance – updates and patches can be installed by a layperson</a:t>
            </a:r>
          </a:p>
          <a:p>
            <a:r>
              <a:rPr lang="en-US" dirty="0" smtClean="0"/>
              <a:t>Supports multiple domains – allows for leveraging by departments outside of ITS.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West Georgia Chose Bomgar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Desk – Email client issues, VPN setups, and password reset assistance.</a:t>
            </a:r>
          </a:p>
          <a:p>
            <a:r>
              <a:rPr lang="en-US" dirty="0" smtClean="0"/>
              <a:t>Desktop Support – Resolving multiple issues from their office, sharing sessions with other technicians.</a:t>
            </a:r>
          </a:p>
          <a:p>
            <a:r>
              <a:rPr lang="en-US" dirty="0" smtClean="0"/>
              <a:t>Web Innovations – Helping end users resolve web based issues.</a:t>
            </a:r>
          </a:p>
          <a:p>
            <a:r>
              <a:rPr lang="en-US" dirty="0" smtClean="0"/>
              <a:t>Distance Education – Sharing accounts with faculty members so they can assist students at home.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are using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Doing quick fixes remotely instead of traveling 5-15 minutes each way for 2 minutes worth of work</a:t>
            </a:r>
          </a:p>
          <a:p>
            <a:r>
              <a:rPr lang="en-US" dirty="0" smtClean="0"/>
              <a:t>Working on multiple computers at the same time</a:t>
            </a:r>
          </a:p>
          <a:p>
            <a:r>
              <a:rPr lang="en-US" dirty="0" smtClean="0"/>
              <a:t>Helping users connect to our VPN from home</a:t>
            </a:r>
          </a:p>
          <a:p>
            <a:r>
              <a:rPr lang="en-US" dirty="0" smtClean="0"/>
              <a:t>Helping users understand how to connect and Use MS Remote Desktop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5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I help a user remotely…</a:t>
            </a:r>
          </a:p>
          <a:p>
            <a:pPr lvl="1"/>
            <a:r>
              <a:rPr lang="en-US" dirty="0" smtClean="0"/>
              <a:t>We talk on the phone</a:t>
            </a:r>
          </a:p>
          <a:p>
            <a:pPr lvl="1"/>
            <a:r>
              <a:rPr lang="en-US" dirty="0" smtClean="0"/>
              <a:t>They navigate to </a:t>
            </a:r>
            <a:r>
              <a:rPr lang="en-US" dirty="0" smtClean="0">
                <a:hlinkClick r:id="rId2"/>
              </a:rPr>
              <a:t>http://support.westga.edu</a:t>
            </a:r>
            <a:r>
              <a:rPr lang="en-US" dirty="0" smtClean="0"/>
              <a:t> in IE or Safari</a:t>
            </a:r>
          </a:p>
          <a:p>
            <a:pPr lvl="1"/>
            <a:r>
              <a:rPr lang="en-US" dirty="0" smtClean="0"/>
              <a:t>They click on Gene Liverman in the list of representatives.</a:t>
            </a:r>
            <a:endParaRPr lang="en-US" dirty="0"/>
          </a:p>
          <a:p>
            <a:pPr lvl="1"/>
            <a:r>
              <a:rPr lang="en-US" dirty="0" smtClean="0"/>
              <a:t>I tell them to click </a:t>
            </a:r>
            <a:r>
              <a:rPr lang="en-US" dirty="0"/>
              <a:t>Run/Open </a:t>
            </a:r>
            <a:r>
              <a:rPr lang="en-US" dirty="0" smtClean="0"/>
              <a:t>when prompted and that they may </a:t>
            </a:r>
            <a:r>
              <a:rPr lang="en-US" dirty="0"/>
              <a:t>need to </a:t>
            </a:r>
            <a:r>
              <a:rPr lang="en-US" dirty="0" smtClean="0"/>
              <a:t>clicking Run an additional time. </a:t>
            </a:r>
          </a:p>
          <a:p>
            <a:pPr lvl="1"/>
            <a:r>
              <a:rPr lang="en-US" dirty="0" smtClean="0"/>
              <a:t>They show up in my </a:t>
            </a:r>
            <a:r>
              <a:rPr lang="en-US" b="1" dirty="0" smtClean="0"/>
              <a:t>Personal </a:t>
            </a:r>
            <a:r>
              <a:rPr lang="en-US" dirty="0" smtClean="0"/>
              <a:t>queue.</a:t>
            </a:r>
          </a:p>
          <a:p>
            <a:pPr lvl="1"/>
            <a:r>
              <a:rPr lang="en-US" dirty="0" smtClean="0"/>
              <a:t>I double click on their session and it connects us.</a:t>
            </a:r>
          </a:p>
          <a:p>
            <a:pPr lvl="1"/>
            <a:r>
              <a:rPr lang="en-US" dirty="0" smtClean="0"/>
              <a:t>I then ask them to click “Allow shared control” so that I can control their computer.</a:t>
            </a:r>
          </a:p>
          <a:p>
            <a:pPr lvl="2"/>
            <a:r>
              <a:rPr lang="en-US" dirty="0" smtClean="0"/>
              <a:t>If they are on Vista or Windows 7 I also as for elevated rights.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6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Blake is going to be a user at home trying to connect to the campus VPN</a:t>
            </a:r>
          </a:p>
          <a:p>
            <a:r>
              <a:rPr lang="en-US" dirty="0" smtClean="0"/>
              <a:t>I will start a </a:t>
            </a:r>
            <a:r>
              <a:rPr lang="en-US" dirty="0" err="1" smtClean="0"/>
              <a:t>Bomgar</a:t>
            </a:r>
            <a:r>
              <a:rPr lang="en-US" dirty="0" smtClean="0"/>
              <a:t> session with him to troubleshoot his connection issues</a:t>
            </a:r>
          </a:p>
          <a:p>
            <a:pPr lvl="1"/>
            <a:r>
              <a:rPr lang="en-US" dirty="0" smtClean="0"/>
              <a:t>I will find that he has missed a step in the setup and will help him correct it.</a:t>
            </a:r>
          </a:p>
          <a:p>
            <a:pPr lvl="1"/>
            <a:r>
              <a:rPr lang="en-US" dirty="0" smtClean="0"/>
              <a:t>I will then walk him through using connecting to a computer inside our campus firewall.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45 Miles west of Atlanta</a:t>
            </a:r>
          </a:p>
          <a:p>
            <a:r>
              <a:rPr lang="en-US" dirty="0" smtClean="0"/>
              <a:t>Approximately 1,500 faculty/staff members</a:t>
            </a:r>
          </a:p>
          <a:p>
            <a:r>
              <a:rPr lang="en-US" dirty="0" smtClean="0"/>
              <a:t>Approximately 4,500 workstations/laptops/etc</a:t>
            </a:r>
          </a:p>
          <a:p>
            <a:r>
              <a:rPr lang="en-US" dirty="0" smtClean="0"/>
              <a:t>Approximately 10,000 students</a:t>
            </a:r>
          </a:p>
          <a:p>
            <a:r>
              <a:rPr lang="en-US" dirty="0" smtClean="0"/>
              <a:t>58 IT Staff members</a:t>
            </a:r>
          </a:p>
          <a:p>
            <a:r>
              <a:rPr lang="en-US" dirty="0" smtClean="0"/>
              <a:t>3 Service Desk Representatives</a:t>
            </a:r>
          </a:p>
          <a:p>
            <a:r>
              <a:rPr lang="en-US" dirty="0" smtClean="0"/>
              <a:t>11 Desktop Support Specialists </a:t>
            </a:r>
          </a:p>
          <a:p>
            <a:r>
              <a:rPr lang="en-US" dirty="0" smtClean="0"/>
              <a:t>6 Web Design/Developers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University of West Georgia</a:t>
            </a:r>
            <a:endParaRPr lang="en-US" dirty="0"/>
          </a:p>
        </p:txBody>
      </p:sp>
      <p:pic>
        <p:nvPicPr>
          <p:cNvPr id="8" name="Content Placeholder 7" descr="UWG_sign.jp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495800" y="1676400"/>
            <a:ext cx="4041775" cy="2697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352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January of 2008 – Campus IT reorganized from distributed to centralized support.</a:t>
            </a:r>
          </a:p>
          <a:p>
            <a:pPr lvl="1"/>
            <a:r>
              <a:rPr lang="en-US" dirty="0" smtClean="0"/>
              <a:t>Increased volume of calls to the Service Desk with no additional staffing.</a:t>
            </a:r>
          </a:p>
          <a:p>
            <a:pPr lvl="1"/>
            <a:r>
              <a:rPr lang="en-US" dirty="0" smtClean="0"/>
              <a:t>Maintain consistent level of customer support across campus.</a:t>
            </a:r>
          </a:p>
          <a:p>
            <a:pPr lvl="1"/>
            <a:r>
              <a:rPr lang="en-US" dirty="0" smtClean="0"/>
              <a:t>Experts located geographically distant from some customers.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University of West Georgia</a:t>
            </a:r>
            <a:endParaRPr lang="en-US" dirty="0"/>
          </a:p>
        </p:txBody>
      </p:sp>
      <p:pic>
        <p:nvPicPr>
          <p:cNvPr id="4" name="Picture 3" descr="wh2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2213" y="1447800"/>
            <a:ext cx="5203187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Additional Staffing:</a:t>
            </a:r>
          </a:p>
          <a:p>
            <a:pPr lvl="1"/>
            <a:r>
              <a:rPr lang="en-US" dirty="0" smtClean="0"/>
              <a:t>Desktop Support Technician (Tier II)</a:t>
            </a:r>
          </a:p>
          <a:p>
            <a:pPr lvl="2"/>
            <a:r>
              <a:rPr lang="en-US" sz="1900" dirty="0" smtClean="0"/>
              <a:t>Salary and Fringe - ~$50,000</a:t>
            </a:r>
          </a:p>
          <a:p>
            <a:pPr lvl="2"/>
            <a:r>
              <a:rPr lang="en-US" sz="1900" dirty="0" smtClean="0"/>
              <a:t>Annual Operating Expense (space, equipment, training) - ~$3,000</a:t>
            </a:r>
          </a:p>
          <a:p>
            <a:pPr lvl="2"/>
            <a:r>
              <a:rPr lang="en-US" sz="1900" dirty="0" smtClean="0"/>
              <a:t>Total Annual Cost - ~$38,000 - $43,000</a:t>
            </a:r>
          </a:p>
          <a:p>
            <a:pPr lvl="1"/>
            <a:r>
              <a:rPr lang="en-US" dirty="0" smtClean="0"/>
              <a:t>Service Desk Support Technician (Tier I)</a:t>
            </a:r>
          </a:p>
          <a:p>
            <a:pPr lvl="3"/>
            <a:r>
              <a:rPr lang="en-US" dirty="0" smtClean="0"/>
              <a:t>Salary and Fringe - ~$40,000</a:t>
            </a:r>
          </a:p>
          <a:p>
            <a:pPr lvl="3"/>
            <a:r>
              <a:rPr lang="en-US" dirty="0" smtClean="0"/>
              <a:t>Annual Operating Expense - ~$3,000</a:t>
            </a:r>
          </a:p>
          <a:p>
            <a:pPr lvl="3"/>
            <a:r>
              <a:rPr lang="en-US" dirty="0" smtClean="0"/>
              <a:t>Total Annual Cost - ~$33,000-$36,000</a:t>
            </a:r>
          </a:p>
          <a:p>
            <a:r>
              <a:rPr lang="en-US" dirty="0" smtClean="0"/>
              <a:t>Remote Support Solution</a:t>
            </a:r>
          </a:p>
          <a:p>
            <a:pPr lvl="1"/>
            <a:r>
              <a:rPr lang="en-US" dirty="0" smtClean="0"/>
              <a:t>Start Up and Annual Maintenance depend on solution</a:t>
            </a:r>
          </a:p>
          <a:p>
            <a:r>
              <a:rPr lang="en-US" dirty="0" smtClean="0"/>
              <a:t>Do Nothing</a:t>
            </a:r>
          </a:p>
          <a:p>
            <a:pPr lvl="1"/>
            <a:r>
              <a:rPr lang="en-US" dirty="0" smtClean="0"/>
              <a:t>The price is right, but the problem is ignored rather than addressed.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support all these Users?!?!!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Access to customers, regardless of location (on Campus, out of the Country)</a:t>
            </a:r>
          </a:p>
          <a:p>
            <a:r>
              <a:rPr lang="en-US" dirty="0" smtClean="0"/>
              <a:t>Improve ability of first tier support to resolve issues without dispatching a desktop technician. (e.g. – walk users through Office Suite issues)</a:t>
            </a:r>
          </a:p>
          <a:p>
            <a:r>
              <a:rPr lang="en-US" dirty="0" smtClean="0"/>
              <a:t>Ability for desktop technicians to resolve issues remotely.</a:t>
            </a:r>
          </a:p>
          <a:p>
            <a:r>
              <a:rPr lang="en-US" dirty="0" smtClean="0"/>
              <a:t>Ability to “see what the user sees”</a:t>
            </a:r>
          </a:p>
          <a:p>
            <a:r>
              <a:rPr lang="en-US" dirty="0" smtClean="0"/>
              <a:t>Ability to see end user machine specs (processor speed, RAM, HD Size/Space remaining, processes running)</a:t>
            </a:r>
          </a:p>
          <a:p>
            <a:r>
              <a:rPr lang="en-US" dirty="0" smtClean="0"/>
              <a:t>Maximize use of specialists</a:t>
            </a:r>
          </a:p>
          <a:p>
            <a:r>
              <a:rPr lang="en-US" dirty="0" smtClean="0"/>
              <a:t>Reduce cost per contact</a:t>
            </a:r>
          </a:p>
          <a:p>
            <a:r>
              <a:rPr lang="en-US" dirty="0" smtClean="0"/>
              <a:t>Reduce time to respond/resolve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Remote Support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Appliance based vs. Software as a Service</a:t>
            </a:r>
          </a:p>
          <a:p>
            <a:r>
              <a:rPr lang="en-US" sz="3200" dirty="0" smtClean="0"/>
              <a:t>Scalability</a:t>
            </a:r>
          </a:p>
          <a:p>
            <a:r>
              <a:rPr lang="en-US" sz="3200" dirty="0" smtClean="0"/>
              <a:t>Track Record</a:t>
            </a:r>
          </a:p>
          <a:p>
            <a:r>
              <a:rPr lang="en-US" sz="3200" dirty="0" smtClean="0"/>
              <a:t>Concurrent vs. Named licensing</a:t>
            </a:r>
          </a:p>
          <a:p>
            <a:r>
              <a:rPr lang="en-US" sz="3200" dirty="0" smtClean="0"/>
              <a:t>Platform support at client and customer level</a:t>
            </a:r>
          </a:p>
          <a:p>
            <a:r>
              <a:rPr lang="en-US" sz="3200" dirty="0" smtClean="0"/>
              <a:t>Cost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Consider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looked at…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04800" y="1444294"/>
            <a:ext cx="4192588" cy="4804106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LogMeIn</a:t>
            </a:r>
            <a:r>
              <a:rPr lang="en-US" dirty="0" smtClean="0"/>
              <a:t> – Rescue</a:t>
            </a:r>
          </a:p>
          <a:p>
            <a:pPr lvl="2"/>
            <a:r>
              <a:rPr lang="en-US" dirty="0" smtClean="0"/>
              <a:t>Software as a service</a:t>
            </a:r>
          </a:p>
          <a:p>
            <a:pPr lvl="2"/>
            <a:r>
              <a:rPr lang="en-US" dirty="0" smtClean="0"/>
              <a:t>Licensed per seat (Tech 1, Tech II, Tech III)</a:t>
            </a:r>
          </a:p>
          <a:p>
            <a:pPr lvl="2"/>
            <a:r>
              <a:rPr lang="en-US" dirty="0" smtClean="0"/>
              <a:t>Technician OS support – Windows w/IE or Firefox.</a:t>
            </a:r>
          </a:p>
          <a:p>
            <a:pPr lvl="2"/>
            <a:r>
              <a:rPr lang="en-US" dirty="0" smtClean="0"/>
              <a:t>Supports customer end – Windows, Mac, Windows Mobile, Blackberry, </a:t>
            </a:r>
            <a:r>
              <a:rPr lang="en-US" dirty="0" err="1" smtClean="0"/>
              <a:t>Symbian</a:t>
            </a:r>
            <a:r>
              <a:rPr lang="en-US" dirty="0" smtClean="0"/>
              <a:t> (Nokia)</a:t>
            </a:r>
          </a:p>
          <a:p>
            <a:pPr lvl="2"/>
            <a:r>
              <a:rPr lang="en-US" dirty="0" smtClean="0"/>
              <a:t>$1,188 yearly subscription (+ $768.00 for mobile device support)/seat.</a:t>
            </a:r>
          </a:p>
          <a:p>
            <a:pPr lvl="2"/>
            <a:r>
              <a:rPr lang="en-US" dirty="0" smtClean="0"/>
              <a:t>Assuming 6 seats, total annual cost = 11,736.00</a:t>
            </a:r>
          </a:p>
        </p:txBody>
      </p:sp>
      <p:pic>
        <p:nvPicPr>
          <p:cNvPr id="7" name="Content Placeholder 6" descr="logmein-rescue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447800"/>
            <a:ext cx="4041775" cy="20977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looked at…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0" y="1444294"/>
            <a:ext cx="4648200" cy="5108906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err="1" smtClean="0"/>
              <a:t>Centrix</a:t>
            </a:r>
            <a:r>
              <a:rPr lang="en-US" dirty="0" smtClean="0"/>
              <a:t> – </a:t>
            </a:r>
            <a:r>
              <a:rPr lang="en-US" dirty="0" err="1" smtClean="0"/>
              <a:t>GotoAssist</a:t>
            </a:r>
            <a:r>
              <a:rPr lang="en-US" dirty="0" smtClean="0"/>
              <a:t> Express</a:t>
            </a:r>
          </a:p>
          <a:p>
            <a:pPr lvl="2"/>
            <a:r>
              <a:rPr lang="en-US" dirty="0" smtClean="0"/>
              <a:t>Named Licensing ( Gene Liverman MUST use the Gene Liverman account).</a:t>
            </a:r>
          </a:p>
          <a:p>
            <a:pPr lvl="2"/>
            <a:r>
              <a:rPr lang="en-US" dirty="0" smtClean="0"/>
              <a:t>Technician OS support – Windows w/IE</a:t>
            </a:r>
          </a:p>
          <a:p>
            <a:pPr lvl="2"/>
            <a:r>
              <a:rPr lang="en-US" dirty="0" smtClean="0"/>
              <a:t>Supports customer end – Windows, Mac (no mobile support)</a:t>
            </a:r>
          </a:p>
          <a:p>
            <a:pPr lvl="2"/>
            <a:r>
              <a:rPr lang="en-US" dirty="0" smtClean="0"/>
              <a:t>$660.00/yr subscription.</a:t>
            </a:r>
          </a:p>
          <a:p>
            <a:pPr lvl="2"/>
            <a:r>
              <a:rPr lang="en-US" dirty="0" smtClean="0"/>
              <a:t>Named Licensing mandated decision on where to assign  licenses.  For the purpose of this purchase, we considered Service Desk and Desktop Support Techs.</a:t>
            </a:r>
          </a:p>
          <a:p>
            <a:pPr lvl="2"/>
            <a:r>
              <a:rPr lang="en-US" dirty="0" smtClean="0"/>
              <a:t>(12 Desktop+4 Service Desk)*$660.00 = $10,560  annual cost</a:t>
            </a:r>
          </a:p>
          <a:p>
            <a:endParaRPr lang="en-US" dirty="0"/>
          </a:p>
        </p:txBody>
      </p:sp>
      <p:pic>
        <p:nvPicPr>
          <p:cNvPr id="7" name="Content Placeholder 6" descr="phpThumb_generated_thumbnail.jpe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5475287" y="2386806"/>
            <a:ext cx="2381250" cy="205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looked at…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5029200" cy="51089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Bomgar (B200)</a:t>
            </a:r>
          </a:p>
          <a:p>
            <a:pPr lvl="1"/>
            <a:r>
              <a:rPr lang="en-US" dirty="0" smtClean="0"/>
              <a:t>Appliance based solution</a:t>
            </a:r>
          </a:p>
          <a:p>
            <a:pPr lvl="1"/>
            <a:r>
              <a:rPr lang="en-US" dirty="0" smtClean="0"/>
              <a:t>Unlimited users/token based use.</a:t>
            </a:r>
          </a:p>
          <a:p>
            <a:pPr lvl="1"/>
            <a:r>
              <a:rPr lang="en-US" dirty="0" smtClean="0"/>
              <a:t>Client based for technician use – Windows, Mac, Linux.</a:t>
            </a:r>
          </a:p>
          <a:p>
            <a:pPr lvl="1"/>
            <a:r>
              <a:rPr lang="en-US" dirty="0" smtClean="0"/>
              <a:t>Supports customer end – Windows, Mac, SSH/Telnet, Blackberry, Windows Mobile</a:t>
            </a:r>
          </a:p>
          <a:p>
            <a:pPr lvl="1"/>
            <a:r>
              <a:rPr lang="en-US" dirty="0" smtClean="0"/>
              <a:t>Customizable interface</a:t>
            </a:r>
          </a:p>
          <a:p>
            <a:pPr lvl="1"/>
            <a:r>
              <a:rPr lang="en-US" dirty="0" smtClean="0"/>
              <a:t>Atlanta Presence (HQ – Mississippi)</a:t>
            </a:r>
          </a:p>
          <a:p>
            <a:pPr lvl="1"/>
            <a:r>
              <a:rPr lang="en-US" dirty="0" smtClean="0"/>
              <a:t>Higher Ed Presence – UAB, UF, MIT. </a:t>
            </a:r>
          </a:p>
          <a:p>
            <a:pPr lvl="1"/>
            <a:r>
              <a:rPr lang="en-US" dirty="0" smtClean="0"/>
              <a:t>Tiered options (B100, B200, B300, B400, Virtual Appliance)</a:t>
            </a:r>
          </a:p>
          <a:p>
            <a:pPr lvl="1"/>
            <a:r>
              <a:rPr lang="en-US" dirty="0" smtClean="0"/>
              <a:t>Server ($2995) + 4 licenses ($5400)+ Maintenance ($1600)= $9,995</a:t>
            </a:r>
          </a:p>
          <a:p>
            <a:pPr lvl="1"/>
            <a:r>
              <a:rPr lang="en-US" dirty="0" smtClean="0"/>
              <a:t>Annual cost: $1600</a:t>
            </a:r>
          </a:p>
          <a:p>
            <a:pPr lvl="2"/>
            <a:endParaRPr lang="en-US" dirty="0"/>
          </a:p>
        </p:txBody>
      </p:sp>
      <p:pic>
        <p:nvPicPr>
          <p:cNvPr id="7" name="Content Placeholder 6" descr="n27703702966_818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5791200" y="2286000"/>
            <a:ext cx="2232818" cy="22328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601</TotalTime>
  <Words>982</Words>
  <Application>Microsoft Office PowerPoint</Application>
  <PresentationFormat>On-screen Show (4:3)</PresentationFormat>
  <Paragraphs>112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Selecting and Implementing the Right Remote Support Solution for Your Institution</vt:lpstr>
      <vt:lpstr>The University of West Georgia</vt:lpstr>
      <vt:lpstr>The University of West Georgia</vt:lpstr>
      <vt:lpstr>How do we support all these Users?!?!!</vt:lpstr>
      <vt:lpstr>The Remote Support Option</vt:lpstr>
      <vt:lpstr>Points to Consider</vt:lpstr>
      <vt:lpstr>What we looked at…</vt:lpstr>
      <vt:lpstr>What we looked at…</vt:lpstr>
      <vt:lpstr>What we looked at… </vt:lpstr>
      <vt:lpstr>Why West Georgia Chose Bomgar</vt:lpstr>
      <vt:lpstr>How we are using it.</vt:lpstr>
      <vt:lpstr>Common Use Cases</vt:lpstr>
      <vt:lpstr>Customer Experience</vt:lpstr>
      <vt:lpstr>Demo Time</vt:lpstr>
    </vt:vector>
  </TitlesOfParts>
  <Company>UWG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and Implementing the Right Remote Support Solution for Your Institution</dc:title>
  <dc:creator>Blake Adams</dc:creator>
  <cp:lastModifiedBy>Gene Liverman</cp:lastModifiedBy>
  <cp:revision>62</cp:revision>
  <dcterms:created xsi:type="dcterms:W3CDTF">2010-09-30T17:40:28Z</dcterms:created>
  <dcterms:modified xsi:type="dcterms:W3CDTF">2010-10-13T23:11:11Z</dcterms:modified>
</cp:coreProperties>
</file>