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8" r:id="rId3"/>
    <p:sldId id="271" r:id="rId4"/>
    <p:sldId id="273" r:id="rId5"/>
    <p:sldId id="274" r:id="rId6"/>
    <p:sldId id="275" r:id="rId7"/>
    <p:sldId id="283" r:id="rId8"/>
    <p:sldId id="276" r:id="rId9"/>
    <p:sldId id="277" r:id="rId10"/>
    <p:sldId id="280" r:id="rId11"/>
    <p:sldId id="281" r:id="rId12"/>
    <p:sldId id="278" r:id="rId13"/>
    <p:sldId id="279" r:id="rId14"/>
    <p:sldId id="282" r:id="rId15"/>
    <p:sldId id="27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6" d="100"/>
          <a:sy n="106" d="100"/>
        </p:scale>
        <p:origin x="1158" y="3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6D120-F102-42E2-9ECA-71D81B90773D}" type="datetimeFigureOut">
              <a:rPr lang="en-US" smtClean="0"/>
              <a:t>10/21/2015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F8ECD3-755C-4322-87F2-114D79728107}" type="slidenum">
              <a:rPr lang="en-US" smtClean="0"/>
              <a:t>‹#›</a:t>
            </a:fld>
            <a:endParaRPr lang="en-US"/>
          </a:p>
        </p:txBody>
      </p:sp>
    </p:spTree>
    <p:extLst>
      <p:ext uri="{BB962C8B-B14F-4D97-AF65-F5344CB8AC3E}">
        <p14:creationId xmlns:p14="http://schemas.microsoft.com/office/powerpoint/2010/main" val="2722732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Banner is more than data in a database. These are some of the tools and processes used to keep everything in sync between the University of West Georgia (UWG) disaster recovery site and production instance of Banner, INB and SSB. Some of the tools UWG uses that will be discussed are: Puppet, </a:t>
            </a:r>
            <a:r>
              <a:rPr lang="en-US" dirty="0" err="1" smtClean="0"/>
              <a:t>GitLab</a:t>
            </a:r>
            <a:r>
              <a:rPr lang="en-US" dirty="0" smtClean="0"/>
              <a:t>, Jenkins, bash scripts, RMAN and a replicated file share that utilizes Gluster.</a:t>
            </a:r>
          </a:p>
          <a:p>
            <a:endParaRPr lang="en-US" dirty="0"/>
          </a:p>
        </p:txBody>
      </p:sp>
      <p:sp>
        <p:nvSpPr>
          <p:cNvPr id="4" name="Slide Number Placeholder 3"/>
          <p:cNvSpPr>
            <a:spLocks noGrp="1"/>
          </p:cNvSpPr>
          <p:nvPr>
            <p:ph type="sldNum" sz="quarter" idx="10"/>
          </p:nvPr>
        </p:nvSpPr>
        <p:spPr/>
        <p:txBody>
          <a:bodyPr/>
          <a:lstStyle/>
          <a:p>
            <a:fld id="{49F8ECD3-755C-4322-87F2-114D79728107}" type="slidenum">
              <a:rPr lang="en-US" smtClean="0"/>
              <a:t>3</a:t>
            </a:fld>
            <a:endParaRPr lang="en-US"/>
          </a:p>
        </p:txBody>
      </p:sp>
    </p:spTree>
    <p:extLst>
      <p:ext uri="{BB962C8B-B14F-4D97-AF65-F5344CB8AC3E}">
        <p14:creationId xmlns:p14="http://schemas.microsoft.com/office/powerpoint/2010/main" val="3403886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8ECD3-755C-4322-87F2-114D79728107}" type="slidenum">
              <a:rPr lang="en-US" smtClean="0"/>
              <a:t>12</a:t>
            </a:fld>
            <a:endParaRPr lang="en-US"/>
          </a:p>
        </p:txBody>
      </p:sp>
    </p:spTree>
    <p:extLst>
      <p:ext uri="{BB962C8B-B14F-4D97-AF65-F5344CB8AC3E}">
        <p14:creationId xmlns:p14="http://schemas.microsoft.com/office/powerpoint/2010/main" val="502016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8ECD3-755C-4322-87F2-114D79728107}" type="slidenum">
              <a:rPr lang="en-US" smtClean="0"/>
              <a:t>13</a:t>
            </a:fld>
            <a:endParaRPr lang="en-US"/>
          </a:p>
        </p:txBody>
      </p:sp>
    </p:spTree>
    <p:extLst>
      <p:ext uri="{BB962C8B-B14F-4D97-AF65-F5344CB8AC3E}">
        <p14:creationId xmlns:p14="http://schemas.microsoft.com/office/powerpoint/2010/main" val="2349855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8ECD3-755C-4322-87F2-114D79728107}" type="slidenum">
              <a:rPr lang="en-US" smtClean="0"/>
              <a:t>14</a:t>
            </a:fld>
            <a:endParaRPr lang="en-US"/>
          </a:p>
        </p:txBody>
      </p:sp>
    </p:spTree>
    <p:extLst>
      <p:ext uri="{BB962C8B-B14F-4D97-AF65-F5344CB8AC3E}">
        <p14:creationId xmlns:p14="http://schemas.microsoft.com/office/powerpoint/2010/main" val="412521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8ECD3-755C-4322-87F2-114D79728107}" type="slidenum">
              <a:rPr lang="en-US" smtClean="0"/>
              <a:t>4</a:t>
            </a:fld>
            <a:endParaRPr lang="en-US"/>
          </a:p>
        </p:txBody>
      </p:sp>
    </p:spTree>
    <p:extLst>
      <p:ext uri="{BB962C8B-B14F-4D97-AF65-F5344CB8AC3E}">
        <p14:creationId xmlns:p14="http://schemas.microsoft.com/office/powerpoint/2010/main" val="317388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8ECD3-755C-4322-87F2-114D79728107}" type="slidenum">
              <a:rPr lang="en-US" smtClean="0"/>
              <a:t>5</a:t>
            </a:fld>
            <a:endParaRPr lang="en-US"/>
          </a:p>
        </p:txBody>
      </p:sp>
    </p:spTree>
    <p:extLst>
      <p:ext uri="{BB962C8B-B14F-4D97-AF65-F5344CB8AC3E}">
        <p14:creationId xmlns:p14="http://schemas.microsoft.com/office/powerpoint/2010/main" val="4133286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8ECD3-755C-4322-87F2-114D79728107}" type="slidenum">
              <a:rPr lang="en-US" smtClean="0"/>
              <a:t>6</a:t>
            </a:fld>
            <a:endParaRPr lang="en-US"/>
          </a:p>
        </p:txBody>
      </p:sp>
    </p:spTree>
    <p:extLst>
      <p:ext uri="{BB962C8B-B14F-4D97-AF65-F5344CB8AC3E}">
        <p14:creationId xmlns:p14="http://schemas.microsoft.com/office/powerpoint/2010/main" val="4256436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8ECD3-755C-4322-87F2-114D79728107}" type="slidenum">
              <a:rPr lang="en-US" smtClean="0"/>
              <a:t>7</a:t>
            </a:fld>
            <a:endParaRPr lang="en-US"/>
          </a:p>
        </p:txBody>
      </p:sp>
    </p:spTree>
    <p:extLst>
      <p:ext uri="{BB962C8B-B14F-4D97-AF65-F5344CB8AC3E}">
        <p14:creationId xmlns:p14="http://schemas.microsoft.com/office/powerpoint/2010/main" val="4292267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8ECD3-755C-4322-87F2-114D79728107}" type="slidenum">
              <a:rPr lang="en-US" smtClean="0"/>
              <a:t>8</a:t>
            </a:fld>
            <a:endParaRPr lang="en-US"/>
          </a:p>
        </p:txBody>
      </p:sp>
    </p:spTree>
    <p:extLst>
      <p:ext uri="{BB962C8B-B14F-4D97-AF65-F5344CB8AC3E}">
        <p14:creationId xmlns:p14="http://schemas.microsoft.com/office/powerpoint/2010/main" val="1798986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8ECD3-755C-4322-87F2-114D79728107}" type="slidenum">
              <a:rPr lang="en-US" smtClean="0"/>
              <a:t>9</a:t>
            </a:fld>
            <a:endParaRPr lang="en-US"/>
          </a:p>
        </p:txBody>
      </p:sp>
    </p:spTree>
    <p:extLst>
      <p:ext uri="{BB962C8B-B14F-4D97-AF65-F5344CB8AC3E}">
        <p14:creationId xmlns:p14="http://schemas.microsoft.com/office/powerpoint/2010/main" val="4078283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8ECD3-755C-4322-87F2-114D79728107}" type="slidenum">
              <a:rPr lang="en-US" smtClean="0"/>
              <a:t>10</a:t>
            </a:fld>
            <a:endParaRPr lang="en-US"/>
          </a:p>
        </p:txBody>
      </p:sp>
    </p:spTree>
    <p:extLst>
      <p:ext uri="{BB962C8B-B14F-4D97-AF65-F5344CB8AC3E}">
        <p14:creationId xmlns:p14="http://schemas.microsoft.com/office/powerpoint/2010/main" val="1836099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8ECD3-755C-4322-87F2-114D79728107}" type="slidenum">
              <a:rPr lang="en-US" smtClean="0"/>
              <a:t>11</a:t>
            </a:fld>
            <a:endParaRPr lang="en-US"/>
          </a:p>
        </p:txBody>
      </p:sp>
    </p:spTree>
    <p:extLst>
      <p:ext uri="{BB962C8B-B14F-4D97-AF65-F5344CB8AC3E}">
        <p14:creationId xmlns:p14="http://schemas.microsoft.com/office/powerpoint/2010/main" val="364286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6CFDC7-6674-2C4F-8F6E-C0E758AD35A4}" type="datetimeFigureOut">
              <a:rPr lang="en-US" smtClean="0"/>
              <a:t>10/21/2015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470AAA-4217-044D-B883-9E15BE18EE93}" type="slidenum">
              <a:rPr lang="en-US" smtClean="0"/>
              <a:t>‹#›</a:t>
            </a:fld>
            <a:endParaRPr lang="en-US" dirty="0"/>
          </a:p>
        </p:txBody>
      </p:sp>
    </p:spTree>
    <p:extLst>
      <p:ext uri="{BB962C8B-B14F-4D97-AF65-F5344CB8AC3E}">
        <p14:creationId xmlns:p14="http://schemas.microsoft.com/office/powerpoint/2010/main" val="325031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6CFDC7-6674-2C4F-8F6E-C0E758AD35A4}" type="datetimeFigureOut">
              <a:rPr lang="en-US" smtClean="0"/>
              <a:t>10/21/2015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470AAA-4217-044D-B883-9E15BE18EE93}" type="slidenum">
              <a:rPr lang="en-US" smtClean="0"/>
              <a:t>‹#›</a:t>
            </a:fld>
            <a:endParaRPr lang="en-US" dirty="0"/>
          </a:p>
        </p:txBody>
      </p:sp>
    </p:spTree>
    <p:extLst>
      <p:ext uri="{BB962C8B-B14F-4D97-AF65-F5344CB8AC3E}">
        <p14:creationId xmlns:p14="http://schemas.microsoft.com/office/powerpoint/2010/main" val="2648880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6CFDC7-6674-2C4F-8F6E-C0E758AD35A4}" type="datetimeFigureOut">
              <a:rPr lang="en-US" smtClean="0"/>
              <a:t>10/21/2015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470AAA-4217-044D-B883-9E15BE18EE93}" type="slidenum">
              <a:rPr lang="en-US" smtClean="0"/>
              <a:t>‹#›</a:t>
            </a:fld>
            <a:endParaRPr lang="en-US" dirty="0"/>
          </a:p>
        </p:txBody>
      </p:sp>
    </p:spTree>
    <p:extLst>
      <p:ext uri="{BB962C8B-B14F-4D97-AF65-F5344CB8AC3E}">
        <p14:creationId xmlns:p14="http://schemas.microsoft.com/office/powerpoint/2010/main" val="4255231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6CFDC7-6674-2C4F-8F6E-C0E758AD35A4}" type="datetimeFigureOut">
              <a:rPr lang="en-US" smtClean="0"/>
              <a:t>10/21/2015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470AAA-4217-044D-B883-9E15BE18EE93}" type="slidenum">
              <a:rPr lang="en-US" smtClean="0"/>
              <a:t>‹#›</a:t>
            </a:fld>
            <a:endParaRPr lang="en-US" dirty="0"/>
          </a:p>
        </p:txBody>
      </p:sp>
    </p:spTree>
    <p:extLst>
      <p:ext uri="{BB962C8B-B14F-4D97-AF65-F5344CB8AC3E}">
        <p14:creationId xmlns:p14="http://schemas.microsoft.com/office/powerpoint/2010/main" val="1863146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6CFDC7-6674-2C4F-8F6E-C0E758AD35A4}" type="datetimeFigureOut">
              <a:rPr lang="en-US" smtClean="0"/>
              <a:t>10/21/2015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470AAA-4217-044D-B883-9E15BE18EE93}" type="slidenum">
              <a:rPr lang="en-US" smtClean="0"/>
              <a:t>‹#›</a:t>
            </a:fld>
            <a:endParaRPr lang="en-US" dirty="0"/>
          </a:p>
        </p:txBody>
      </p:sp>
    </p:spTree>
    <p:extLst>
      <p:ext uri="{BB962C8B-B14F-4D97-AF65-F5344CB8AC3E}">
        <p14:creationId xmlns:p14="http://schemas.microsoft.com/office/powerpoint/2010/main" val="3946270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6CFDC7-6674-2C4F-8F6E-C0E758AD35A4}" type="datetimeFigureOut">
              <a:rPr lang="en-US" smtClean="0"/>
              <a:t>10/21/2015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470AAA-4217-044D-B883-9E15BE18EE93}" type="slidenum">
              <a:rPr lang="en-US" smtClean="0"/>
              <a:t>‹#›</a:t>
            </a:fld>
            <a:endParaRPr lang="en-US" dirty="0"/>
          </a:p>
        </p:txBody>
      </p:sp>
    </p:spTree>
    <p:extLst>
      <p:ext uri="{BB962C8B-B14F-4D97-AF65-F5344CB8AC3E}">
        <p14:creationId xmlns:p14="http://schemas.microsoft.com/office/powerpoint/2010/main" val="372721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6CFDC7-6674-2C4F-8F6E-C0E758AD35A4}" type="datetimeFigureOut">
              <a:rPr lang="en-US" smtClean="0"/>
              <a:t>10/21/2015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D470AAA-4217-044D-B883-9E15BE18EE93}" type="slidenum">
              <a:rPr lang="en-US" smtClean="0"/>
              <a:t>‹#›</a:t>
            </a:fld>
            <a:endParaRPr lang="en-US" dirty="0"/>
          </a:p>
        </p:txBody>
      </p:sp>
    </p:spTree>
    <p:extLst>
      <p:ext uri="{BB962C8B-B14F-4D97-AF65-F5344CB8AC3E}">
        <p14:creationId xmlns:p14="http://schemas.microsoft.com/office/powerpoint/2010/main" val="70404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6CFDC7-6674-2C4F-8F6E-C0E758AD35A4}" type="datetimeFigureOut">
              <a:rPr lang="en-US" smtClean="0"/>
              <a:t>10/21/2015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D470AAA-4217-044D-B883-9E15BE18EE93}" type="slidenum">
              <a:rPr lang="en-US" smtClean="0"/>
              <a:t>‹#›</a:t>
            </a:fld>
            <a:endParaRPr lang="en-US" dirty="0"/>
          </a:p>
        </p:txBody>
      </p:sp>
    </p:spTree>
    <p:extLst>
      <p:ext uri="{BB962C8B-B14F-4D97-AF65-F5344CB8AC3E}">
        <p14:creationId xmlns:p14="http://schemas.microsoft.com/office/powerpoint/2010/main" val="4247709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6CFDC7-6674-2C4F-8F6E-C0E758AD35A4}" type="datetimeFigureOut">
              <a:rPr lang="en-US" smtClean="0"/>
              <a:t>10/21/2015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D470AAA-4217-044D-B883-9E15BE18EE93}" type="slidenum">
              <a:rPr lang="en-US" smtClean="0"/>
              <a:t>‹#›</a:t>
            </a:fld>
            <a:endParaRPr lang="en-US" dirty="0"/>
          </a:p>
        </p:txBody>
      </p:sp>
    </p:spTree>
    <p:extLst>
      <p:ext uri="{BB962C8B-B14F-4D97-AF65-F5344CB8AC3E}">
        <p14:creationId xmlns:p14="http://schemas.microsoft.com/office/powerpoint/2010/main" val="1680266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6CFDC7-6674-2C4F-8F6E-C0E758AD35A4}" type="datetimeFigureOut">
              <a:rPr lang="en-US" smtClean="0"/>
              <a:t>10/21/2015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470AAA-4217-044D-B883-9E15BE18EE93}" type="slidenum">
              <a:rPr lang="en-US" smtClean="0"/>
              <a:t>‹#›</a:t>
            </a:fld>
            <a:endParaRPr lang="en-US" dirty="0"/>
          </a:p>
        </p:txBody>
      </p:sp>
    </p:spTree>
    <p:extLst>
      <p:ext uri="{BB962C8B-B14F-4D97-AF65-F5344CB8AC3E}">
        <p14:creationId xmlns:p14="http://schemas.microsoft.com/office/powerpoint/2010/main" val="1883898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6CFDC7-6674-2C4F-8F6E-C0E758AD35A4}" type="datetimeFigureOut">
              <a:rPr lang="en-US" smtClean="0"/>
              <a:t>10/21/2015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470AAA-4217-044D-B883-9E15BE18EE93}" type="slidenum">
              <a:rPr lang="en-US" smtClean="0"/>
              <a:t>‹#›</a:t>
            </a:fld>
            <a:endParaRPr lang="en-US" dirty="0"/>
          </a:p>
        </p:txBody>
      </p:sp>
    </p:spTree>
    <p:extLst>
      <p:ext uri="{BB962C8B-B14F-4D97-AF65-F5344CB8AC3E}">
        <p14:creationId xmlns:p14="http://schemas.microsoft.com/office/powerpoint/2010/main" val="313204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6CFDC7-6674-2C4F-8F6E-C0E758AD35A4}" type="datetimeFigureOut">
              <a:rPr lang="en-US" smtClean="0"/>
              <a:t>10/21/2015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70AAA-4217-044D-B883-9E15BE18EE93}" type="slidenum">
              <a:rPr lang="en-US" smtClean="0"/>
              <a:t>‹#›</a:t>
            </a:fld>
            <a:endParaRPr lang="en-US" dirty="0"/>
          </a:p>
        </p:txBody>
      </p:sp>
    </p:spTree>
    <p:extLst>
      <p:ext uri="{BB962C8B-B14F-4D97-AF65-F5344CB8AC3E}">
        <p14:creationId xmlns:p14="http://schemas.microsoft.com/office/powerpoint/2010/main" val="876252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genebean/tree-plante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bit.ly/ssh_multiple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 PPT Template Desig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53" y="-342900"/>
            <a:ext cx="9762565" cy="7543800"/>
          </a:xfrm>
          <a:prstGeom prst="rect">
            <a:avLst/>
          </a:prstGeom>
        </p:spPr>
      </p:pic>
      <p:sp>
        <p:nvSpPr>
          <p:cNvPr id="3" name="Title 2"/>
          <p:cNvSpPr>
            <a:spLocks noGrp="1"/>
          </p:cNvSpPr>
          <p:nvPr>
            <p:ph type="ctrTitle"/>
          </p:nvPr>
        </p:nvSpPr>
        <p:spPr/>
        <p:txBody>
          <a:bodyPr>
            <a:normAutofit fontScale="90000"/>
          </a:bodyPr>
          <a:lstStyle/>
          <a:p>
            <a:r>
              <a:rPr lang="en-US" dirty="0"/>
              <a:t>Automating Banner Disaster Recovery and Business Continuity</a:t>
            </a:r>
          </a:p>
        </p:txBody>
      </p:sp>
      <p:sp>
        <p:nvSpPr>
          <p:cNvPr id="4" name="Subtitle 3"/>
          <p:cNvSpPr>
            <a:spLocks noGrp="1"/>
          </p:cNvSpPr>
          <p:nvPr>
            <p:ph type="subTitle" idx="1"/>
          </p:nvPr>
        </p:nvSpPr>
        <p:spPr/>
        <p:txBody>
          <a:bodyPr/>
          <a:lstStyle/>
          <a:p>
            <a:r>
              <a:rPr lang="en-US" smtClean="0"/>
              <a:t>Gene Liverman</a:t>
            </a:r>
          </a:p>
          <a:p>
            <a:r>
              <a:rPr lang="en-US" smtClean="0"/>
              <a:t>University of West Georgia</a:t>
            </a:r>
            <a:endParaRPr lang="en-US" dirty="0"/>
          </a:p>
        </p:txBody>
      </p:sp>
    </p:spTree>
    <p:extLst>
      <p:ext uri="{BB962C8B-B14F-4D97-AF65-F5344CB8AC3E}">
        <p14:creationId xmlns:p14="http://schemas.microsoft.com/office/powerpoint/2010/main" val="3794480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 PPT Template Desig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53" y="-342900"/>
            <a:ext cx="9762565" cy="7543800"/>
          </a:xfrm>
          <a:prstGeom prst="rect">
            <a:avLst/>
          </a:prstGeom>
        </p:spPr>
      </p:pic>
      <p:sp>
        <p:nvSpPr>
          <p:cNvPr id="3" name="Title 2"/>
          <p:cNvSpPr>
            <a:spLocks noGrp="1"/>
          </p:cNvSpPr>
          <p:nvPr>
            <p:ph type="title"/>
          </p:nvPr>
        </p:nvSpPr>
        <p:spPr/>
        <p:txBody>
          <a:bodyPr/>
          <a:lstStyle/>
          <a:p>
            <a:r>
              <a:rPr lang="en-US" dirty="0" smtClean="0"/>
              <a:t>Shared Directories</a:t>
            </a:r>
            <a:endParaRPr lang="en-US" dirty="0"/>
          </a:p>
        </p:txBody>
      </p:sp>
      <p:sp>
        <p:nvSpPr>
          <p:cNvPr id="4" name="Content Placeholder 3"/>
          <p:cNvSpPr>
            <a:spLocks noGrp="1"/>
          </p:cNvSpPr>
          <p:nvPr>
            <p:ph idx="1"/>
          </p:nvPr>
        </p:nvSpPr>
        <p:spPr/>
        <p:txBody>
          <a:bodyPr/>
          <a:lstStyle/>
          <a:p>
            <a:pPr marL="0" indent="0">
              <a:buNone/>
            </a:pPr>
            <a:r>
              <a:rPr lang="en-US" dirty="0"/>
              <a:t>Future:</a:t>
            </a:r>
          </a:p>
          <a:p>
            <a:r>
              <a:rPr lang="en-US" dirty="0"/>
              <a:t>NFS </a:t>
            </a:r>
            <a:r>
              <a:rPr lang="en-US" dirty="0" smtClean="0"/>
              <a:t>share</a:t>
            </a:r>
          </a:p>
          <a:p>
            <a:pPr lvl="1"/>
            <a:r>
              <a:rPr lang="en-US" dirty="0" smtClean="0"/>
              <a:t>Make redundant using floating IP</a:t>
            </a:r>
          </a:p>
          <a:p>
            <a:pPr lvl="1"/>
            <a:r>
              <a:rPr lang="en-US" dirty="0" smtClean="0"/>
              <a:t>May user DRBD for synchronization or may just </a:t>
            </a:r>
            <a:r>
              <a:rPr lang="en-US" dirty="0" err="1" smtClean="0"/>
              <a:t>rsync</a:t>
            </a:r>
            <a:endParaRPr lang="en-US" dirty="0" smtClean="0"/>
          </a:p>
          <a:p>
            <a:pPr lvl="1"/>
            <a:r>
              <a:rPr lang="en-US" dirty="0" smtClean="0"/>
              <a:t>Much simpler</a:t>
            </a:r>
          </a:p>
          <a:p>
            <a:pPr lvl="1"/>
            <a:r>
              <a:rPr lang="en-US" dirty="0" smtClean="0"/>
              <a:t>NFS supported by Red Hat w/o extra license</a:t>
            </a:r>
          </a:p>
          <a:p>
            <a:pPr lvl="2"/>
            <a:r>
              <a:rPr lang="en-US" dirty="0" smtClean="0"/>
              <a:t>DRBD may not be… this might drive decisions</a:t>
            </a:r>
            <a:endParaRPr lang="en-US" dirty="0"/>
          </a:p>
        </p:txBody>
      </p:sp>
    </p:spTree>
    <p:extLst>
      <p:ext uri="{BB962C8B-B14F-4D97-AF65-F5344CB8AC3E}">
        <p14:creationId xmlns:p14="http://schemas.microsoft.com/office/powerpoint/2010/main" val="249663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 PPT Template Desig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53" y="-342900"/>
            <a:ext cx="9762565" cy="7543800"/>
          </a:xfrm>
          <a:prstGeom prst="rect">
            <a:avLst/>
          </a:prstGeom>
        </p:spPr>
      </p:pic>
      <p:sp>
        <p:nvSpPr>
          <p:cNvPr id="3" name="Title 2"/>
          <p:cNvSpPr>
            <a:spLocks noGrp="1"/>
          </p:cNvSpPr>
          <p:nvPr>
            <p:ph type="title"/>
          </p:nvPr>
        </p:nvSpPr>
        <p:spPr/>
        <p:txBody>
          <a:bodyPr/>
          <a:lstStyle/>
          <a:p>
            <a:r>
              <a:rPr lang="en-US" dirty="0" smtClean="0"/>
              <a:t>Shared Directories</a:t>
            </a:r>
            <a:endParaRPr lang="en-US" dirty="0"/>
          </a:p>
        </p:txBody>
      </p:sp>
      <p:sp>
        <p:nvSpPr>
          <p:cNvPr id="4" name="Content Placeholder 3"/>
          <p:cNvSpPr>
            <a:spLocks noGrp="1"/>
          </p:cNvSpPr>
          <p:nvPr>
            <p:ph idx="1"/>
          </p:nvPr>
        </p:nvSpPr>
        <p:spPr/>
        <p:txBody>
          <a:bodyPr/>
          <a:lstStyle/>
          <a:p>
            <a:pPr marL="0" indent="0">
              <a:buNone/>
            </a:pPr>
            <a:r>
              <a:rPr lang="en-US" dirty="0" smtClean="0"/>
              <a:t>Benefits:</a:t>
            </a:r>
            <a:endParaRPr lang="en-US" dirty="0"/>
          </a:p>
          <a:p>
            <a:r>
              <a:rPr lang="en-US" dirty="0" smtClean="0"/>
              <a:t>Fewer places files have to be updated</a:t>
            </a:r>
          </a:p>
          <a:p>
            <a:r>
              <a:rPr lang="en-US" dirty="0" smtClean="0"/>
              <a:t>Less space needed than keeping copies on every server</a:t>
            </a:r>
          </a:p>
          <a:p>
            <a:r>
              <a:rPr lang="en-US" dirty="0" smtClean="0"/>
              <a:t>Facilitates moving files between servers</a:t>
            </a:r>
          </a:p>
          <a:p>
            <a:pPr lvl="1"/>
            <a:r>
              <a:rPr lang="en-US" dirty="0" smtClean="0"/>
              <a:t>Esp. during patching and upgrading</a:t>
            </a:r>
            <a:endParaRPr lang="en-US" dirty="0"/>
          </a:p>
        </p:txBody>
      </p:sp>
    </p:spTree>
    <p:extLst>
      <p:ext uri="{BB962C8B-B14F-4D97-AF65-F5344CB8AC3E}">
        <p14:creationId xmlns:p14="http://schemas.microsoft.com/office/powerpoint/2010/main" val="4251394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 PPT Template Desig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53" y="-342900"/>
            <a:ext cx="9762565" cy="7543800"/>
          </a:xfrm>
          <a:prstGeom prst="rect">
            <a:avLst/>
          </a:prstGeom>
        </p:spPr>
      </p:pic>
      <p:sp>
        <p:nvSpPr>
          <p:cNvPr id="3" name="Title 2"/>
          <p:cNvSpPr>
            <a:spLocks noGrp="1"/>
          </p:cNvSpPr>
          <p:nvPr>
            <p:ph type="title"/>
          </p:nvPr>
        </p:nvSpPr>
        <p:spPr/>
        <p:txBody>
          <a:bodyPr/>
          <a:lstStyle/>
          <a:p>
            <a:r>
              <a:rPr lang="en-US" dirty="0" smtClean="0"/>
              <a:t>Puppet</a:t>
            </a:r>
            <a:endParaRPr lang="en-US" dirty="0"/>
          </a:p>
        </p:txBody>
      </p:sp>
      <p:sp>
        <p:nvSpPr>
          <p:cNvPr id="4" name="Content Placeholder 3"/>
          <p:cNvSpPr>
            <a:spLocks noGrp="1"/>
          </p:cNvSpPr>
          <p:nvPr>
            <p:ph idx="1"/>
          </p:nvPr>
        </p:nvSpPr>
        <p:spPr/>
        <p:txBody>
          <a:bodyPr/>
          <a:lstStyle/>
          <a:p>
            <a:r>
              <a:rPr lang="en-US" dirty="0" smtClean="0"/>
              <a:t>Manages the DB software install</a:t>
            </a:r>
          </a:p>
          <a:p>
            <a:pPr lvl="1"/>
            <a:r>
              <a:rPr lang="en-US" dirty="0" smtClean="0"/>
              <a:t>Does not manage patches per DBA’s </a:t>
            </a:r>
            <a:r>
              <a:rPr lang="en-US" dirty="0" smtClean="0"/>
              <a:t>request</a:t>
            </a:r>
          </a:p>
          <a:p>
            <a:pPr lvl="1"/>
            <a:r>
              <a:rPr lang="en-US" dirty="0" smtClean="0"/>
              <a:t>May soon manage the </a:t>
            </a:r>
            <a:r>
              <a:rPr lang="en-US" dirty="0" err="1" smtClean="0"/>
              <a:t>tnsnames.ora</a:t>
            </a:r>
            <a:r>
              <a:rPr lang="en-US" dirty="0" smtClean="0"/>
              <a:t> file along with other things in the TNS Admin directory</a:t>
            </a:r>
          </a:p>
          <a:p>
            <a:r>
              <a:rPr lang="en-US" dirty="0" smtClean="0"/>
              <a:t>Manages assorted scripts</a:t>
            </a:r>
            <a:endParaRPr lang="en-US" dirty="0"/>
          </a:p>
        </p:txBody>
      </p:sp>
    </p:spTree>
    <p:extLst>
      <p:ext uri="{BB962C8B-B14F-4D97-AF65-F5344CB8AC3E}">
        <p14:creationId xmlns:p14="http://schemas.microsoft.com/office/powerpoint/2010/main" val="1710999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 PPT Template Desig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090" y="-342900"/>
            <a:ext cx="9762565" cy="7543800"/>
          </a:xfrm>
          <a:prstGeom prst="rect">
            <a:avLst/>
          </a:prstGeom>
        </p:spPr>
      </p:pic>
      <p:sp>
        <p:nvSpPr>
          <p:cNvPr id="3" name="Title 2"/>
          <p:cNvSpPr>
            <a:spLocks noGrp="1"/>
          </p:cNvSpPr>
          <p:nvPr>
            <p:ph type="title"/>
          </p:nvPr>
        </p:nvSpPr>
        <p:spPr/>
        <p:txBody>
          <a:bodyPr/>
          <a:lstStyle/>
          <a:p>
            <a:r>
              <a:rPr lang="en-US" dirty="0" smtClean="0"/>
              <a:t>DB Replication</a:t>
            </a:r>
            <a:endParaRPr lang="en-US" dirty="0"/>
          </a:p>
        </p:txBody>
      </p:sp>
      <p:sp>
        <p:nvSpPr>
          <p:cNvPr id="4" name="Content Placeholder 3"/>
          <p:cNvSpPr>
            <a:spLocks noGrp="1"/>
          </p:cNvSpPr>
          <p:nvPr>
            <p:ph idx="1"/>
          </p:nvPr>
        </p:nvSpPr>
        <p:spPr/>
        <p:txBody>
          <a:bodyPr/>
          <a:lstStyle/>
          <a:p>
            <a:r>
              <a:rPr lang="en-US" dirty="0" smtClean="0"/>
              <a:t>Backups happen  nightly</a:t>
            </a:r>
          </a:p>
          <a:p>
            <a:r>
              <a:rPr lang="en-US" dirty="0" smtClean="0"/>
              <a:t>Backup move to share</a:t>
            </a:r>
            <a:endParaRPr lang="en-US" dirty="0" smtClean="0"/>
          </a:p>
          <a:p>
            <a:r>
              <a:rPr lang="en-US" dirty="0" smtClean="0"/>
              <a:t>RMAN </a:t>
            </a:r>
            <a:r>
              <a:rPr lang="en-US" dirty="0" smtClean="0"/>
              <a:t>restore done automatically each </a:t>
            </a:r>
            <a:r>
              <a:rPr lang="en-US" dirty="0" smtClean="0"/>
              <a:t>night from the share</a:t>
            </a:r>
          </a:p>
          <a:p>
            <a:pPr lvl="1"/>
            <a:r>
              <a:rPr lang="en-US" dirty="0" smtClean="0"/>
              <a:t>Complete clone</a:t>
            </a:r>
          </a:p>
          <a:p>
            <a:pPr lvl="1"/>
            <a:r>
              <a:rPr lang="en-US" dirty="0" smtClean="0"/>
              <a:t>Scripts available to change things for testing such as SID and instance name</a:t>
            </a:r>
            <a:endParaRPr lang="en-US" dirty="0"/>
          </a:p>
        </p:txBody>
      </p:sp>
    </p:spTree>
    <p:extLst>
      <p:ext uri="{BB962C8B-B14F-4D97-AF65-F5344CB8AC3E}">
        <p14:creationId xmlns:p14="http://schemas.microsoft.com/office/powerpoint/2010/main" val="1340249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 PPT Template Desig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288" y="-342900"/>
            <a:ext cx="9762565" cy="7543800"/>
          </a:xfrm>
          <a:prstGeom prst="rect">
            <a:avLst/>
          </a:prstGeom>
        </p:spPr>
      </p:pic>
      <p:sp>
        <p:nvSpPr>
          <p:cNvPr id="3" name="Title 2"/>
          <p:cNvSpPr>
            <a:spLocks noGrp="1"/>
          </p:cNvSpPr>
          <p:nvPr>
            <p:ph type="title"/>
          </p:nvPr>
        </p:nvSpPr>
        <p:spPr/>
        <p:txBody>
          <a:bodyPr/>
          <a:lstStyle/>
          <a:p>
            <a:r>
              <a:rPr lang="en-US" dirty="0" smtClean="0"/>
              <a:t>To Do Still</a:t>
            </a:r>
            <a:endParaRPr lang="en-US" dirty="0"/>
          </a:p>
        </p:txBody>
      </p:sp>
      <p:sp>
        <p:nvSpPr>
          <p:cNvPr id="4" name="Content Placeholder 3"/>
          <p:cNvSpPr>
            <a:spLocks noGrp="1"/>
          </p:cNvSpPr>
          <p:nvPr>
            <p:ph idx="1"/>
          </p:nvPr>
        </p:nvSpPr>
        <p:spPr/>
        <p:txBody>
          <a:bodyPr/>
          <a:lstStyle/>
          <a:p>
            <a:r>
              <a:rPr lang="en-US" dirty="0" smtClean="0"/>
              <a:t>Finish building OAS Server</a:t>
            </a:r>
          </a:p>
          <a:p>
            <a:r>
              <a:rPr lang="en-US" dirty="0" smtClean="0"/>
              <a:t>F5 Load Balancer</a:t>
            </a:r>
          </a:p>
          <a:p>
            <a:r>
              <a:rPr lang="en-US" dirty="0" smtClean="0"/>
              <a:t>Roll out RHEL 6 app servers</a:t>
            </a:r>
          </a:p>
          <a:p>
            <a:r>
              <a:rPr lang="en-US" dirty="0" smtClean="0"/>
              <a:t>Migrate off site to RHEL 6 / Oracle 12c</a:t>
            </a:r>
            <a:endParaRPr lang="en-US" dirty="0"/>
          </a:p>
        </p:txBody>
      </p:sp>
    </p:spTree>
    <p:extLst>
      <p:ext uri="{BB962C8B-B14F-4D97-AF65-F5344CB8AC3E}">
        <p14:creationId xmlns:p14="http://schemas.microsoft.com/office/powerpoint/2010/main" val="1580023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 PPT Template Desig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53" y="-342900"/>
            <a:ext cx="9762565" cy="7543800"/>
          </a:xfrm>
          <a:prstGeom prst="rect">
            <a:avLst/>
          </a:prstGeom>
        </p:spPr>
      </p:pic>
      <p:sp>
        <p:nvSpPr>
          <p:cNvPr id="5" name="Title 4"/>
          <p:cNvSpPr>
            <a:spLocks noGrp="1"/>
          </p:cNvSpPr>
          <p:nvPr>
            <p:ph type="ctrTitle"/>
          </p:nvPr>
        </p:nvSpPr>
        <p:spPr/>
        <p:txBody>
          <a:bodyPr/>
          <a:lstStyle/>
          <a:p>
            <a:r>
              <a:rPr lang="en-US" dirty="0" smtClean="0"/>
              <a:t>Questions?</a:t>
            </a:r>
            <a:endParaRPr lang="en-US" dirty="0"/>
          </a:p>
        </p:txBody>
      </p:sp>
      <p:sp>
        <p:nvSpPr>
          <p:cNvPr id="7" name="Subtitle 6"/>
          <p:cNvSpPr>
            <a:spLocks noGrp="1"/>
          </p:cNvSpPr>
          <p:nvPr>
            <p:ph type="subTitle" idx="1"/>
          </p:nvPr>
        </p:nvSpPr>
        <p:spPr/>
        <p:txBody>
          <a:bodyPr/>
          <a:lstStyle/>
          <a:p>
            <a:r>
              <a:rPr lang="en-US" dirty="0" smtClean="0"/>
              <a:t>gliverma@westga.edu</a:t>
            </a:r>
          </a:p>
          <a:p>
            <a:r>
              <a:rPr lang="en-US" dirty="0" smtClean="0"/>
              <a:t>@</a:t>
            </a:r>
            <a:r>
              <a:rPr lang="en-US" dirty="0" err="1" smtClean="0"/>
              <a:t>technicalissues</a:t>
            </a:r>
            <a:endParaRPr lang="en-US" dirty="0" smtClean="0"/>
          </a:p>
          <a:p>
            <a:r>
              <a:rPr lang="en-US" dirty="0" err="1" smtClean="0"/>
              <a:t>GeneBean</a:t>
            </a:r>
            <a:r>
              <a:rPr lang="en-US" dirty="0" smtClean="0"/>
              <a:t> on GitHub</a:t>
            </a:r>
            <a:endParaRPr lang="en-US" dirty="0"/>
          </a:p>
        </p:txBody>
      </p:sp>
    </p:spTree>
    <p:extLst>
      <p:ext uri="{BB962C8B-B14F-4D97-AF65-F5344CB8AC3E}">
        <p14:creationId xmlns:p14="http://schemas.microsoft.com/office/powerpoint/2010/main" val="3237641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 PPT Template Desig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53" y="-342900"/>
            <a:ext cx="9762565" cy="7543800"/>
          </a:xfrm>
          <a:prstGeom prst="rect">
            <a:avLst/>
          </a:prstGeom>
        </p:spPr>
      </p:pic>
      <p:sp>
        <p:nvSpPr>
          <p:cNvPr id="7" name="Title 6"/>
          <p:cNvSpPr>
            <a:spLocks noGrp="1"/>
          </p:cNvSpPr>
          <p:nvPr>
            <p:ph type="title"/>
          </p:nvPr>
        </p:nvSpPr>
        <p:spPr/>
        <p:txBody>
          <a:bodyPr/>
          <a:lstStyle/>
          <a:p>
            <a:r>
              <a:rPr lang="en-US" dirty="0" smtClean="0"/>
              <a:t>About Me</a:t>
            </a:r>
            <a:endParaRPr lang="en-US" dirty="0"/>
          </a:p>
        </p:txBody>
      </p:sp>
      <p:sp>
        <p:nvSpPr>
          <p:cNvPr id="8" name="Content Placeholder 7"/>
          <p:cNvSpPr>
            <a:spLocks noGrp="1"/>
          </p:cNvSpPr>
          <p:nvPr>
            <p:ph idx="1"/>
          </p:nvPr>
        </p:nvSpPr>
        <p:spPr/>
        <p:txBody>
          <a:bodyPr>
            <a:normAutofit/>
          </a:bodyPr>
          <a:lstStyle/>
          <a:p>
            <a:r>
              <a:rPr lang="en-US" dirty="0" smtClean="0"/>
              <a:t>I love all OS’s (yes, even Windows)</a:t>
            </a:r>
          </a:p>
          <a:p>
            <a:r>
              <a:rPr lang="en-US" dirty="0" smtClean="0"/>
              <a:t>Linux since 2004 (started with Gentoo)</a:t>
            </a:r>
          </a:p>
          <a:p>
            <a:r>
              <a:rPr lang="en-US" dirty="0" smtClean="0"/>
              <a:t>1-person IT shop, desktop support, sysadmin, architect</a:t>
            </a:r>
          </a:p>
          <a:p>
            <a:r>
              <a:rPr lang="en-US" dirty="0" smtClean="0"/>
              <a:t>Embraced the DevOps culture</a:t>
            </a:r>
          </a:p>
          <a:p>
            <a:r>
              <a:rPr lang="en-US" dirty="0" smtClean="0"/>
              <a:t>Puppet since 2013 (automation rocks!)</a:t>
            </a:r>
          </a:p>
          <a:p>
            <a:r>
              <a:rPr lang="en-US" dirty="0" err="1"/>
              <a:t>Oooo</a:t>
            </a:r>
            <a:r>
              <a:rPr lang="en-US" dirty="0"/>
              <a:t>, something shiny</a:t>
            </a:r>
            <a:r>
              <a:rPr lang="en-US" dirty="0" smtClean="0"/>
              <a:t>…</a:t>
            </a:r>
            <a:endParaRPr lang="en-US" dirty="0"/>
          </a:p>
        </p:txBody>
      </p:sp>
    </p:spTree>
    <p:extLst>
      <p:ext uri="{BB962C8B-B14F-4D97-AF65-F5344CB8AC3E}">
        <p14:creationId xmlns:p14="http://schemas.microsoft.com/office/powerpoint/2010/main" val="1541163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 PPT Template Desig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53" y="-342900"/>
            <a:ext cx="9762565" cy="7543800"/>
          </a:xfrm>
          <a:prstGeom prst="rect">
            <a:avLst/>
          </a:prstGeom>
        </p:spPr>
      </p:pic>
      <p:sp>
        <p:nvSpPr>
          <p:cNvPr id="8" name="Title 7"/>
          <p:cNvSpPr>
            <a:spLocks noGrp="1"/>
          </p:cNvSpPr>
          <p:nvPr>
            <p:ph type="ctrTitle"/>
          </p:nvPr>
        </p:nvSpPr>
        <p:spPr/>
        <p:txBody>
          <a:bodyPr/>
          <a:lstStyle/>
          <a:p>
            <a:r>
              <a:rPr lang="en-US" dirty="0" smtClean="0"/>
              <a:t>The Parts</a:t>
            </a:r>
            <a:endParaRPr lang="en-US" dirty="0"/>
          </a:p>
        </p:txBody>
      </p:sp>
    </p:spTree>
    <p:extLst>
      <p:ext uri="{BB962C8B-B14F-4D97-AF65-F5344CB8AC3E}">
        <p14:creationId xmlns:p14="http://schemas.microsoft.com/office/powerpoint/2010/main" val="2808548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 PPT Template Desig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53" y="-342900"/>
            <a:ext cx="9762565" cy="7543800"/>
          </a:xfrm>
          <a:prstGeom prst="rect">
            <a:avLst/>
          </a:prstGeom>
        </p:spPr>
      </p:pic>
      <p:sp>
        <p:nvSpPr>
          <p:cNvPr id="3" name="Title 2"/>
          <p:cNvSpPr>
            <a:spLocks noGrp="1"/>
          </p:cNvSpPr>
          <p:nvPr>
            <p:ph type="title"/>
          </p:nvPr>
        </p:nvSpPr>
        <p:spPr/>
        <p:txBody>
          <a:bodyPr/>
          <a:lstStyle/>
          <a:p>
            <a:r>
              <a:rPr lang="en-US" dirty="0" smtClean="0"/>
              <a:t>Banner, INB, and SSB</a:t>
            </a:r>
            <a:endParaRPr lang="en-US" dirty="0"/>
          </a:p>
        </p:txBody>
      </p:sp>
      <p:sp>
        <p:nvSpPr>
          <p:cNvPr id="4" name="Content Placeholder 3"/>
          <p:cNvSpPr>
            <a:spLocks noGrp="1"/>
          </p:cNvSpPr>
          <p:nvPr>
            <p:ph idx="1"/>
          </p:nvPr>
        </p:nvSpPr>
        <p:spPr/>
        <p:txBody>
          <a:bodyPr>
            <a:normAutofit lnSpcReduction="10000"/>
          </a:bodyPr>
          <a:lstStyle/>
          <a:p>
            <a:r>
              <a:rPr lang="en-US" dirty="0" smtClean="0"/>
              <a:t>Code trees</a:t>
            </a:r>
          </a:p>
          <a:p>
            <a:r>
              <a:rPr lang="en-US" dirty="0" smtClean="0"/>
              <a:t>Oracle bin</a:t>
            </a:r>
          </a:p>
          <a:p>
            <a:r>
              <a:rPr lang="en-US" dirty="0" err="1" smtClean="0"/>
              <a:t>Jobsub</a:t>
            </a:r>
            <a:r>
              <a:rPr lang="en-US" dirty="0" smtClean="0"/>
              <a:t> Admin Scripts</a:t>
            </a:r>
            <a:endParaRPr lang="en-US" dirty="0" smtClean="0"/>
          </a:p>
          <a:p>
            <a:r>
              <a:rPr lang="en-US" dirty="0" smtClean="0"/>
              <a:t>Home directories</a:t>
            </a:r>
          </a:p>
          <a:p>
            <a:r>
              <a:rPr lang="en-US" dirty="0" smtClean="0"/>
              <a:t>Files for app servers</a:t>
            </a:r>
          </a:p>
          <a:p>
            <a:r>
              <a:rPr lang="en-US" dirty="0" smtClean="0"/>
              <a:t>Admin scripts</a:t>
            </a:r>
          </a:p>
          <a:p>
            <a:r>
              <a:rPr lang="en-US" dirty="0" smtClean="0"/>
              <a:t>Database</a:t>
            </a:r>
          </a:p>
          <a:p>
            <a:r>
              <a:rPr lang="en-US" dirty="0" smtClean="0"/>
              <a:t>Etc., etc., etc.</a:t>
            </a:r>
            <a:endParaRPr lang="en-US" dirty="0"/>
          </a:p>
        </p:txBody>
      </p:sp>
    </p:spTree>
    <p:extLst>
      <p:ext uri="{BB962C8B-B14F-4D97-AF65-F5344CB8AC3E}">
        <p14:creationId xmlns:p14="http://schemas.microsoft.com/office/powerpoint/2010/main" val="1159069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 PPT Template Desig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53" y="-342900"/>
            <a:ext cx="9762565" cy="7543800"/>
          </a:xfrm>
          <a:prstGeom prst="rect">
            <a:avLst/>
          </a:prstGeom>
        </p:spPr>
      </p:pic>
      <p:sp>
        <p:nvSpPr>
          <p:cNvPr id="3" name="Title 2"/>
          <p:cNvSpPr>
            <a:spLocks noGrp="1"/>
          </p:cNvSpPr>
          <p:nvPr>
            <p:ph type="title"/>
          </p:nvPr>
        </p:nvSpPr>
        <p:spPr/>
        <p:txBody>
          <a:bodyPr/>
          <a:lstStyle/>
          <a:p>
            <a:r>
              <a:rPr lang="en-US" dirty="0" smtClean="0"/>
              <a:t>The Task</a:t>
            </a:r>
            <a:endParaRPr lang="en-US" dirty="0"/>
          </a:p>
        </p:txBody>
      </p:sp>
      <p:sp>
        <p:nvSpPr>
          <p:cNvPr id="4" name="Content Placeholder 3"/>
          <p:cNvSpPr>
            <a:spLocks noGrp="1"/>
          </p:cNvSpPr>
          <p:nvPr>
            <p:ph idx="1"/>
          </p:nvPr>
        </p:nvSpPr>
        <p:spPr/>
        <p:txBody>
          <a:bodyPr/>
          <a:lstStyle/>
          <a:p>
            <a:r>
              <a:rPr lang="en-US" dirty="0" smtClean="0"/>
              <a:t>Replicate production to off-site facility</a:t>
            </a:r>
          </a:p>
          <a:p>
            <a:r>
              <a:rPr lang="en-US" dirty="0" smtClean="0"/>
              <a:t>Have a usable DR copy of Banner that is up-to-date</a:t>
            </a:r>
          </a:p>
          <a:p>
            <a:endParaRPr lang="en-US" dirty="0"/>
          </a:p>
          <a:p>
            <a:pPr marL="0" indent="0">
              <a:buNone/>
            </a:pPr>
            <a:r>
              <a:rPr lang="en-US" u="sng" dirty="0" smtClean="0"/>
              <a:t>In-scope</a:t>
            </a:r>
            <a:r>
              <a:rPr lang="en-US" dirty="0" smtClean="0"/>
              <a:t>: Banner, INB, SSB.</a:t>
            </a:r>
          </a:p>
          <a:p>
            <a:pPr marL="0" indent="0">
              <a:buNone/>
            </a:pPr>
            <a:endParaRPr lang="en-US" dirty="0"/>
          </a:p>
          <a:p>
            <a:pPr marL="0" indent="0">
              <a:buNone/>
            </a:pPr>
            <a:r>
              <a:rPr lang="en-US" u="sng" dirty="0" smtClean="0"/>
              <a:t>Out-of-scope</a:t>
            </a:r>
            <a:r>
              <a:rPr lang="en-US" dirty="0" smtClean="0"/>
              <a:t>: 3</a:t>
            </a:r>
            <a:r>
              <a:rPr lang="en-US" baseline="30000" dirty="0" smtClean="0"/>
              <a:t>rd</a:t>
            </a:r>
            <a:r>
              <a:rPr lang="en-US" dirty="0" smtClean="0"/>
              <a:t> part integrations, </a:t>
            </a:r>
            <a:r>
              <a:rPr lang="en-US" dirty="0" err="1" smtClean="0"/>
              <a:t>Xtender</a:t>
            </a:r>
            <a:r>
              <a:rPr lang="en-US" dirty="0" smtClean="0"/>
              <a:t>, Recruiter, etc.</a:t>
            </a:r>
            <a:endParaRPr lang="en-US" dirty="0"/>
          </a:p>
        </p:txBody>
      </p:sp>
    </p:spTree>
    <p:extLst>
      <p:ext uri="{BB962C8B-B14F-4D97-AF65-F5344CB8AC3E}">
        <p14:creationId xmlns:p14="http://schemas.microsoft.com/office/powerpoint/2010/main" val="595406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 PPT Template Desig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53" y="-342900"/>
            <a:ext cx="9762565" cy="7543800"/>
          </a:xfrm>
          <a:prstGeom prst="rect">
            <a:avLst/>
          </a:prstGeom>
        </p:spPr>
      </p:pic>
      <p:sp>
        <p:nvSpPr>
          <p:cNvPr id="3" name="Title 2"/>
          <p:cNvSpPr>
            <a:spLocks noGrp="1"/>
          </p:cNvSpPr>
          <p:nvPr>
            <p:ph type="title"/>
          </p:nvPr>
        </p:nvSpPr>
        <p:spPr/>
        <p:txBody>
          <a:bodyPr/>
          <a:lstStyle/>
          <a:p>
            <a:r>
              <a:rPr lang="en-US" dirty="0" smtClean="0"/>
              <a:t>Code Trees</a:t>
            </a:r>
            <a:endParaRPr lang="en-US" dirty="0"/>
          </a:p>
        </p:txBody>
      </p:sp>
      <p:sp>
        <p:nvSpPr>
          <p:cNvPr id="4" name="Content Placeholder 3"/>
          <p:cNvSpPr>
            <a:spLocks noGrp="1"/>
          </p:cNvSpPr>
          <p:nvPr>
            <p:ph idx="1"/>
          </p:nvPr>
        </p:nvSpPr>
        <p:spPr/>
        <p:txBody>
          <a:bodyPr>
            <a:normAutofit lnSpcReduction="10000"/>
          </a:bodyPr>
          <a:lstStyle/>
          <a:p>
            <a:r>
              <a:rPr lang="en-US" dirty="0" smtClean="0"/>
              <a:t>Each tree has a Git repo</a:t>
            </a:r>
          </a:p>
          <a:p>
            <a:r>
              <a:rPr lang="en-US" dirty="0" smtClean="0"/>
              <a:t>Banner team commits and pushes</a:t>
            </a:r>
          </a:p>
          <a:p>
            <a:r>
              <a:rPr lang="en-US" dirty="0" smtClean="0"/>
              <a:t>Web hook </a:t>
            </a:r>
            <a:r>
              <a:rPr lang="en-US" dirty="0" smtClean="0"/>
              <a:t>fires on from </a:t>
            </a:r>
            <a:r>
              <a:rPr lang="en-US" dirty="0" err="1" smtClean="0"/>
              <a:t>GitLab</a:t>
            </a:r>
            <a:r>
              <a:rPr lang="en-US" dirty="0" smtClean="0"/>
              <a:t> to Jenkins</a:t>
            </a:r>
          </a:p>
          <a:p>
            <a:r>
              <a:rPr lang="en-US" dirty="0" smtClean="0"/>
              <a:t>Jenkins runs task to do deploy</a:t>
            </a:r>
          </a:p>
          <a:p>
            <a:pPr lvl="1"/>
            <a:r>
              <a:rPr lang="en-US" dirty="0" smtClean="0"/>
              <a:t>Later will run tests before deploying</a:t>
            </a:r>
          </a:p>
          <a:p>
            <a:r>
              <a:rPr lang="en-US" dirty="0" smtClean="0"/>
              <a:t>Jenkins sends JSON message to </a:t>
            </a:r>
            <a:r>
              <a:rPr lang="en-US" dirty="0" smtClean="0"/>
              <a:t>tree-planter</a:t>
            </a:r>
            <a:endParaRPr lang="en-US" dirty="0" smtClean="0"/>
          </a:p>
          <a:p>
            <a:r>
              <a:rPr lang="en-US" dirty="0" smtClean="0"/>
              <a:t>Git clone or </a:t>
            </a:r>
            <a:r>
              <a:rPr lang="en-US" dirty="0" err="1" smtClean="0"/>
              <a:t>git</a:t>
            </a:r>
            <a:r>
              <a:rPr lang="en-US" dirty="0" smtClean="0"/>
              <a:t> pull happens</a:t>
            </a:r>
          </a:p>
          <a:p>
            <a:r>
              <a:rPr lang="en-US" dirty="0" smtClean="0"/>
              <a:t>HipChat notices for each step</a:t>
            </a:r>
            <a:endParaRPr lang="en-US" dirty="0"/>
          </a:p>
        </p:txBody>
      </p:sp>
    </p:spTree>
    <p:extLst>
      <p:ext uri="{BB962C8B-B14F-4D97-AF65-F5344CB8AC3E}">
        <p14:creationId xmlns:p14="http://schemas.microsoft.com/office/powerpoint/2010/main" val="3332534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 PPT Template Desig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53" y="-342900"/>
            <a:ext cx="9762565" cy="7543800"/>
          </a:xfrm>
          <a:prstGeom prst="rect">
            <a:avLst/>
          </a:prstGeom>
        </p:spPr>
      </p:pic>
      <p:sp>
        <p:nvSpPr>
          <p:cNvPr id="3" name="Title 2"/>
          <p:cNvSpPr>
            <a:spLocks noGrp="1"/>
          </p:cNvSpPr>
          <p:nvPr>
            <p:ph type="title"/>
          </p:nvPr>
        </p:nvSpPr>
        <p:spPr/>
        <p:txBody>
          <a:bodyPr/>
          <a:lstStyle/>
          <a:p>
            <a:r>
              <a:rPr lang="en-US" dirty="0" smtClean="0"/>
              <a:t>tree-planter</a:t>
            </a:r>
            <a:endParaRPr lang="en-US" dirty="0"/>
          </a:p>
        </p:txBody>
      </p:sp>
      <p:sp>
        <p:nvSpPr>
          <p:cNvPr id="4" name="Content Placeholder 3"/>
          <p:cNvSpPr>
            <a:spLocks noGrp="1"/>
          </p:cNvSpPr>
          <p:nvPr>
            <p:ph idx="1"/>
          </p:nvPr>
        </p:nvSpPr>
        <p:spPr/>
        <p:txBody>
          <a:bodyPr>
            <a:normAutofit/>
          </a:bodyPr>
          <a:lstStyle/>
          <a:p>
            <a:r>
              <a:rPr lang="en-US" dirty="0" smtClean="0"/>
              <a:t>Takes posts to /deploy</a:t>
            </a:r>
          </a:p>
          <a:p>
            <a:r>
              <a:rPr lang="en-US" dirty="0" smtClean="0"/>
              <a:t>Parses JSON</a:t>
            </a:r>
          </a:p>
          <a:p>
            <a:r>
              <a:rPr lang="en-US" dirty="0" smtClean="0"/>
              <a:t>Checks if repo exists locally</a:t>
            </a:r>
          </a:p>
          <a:p>
            <a:pPr lvl="1"/>
            <a:r>
              <a:rPr lang="en-US" dirty="0" smtClean="0"/>
              <a:t>If yes, cd’s into it and runs </a:t>
            </a:r>
            <a:r>
              <a:rPr lang="en-US" dirty="0" err="1" smtClean="0"/>
              <a:t>git</a:t>
            </a:r>
            <a:r>
              <a:rPr lang="en-US" dirty="0" smtClean="0"/>
              <a:t> pull</a:t>
            </a:r>
          </a:p>
          <a:p>
            <a:pPr lvl="1"/>
            <a:r>
              <a:rPr lang="en-US" dirty="0" smtClean="0"/>
              <a:t>If no, runs </a:t>
            </a:r>
            <a:r>
              <a:rPr lang="en-US" dirty="0" err="1" smtClean="0"/>
              <a:t>git</a:t>
            </a:r>
            <a:r>
              <a:rPr lang="en-US" dirty="0" smtClean="0"/>
              <a:t> clone</a:t>
            </a:r>
          </a:p>
          <a:p>
            <a:pPr lvl="1"/>
            <a:endParaRPr lang="en-US" dirty="0" smtClean="0"/>
          </a:p>
          <a:p>
            <a:pPr marL="457200" lvl="1" indent="0">
              <a:buNone/>
            </a:pPr>
            <a:endParaRPr lang="en-US" dirty="0"/>
          </a:p>
          <a:p>
            <a:pPr marL="57150" indent="0">
              <a:buNone/>
            </a:pPr>
            <a:r>
              <a:rPr lang="en-US" dirty="0">
                <a:hlinkClick r:id="rId4"/>
              </a:rPr>
              <a:t>https://</a:t>
            </a:r>
            <a:r>
              <a:rPr lang="en-US" dirty="0" smtClean="0">
                <a:hlinkClick r:id="rId4"/>
              </a:rPr>
              <a:t>github.com/genebean/tree-planter</a:t>
            </a:r>
            <a:endParaRPr lang="en-US" dirty="0"/>
          </a:p>
          <a:p>
            <a:endParaRPr lang="en-US" dirty="0"/>
          </a:p>
        </p:txBody>
      </p:sp>
    </p:spTree>
    <p:extLst>
      <p:ext uri="{BB962C8B-B14F-4D97-AF65-F5344CB8AC3E}">
        <p14:creationId xmlns:p14="http://schemas.microsoft.com/office/powerpoint/2010/main" val="4026462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 PPT Template Desig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53" y="-342900"/>
            <a:ext cx="9762565" cy="7543800"/>
          </a:xfrm>
          <a:prstGeom prst="rect">
            <a:avLst/>
          </a:prstGeom>
        </p:spPr>
      </p:pic>
      <p:sp>
        <p:nvSpPr>
          <p:cNvPr id="3" name="Title 2"/>
          <p:cNvSpPr>
            <a:spLocks noGrp="1"/>
          </p:cNvSpPr>
          <p:nvPr>
            <p:ph type="title"/>
          </p:nvPr>
        </p:nvSpPr>
        <p:spPr/>
        <p:txBody>
          <a:bodyPr/>
          <a:lstStyle/>
          <a:p>
            <a:r>
              <a:rPr lang="en-US" dirty="0" smtClean="0"/>
              <a:t>Home &amp; </a:t>
            </a:r>
            <a:r>
              <a:rPr lang="en-US" dirty="0" err="1" smtClean="0"/>
              <a:t>Jobsub</a:t>
            </a:r>
            <a:r>
              <a:rPr lang="en-US" dirty="0" smtClean="0"/>
              <a:t> </a:t>
            </a:r>
            <a:r>
              <a:rPr lang="en-US" dirty="0" smtClean="0"/>
              <a:t>Directories</a:t>
            </a:r>
            <a:endParaRPr lang="en-US" dirty="0"/>
          </a:p>
        </p:txBody>
      </p:sp>
      <p:sp>
        <p:nvSpPr>
          <p:cNvPr id="4" name="Content Placeholder 3"/>
          <p:cNvSpPr>
            <a:spLocks noGrp="1"/>
          </p:cNvSpPr>
          <p:nvPr>
            <p:ph idx="1"/>
          </p:nvPr>
        </p:nvSpPr>
        <p:spPr/>
        <p:txBody>
          <a:bodyPr/>
          <a:lstStyle/>
          <a:p>
            <a:r>
              <a:rPr lang="en-US" dirty="0" smtClean="0"/>
              <a:t>UID and GID are not the same between servers</a:t>
            </a:r>
          </a:p>
          <a:p>
            <a:pPr lvl="1"/>
            <a:r>
              <a:rPr lang="en-US" dirty="0" smtClean="0"/>
              <a:t>Due to change in authentication tools</a:t>
            </a:r>
          </a:p>
          <a:p>
            <a:r>
              <a:rPr lang="en-US" dirty="0" err="1" smtClean="0"/>
              <a:t>Rsync</a:t>
            </a:r>
            <a:r>
              <a:rPr lang="en-US" dirty="0" smtClean="0"/>
              <a:t> updates remote server</a:t>
            </a:r>
          </a:p>
          <a:p>
            <a:pPr lvl="1"/>
            <a:r>
              <a:rPr lang="en-US" dirty="0" smtClean="0"/>
              <a:t>Includes /home and </a:t>
            </a:r>
            <a:r>
              <a:rPr lang="en-US" dirty="0" err="1" smtClean="0"/>
              <a:t>jobsub</a:t>
            </a:r>
            <a:r>
              <a:rPr lang="en-US" dirty="0" smtClean="0"/>
              <a:t> output </a:t>
            </a:r>
            <a:r>
              <a:rPr lang="en-US" dirty="0" smtClean="0"/>
              <a:t>location</a:t>
            </a:r>
          </a:p>
          <a:p>
            <a:pPr lvl="1"/>
            <a:r>
              <a:rPr lang="en-US" dirty="0" smtClean="0"/>
              <a:t>Sets / fixes permissions</a:t>
            </a:r>
          </a:p>
          <a:p>
            <a:pPr lvl="1"/>
            <a:r>
              <a:rPr lang="en-US" dirty="0" smtClean="0"/>
              <a:t>Uses an SSH </a:t>
            </a:r>
            <a:r>
              <a:rPr lang="en-US" dirty="0"/>
              <a:t>master </a:t>
            </a:r>
            <a:r>
              <a:rPr lang="en-US" dirty="0" smtClean="0"/>
              <a:t>connection for </a:t>
            </a:r>
            <a:r>
              <a:rPr lang="en-US" dirty="0" err="1" smtClean="0"/>
              <a:t>mutiplexing</a:t>
            </a:r>
            <a:r>
              <a:rPr lang="en-US" dirty="0" smtClean="0"/>
              <a:t> </a:t>
            </a:r>
            <a:r>
              <a:rPr lang="en-US" dirty="0"/>
              <a:t>(</a:t>
            </a:r>
            <a:r>
              <a:rPr lang="en-US" dirty="0">
                <a:hlinkClick r:id="rId4"/>
              </a:rPr>
              <a:t>http://</a:t>
            </a:r>
            <a:r>
              <a:rPr lang="en-US" dirty="0" smtClean="0">
                <a:hlinkClick r:id="rId4"/>
              </a:rPr>
              <a:t>bit.ly/ssh_multiplex</a:t>
            </a:r>
            <a:r>
              <a:rPr lang="en-US" dirty="0" smtClean="0"/>
              <a:t> )</a:t>
            </a:r>
            <a:endParaRPr lang="en-US" dirty="0"/>
          </a:p>
        </p:txBody>
      </p:sp>
    </p:spTree>
    <p:extLst>
      <p:ext uri="{BB962C8B-B14F-4D97-AF65-F5344CB8AC3E}">
        <p14:creationId xmlns:p14="http://schemas.microsoft.com/office/powerpoint/2010/main" val="177432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 PPT Template Desig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53" y="-342900"/>
            <a:ext cx="9762565" cy="7543800"/>
          </a:xfrm>
          <a:prstGeom prst="rect">
            <a:avLst/>
          </a:prstGeom>
        </p:spPr>
      </p:pic>
      <p:sp>
        <p:nvSpPr>
          <p:cNvPr id="3" name="Title 2"/>
          <p:cNvSpPr>
            <a:spLocks noGrp="1"/>
          </p:cNvSpPr>
          <p:nvPr>
            <p:ph type="title"/>
          </p:nvPr>
        </p:nvSpPr>
        <p:spPr/>
        <p:txBody>
          <a:bodyPr/>
          <a:lstStyle/>
          <a:p>
            <a:r>
              <a:rPr lang="en-US" dirty="0" smtClean="0"/>
              <a:t>Shared Directories</a:t>
            </a:r>
            <a:endParaRPr lang="en-US" dirty="0"/>
          </a:p>
        </p:txBody>
      </p:sp>
      <p:sp>
        <p:nvSpPr>
          <p:cNvPr id="4" name="Content Placeholder 3"/>
          <p:cNvSpPr>
            <a:spLocks noGrp="1"/>
          </p:cNvSpPr>
          <p:nvPr>
            <p:ph idx="1"/>
          </p:nvPr>
        </p:nvSpPr>
        <p:spPr/>
        <p:txBody>
          <a:bodyPr/>
          <a:lstStyle/>
          <a:p>
            <a:pPr marL="0" indent="0">
              <a:buNone/>
            </a:pPr>
            <a:r>
              <a:rPr lang="en-US" dirty="0" smtClean="0"/>
              <a:t>Now:</a:t>
            </a:r>
          </a:p>
          <a:p>
            <a:r>
              <a:rPr lang="en-US" dirty="0" smtClean="0"/>
              <a:t>Gluster share</a:t>
            </a:r>
          </a:p>
          <a:p>
            <a:pPr lvl="1"/>
            <a:r>
              <a:rPr lang="en-US" dirty="0" smtClean="0"/>
              <a:t>holds backups, installers, and app server files</a:t>
            </a:r>
          </a:p>
          <a:p>
            <a:pPr lvl="1"/>
            <a:r>
              <a:rPr lang="en-US" dirty="0" smtClean="0"/>
              <a:t>Native client, also presents NFS</a:t>
            </a:r>
          </a:p>
          <a:p>
            <a:pPr lvl="1"/>
            <a:r>
              <a:rPr lang="en-US" dirty="0" smtClean="0"/>
              <a:t>3 nodes: two on-site, one at off-site</a:t>
            </a:r>
          </a:p>
          <a:p>
            <a:pPr lvl="1"/>
            <a:r>
              <a:rPr lang="en-US" dirty="0" smtClean="0"/>
              <a:t>Underpinning of Red Hat Storage Server</a:t>
            </a:r>
          </a:p>
          <a:p>
            <a:pPr lvl="1"/>
            <a:r>
              <a:rPr lang="en-US" dirty="0" smtClean="0"/>
              <a:t>Great when working, hard to support w/o training</a:t>
            </a:r>
          </a:p>
          <a:p>
            <a:pPr lvl="1"/>
            <a:r>
              <a:rPr lang="en-US" dirty="0" smtClean="0"/>
              <a:t>Not part of standard Red Hat support contract</a:t>
            </a:r>
          </a:p>
        </p:txBody>
      </p:sp>
    </p:spTree>
    <p:extLst>
      <p:ext uri="{BB962C8B-B14F-4D97-AF65-F5344CB8AC3E}">
        <p14:creationId xmlns:p14="http://schemas.microsoft.com/office/powerpoint/2010/main" val="3605016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562</Words>
  <Application>Microsoft Office PowerPoint</Application>
  <PresentationFormat>On-screen Show (4:3)</PresentationFormat>
  <Paragraphs>108</Paragraphs>
  <Slides>15</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Automating Banner Disaster Recovery and Business Continuity</vt:lpstr>
      <vt:lpstr>About Me</vt:lpstr>
      <vt:lpstr>The Parts</vt:lpstr>
      <vt:lpstr>Banner, INB, and SSB</vt:lpstr>
      <vt:lpstr>The Task</vt:lpstr>
      <vt:lpstr>Code Trees</vt:lpstr>
      <vt:lpstr>tree-planter</vt:lpstr>
      <vt:lpstr>Home &amp; Jobsub Directories</vt:lpstr>
      <vt:lpstr>Shared Directories</vt:lpstr>
      <vt:lpstr>Shared Directories</vt:lpstr>
      <vt:lpstr>Shared Directories</vt:lpstr>
      <vt:lpstr>Puppet</vt:lpstr>
      <vt:lpstr>DB Replication</vt:lpstr>
      <vt:lpstr>To Do Still</vt:lpstr>
      <vt:lpstr>Questions?</vt:lpstr>
    </vt:vector>
  </TitlesOfParts>
  <Company>Georgia Board of Regents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Meeler</dc:creator>
  <cp:lastModifiedBy>Gene Liverman</cp:lastModifiedBy>
  <cp:revision>32</cp:revision>
  <dcterms:created xsi:type="dcterms:W3CDTF">2015-04-29T19:39:04Z</dcterms:created>
  <dcterms:modified xsi:type="dcterms:W3CDTF">2015-10-21T13:03:46Z</dcterms:modified>
</cp:coreProperties>
</file>