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Describe what top of rack switching is</a:t>
            </a:r>
          </a:p>
          <a:p>
            <a:pPr lvl="0">
              <a:spcBef>
                <a:spcPts val="0"/>
              </a:spcBef>
              <a:buNone/>
            </a:pPr>
            <a:r>
              <a:rPr lang="en"/>
              <a:t>Compare to patch panel alternative and home-runs</a:t>
            </a:r>
          </a:p>
          <a:p>
            <a:pPr lvl="0">
              <a:spcBef>
                <a:spcPts val="0"/>
              </a:spcBef>
              <a:buNone/>
            </a:pPr>
            <a:r>
              <a:rPr lang="en"/>
              <a:t>All routing done here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Go to diagram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How blades connect</a:t>
            </a:r>
          </a:p>
          <a:p>
            <a:pPr lvl="0">
              <a:spcBef>
                <a:spcPts val="0"/>
              </a:spcBef>
              <a:buClr>
                <a:schemeClr val="dk1"/>
              </a:buClr>
              <a:buSzPct val="100000"/>
              <a:buFont typeface="Arial"/>
              <a:buNone/>
            </a:pPr>
            <a:r>
              <a:rPr lang="en">
                <a:solidFill>
                  <a:schemeClr val="dk1"/>
                </a:solidFill>
              </a:rPr>
              <a:t>How chassis connects - both old and new </a:t>
            </a:r>
          </a:p>
          <a:p>
            <a:pPr lvl="0">
              <a:spcBef>
                <a:spcPts val="0"/>
              </a:spcBef>
              <a:buClr>
                <a:schemeClr val="dk1"/>
              </a:buClr>
              <a:buSzPct val="100000"/>
              <a:buFont typeface="Arial"/>
              <a:buNone/>
            </a:pPr>
            <a:r>
              <a:rPr lang="en">
                <a:solidFill>
                  <a:schemeClr val="dk1"/>
                </a:solidFill>
              </a:rPr>
              <a:t>How SAN connects </a:t>
            </a:r>
          </a:p>
          <a:p>
            <a:pPr lvl="0">
              <a:spcBef>
                <a:spcPts val="0"/>
              </a:spcBef>
              <a:buClr>
                <a:schemeClr val="dk1"/>
              </a:buClr>
              <a:buSzPct val="100000"/>
              <a:buFont typeface="Arial"/>
              <a:buNone/>
            </a:pPr>
            <a:r>
              <a:rPr lang="en">
                <a:solidFill>
                  <a:schemeClr val="dk1"/>
                </a:solidFill>
              </a:rPr>
              <a:t>MLAG on B103/B104</a:t>
            </a:r>
          </a:p>
          <a:p>
            <a:pPr lvl="0">
              <a:spcBef>
                <a:spcPts val="0"/>
              </a:spcBef>
              <a:buClr>
                <a:schemeClr val="dk1"/>
              </a:buClr>
              <a:buSzPct val="100000"/>
              <a:buFont typeface="Arial"/>
              <a:buNone/>
            </a:pPr>
            <a:r>
              <a:rPr lang="en">
                <a:solidFill>
                  <a:schemeClr val="dk1"/>
                </a:solidFill>
              </a:rPr>
              <a:t>Lots of 10G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Two switches, not redundant </a:t>
            </a:r>
          </a:p>
          <a:p>
            <a:pPr lvl="0">
              <a:spcBef>
                <a:spcPts val="0"/>
              </a:spcBef>
              <a:buClr>
                <a:schemeClr val="dk1"/>
              </a:buClr>
              <a:buSzPct val="100000"/>
              <a:buFont typeface="Arial"/>
              <a:buNone/>
            </a:pPr>
            <a:r>
              <a:rPr lang="en">
                <a:solidFill>
                  <a:schemeClr val="dk1"/>
                </a:solidFill>
              </a:rPr>
              <a:t>Mostly 1G up links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Pair of </a:t>
            </a:r>
            <a:r>
              <a:rPr lang="en"/>
              <a:t>F5's, each connected to both cores </a:t>
            </a:r>
          </a:p>
          <a:p>
            <a:pPr lvl="0">
              <a:spcBef>
                <a:spcPts val="0"/>
              </a:spcBef>
              <a:buNone/>
            </a:pPr>
            <a:r>
              <a:rPr lang="en"/>
              <a:t>Services like www and LDAPS are redundant </a:t>
            </a:r>
          </a:p>
          <a:p>
            <a:pPr lvl="0">
              <a:spcBef>
                <a:spcPts val="0"/>
              </a:spcBef>
              <a:buNone/>
            </a:pPr>
            <a:r>
              <a:rPr lang="en"/>
              <a:t>Services like MyUWG and Parking are singles </a:t>
            </a:r>
          </a:p>
          <a:p>
            <a:pPr lvl="0">
              <a:spcBef>
                <a:spcPts val="0"/>
              </a:spcBef>
              <a:buNone/>
            </a:pPr>
            <a:r>
              <a:rPr lang="en"/>
              <a:t>Certs - most live here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Physical and virtual in Carrollton</a:t>
            </a:r>
          </a:p>
          <a:p>
            <a:pPr lvl="0">
              <a:spcBef>
                <a:spcPts val="0"/>
              </a:spcBef>
              <a:buNone/>
            </a:pPr>
            <a:r>
              <a:rPr lang="en"/>
              <a:t>Virtual in Bremen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DHCP gives you an IP</a:t>
            </a:r>
          </a:p>
          <a:p>
            <a:pPr lvl="0">
              <a:spcBef>
                <a:spcPts val="0"/>
              </a:spcBef>
              <a:buNone/>
            </a:pPr>
            <a:r>
              <a:rPr lang="en"/>
              <a:t>DNS translates names to IP’s </a:t>
            </a:r>
          </a:p>
          <a:p>
            <a:pPr lvl="0">
              <a:spcBef>
                <a:spcPts val="0"/>
              </a:spcBef>
              <a:buNone/>
            </a:pPr>
            <a:r>
              <a:rPr lang="en"/>
              <a:t>NTP sets your clock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Stratum 0 = atomic or gps clock</a:t>
            </a:r>
          </a:p>
          <a:p>
            <a:pPr lvl="0">
              <a:spcBef>
                <a:spcPts val="0"/>
              </a:spcBef>
              <a:buNone/>
            </a:pPr>
            <a:r>
              <a:rPr lang="en"/>
              <a:t>Stratum 1 = computer connected to stratum 0 source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Show </a:t>
            </a:r>
            <a:r>
              <a:rPr lang="en"/>
              <a:t>how components are spread out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Talk about the push for HA for critical systems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General intro</a:t>
            </a:r>
          </a:p>
          <a:p>
            <a:pPr lvl="0" rtl="0">
              <a:spcBef>
                <a:spcPts val="0"/>
              </a:spcBef>
              <a:buNone/>
            </a:pPr>
            <a:r>
              <a:rPr lang="en"/>
              <a:t>Share full presentation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DNS - 5 servers registered with Educause</a:t>
            </a:r>
          </a:p>
          <a:p>
            <a:pPr lvl="0">
              <a:spcBef>
                <a:spcPts val="0"/>
              </a:spcBef>
              <a:buNone/>
            </a:pPr>
            <a:r>
              <a:rPr lang="en"/>
              <a:t>PeachNet -- like an ISP but really just a big private WAN</a:t>
            </a:r>
          </a:p>
          <a:p>
            <a:pPr lvl="0">
              <a:spcBef>
                <a:spcPts val="0"/>
              </a:spcBef>
              <a:buNone/>
            </a:pPr>
            <a:r>
              <a:rPr lang="en"/>
              <a:t>GA Tech -- faster because on PeachNet</a:t>
            </a:r>
          </a:p>
          <a:p>
            <a:pPr lvl="0">
              <a:spcBef>
                <a:spcPts val="0"/>
              </a:spcBef>
              <a:buNone/>
            </a:pPr>
            <a:r>
              <a:rPr lang="en"/>
              <a:t>Web Sites - Some load balancing, some singles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Just </a:t>
            </a:r>
            <a:r>
              <a:rPr lang="en"/>
              <a:t>give an overview of each zone and what a zone 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6858000"/>
          </a:xfrm>
          <a:prstGeom prst="rect">
            <a:avLst/>
          </a:prstGeom>
          <a:solidFill>
            <a:schemeClr val="dk1"/>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 name="Shape 52"/>
          <p:cNvSpPr txBox="1"/>
          <p:nvPr>
            <p:ph idx="12" type="sldNum"/>
          </p:nvPr>
        </p:nvSpPr>
        <p:spPr>
          <a:xfrm>
            <a:off x="8472457" y="6217622"/>
            <a:ext cx="548700" cy="5247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
        <p:nvSpPr>
          <p:cNvPr id="53" name="Shape 53"/>
          <p:cNvSpPr txBox="1"/>
          <p:nvPr>
            <p:ph type="title"/>
          </p:nvPr>
        </p:nvSpPr>
        <p:spPr>
          <a:xfrm>
            <a:off x="811650" y="1066319"/>
            <a:ext cx="6458400" cy="1973100"/>
          </a:xfrm>
          <a:prstGeom prst="rect">
            <a:avLst/>
          </a:prstGeom>
          <a:noFill/>
        </p:spPr>
        <p:txBody>
          <a:bodyPr anchorCtr="0" anchor="b" bIns="91425" lIns="91425" rIns="91425" tIns="91425"/>
          <a:lstStyle>
            <a:lvl1pPr lvl="0" algn="l">
              <a:lnSpc>
                <a:spcPct val="100000"/>
              </a:lnSpc>
              <a:spcBef>
                <a:spcPts val="0"/>
              </a:spcBef>
              <a:spcAft>
                <a:spcPts val="0"/>
              </a:spcAft>
              <a:buClr>
                <a:schemeClr val="dk1"/>
              </a:buClr>
              <a:buSzPct val="100000"/>
              <a:buNone/>
              <a:defRPr b="1" sz="3600">
                <a:solidFill>
                  <a:schemeClr val="dk1"/>
                </a:solidFill>
              </a:defRPr>
            </a:lvl1pPr>
            <a:lvl2pPr lvl="1" algn="l">
              <a:lnSpc>
                <a:spcPct val="100000"/>
              </a:lnSpc>
              <a:spcBef>
                <a:spcPts val="0"/>
              </a:spcBef>
              <a:spcAft>
                <a:spcPts val="0"/>
              </a:spcAft>
              <a:buClr>
                <a:schemeClr val="dk1"/>
              </a:buClr>
              <a:buSzPct val="100000"/>
              <a:buNone/>
              <a:defRPr b="1" sz="3600">
                <a:solidFill>
                  <a:schemeClr val="dk1"/>
                </a:solidFill>
              </a:defRPr>
            </a:lvl2pPr>
            <a:lvl3pPr lvl="2" algn="l">
              <a:lnSpc>
                <a:spcPct val="100000"/>
              </a:lnSpc>
              <a:spcBef>
                <a:spcPts val="0"/>
              </a:spcBef>
              <a:spcAft>
                <a:spcPts val="0"/>
              </a:spcAft>
              <a:buClr>
                <a:schemeClr val="dk1"/>
              </a:buClr>
              <a:buSzPct val="100000"/>
              <a:buNone/>
              <a:defRPr b="1" sz="3600">
                <a:solidFill>
                  <a:schemeClr val="dk1"/>
                </a:solidFill>
              </a:defRPr>
            </a:lvl3pPr>
            <a:lvl4pPr lvl="3" algn="l">
              <a:lnSpc>
                <a:spcPct val="100000"/>
              </a:lnSpc>
              <a:spcBef>
                <a:spcPts val="0"/>
              </a:spcBef>
              <a:spcAft>
                <a:spcPts val="0"/>
              </a:spcAft>
              <a:buClr>
                <a:schemeClr val="dk1"/>
              </a:buClr>
              <a:buSzPct val="100000"/>
              <a:buNone/>
              <a:defRPr b="1" sz="3600">
                <a:solidFill>
                  <a:schemeClr val="dk1"/>
                </a:solidFill>
              </a:defRPr>
            </a:lvl4pPr>
            <a:lvl5pPr lvl="4" algn="l">
              <a:lnSpc>
                <a:spcPct val="100000"/>
              </a:lnSpc>
              <a:spcBef>
                <a:spcPts val="0"/>
              </a:spcBef>
              <a:spcAft>
                <a:spcPts val="0"/>
              </a:spcAft>
              <a:buClr>
                <a:schemeClr val="dk1"/>
              </a:buClr>
              <a:buSzPct val="100000"/>
              <a:buNone/>
              <a:defRPr b="1" sz="3600">
                <a:solidFill>
                  <a:schemeClr val="dk1"/>
                </a:solidFill>
              </a:defRPr>
            </a:lvl5pPr>
            <a:lvl6pPr lvl="5" algn="l">
              <a:lnSpc>
                <a:spcPct val="100000"/>
              </a:lnSpc>
              <a:spcBef>
                <a:spcPts val="0"/>
              </a:spcBef>
              <a:spcAft>
                <a:spcPts val="0"/>
              </a:spcAft>
              <a:buClr>
                <a:schemeClr val="dk1"/>
              </a:buClr>
              <a:buSzPct val="100000"/>
              <a:buNone/>
              <a:defRPr b="1" sz="3600">
                <a:solidFill>
                  <a:schemeClr val="dk1"/>
                </a:solidFill>
              </a:defRPr>
            </a:lvl6pPr>
            <a:lvl7pPr lvl="6" algn="l">
              <a:lnSpc>
                <a:spcPct val="100000"/>
              </a:lnSpc>
              <a:spcBef>
                <a:spcPts val="0"/>
              </a:spcBef>
              <a:spcAft>
                <a:spcPts val="0"/>
              </a:spcAft>
              <a:buClr>
                <a:schemeClr val="dk1"/>
              </a:buClr>
              <a:buSzPct val="100000"/>
              <a:buNone/>
              <a:defRPr b="1" sz="3600">
                <a:solidFill>
                  <a:schemeClr val="dk1"/>
                </a:solidFill>
              </a:defRPr>
            </a:lvl7pPr>
            <a:lvl8pPr lvl="7" algn="l">
              <a:lnSpc>
                <a:spcPct val="100000"/>
              </a:lnSpc>
              <a:spcBef>
                <a:spcPts val="0"/>
              </a:spcBef>
              <a:spcAft>
                <a:spcPts val="0"/>
              </a:spcAft>
              <a:buClr>
                <a:schemeClr val="dk1"/>
              </a:buClr>
              <a:buSzPct val="100000"/>
              <a:buNone/>
              <a:defRPr b="1" sz="3600">
                <a:solidFill>
                  <a:schemeClr val="dk1"/>
                </a:solidFill>
              </a:defRPr>
            </a:lvl8pPr>
            <a:lvl9pPr lvl="8" algn="l">
              <a:lnSpc>
                <a:spcPct val="100000"/>
              </a:lnSpc>
              <a:spcBef>
                <a:spcPts val="0"/>
              </a:spcBef>
              <a:spcAft>
                <a:spcPts val="0"/>
              </a:spcAft>
              <a:buClr>
                <a:schemeClr val="dk1"/>
              </a:buClr>
              <a:buSzPct val="100000"/>
              <a:buNone/>
              <a:defRPr b="1" sz="3600">
                <a:solidFill>
                  <a:schemeClr val="dk1"/>
                </a:solidFill>
              </a:defRPr>
            </a:lvl9pPr>
          </a:lstStyle>
          <a:p/>
        </p:txBody>
      </p:sp>
      <p:sp>
        <p:nvSpPr>
          <p:cNvPr id="54" name="Shape 54"/>
          <p:cNvSpPr txBox="1"/>
          <p:nvPr>
            <p:ph idx="1" type="body"/>
          </p:nvPr>
        </p:nvSpPr>
        <p:spPr>
          <a:xfrm>
            <a:off x="811650" y="3242719"/>
            <a:ext cx="6458400" cy="27168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www.westga.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0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s://docs.puppet.com/puppet/4.8/lang_summar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hyperlink" Target="https://docs.puppet.com/pe/2016.5/r_n_p_intro.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hyperlink" Target="https://docs.puppet.com/pe/2016.5/r_n_p_intro.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s://docs.puppet.com/pe/2016.5/r_n_p_intro.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s://docs.puppet.com/hier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0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puppet.com/pe/2016.5/r_n_p_intro.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ocs.puppet.com/pe/2016.5/r_n_p_intro.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
              <a:t>Infrastructure </a:t>
            </a:r>
            <a:r>
              <a:rPr lang="en"/>
              <a:t>Overview</a:t>
            </a:r>
          </a:p>
        </p:txBody>
      </p:sp>
      <p:sp>
        <p:nvSpPr>
          <p:cNvPr id="60" name="Shape 60"/>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
              <a:t>What we have and how it fits together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Amazon Web Services (AWS) in Oregon </a:t>
            </a:r>
          </a:p>
        </p:txBody>
      </p:sp>
      <p:sp>
        <p:nvSpPr>
          <p:cNvPr id="115" name="Shape 115"/>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buNone/>
            </a:pPr>
            <a:r>
              <a:rPr lang="en"/>
              <a:t>Nothing yet but here's what's on the horizon:</a:t>
            </a:r>
          </a:p>
          <a:p>
            <a:pPr indent="-228600" lvl="0" marL="457200" rtl="0">
              <a:spcBef>
                <a:spcPts val="0"/>
              </a:spcBef>
            </a:pPr>
            <a:r>
              <a:rPr lang="en"/>
              <a:t>Using US West availability zone for geographic redundancy </a:t>
            </a:r>
          </a:p>
          <a:p>
            <a:pPr indent="-228600" lvl="0" marL="457200" rtl="0">
              <a:spcBef>
                <a:spcPts val="0"/>
              </a:spcBef>
            </a:pPr>
            <a:r>
              <a:rPr lang="en"/>
              <a:t>A “virtual private cloud” with a VPN tunnel to campus </a:t>
            </a:r>
          </a:p>
          <a:p>
            <a:pPr indent="-228600" lvl="0" marL="457200" rtl="0">
              <a:spcBef>
                <a:spcPts val="0"/>
              </a:spcBef>
            </a:pPr>
            <a:r>
              <a:rPr lang="en"/>
              <a:t>Domain controllers for the UWG domain with DNS </a:t>
            </a:r>
          </a:p>
          <a:p>
            <a:pPr indent="-228600" lvl="0" marL="457200" rtl="0">
              <a:spcBef>
                <a:spcPts val="0"/>
              </a:spcBef>
            </a:pPr>
            <a:r>
              <a:rPr lang="en"/>
              <a:t>Linux-based public DNS server</a:t>
            </a:r>
          </a:p>
          <a:p>
            <a:pPr indent="-228600" lvl="0" marL="457200" rtl="0">
              <a:spcBef>
                <a:spcPts val="0"/>
              </a:spcBef>
            </a:pPr>
            <a:r>
              <a:rPr lang="en"/>
              <a:t>Domain controllers for the test domain </a:t>
            </a:r>
          </a:p>
          <a:p>
            <a:pPr indent="-228600" lvl="0" marL="457200" rtl="0">
              <a:spcBef>
                <a:spcPts val="0"/>
              </a:spcBef>
            </a:pPr>
            <a:r>
              <a:rPr lang="en"/>
              <a:t>SSO server and any needed database (clustered with campus)</a:t>
            </a:r>
          </a:p>
          <a:p>
            <a:pPr indent="-228600" lvl="0" marL="457200" rtl="0">
              <a:spcBef>
                <a:spcPts val="0"/>
              </a:spcBef>
            </a:pPr>
            <a:r>
              <a:rPr lang="en"/>
              <a:t>Load balancing service to route HA traffic</a:t>
            </a:r>
          </a:p>
          <a:p>
            <a:pPr lvl="0" rtl="0">
              <a:spcBef>
                <a:spcPts val="0"/>
              </a:spcBef>
              <a:buNone/>
            </a:pPr>
            <a:r>
              <a:rPr lang="en"/>
              <a:t>And just over the horizon…</a:t>
            </a:r>
          </a:p>
          <a:p>
            <a:pPr indent="-228600" lvl="0" marL="457200" rtl="0">
              <a:spcBef>
                <a:spcPts val="0"/>
              </a:spcBef>
            </a:pPr>
            <a:r>
              <a:rPr lang="en"/>
              <a:t>Backup for </a:t>
            </a:r>
            <a:r>
              <a:rPr lang="en" u="sng">
                <a:solidFill>
                  <a:schemeClr val="hlink"/>
                </a:solidFill>
                <a:hlinkClick r:id="rId3"/>
              </a:rPr>
              <a:t>www.westga.edu</a:t>
            </a:r>
            <a:r>
              <a:rPr lang="en"/>
              <a:t> </a:t>
            </a:r>
          </a:p>
          <a:p>
            <a:pPr indent="-228600" lvl="0" marL="457200">
              <a:spcBef>
                <a:spcPts val="0"/>
              </a:spcBef>
            </a:pPr>
            <a:r>
              <a:rPr lang="en"/>
              <a:t>Migrate services from Linode to here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
              <a:t>Data Center Networking</a:t>
            </a:r>
          </a:p>
        </p:txBody>
      </p:sp>
      <p:sp>
        <p:nvSpPr>
          <p:cNvPr id="121" name="Shape 121"/>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
              <a:t>Top-of-Rack &amp; Redundancy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2867800"/>
            <a:ext cx="8520600" cy="1122300"/>
          </a:xfrm>
          <a:prstGeom prst="rect">
            <a:avLst/>
          </a:prstGeom>
        </p:spPr>
        <p:txBody>
          <a:bodyPr anchorCtr="0" anchor="ctr" bIns="91425" lIns="91425" rIns="91425" tIns="91425">
            <a:noAutofit/>
          </a:bodyPr>
          <a:lstStyle/>
          <a:p>
            <a:pPr lvl="0">
              <a:spcBef>
                <a:spcPts val="0"/>
              </a:spcBef>
              <a:buNone/>
            </a:pPr>
            <a:r>
              <a:rPr lang="en"/>
              <a:t>Blades, Storage, and Switching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VMware and SAN Redundancy</a:t>
            </a:r>
          </a:p>
        </p:txBody>
      </p:sp>
      <p:pic>
        <p:nvPicPr>
          <p:cNvPr descr="Blank Diagram - Page 1 (2).png" id="132" name="Shape 132"/>
          <p:cNvPicPr preferRelativeResize="0"/>
          <p:nvPr/>
        </p:nvPicPr>
        <p:blipFill>
          <a:blip r:embed="rId3">
            <a:alphaModFix/>
          </a:blip>
          <a:stretch>
            <a:fillRect/>
          </a:stretch>
        </p:blipFill>
        <p:spPr>
          <a:xfrm>
            <a:off x="152400" y="1509266"/>
            <a:ext cx="8839201" cy="32758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2867800"/>
            <a:ext cx="8520600" cy="1122300"/>
          </a:xfrm>
          <a:prstGeom prst="rect">
            <a:avLst/>
          </a:prstGeom>
        </p:spPr>
        <p:txBody>
          <a:bodyPr anchorCtr="0" anchor="ctr" bIns="91425" lIns="91425" rIns="91425" tIns="91425">
            <a:noAutofit/>
          </a:bodyPr>
          <a:lstStyle/>
          <a:p>
            <a:pPr lvl="0">
              <a:spcBef>
                <a:spcPts val="0"/>
              </a:spcBef>
              <a:buNone/>
            </a:pPr>
            <a:r>
              <a:rPr lang="en"/>
              <a:t>Regular Racks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Typical Rack in Boyd</a:t>
            </a:r>
          </a:p>
        </p:txBody>
      </p:sp>
      <p:pic>
        <p:nvPicPr>
          <p:cNvPr descr="Blank Diagram - Copy of Page 1.png" id="143" name="Shape 143"/>
          <p:cNvPicPr preferRelativeResize="0"/>
          <p:nvPr/>
        </p:nvPicPr>
        <p:blipFill>
          <a:blip r:embed="rId3">
            <a:alphaModFix/>
          </a:blip>
          <a:stretch>
            <a:fillRect/>
          </a:stretch>
        </p:blipFill>
        <p:spPr>
          <a:xfrm>
            <a:off x="152400" y="1509266"/>
            <a:ext cx="8839201" cy="4806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
              <a:t>Load Balancing</a:t>
            </a:r>
          </a:p>
        </p:txBody>
      </p:sp>
      <p:sp>
        <p:nvSpPr>
          <p:cNvPr id="149" name="Shape 149"/>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
              <a:t>… or sometimes just a service proxy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Load Balancing Example: RADIUS</a:t>
            </a:r>
          </a:p>
        </p:txBody>
      </p:sp>
      <p:pic>
        <p:nvPicPr>
          <p:cNvPr descr="RADIUS via F5 - Copy of Setup.png" id="155" name="Shape 155"/>
          <p:cNvPicPr preferRelativeResize="0"/>
          <p:nvPr/>
        </p:nvPicPr>
        <p:blipFill>
          <a:blip r:embed="rId3">
            <a:alphaModFix/>
          </a:blip>
          <a:stretch>
            <a:fillRect/>
          </a:stretch>
        </p:blipFill>
        <p:spPr>
          <a:xfrm>
            <a:off x="1427075" y="1456816"/>
            <a:ext cx="6289856" cy="51963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Frontend vs Backend access</a:t>
            </a:r>
          </a:p>
        </p:txBody>
      </p:sp>
      <p:pic>
        <p:nvPicPr>
          <p:cNvPr descr="Blank Diagram - Page 2 (1).png" id="161" name="Shape 161"/>
          <p:cNvPicPr preferRelativeResize="0"/>
          <p:nvPr/>
        </p:nvPicPr>
        <p:blipFill>
          <a:blip r:embed="rId3">
            <a:alphaModFix/>
          </a:blip>
          <a:stretch>
            <a:fillRect/>
          </a:stretch>
        </p:blipFill>
        <p:spPr>
          <a:xfrm>
            <a:off x="976925" y="1509275"/>
            <a:ext cx="7190143" cy="5348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
              <a:t>Active Directory</a:t>
            </a:r>
          </a:p>
        </p:txBody>
      </p:sp>
      <p:sp>
        <p:nvSpPr>
          <p:cNvPr id="167" name="Shape 167"/>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
              <a:t>Where it lives and why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So far...</a:t>
            </a:r>
          </a:p>
        </p:txBody>
      </p:sp>
      <p:sp>
        <p:nvSpPr>
          <p:cNvPr id="66" name="Shape 66"/>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spcBef>
                <a:spcPts val="0"/>
              </a:spcBef>
              <a:buNone/>
            </a:pPr>
            <a:r>
              <a:rPr lang="en"/>
              <a:t>Wednesday:  </a:t>
            </a:r>
          </a:p>
          <a:p>
            <a:pPr indent="-228600" lvl="0" marL="457200" rtl="0">
              <a:spcBef>
                <a:spcPts val="0"/>
              </a:spcBef>
            </a:pPr>
            <a:r>
              <a:rPr lang="en"/>
              <a:t>Jerry and the Introduction</a:t>
            </a:r>
          </a:p>
          <a:p>
            <a:pPr indent="-228600" lvl="0" marL="457200" rtl="0">
              <a:spcBef>
                <a:spcPts val="0"/>
              </a:spcBef>
            </a:pPr>
            <a:r>
              <a:rPr lang="en"/>
              <a:t>Justin on VM and Storage</a:t>
            </a:r>
          </a:p>
          <a:p>
            <a:pPr indent="-228600" lvl="0" marL="457200" rtl="0">
              <a:spcBef>
                <a:spcPts val="0"/>
              </a:spcBef>
            </a:pPr>
            <a:r>
              <a:rPr lang="en"/>
              <a:t>Jake on Backups and Restore</a:t>
            </a:r>
          </a:p>
          <a:p>
            <a:pPr lvl="0" rtl="0">
              <a:spcBef>
                <a:spcPts val="0"/>
              </a:spcBef>
              <a:buNone/>
            </a:pPr>
            <a:r>
              <a:rPr lang="en"/>
              <a:t>Thursday:</a:t>
            </a:r>
          </a:p>
          <a:p>
            <a:pPr indent="-228600" lvl="0" marL="457200" rtl="0">
              <a:spcBef>
                <a:spcPts val="0"/>
              </a:spcBef>
            </a:pPr>
            <a:r>
              <a:rPr lang="en"/>
              <a:t>Abigail on Windows Server Administration</a:t>
            </a:r>
          </a:p>
          <a:p>
            <a:pPr indent="-228600" lvl="0" marL="457200" rtl="0">
              <a:spcBef>
                <a:spcPts val="0"/>
              </a:spcBef>
            </a:pPr>
            <a:r>
              <a:rPr lang="en"/>
              <a:t>Gabe on Diagnostics</a:t>
            </a:r>
          </a:p>
          <a:p>
            <a:pPr indent="-228600" lvl="0" marL="457200">
              <a:spcBef>
                <a:spcPts val="0"/>
              </a:spcBef>
            </a:pPr>
            <a:r>
              <a:rPr lang="en"/>
              <a:t>Matt on File Mover Scripts and such</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
              <a:t>DHCP, DNS, &amp; NTP</a:t>
            </a:r>
          </a:p>
        </p:txBody>
      </p:sp>
      <p:sp>
        <p:nvSpPr>
          <p:cNvPr id="173" name="Shape 173"/>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
              <a:t>Getting an IP address, resolving names, &amp;</a:t>
            </a:r>
          </a:p>
          <a:p>
            <a:pPr lvl="0">
              <a:spcBef>
                <a:spcPts val="0"/>
              </a:spcBef>
              <a:buNone/>
            </a:pPr>
            <a:r>
              <a:rPr lang="en"/>
              <a:t>finding out what time it is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DHCP (and addressing in general)</a:t>
            </a:r>
          </a:p>
        </p:txBody>
      </p:sp>
      <p:sp>
        <p:nvSpPr>
          <p:cNvPr id="179" name="Shape 179"/>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pPr>
            <a:r>
              <a:rPr lang="en"/>
              <a:t>Physical servers Astro and Pinky </a:t>
            </a:r>
          </a:p>
          <a:p>
            <a:pPr indent="-228600" lvl="0" marL="457200" rtl="0">
              <a:spcBef>
                <a:spcPts val="0"/>
              </a:spcBef>
            </a:pPr>
            <a:r>
              <a:rPr lang="en"/>
              <a:t>Run in active / standby </a:t>
            </a:r>
          </a:p>
          <a:p>
            <a:pPr indent="-228600" lvl="0" marL="457200" rtl="0">
              <a:spcBef>
                <a:spcPts val="0"/>
              </a:spcBef>
            </a:pPr>
            <a:r>
              <a:rPr lang="en"/>
              <a:t>Currently ISC, might change to Microsoft </a:t>
            </a:r>
          </a:p>
          <a:p>
            <a:pPr indent="-228600" lvl="0" marL="457200" rtl="0">
              <a:spcBef>
                <a:spcPts val="0"/>
              </a:spcBef>
            </a:pPr>
            <a:r>
              <a:rPr lang="en"/>
              <a:t>Managed by IPControl aka the IPAM </a:t>
            </a:r>
          </a:p>
          <a:p>
            <a:pPr indent="-228600" lvl="0" marL="457200">
              <a:spcBef>
                <a:spcPts val="0"/>
              </a:spcBef>
            </a:pPr>
            <a:r>
              <a:rPr lang="en"/>
              <a:t>Manual DHCP preferred over static IP</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DNS - internal</a:t>
            </a:r>
          </a:p>
        </p:txBody>
      </p:sp>
      <p:sp>
        <p:nvSpPr>
          <p:cNvPr id="185" name="Shape 185"/>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pPr>
            <a:r>
              <a:rPr lang="en"/>
              <a:t>Primary is 160.10.4.9</a:t>
            </a:r>
          </a:p>
          <a:p>
            <a:pPr indent="-228600" lvl="1" marL="914400" rtl="0">
              <a:spcBef>
                <a:spcPts val="0"/>
              </a:spcBef>
            </a:pPr>
            <a:r>
              <a:rPr lang="en"/>
              <a:t>F5 address</a:t>
            </a:r>
          </a:p>
          <a:p>
            <a:pPr indent="-228600" lvl="1" marL="914400" rtl="0">
              <a:spcBef>
                <a:spcPts val="0"/>
              </a:spcBef>
            </a:pPr>
            <a:r>
              <a:rPr lang="en"/>
              <a:t>Load balanced across two DC’s in Boyd</a:t>
            </a:r>
          </a:p>
          <a:p>
            <a:pPr indent="-228600" lvl="0" marL="457200" rtl="0">
              <a:spcBef>
                <a:spcPts val="0"/>
              </a:spcBef>
            </a:pPr>
            <a:r>
              <a:rPr lang="en"/>
              <a:t>Secondary is 160.10.0.249</a:t>
            </a:r>
          </a:p>
          <a:p>
            <a:pPr indent="-228600" lvl="1" marL="914400" rtl="0">
              <a:spcBef>
                <a:spcPts val="0"/>
              </a:spcBef>
            </a:pPr>
            <a:r>
              <a:rPr lang="en"/>
              <a:t>DC in Bremen</a:t>
            </a:r>
          </a:p>
          <a:p>
            <a:pPr indent="-228600" lvl="1" marL="914400" rtl="0">
              <a:spcBef>
                <a:spcPts val="0"/>
              </a:spcBef>
            </a:pPr>
            <a:r>
              <a:rPr lang="en"/>
              <a:t>Runs on Hyper-V</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DNS - external / public </a:t>
            </a:r>
          </a:p>
        </p:txBody>
      </p:sp>
      <p:sp>
        <p:nvSpPr>
          <p:cNvPr id="191" name="Shape 191"/>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pPr>
            <a:r>
              <a:rPr lang="en"/>
              <a:t>Totally separate from internal servers</a:t>
            </a:r>
          </a:p>
          <a:p>
            <a:pPr indent="-228600" lvl="0" marL="457200" rtl="0">
              <a:spcBef>
                <a:spcPts val="0"/>
              </a:spcBef>
            </a:pPr>
            <a:r>
              <a:rPr lang="en"/>
              <a:t>5 “servers”</a:t>
            </a:r>
          </a:p>
          <a:p>
            <a:pPr indent="-228600" lvl="0" marL="457200" rtl="0">
              <a:spcBef>
                <a:spcPts val="0"/>
              </a:spcBef>
            </a:pPr>
            <a:r>
              <a:rPr lang="en"/>
              <a:t>6 real nodes</a:t>
            </a:r>
          </a:p>
          <a:p>
            <a:pPr indent="-228600" lvl="0" marL="457200" rtl="0">
              <a:spcBef>
                <a:spcPts val="0"/>
              </a:spcBef>
            </a:pPr>
            <a:r>
              <a:rPr lang="en"/>
              <a:t>2 here</a:t>
            </a:r>
          </a:p>
          <a:p>
            <a:pPr indent="-228600" lvl="0" marL="457200" rtl="0">
              <a:spcBef>
                <a:spcPts val="0"/>
              </a:spcBef>
            </a:pPr>
            <a:r>
              <a:rPr lang="en"/>
              <a:t>2 in Athens</a:t>
            </a:r>
          </a:p>
          <a:p>
            <a:pPr indent="-228600" lvl="0" marL="457200">
              <a:spcBef>
                <a:spcPts val="0"/>
              </a:spcBef>
            </a:pPr>
            <a:r>
              <a:rPr lang="en"/>
              <a:t>2 in Atlanta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NTP </a:t>
            </a:r>
          </a:p>
        </p:txBody>
      </p:sp>
      <p:sp>
        <p:nvSpPr>
          <p:cNvPr id="197" name="Shape 197"/>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pPr>
            <a:r>
              <a:rPr lang="en"/>
              <a:t>Always physical </a:t>
            </a:r>
          </a:p>
          <a:p>
            <a:pPr indent="-228600" lvl="0" marL="457200" rtl="0">
              <a:spcBef>
                <a:spcPts val="0"/>
              </a:spcBef>
            </a:pPr>
            <a:r>
              <a:rPr lang="en"/>
              <a:t>Two CentOS boxes</a:t>
            </a:r>
          </a:p>
          <a:p>
            <a:pPr indent="-228600" lvl="0" marL="457200" rtl="0">
              <a:spcBef>
                <a:spcPts val="0"/>
              </a:spcBef>
            </a:pPr>
            <a:r>
              <a:rPr lang="en"/>
              <a:t>Two OpenSUSE Leap boxes (in progress)</a:t>
            </a:r>
          </a:p>
          <a:p>
            <a:pPr indent="-228600" lvl="0" marL="457200">
              <a:spcBef>
                <a:spcPts val="0"/>
              </a:spcBef>
            </a:pPr>
            <a:r>
              <a:rPr lang="en"/>
              <a:t>Stratum 2</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Network Services and the Firewall</a:t>
            </a:r>
          </a:p>
        </p:txBody>
      </p:sp>
      <p:pic>
        <p:nvPicPr>
          <p:cNvPr descr="Layer 7 - Network Services.png" id="203" name="Shape 203"/>
          <p:cNvPicPr preferRelativeResize="0"/>
          <p:nvPr/>
        </p:nvPicPr>
        <p:blipFill>
          <a:blip r:embed="rId3">
            <a:alphaModFix/>
          </a:blip>
          <a:stretch>
            <a:fillRect/>
          </a:stretch>
        </p:blipFill>
        <p:spPr>
          <a:xfrm>
            <a:off x="152400" y="1509266"/>
            <a:ext cx="8793796" cy="519633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
              <a:t>Redundancy</a:t>
            </a:r>
          </a:p>
        </p:txBody>
      </p:sp>
      <p:sp>
        <p:nvSpPr>
          <p:cNvPr id="209" name="Shape 209"/>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
              <a:t>Some systems have it, some don’t.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
              <a:t>Puppet &amp; Foreman</a:t>
            </a:r>
          </a:p>
        </p:txBody>
      </p:sp>
      <p:sp>
        <p:nvSpPr>
          <p:cNvPr id="215" name="Shape 215"/>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
              <a:t>How we’re using it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Puppet &amp; Foreman: Overview</a:t>
            </a:r>
          </a:p>
        </p:txBody>
      </p:sp>
      <p:sp>
        <p:nvSpPr>
          <p:cNvPr id="221" name="Shape 221"/>
          <p:cNvSpPr txBox="1"/>
          <p:nvPr>
            <p:ph idx="1" type="body"/>
          </p:nvPr>
        </p:nvSpPr>
        <p:spPr>
          <a:xfrm>
            <a:off x="311700" y="1536633"/>
            <a:ext cx="3999900" cy="4555200"/>
          </a:xfrm>
          <a:prstGeom prst="rect">
            <a:avLst/>
          </a:prstGeom>
        </p:spPr>
        <p:txBody>
          <a:bodyPr anchorCtr="0" anchor="t" bIns="91425" lIns="91425" rIns="91425" tIns="91425">
            <a:noAutofit/>
          </a:bodyPr>
          <a:lstStyle/>
          <a:p>
            <a:pPr lvl="0" rtl="0">
              <a:spcBef>
                <a:spcPts val="0"/>
              </a:spcBef>
              <a:buNone/>
            </a:pPr>
            <a:r>
              <a:rPr lang="en" sz="2400"/>
              <a:t>Puppet:</a:t>
            </a:r>
          </a:p>
          <a:p>
            <a:pPr indent="-381000" lvl="0" marL="457200" rtl="0">
              <a:spcBef>
                <a:spcPts val="0"/>
              </a:spcBef>
              <a:buSzPct val="100000"/>
            </a:pPr>
            <a:r>
              <a:rPr lang="en" sz="2400"/>
              <a:t>Puppet DSL</a:t>
            </a:r>
          </a:p>
          <a:p>
            <a:pPr indent="-381000" lvl="0" marL="457200" rtl="0">
              <a:spcBef>
                <a:spcPts val="0"/>
              </a:spcBef>
              <a:buSzPct val="100000"/>
            </a:pPr>
            <a:r>
              <a:rPr lang="en" sz="2400"/>
              <a:t>Component Modules</a:t>
            </a:r>
          </a:p>
          <a:p>
            <a:pPr indent="-381000" lvl="0" marL="457200" rtl="0">
              <a:spcBef>
                <a:spcPts val="0"/>
              </a:spcBef>
              <a:buSzPct val="100000"/>
            </a:pPr>
            <a:r>
              <a:rPr lang="en" sz="2400"/>
              <a:t>Profiles</a:t>
            </a:r>
          </a:p>
          <a:p>
            <a:pPr indent="-381000" lvl="0" marL="457200" rtl="0">
              <a:spcBef>
                <a:spcPts val="0"/>
              </a:spcBef>
              <a:buSzPct val="100000"/>
            </a:pPr>
            <a:r>
              <a:rPr lang="en" sz="2400"/>
              <a:t>Roles</a:t>
            </a:r>
          </a:p>
          <a:p>
            <a:pPr indent="-381000" lvl="0" marL="457200" rtl="0">
              <a:spcBef>
                <a:spcPts val="0"/>
              </a:spcBef>
              <a:buSzPct val="100000"/>
            </a:pPr>
            <a:r>
              <a:rPr lang="en" sz="2400"/>
              <a:t>Hiera</a:t>
            </a:r>
          </a:p>
        </p:txBody>
      </p:sp>
      <p:sp>
        <p:nvSpPr>
          <p:cNvPr id="222" name="Shape 222"/>
          <p:cNvSpPr txBox="1"/>
          <p:nvPr>
            <p:ph idx="2" type="body"/>
          </p:nvPr>
        </p:nvSpPr>
        <p:spPr>
          <a:xfrm>
            <a:off x="4832400" y="1536633"/>
            <a:ext cx="3999900" cy="4555200"/>
          </a:xfrm>
          <a:prstGeom prst="rect">
            <a:avLst/>
          </a:prstGeom>
        </p:spPr>
        <p:txBody>
          <a:bodyPr anchorCtr="0" anchor="t" bIns="91425" lIns="91425" rIns="91425" tIns="91425">
            <a:noAutofit/>
          </a:bodyPr>
          <a:lstStyle/>
          <a:p>
            <a:pPr lvl="0">
              <a:spcBef>
                <a:spcPts val="0"/>
              </a:spcBef>
              <a:buNone/>
            </a:pPr>
            <a:r>
              <a:rPr lang="en" sz="2400"/>
              <a:t>Foreman:</a:t>
            </a:r>
          </a:p>
          <a:p>
            <a:pPr indent="-381000" lvl="0" marL="457200" rtl="0">
              <a:spcBef>
                <a:spcPts val="0"/>
              </a:spcBef>
              <a:buSzPct val="100000"/>
            </a:pPr>
            <a:r>
              <a:rPr lang="en" sz="2400"/>
              <a:t>Certificates</a:t>
            </a:r>
          </a:p>
          <a:p>
            <a:pPr indent="-381000" lvl="0" marL="457200" rtl="0">
              <a:spcBef>
                <a:spcPts val="0"/>
              </a:spcBef>
              <a:buSzPct val="100000"/>
            </a:pPr>
            <a:r>
              <a:rPr lang="en" sz="2400"/>
              <a:t>Environments</a:t>
            </a:r>
          </a:p>
          <a:p>
            <a:pPr indent="-381000" lvl="0" marL="457200" rtl="0">
              <a:spcBef>
                <a:spcPts val="0"/>
              </a:spcBef>
              <a:buSzPct val="100000"/>
            </a:pPr>
            <a:r>
              <a:rPr lang="en" sz="2400"/>
              <a:t>Reports</a:t>
            </a:r>
          </a:p>
          <a:p>
            <a:pPr indent="-381000" lvl="0" marL="457200" rtl="0">
              <a:spcBef>
                <a:spcPts val="0"/>
              </a:spcBef>
              <a:buSzPct val="100000"/>
            </a:pPr>
            <a:r>
              <a:rPr lang="en" sz="2400"/>
              <a:t>Host Groups</a:t>
            </a:r>
          </a:p>
          <a:p>
            <a:pPr indent="-381000" lvl="1" marL="914400">
              <a:spcBef>
                <a:spcPts val="0"/>
              </a:spcBef>
              <a:buSzPct val="100000"/>
            </a:pPr>
            <a:r>
              <a:rPr lang="en" sz="2400"/>
              <a:t>aka role assignment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p:nvPr/>
        </p:nvSpPr>
        <p:spPr>
          <a:xfrm>
            <a:off x="181125" y="241500"/>
            <a:ext cx="8795400" cy="6374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28" name="Shape 228"/>
          <p:cNvSpPr txBox="1"/>
          <p:nvPr>
            <p:ph type="title"/>
          </p:nvPr>
        </p:nvSpPr>
        <p:spPr>
          <a:xfrm>
            <a:off x="811650" y="1066319"/>
            <a:ext cx="6458400" cy="1973100"/>
          </a:xfrm>
          <a:prstGeom prst="rect">
            <a:avLst/>
          </a:prstGeom>
        </p:spPr>
        <p:txBody>
          <a:bodyPr anchorCtr="0" anchor="b" bIns="91425" lIns="91425" rIns="91425" tIns="91425">
            <a:noAutofit/>
          </a:bodyPr>
          <a:lstStyle/>
          <a:p>
            <a:pPr lvl="0">
              <a:spcBef>
                <a:spcPts val="0"/>
              </a:spcBef>
              <a:buNone/>
            </a:pPr>
            <a:r>
              <a:rPr lang="en"/>
              <a:t>Puppet DSL</a:t>
            </a:r>
          </a:p>
        </p:txBody>
      </p:sp>
      <p:sp>
        <p:nvSpPr>
          <p:cNvPr id="229" name="Shape 229"/>
          <p:cNvSpPr txBox="1"/>
          <p:nvPr>
            <p:ph idx="1" type="body"/>
          </p:nvPr>
        </p:nvSpPr>
        <p:spPr>
          <a:xfrm>
            <a:off x="811650" y="3242719"/>
            <a:ext cx="6458400" cy="2716800"/>
          </a:xfrm>
          <a:prstGeom prst="rect">
            <a:avLst/>
          </a:prstGeom>
        </p:spPr>
        <p:txBody>
          <a:bodyPr anchorCtr="0" anchor="t" bIns="91425" lIns="91425" rIns="91425" tIns="91425">
            <a:noAutofit/>
          </a:bodyPr>
          <a:lstStyle/>
          <a:p>
            <a:pPr lvl="0" rtl="0">
              <a:spcBef>
                <a:spcPts val="0"/>
              </a:spcBef>
              <a:buNone/>
            </a:pPr>
            <a:r>
              <a:rPr lang="en"/>
              <a:t>“</a:t>
            </a:r>
            <a:r>
              <a:rPr lang="en"/>
              <a:t>Puppet uses its own configuration language, which was designed to be accessible to sysadmins. The Puppet language does not require much formal programming experience and its syntax was inspired by the Nagios configuration file format.”</a:t>
            </a:r>
          </a:p>
          <a:p>
            <a:pPr lvl="0" rtl="0">
              <a:spcBef>
                <a:spcPts val="0"/>
              </a:spcBef>
              <a:buNone/>
            </a:pPr>
            <a:r>
              <a:t/>
            </a:r>
            <a:endParaRPr/>
          </a:p>
          <a:p>
            <a:pPr lvl="0">
              <a:spcBef>
                <a:spcPts val="0"/>
              </a:spcBef>
              <a:buNone/>
            </a:pPr>
            <a:r>
              <a:rPr lang="en"/>
              <a:t>Puppet’s DSL looks a bit like Ruby and, under the hood, a lot of Ruby is used.</a:t>
            </a:r>
          </a:p>
        </p:txBody>
      </p:sp>
      <p:sp>
        <p:nvSpPr>
          <p:cNvPr id="230" name="Shape 230"/>
          <p:cNvSpPr txBox="1"/>
          <p:nvPr/>
        </p:nvSpPr>
        <p:spPr>
          <a:xfrm>
            <a:off x="811650" y="6043675"/>
            <a:ext cx="6696600" cy="294300"/>
          </a:xfrm>
          <a:prstGeom prst="rect">
            <a:avLst/>
          </a:prstGeom>
          <a:noFill/>
          <a:ln>
            <a:noFill/>
          </a:ln>
        </p:spPr>
        <p:txBody>
          <a:bodyPr anchorCtr="0" anchor="t" bIns="91425" lIns="91425" rIns="91425" tIns="91425">
            <a:noAutofit/>
          </a:bodyPr>
          <a:lstStyle/>
          <a:p>
            <a:pPr lvl="0" rtl="0">
              <a:spcBef>
                <a:spcPts val="0"/>
              </a:spcBef>
              <a:buNone/>
            </a:pPr>
            <a:r>
              <a:rPr lang="en" u="sng">
                <a:solidFill>
                  <a:schemeClr val="hlink"/>
                </a:solidFill>
                <a:hlinkClick r:id="rId3"/>
              </a:rPr>
              <a:t>https://docs.puppet.com/puppet/4.8/lang_summary.html</a:t>
            </a:r>
            <a:r>
              <a:rPr lang="en"/>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So, now what?</a:t>
            </a:r>
          </a:p>
        </p:txBody>
      </p:sp>
      <p:sp>
        <p:nvSpPr>
          <p:cNvPr id="72" name="Shape 72"/>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pPr>
            <a:r>
              <a:rPr lang="en"/>
              <a:t>How the world gets to us</a:t>
            </a:r>
          </a:p>
          <a:p>
            <a:pPr indent="-228600" lvl="0" marL="457200" rtl="0">
              <a:spcBef>
                <a:spcPts val="0"/>
              </a:spcBef>
            </a:pPr>
            <a:r>
              <a:rPr lang="en"/>
              <a:t>Firewall Zones</a:t>
            </a:r>
          </a:p>
          <a:p>
            <a:pPr indent="-228600" lvl="0" marL="457200" rtl="0">
              <a:spcBef>
                <a:spcPts val="0"/>
              </a:spcBef>
            </a:pPr>
            <a:r>
              <a:rPr lang="en"/>
              <a:t>Data Centers</a:t>
            </a:r>
          </a:p>
          <a:p>
            <a:pPr indent="-228600" lvl="0" marL="457200" rtl="0">
              <a:spcBef>
                <a:spcPts val="0"/>
              </a:spcBef>
            </a:pPr>
            <a:r>
              <a:rPr lang="en"/>
              <a:t>Data Center Networking</a:t>
            </a:r>
          </a:p>
          <a:p>
            <a:pPr indent="-228600" lvl="0" marL="457200" rtl="0">
              <a:spcBef>
                <a:spcPts val="0"/>
              </a:spcBef>
            </a:pPr>
            <a:r>
              <a:rPr lang="en"/>
              <a:t>How VMware and the SAN are connected</a:t>
            </a:r>
          </a:p>
          <a:p>
            <a:pPr indent="-228600" lvl="0" marL="457200" rtl="0">
              <a:spcBef>
                <a:spcPts val="0"/>
              </a:spcBef>
            </a:pPr>
            <a:r>
              <a:rPr lang="en"/>
              <a:t>F5 Load Balancers</a:t>
            </a:r>
          </a:p>
          <a:p>
            <a:pPr indent="-228600" lvl="0" marL="457200" rtl="0">
              <a:spcBef>
                <a:spcPts val="0"/>
              </a:spcBef>
            </a:pPr>
            <a:r>
              <a:rPr lang="en"/>
              <a:t>Active Directory</a:t>
            </a:r>
          </a:p>
          <a:p>
            <a:pPr indent="-228600" lvl="0" marL="457200" rtl="0">
              <a:spcBef>
                <a:spcPts val="0"/>
              </a:spcBef>
            </a:pPr>
            <a:r>
              <a:rPr lang="en"/>
              <a:t>DHCP and DNS</a:t>
            </a:r>
          </a:p>
          <a:p>
            <a:pPr indent="-228600" lvl="0" marL="457200" rtl="0">
              <a:spcBef>
                <a:spcPts val="0"/>
              </a:spcBef>
            </a:pPr>
            <a:r>
              <a:rPr lang="en"/>
              <a:t>Where we have redundancy and what we don’t</a:t>
            </a:r>
          </a:p>
          <a:p>
            <a:pPr indent="-228600" lvl="0" marL="457200" rtl="0">
              <a:spcBef>
                <a:spcPts val="0"/>
              </a:spcBef>
            </a:pPr>
            <a:r>
              <a:rPr lang="en"/>
              <a:t>Puppet &amp; Foreman</a:t>
            </a:r>
          </a:p>
          <a:p>
            <a:pPr indent="-228600" lvl="0" marL="457200">
              <a:spcBef>
                <a:spcPts val="0"/>
              </a:spcBef>
            </a:pPr>
            <a:r>
              <a:rPr lang="en"/>
              <a:t>Slack</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p:nvPr/>
        </p:nvSpPr>
        <p:spPr>
          <a:xfrm>
            <a:off x="181125" y="241500"/>
            <a:ext cx="8795400" cy="6374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36" name="Shape 236"/>
          <p:cNvSpPr txBox="1"/>
          <p:nvPr>
            <p:ph type="title"/>
          </p:nvPr>
        </p:nvSpPr>
        <p:spPr>
          <a:xfrm>
            <a:off x="811650" y="1066319"/>
            <a:ext cx="6458400" cy="1973100"/>
          </a:xfrm>
          <a:prstGeom prst="rect">
            <a:avLst/>
          </a:prstGeom>
        </p:spPr>
        <p:txBody>
          <a:bodyPr anchorCtr="0" anchor="b" bIns="91425" lIns="91425" rIns="91425" tIns="91425">
            <a:noAutofit/>
          </a:bodyPr>
          <a:lstStyle/>
          <a:p>
            <a:pPr lvl="0" rtl="0">
              <a:spcBef>
                <a:spcPts val="0"/>
              </a:spcBef>
              <a:buNone/>
            </a:pPr>
            <a:r>
              <a:rPr lang="en"/>
              <a:t>Component Modules</a:t>
            </a:r>
          </a:p>
        </p:txBody>
      </p:sp>
      <p:sp>
        <p:nvSpPr>
          <p:cNvPr id="237" name="Shape 237"/>
          <p:cNvSpPr txBox="1"/>
          <p:nvPr>
            <p:ph idx="1" type="body"/>
          </p:nvPr>
        </p:nvSpPr>
        <p:spPr>
          <a:xfrm>
            <a:off x="811650" y="3242719"/>
            <a:ext cx="6458400" cy="2716800"/>
          </a:xfrm>
          <a:prstGeom prst="rect">
            <a:avLst/>
          </a:prstGeom>
        </p:spPr>
        <p:txBody>
          <a:bodyPr anchorCtr="0" anchor="t" bIns="91425" lIns="91425" rIns="91425" tIns="91425">
            <a:noAutofit/>
          </a:bodyPr>
          <a:lstStyle/>
          <a:p>
            <a:pPr lvl="0" rtl="0">
              <a:spcBef>
                <a:spcPts val="0"/>
              </a:spcBef>
              <a:buNone/>
            </a:pPr>
            <a:r>
              <a:rPr lang="en"/>
              <a:t>Normal modules that manage one particular technology. </a:t>
            </a:r>
          </a:p>
          <a:p>
            <a:pPr indent="-228600" lvl="0" marL="457200" rtl="0">
              <a:spcBef>
                <a:spcPts val="0"/>
              </a:spcBef>
              <a:buChar char="●"/>
            </a:pPr>
            <a:r>
              <a:rPr lang="en"/>
              <a:t>For example, puppetlabs/apache.</a:t>
            </a:r>
          </a:p>
        </p:txBody>
      </p:sp>
      <p:sp>
        <p:nvSpPr>
          <p:cNvPr id="238" name="Shape 238"/>
          <p:cNvSpPr txBox="1"/>
          <p:nvPr/>
        </p:nvSpPr>
        <p:spPr>
          <a:xfrm>
            <a:off x="811650" y="6043675"/>
            <a:ext cx="6696600" cy="294300"/>
          </a:xfrm>
          <a:prstGeom prst="rect">
            <a:avLst/>
          </a:prstGeom>
          <a:noFill/>
          <a:ln>
            <a:noFill/>
          </a:ln>
        </p:spPr>
        <p:txBody>
          <a:bodyPr anchorCtr="0" anchor="t" bIns="91425" lIns="91425" rIns="91425" tIns="91425">
            <a:noAutofit/>
          </a:bodyPr>
          <a:lstStyle/>
          <a:p>
            <a:pPr lvl="0" rtl="0">
              <a:spcBef>
                <a:spcPts val="0"/>
              </a:spcBef>
              <a:buNone/>
            </a:pPr>
            <a:r>
              <a:rPr lang="en" u="sng">
                <a:solidFill>
                  <a:schemeClr val="hlink"/>
                </a:solidFill>
                <a:hlinkClick r:id="rId3"/>
              </a:rPr>
              <a:t>https://docs.puppet.com/pe/2016.5/r_n_p_intro.html</a:t>
            </a:r>
            <a:r>
              <a:rPr lang="en"/>
              <a:t>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p:nvPr/>
        </p:nvSpPr>
        <p:spPr>
          <a:xfrm>
            <a:off x="181125" y="241500"/>
            <a:ext cx="8795400" cy="6374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44" name="Shape 244"/>
          <p:cNvSpPr txBox="1"/>
          <p:nvPr>
            <p:ph type="title"/>
          </p:nvPr>
        </p:nvSpPr>
        <p:spPr>
          <a:xfrm>
            <a:off x="811650" y="1066319"/>
            <a:ext cx="6458400" cy="1973100"/>
          </a:xfrm>
          <a:prstGeom prst="rect">
            <a:avLst/>
          </a:prstGeom>
        </p:spPr>
        <p:txBody>
          <a:bodyPr anchorCtr="0" anchor="b" bIns="91425" lIns="91425" rIns="91425" tIns="91425">
            <a:noAutofit/>
          </a:bodyPr>
          <a:lstStyle/>
          <a:p>
            <a:pPr lvl="0" rtl="0">
              <a:spcBef>
                <a:spcPts val="0"/>
              </a:spcBef>
              <a:buNone/>
            </a:pPr>
            <a:r>
              <a:rPr lang="en"/>
              <a:t>Profiles</a:t>
            </a:r>
          </a:p>
        </p:txBody>
      </p:sp>
      <p:sp>
        <p:nvSpPr>
          <p:cNvPr id="245" name="Shape 245"/>
          <p:cNvSpPr txBox="1"/>
          <p:nvPr>
            <p:ph idx="1" type="body"/>
          </p:nvPr>
        </p:nvSpPr>
        <p:spPr>
          <a:xfrm>
            <a:off x="811650" y="3242719"/>
            <a:ext cx="6458400" cy="2716800"/>
          </a:xfrm>
          <a:prstGeom prst="rect">
            <a:avLst/>
          </a:prstGeom>
        </p:spPr>
        <p:txBody>
          <a:bodyPr anchorCtr="0" anchor="t" bIns="91425" lIns="91425" rIns="91425" tIns="91425">
            <a:noAutofit/>
          </a:bodyPr>
          <a:lstStyle/>
          <a:p>
            <a:pPr lvl="0" rtl="0">
              <a:spcBef>
                <a:spcPts val="0"/>
              </a:spcBef>
              <a:buNone/>
            </a:pPr>
            <a:r>
              <a:rPr lang="en"/>
              <a:t>Wrapper classes that use multiple component modules to configure a layered technology stack.</a:t>
            </a:r>
          </a:p>
        </p:txBody>
      </p:sp>
      <p:sp>
        <p:nvSpPr>
          <p:cNvPr id="246" name="Shape 246"/>
          <p:cNvSpPr txBox="1"/>
          <p:nvPr/>
        </p:nvSpPr>
        <p:spPr>
          <a:xfrm>
            <a:off x="811650" y="6043675"/>
            <a:ext cx="6696600" cy="294300"/>
          </a:xfrm>
          <a:prstGeom prst="rect">
            <a:avLst/>
          </a:prstGeom>
          <a:noFill/>
          <a:ln>
            <a:noFill/>
          </a:ln>
        </p:spPr>
        <p:txBody>
          <a:bodyPr anchorCtr="0" anchor="t" bIns="91425" lIns="91425" rIns="91425" tIns="91425">
            <a:noAutofit/>
          </a:bodyPr>
          <a:lstStyle/>
          <a:p>
            <a:pPr lvl="0" rtl="0">
              <a:spcBef>
                <a:spcPts val="0"/>
              </a:spcBef>
              <a:buNone/>
            </a:pPr>
            <a:r>
              <a:rPr lang="en" u="sng">
                <a:solidFill>
                  <a:schemeClr val="hlink"/>
                </a:solidFill>
                <a:hlinkClick r:id="rId3"/>
              </a:rPr>
              <a:t>https://docs.puppet.com/pe/2016.5/r_n_p_intro.html</a:t>
            </a:r>
            <a:r>
              <a:rPr lang="en"/>
              <a:t>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p:nvPr/>
        </p:nvSpPr>
        <p:spPr>
          <a:xfrm>
            <a:off x="181125" y="241500"/>
            <a:ext cx="8795400" cy="6374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52" name="Shape 252"/>
          <p:cNvSpPr txBox="1"/>
          <p:nvPr>
            <p:ph type="title"/>
          </p:nvPr>
        </p:nvSpPr>
        <p:spPr>
          <a:xfrm>
            <a:off x="811650" y="1066319"/>
            <a:ext cx="6458400" cy="1973100"/>
          </a:xfrm>
          <a:prstGeom prst="rect">
            <a:avLst/>
          </a:prstGeom>
        </p:spPr>
        <p:txBody>
          <a:bodyPr anchorCtr="0" anchor="b" bIns="91425" lIns="91425" rIns="91425" tIns="91425">
            <a:noAutofit/>
          </a:bodyPr>
          <a:lstStyle/>
          <a:p>
            <a:pPr lvl="0" rtl="0">
              <a:spcBef>
                <a:spcPts val="0"/>
              </a:spcBef>
              <a:buNone/>
            </a:pPr>
            <a:r>
              <a:rPr lang="en"/>
              <a:t>Roles</a:t>
            </a:r>
          </a:p>
        </p:txBody>
      </p:sp>
      <p:sp>
        <p:nvSpPr>
          <p:cNvPr id="253" name="Shape 253"/>
          <p:cNvSpPr txBox="1"/>
          <p:nvPr>
            <p:ph idx="1" type="body"/>
          </p:nvPr>
        </p:nvSpPr>
        <p:spPr>
          <a:xfrm>
            <a:off x="811650" y="3242719"/>
            <a:ext cx="6458400" cy="2716800"/>
          </a:xfrm>
          <a:prstGeom prst="rect">
            <a:avLst/>
          </a:prstGeom>
        </p:spPr>
        <p:txBody>
          <a:bodyPr anchorCtr="0" anchor="t" bIns="91425" lIns="91425" rIns="91425" tIns="91425">
            <a:noAutofit/>
          </a:bodyPr>
          <a:lstStyle/>
          <a:p>
            <a:pPr lvl="0" rtl="0">
              <a:spcBef>
                <a:spcPts val="0"/>
              </a:spcBef>
              <a:buNone/>
            </a:pPr>
            <a:r>
              <a:rPr lang="en"/>
              <a:t>Wrapper classes that use multiple profiles to build a complete system configuration.</a:t>
            </a:r>
          </a:p>
        </p:txBody>
      </p:sp>
      <p:sp>
        <p:nvSpPr>
          <p:cNvPr id="254" name="Shape 254"/>
          <p:cNvSpPr txBox="1"/>
          <p:nvPr/>
        </p:nvSpPr>
        <p:spPr>
          <a:xfrm>
            <a:off x="811650" y="6043675"/>
            <a:ext cx="6696600" cy="294300"/>
          </a:xfrm>
          <a:prstGeom prst="rect">
            <a:avLst/>
          </a:prstGeom>
          <a:noFill/>
          <a:ln>
            <a:noFill/>
          </a:ln>
        </p:spPr>
        <p:txBody>
          <a:bodyPr anchorCtr="0" anchor="t" bIns="91425" lIns="91425" rIns="91425" tIns="91425">
            <a:noAutofit/>
          </a:bodyPr>
          <a:lstStyle/>
          <a:p>
            <a:pPr lvl="0" rtl="0">
              <a:spcBef>
                <a:spcPts val="0"/>
              </a:spcBef>
              <a:buNone/>
            </a:pPr>
            <a:r>
              <a:rPr lang="en" u="sng">
                <a:solidFill>
                  <a:schemeClr val="hlink"/>
                </a:solidFill>
                <a:hlinkClick r:id="rId3"/>
              </a:rPr>
              <a:t>https://docs.puppet.com/pe/2016.5/r_n_p_intro.html</a:t>
            </a:r>
            <a:r>
              <a:rPr lang="en"/>
              <a:t>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p:nvPr/>
        </p:nvSpPr>
        <p:spPr>
          <a:xfrm>
            <a:off x="181125" y="241500"/>
            <a:ext cx="8795400" cy="6374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60" name="Shape 260"/>
          <p:cNvSpPr txBox="1"/>
          <p:nvPr>
            <p:ph type="title"/>
          </p:nvPr>
        </p:nvSpPr>
        <p:spPr>
          <a:xfrm>
            <a:off x="811650" y="1066319"/>
            <a:ext cx="6458400" cy="1973100"/>
          </a:xfrm>
          <a:prstGeom prst="rect">
            <a:avLst/>
          </a:prstGeom>
        </p:spPr>
        <p:txBody>
          <a:bodyPr anchorCtr="0" anchor="b" bIns="91425" lIns="91425" rIns="91425" tIns="91425">
            <a:noAutofit/>
          </a:bodyPr>
          <a:lstStyle/>
          <a:p>
            <a:pPr lvl="0" rtl="0">
              <a:spcBef>
                <a:spcPts val="0"/>
              </a:spcBef>
              <a:buNone/>
            </a:pPr>
            <a:r>
              <a:rPr lang="en"/>
              <a:t>Hiera</a:t>
            </a:r>
          </a:p>
        </p:txBody>
      </p:sp>
      <p:sp>
        <p:nvSpPr>
          <p:cNvPr id="261" name="Shape 261"/>
          <p:cNvSpPr txBox="1"/>
          <p:nvPr>
            <p:ph idx="1" type="body"/>
          </p:nvPr>
        </p:nvSpPr>
        <p:spPr>
          <a:xfrm>
            <a:off x="811650" y="3242719"/>
            <a:ext cx="6458400" cy="2716800"/>
          </a:xfrm>
          <a:prstGeom prst="rect">
            <a:avLst/>
          </a:prstGeom>
        </p:spPr>
        <p:txBody>
          <a:bodyPr anchorCtr="0" anchor="t" bIns="91425" lIns="91425" rIns="91425" tIns="91425">
            <a:noAutofit/>
          </a:bodyPr>
          <a:lstStyle/>
          <a:p>
            <a:pPr lvl="0" rtl="0">
              <a:spcBef>
                <a:spcPts val="0"/>
              </a:spcBef>
              <a:buNone/>
            </a:pPr>
            <a:r>
              <a:rPr lang="en"/>
              <a:t>“</a:t>
            </a:r>
            <a:r>
              <a:rPr lang="en"/>
              <a:t>Hiera is a key/value lookup tool for configuration data. Hiera makes Puppet better by keeping site-specific data out of your manifests. Puppet classes can request whatever data they need, and your Hiera data will act like a site-wide config file. Hiera 3 is compatible with Puppet 4; for Puppet 3.8 or earlier, use Hiera 1.”</a:t>
            </a:r>
          </a:p>
        </p:txBody>
      </p:sp>
      <p:sp>
        <p:nvSpPr>
          <p:cNvPr id="262" name="Shape 262"/>
          <p:cNvSpPr txBox="1"/>
          <p:nvPr/>
        </p:nvSpPr>
        <p:spPr>
          <a:xfrm>
            <a:off x="811650" y="6043675"/>
            <a:ext cx="6696600" cy="294300"/>
          </a:xfrm>
          <a:prstGeom prst="rect">
            <a:avLst/>
          </a:prstGeom>
          <a:noFill/>
          <a:ln>
            <a:noFill/>
          </a:ln>
        </p:spPr>
        <p:txBody>
          <a:bodyPr anchorCtr="0" anchor="t" bIns="91425" lIns="91425" rIns="91425" tIns="91425">
            <a:noAutofit/>
          </a:bodyPr>
          <a:lstStyle/>
          <a:p>
            <a:pPr lvl="0">
              <a:spcBef>
                <a:spcPts val="0"/>
              </a:spcBef>
              <a:buNone/>
            </a:pPr>
            <a:r>
              <a:rPr lang="en" u="sng">
                <a:solidFill>
                  <a:schemeClr val="hlink"/>
                </a:solidFill>
                <a:hlinkClick r:id="rId3"/>
              </a:rPr>
              <a:t>https://docs.puppet.com/hiera/</a:t>
            </a:r>
            <a:r>
              <a:rPr lang="en"/>
              <a:t>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p:nvPr/>
        </p:nvSpPr>
        <p:spPr>
          <a:xfrm>
            <a:off x="181125" y="241500"/>
            <a:ext cx="8795400" cy="6374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68" name="Shape 268"/>
          <p:cNvSpPr txBox="1"/>
          <p:nvPr>
            <p:ph type="title"/>
          </p:nvPr>
        </p:nvSpPr>
        <p:spPr>
          <a:xfrm>
            <a:off x="811650" y="1066319"/>
            <a:ext cx="6458400" cy="1973100"/>
          </a:xfrm>
          <a:prstGeom prst="rect">
            <a:avLst/>
          </a:prstGeom>
        </p:spPr>
        <p:txBody>
          <a:bodyPr anchorCtr="0" anchor="b" bIns="91425" lIns="91425" rIns="91425" tIns="91425">
            <a:noAutofit/>
          </a:bodyPr>
          <a:lstStyle/>
          <a:p>
            <a:pPr lvl="0" rtl="0">
              <a:spcBef>
                <a:spcPts val="0"/>
              </a:spcBef>
              <a:buNone/>
            </a:pPr>
            <a:r>
              <a:rPr lang="en"/>
              <a:t>Foreman</a:t>
            </a:r>
          </a:p>
        </p:txBody>
      </p:sp>
      <p:sp>
        <p:nvSpPr>
          <p:cNvPr id="269" name="Shape 269"/>
          <p:cNvSpPr txBox="1"/>
          <p:nvPr>
            <p:ph idx="1" type="body"/>
          </p:nvPr>
        </p:nvSpPr>
        <p:spPr>
          <a:xfrm>
            <a:off x="811650" y="3242719"/>
            <a:ext cx="6458400" cy="2716800"/>
          </a:xfrm>
          <a:prstGeom prst="rect">
            <a:avLst/>
          </a:prstGeom>
        </p:spPr>
        <p:txBody>
          <a:bodyPr anchorCtr="0" anchor="t" bIns="91425" lIns="91425" rIns="91425" tIns="91425">
            <a:noAutofit/>
          </a:bodyPr>
          <a:lstStyle/>
          <a:p>
            <a:pPr indent="-381000" lvl="0" marL="457200" rtl="0">
              <a:spcBef>
                <a:spcPts val="0"/>
              </a:spcBef>
              <a:buSzPct val="100000"/>
            </a:pPr>
            <a:r>
              <a:rPr lang="en" sz="2400"/>
              <a:t>ENC </a:t>
            </a:r>
          </a:p>
          <a:p>
            <a:pPr indent="-381000" lvl="1" marL="914400" rtl="0">
              <a:spcBef>
                <a:spcPts val="0"/>
              </a:spcBef>
              <a:buSzPct val="100000"/>
            </a:pPr>
            <a:r>
              <a:rPr lang="en" sz="2400"/>
              <a:t>instead of </a:t>
            </a:r>
            <a:r>
              <a:rPr lang="en" sz="2400">
                <a:latin typeface="Courier New"/>
                <a:ea typeface="Courier New"/>
                <a:cs typeface="Courier New"/>
                <a:sym typeface="Courier New"/>
              </a:rPr>
              <a:t>site.pp</a:t>
            </a:r>
          </a:p>
          <a:p>
            <a:pPr indent="-381000" lvl="0" marL="457200" rtl="0">
              <a:spcBef>
                <a:spcPts val="0"/>
              </a:spcBef>
              <a:buSzPct val="100000"/>
            </a:pPr>
            <a:r>
              <a:rPr lang="en" sz="2400"/>
              <a:t>Certificates</a:t>
            </a:r>
          </a:p>
          <a:p>
            <a:pPr indent="-381000" lvl="0" marL="457200" rtl="0">
              <a:spcBef>
                <a:spcPts val="0"/>
              </a:spcBef>
              <a:buSzPct val="100000"/>
            </a:pPr>
            <a:r>
              <a:rPr lang="en" sz="2400"/>
              <a:t>Environments</a:t>
            </a:r>
          </a:p>
          <a:p>
            <a:pPr indent="-381000" lvl="0" marL="457200" rtl="0">
              <a:spcBef>
                <a:spcPts val="0"/>
              </a:spcBef>
              <a:buSzPct val="100000"/>
            </a:pPr>
            <a:r>
              <a:rPr lang="en" sz="2400"/>
              <a:t>Reports</a:t>
            </a:r>
          </a:p>
          <a:p>
            <a:pPr indent="-381000" lvl="0" marL="457200" rtl="0">
              <a:spcBef>
                <a:spcPts val="0"/>
              </a:spcBef>
              <a:buSzPct val="100000"/>
            </a:pPr>
            <a:r>
              <a:rPr lang="en" sz="2400"/>
              <a:t>Host Groups</a:t>
            </a:r>
          </a:p>
          <a:p>
            <a:pPr indent="-381000" lvl="1" marL="914400" rtl="0">
              <a:spcBef>
                <a:spcPts val="0"/>
              </a:spcBef>
              <a:buSzPct val="100000"/>
            </a:pPr>
            <a:r>
              <a:rPr lang="en" sz="2400"/>
              <a:t>aka role assignment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Putting it together</a:t>
            </a:r>
          </a:p>
        </p:txBody>
      </p:sp>
      <p:pic>
        <p:nvPicPr>
          <p:cNvPr id="275" name="Shape 275"/>
          <p:cNvPicPr preferRelativeResize="0"/>
          <p:nvPr/>
        </p:nvPicPr>
        <p:blipFill>
          <a:blip r:embed="rId3">
            <a:alphaModFix/>
          </a:blip>
          <a:stretch>
            <a:fillRect/>
          </a:stretch>
        </p:blipFill>
        <p:spPr>
          <a:xfrm>
            <a:off x="484555" y="1356875"/>
            <a:ext cx="8174892" cy="55011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Clr>
                <a:srgbClr val="000000"/>
              </a:buClr>
              <a:buSzPct val="39285"/>
              <a:buFont typeface="Arial"/>
              <a:buNone/>
            </a:pPr>
            <a:r>
              <a:rPr lang="en"/>
              <a:t>In short, from top to bottom:</a:t>
            </a:r>
          </a:p>
        </p:txBody>
      </p:sp>
      <p:sp>
        <p:nvSpPr>
          <p:cNvPr id="281" name="Shape 281"/>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spcBef>
                <a:spcPts val="0"/>
              </a:spcBef>
              <a:buNone/>
            </a:pPr>
            <a:r>
              <a:rPr lang="en"/>
              <a:t>“</a:t>
            </a:r>
            <a:r>
              <a:rPr lang="en"/>
              <a:t>Your node classifier assigns one role class to a group of nodes. The role manages a whole system configuration, so no other classes are needed. The NC does not configure the role in any way. That role class declares some profile classes with include, and does nothing else.” </a:t>
            </a:r>
          </a:p>
          <a:p>
            <a:pPr lvl="0">
              <a:spcBef>
                <a:spcPts val="0"/>
              </a:spcBef>
              <a:buNone/>
            </a:pPr>
            <a:r>
              <a:rPr lang="en"/>
              <a:t>For example:</a:t>
            </a:r>
            <a:br>
              <a:rPr lang="en"/>
            </a:br>
            <a:br>
              <a:rPr lang="en"/>
            </a:br>
            <a:r>
              <a:rPr b="1" lang="en">
                <a:latin typeface="Courier New"/>
                <a:ea typeface="Courier New"/>
                <a:cs typeface="Courier New"/>
                <a:sym typeface="Courier New"/>
              </a:rPr>
              <a:t>class role::jenkins::master {</a:t>
            </a:r>
            <a:br>
              <a:rPr b="1" lang="en">
                <a:latin typeface="Courier New"/>
                <a:ea typeface="Courier New"/>
                <a:cs typeface="Courier New"/>
                <a:sym typeface="Courier New"/>
              </a:rPr>
            </a:br>
            <a:r>
              <a:rPr b="1" lang="en">
                <a:latin typeface="Courier New"/>
                <a:ea typeface="Courier New"/>
                <a:cs typeface="Courier New"/>
                <a:sym typeface="Courier New"/>
              </a:rPr>
              <a:t>  include profile::base</a:t>
            </a:r>
            <a:br>
              <a:rPr b="1" lang="en">
                <a:latin typeface="Courier New"/>
                <a:ea typeface="Courier New"/>
                <a:cs typeface="Courier New"/>
                <a:sym typeface="Courier New"/>
              </a:rPr>
            </a:br>
            <a:r>
              <a:rPr b="1" lang="en">
                <a:latin typeface="Courier New"/>
                <a:ea typeface="Courier New"/>
                <a:cs typeface="Courier New"/>
                <a:sym typeface="Courier New"/>
              </a:rPr>
              <a:t>  include profile::server</a:t>
            </a:r>
            <a:br>
              <a:rPr b="1" lang="en">
                <a:latin typeface="Courier New"/>
                <a:ea typeface="Courier New"/>
                <a:cs typeface="Courier New"/>
                <a:sym typeface="Courier New"/>
              </a:rPr>
            </a:br>
            <a:r>
              <a:rPr b="1" lang="en">
                <a:latin typeface="Courier New"/>
                <a:ea typeface="Courier New"/>
                <a:cs typeface="Courier New"/>
                <a:sym typeface="Courier New"/>
              </a:rPr>
              <a:t>  include profile::jenkins::master</a:t>
            </a:r>
            <a:br>
              <a:rPr b="1" lang="en">
                <a:latin typeface="Courier New"/>
                <a:ea typeface="Courier New"/>
                <a:cs typeface="Courier New"/>
                <a:sym typeface="Courier New"/>
              </a:rPr>
            </a:br>
            <a:r>
              <a:rPr b="1" lang="en">
                <a:latin typeface="Courier New"/>
                <a:ea typeface="Courier New"/>
                <a:cs typeface="Courier New"/>
                <a:sym typeface="Courier New"/>
              </a:rPr>
              <a:t>}</a:t>
            </a:r>
            <a:br>
              <a:rPr b="1" lang="en">
                <a:latin typeface="Courier New"/>
                <a:ea typeface="Courier New"/>
                <a:cs typeface="Courier New"/>
                <a:sym typeface="Courier New"/>
              </a:rPr>
            </a:br>
          </a:p>
        </p:txBody>
      </p:sp>
      <p:sp>
        <p:nvSpPr>
          <p:cNvPr id="282" name="Shape 282"/>
          <p:cNvSpPr txBox="1"/>
          <p:nvPr/>
        </p:nvSpPr>
        <p:spPr>
          <a:xfrm>
            <a:off x="811650" y="6043675"/>
            <a:ext cx="6696600" cy="294300"/>
          </a:xfrm>
          <a:prstGeom prst="rect">
            <a:avLst/>
          </a:prstGeom>
          <a:noFill/>
          <a:ln>
            <a:noFill/>
          </a:ln>
        </p:spPr>
        <p:txBody>
          <a:bodyPr anchorCtr="0" anchor="t" bIns="91425" lIns="91425" rIns="91425" tIns="91425">
            <a:noAutofit/>
          </a:bodyPr>
          <a:lstStyle/>
          <a:p>
            <a:pPr lvl="0" rtl="0">
              <a:spcBef>
                <a:spcPts val="0"/>
              </a:spcBef>
              <a:buNone/>
            </a:pPr>
            <a:r>
              <a:rPr lang="en" u="sng">
                <a:solidFill>
                  <a:schemeClr val="hlink"/>
                </a:solidFill>
                <a:hlinkClick r:id="rId3"/>
              </a:rPr>
              <a:t>https://docs.puppet.com/pe/2016.5/r_n_p_intro.html</a:t>
            </a:r>
            <a:r>
              <a:rPr lang="en"/>
              <a:t> </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t>In short, from top to bottom:</a:t>
            </a:r>
          </a:p>
        </p:txBody>
      </p:sp>
      <p:sp>
        <p:nvSpPr>
          <p:cNvPr id="288" name="Shape 288"/>
          <p:cNvSpPr txBox="1"/>
          <p:nvPr>
            <p:ph idx="1" type="body"/>
          </p:nvPr>
        </p:nvSpPr>
        <p:spPr>
          <a:xfrm>
            <a:off x="311700" y="1536624"/>
            <a:ext cx="8520600" cy="4507200"/>
          </a:xfrm>
          <a:prstGeom prst="rect">
            <a:avLst/>
          </a:prstGeom>
        </p:spPr>
        <p:txBody>
          <a:bodyPr anchorCtr="0" anchor="t" bIns="91425" lIns="91425" rIns="91425" tIns="91425">
            <a:noAutofit/>
          </a:bodyPr>
          <a:lstStyle/>
          <a:p>
            <a:pPr lvl="0">
              <a:spcBef>
                <a:spcPts val="0"/>
              </a:spcBef>
              <a:buNone/>
            </a:pPr>
            <a:r>
              <a:rPr lang="en"/>
              <a:t>“</a:t>
            </a:r>
            <a:r>
              <a:rPr lang="en"/>
              <a:t>Each profile configures a layered technology stack, using multiple component modules and the built-in resource types. (In the diagram, profile::jenkins::master uses rtyler/jenkins, puppetlabs/apt, a home-built backup module, and some package and file resources.)</a:t>
            </a:r>
          </a:p>
          <a:p>
            <a:pPr lvl="0">
              <a:spcBef>
                <a:spcPts val="0"/>
              </a:spcBef>
              <a:buNone/>
            </a:pPr>
            <a:br>
              <a:rPr lang="en"/>
            </a:br>
            <a:r>
              <a:rPr lang="en"/>
              <a:t>Profiles can take configuration data from Hiera or Puppet lookup. (In the diagram, three different hierarchy levels contribute data.)</a:t>
            </a:r>
          </a:p>
          <a:p>
            <a:pPr lvl="0" rtl="0">
              <a:spcBef>
                <a:spcPts val="0"/>
              </a:spcBef>
              <a:buNone/>
            </a:pPr>
            <a:br>
              <a:rPr lang="en"/>
            </a:br>
            <a:r>
              <a:rPr lang="en"/>
              <a:t>Classes from component modules are always declared via a profile, and never assigned directly to a node. If a component class has parameters, you specify them in the profile; never use Hiera or Puppet lookup to override component class params.”</a:t>
            </a:r>
            <a:br>
              <a:rPr lang="en"/>
            </a:br>
          </a:p>
        </p:txBody>
      </p:sp>
      <p:sp>
        <p:nvSpPr>
          <p:cNvPr id="289" name="Shape 289"/>
          <p:cNvSpPr txBox="1"/>
          <p:nvPr/>
        </p:nvSpPr>
        <p:spPr>
          <a:xfrm>
            <a:off x="811650" y="6043675"/>
            <a:ext cx="6696600" cy="294300"/>
          </a:xfrm>
          <a:prstGeom prst="rect">
            <a:avLst/>
          </a:prstGeom>
          <a:noFill/>
          <a:ln>
            <a:noFill/>
          </a:ln>
        </p:spPr>
        <p:txBody>
          <a:bodyPr anchorCtr="0" anchor="t" bIns="91425" lIns="91425" rIns="91425" tIns="91425">
            <a:noAutofit/>
          </a:bodyPr>
          <a:lstStyle/>
          <a:p>
            <a:pPr lvl="0" rtl="0">
              <a:spcBef>
                <a:spcPts val="0"/>
              </a:spcBef>
              <a:buNone/>
            </a:pPr>
            <a:r>
              <a:rPr lang="en" u="sng">
                <a:solidFill>
                  <a:schemeClr val="hlink"/>
                </a:solidFill>
                <a:hlinkClick r:id="rId3"/>
              </a:rPr>
              <a:t>https://docs.puppet.com/pe/2016.5/r_n_p_intro.html</a:t>
            </a:r>
            <a:r>
              <a:rPr lang="en"/>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rtl="0">
              <a:spcBef>
                <a:spcPts val="0"/>
              </a:spcBef>
              <a:buNone/>
            </a:pPr>
            <a:r>
              <a:rPr lang="en"/>
              <a:t>People, programs, and robots</a:t>
            </a:r>
          </a:p>
        </p:txBody>
      </p:sp>
      <p:pic>
        <p:nvPicPr>
          <p:cNvPr descr="slack_cmyk.png" id="295" name="Shape 295"/>
          <p:cNvPicPr preferRelativeResize="0"/>
          <p:nvPr/>
        </p:nvPicPr>
        <p:blipFill>
          <a:blip r:embed="rId3">
            <a:alphaModFix/>
          </a:blip>
          <a:stretch>
            <a:fillRect/>
          </a:stretch>
        </p:blipFill>
        <p:spPr>
          <a:xfrm>
            <a:off x="988762" y="992766"/>
            <a:ext cx="7166465" cy="2052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From the Internet to Us -- DNS &amp; Web Sites</a:t>
            </a:r>
          </a:p>
        </p:txBody>
      </p:sp>
      <p:pic>
        <p:nvPicPr>
          <p:cNvPr descr="Blank Diagram - 100,000 Foot View.png" id="78" name="Shape 78"/>
          <p:cNvPicPr preferRelativeResize="0"/>
          <p:nvPr/>
        </p:nvPicPr>
        <p:blipFill>
          <a:blip r:embed="rId3">
            <a:alphaModFix/>
          </a:blip>
          <a:stretch>
            <a:fillRect/>
          </a:stretch>
        </p:blipFill>
        <p:spPr>
          <a:xfrm>
            <a:off x="1845800" y="1593691"/>
            <a:ext cx="5452411" cy="51963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Firewall Zones</a:t>
            </a:r>
          </a:p>
        </p:txBody>
      </p:sp>
      <p:pic>
        <p:nvPicPr>
          <p:cNvPr descr="Layer 7 - High Level.png" id="84" name="Shape 84"/>
          <p:cNvPicPr preferRelativeResize="0"/>
          <p:nvPr/>
        </p:nvPicPr>
        <p:blipFill>
          <a:blip r:embed="rId3">
            <a:alphaModFix/>
          </a:blip>
          <a:stretch>
            <a:fillRect/>
          </a:stretch>
        </p:blipFill>
        <p:spPr>
          <a:xfrm>
            <a:off x="152400" y="1509266"/>
            <a:ext cx="8839201" cy="48213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
              <a:t>Data Centers</a:t>
            </a:r>
          </a:p>
        </p:txBody>
      </p:sp>
      <p:sp>
        <p:nvSpPr>
          <p:cNvPr id="90" name="Shape 90"/>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
              <a:t>We have two… or is it three… or maybe its four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Boyd and Bremen </a:t>
            </a:r>
          </a:p>
        </p:txBody>
      </p:sp>
      <p:sp>
        <p:nvSpPr>
          <p:cNvPr id="96" name="Shape 96"/>
          <p:cNvSpPr txBox="1"/>
          <p:nvPr>
            <p:ph idx="1" type="body"/>
          </p:nvPr>
        </p:nvSpPr>
        <p:spPr>
          <a:xfrm>
            <a:off x="311700" y="1536633"/>
            <a:ext cx="3999900" cy="4555200"/>
          </a:xfrm>
          <a:prstGeom prst="rect">
            <a:avLst/>
          </a:prstGeom>
        </p:spPr>
        <p:txBody>
          <a:bodyPr anchorCtr="0" anchor="t" bIns="91425" lIns="91425" rIns="91425" tIns="91425">
            <a:noAutofit/>
          </a:bodyPr>
          <a:lstStyle/>
          <a:p>
            <a:pPr lvl="0" rtl="0">
              <a:spcBef>
                <a:spcPts val="0"/>
              </a:spcBef>
              <a:buNone/>
            </a:pPr>
            <a:r>
              <a:rPr b="1" lang="en"/>
              <a:t>Boyd 101 and 103</a:t>
            </a:r>
          </a:p>
          <a:p>
            <a:pPr indent="-228600" lvl="0" marL="457200" rtl="0">
              <a:spcBef>
                <a:spcPts val="0"/>
              </a:spcBef>
            </a:pPr>
            <a:r>
              <a:rPr lang="en"/>
              <a:t>Primary site</a:t>
            </a:r>
          </a:p>
          <a:p>
            <a:pPr indent="-228600" lvl="0" marL="457200" rtl="0">
              <a:spcBef>
                <a:spcPts val="0"/>
              </a:spcBef>
            </a:pPr>
            <a:r>
              <a:rPr lang="en"/>
              <a:t>Has majority of our equipment </a:t>
            </a:r>
          </a:p>
          <a:p>
            <a:pPr indent="-228600" lvl="0" marL="457200" rtl="0">
              <a:spcBef>
                <a:spcPts val="0"/>
              </a:spcBef>
            </a:pPr>
            <a:r>
              <a:rPr lang="en"/>
              <a:t>Houses </a:t>
            </a:r>
          </a:p>
          <a:p>
            <a:pPr indent="-228600" lvl="1" marL="914400" rtl="0">
              <a:spcBef>
                <a:spcPts val="0"/>
              </a:spcBef>
            </a:pPr>
            <a:r>
              <a:rPr lang="en"/>
              <a:t>Core networking equipment </a:t>
            </a:r>
          </a:p>
          <a:p>
            <a:pPr indent="-228600" lvl="1" marL="914400" rtl="0">
              <a:spcBef>
                <a:spcPts val="0"/>
              </a:spcBef>
            </a:pPr>
            <a:r>
              <a:rPr lang="en"/>
              <a:t>Building networking </a:t>
            </a:r>
          </a:p>
          <a:p>
            <a:pPr indent="-228600" lvl="1" marL="914400" rtl="0">
              <a:spcBef>
                <a:spcPts val="0"/>
              </a:spcBef>
            </a:pPr>
            <a:r>
              <a:rPr lang="en"/>
              <a:t>Cable TV</a:t>
            </a:r>
          </a:p>
          <a:p>
            <a:pPr indent="-228600" lvl="1" marL="914400" rtl="0">
              <a:spcBef>
                <a:spcPts val="0"/>
              </a:spcBef>
            </a:pPr>
            <a:r>
              <a:rPr lang="en"/>
              <a:t>Fiber distribution </a:t>
            </a:r>
          </a:p>
          <a:p>
            <a:pPr indent="-228600" lvl="1" marL="914400" rtl="0">
              <a:spcBef>
                <a:spcPts val="0"/>
              </a:spcBef>
            </a:pPr>
            <a:r>
              <a:rPr lang="en"/>
              <a:t>10 server cabinets containing </a:t>
            </a:r>
          </a:p>
          <a:p>
            <a:pPr indent="-228600" lvl="1" marL="914400" rtl="0">
              <a:spcBef>
                <a:spcPts val="0"/>
              </a:spcBef>
            </a:pPr>
            <a:r>
              <a:rPr lang="en"/>
              <a:t>~100 physical servers</a:t>
            </a:r>
          </a:p>
          <a:p>
            <a:pPr indent="-228600" lvl="1" marL="914400" rtl="0">
              <a:spcBef>
                <a:spcPts val="0"/>
              </a:spcBef>
            </a:pPr>
            <a:r>
              <a:rPr lang="en"/>
              <a:t>Avaya SIP telephone equipment (primary)</a:t>
            </a:r>
          </a:p>
          <a:p>
            <a:pPr indent="-228600" lvl="1" marL="914400">
              <a:spcBef>
                <a:spcPts val="0"/>
              </a:spcBef>
            </a:pPr>
            <a:r>
              <a:rPr lang="en"/>
              <a:t>PBX telephone system </a:t>
            </a:r>
          </a:p>
        </p:txBody>
      </p:sp>
      <p:sp>
        <p:nvSpPr>
          <p:cNvPr id="97" name="Shape 97"/>
          <p:cNvSpPr txBox="1"/>
          <p:nvPr>
            <p:ph idx="2" type="body"/>
          </p:nvPr>
        </p:nvSpPr>
        <p:spPr>
          <a:xfrm>
            <a:off x="4832400" y="1536633"/>
            <a:ext cx="3999900" cy="4555200"/>
          </a:xfrm>
          <a:prstGeom prst="rect">
            <a:avLst/>
          </a:prstGeom>
        </p:spPr>
        <p:txBody>
          <a:bodyPr anchorCtr="0" anchor="t" bIns="91425" lIns="91425" rIns="91425" tIns="91425">
            <a:noAutofit/>
          </a:bodyPr>
          <a:lstStyle/>
          <a:p>
            <a:pPr lvl="0">
              <a:spcBef>
                <a:spcPts val="0"/>
              </a:spcBef>
              <a:buNone/>
            </a:pPr>
            <a:r>
              <a:rPr b="1" lang="en"/>
              <a:t>Sync Global in Bremen</a:t>
            </a:r>
          </a:p>
          <a:p>
            <a:pPr indent="-228600" lvl="0" marL="457200" rtl="0">
              <a:spcBef>
                <a:spcPts val="0"/>
              </a:spcBef>
            </a:pPr>
            <a:r>
              <a:rPr lang="en"/>
              <a:t>Disaster Recovery and Business Continuity (DRBC) site</a:t>
            </a:r>
          </a:p>
          <a:p>
            <a:pPr indent="-228600" lvl="0" marL="457200" rtl="0">
              <a:spcBef>
                <a:spcPts val="0"/>
              </a:spcBef>
            </a:pPr>
            <a:r>
              <a:rPr lang="en"/>
              <a:t>Replica SAN</a:t>
            </a:r>
          </a:p>
          <a:p>
            <a:pPr indent="-228600" lvl="0" marL="457200" rtl="0">
              <a:spcBef>
                <a:spcPts val="0"/>
              </a:spcBef>
            </a:pPr>
            <a:r>
              <a:rPr lang="en"/>
              <a:t>3 server cabinets</a:t>
            </a:r>
          </a:p>
          <a:p>
            <a:pPr indent="-228600" lvl="0" marL="457200" rtl="0">
              <a:spcBef>
                <a:spcPts val="0"/>
              </a:spcBef>
            </a:pPr>
            <a:r>
              <a:rPr lang="en"/>
              <a:t>Pong - our NetWorker server</a:t>
            </a:r>
          </a:p>
          <a:p>
            <a:pPr indent="-228600" lvl="0" marL="457200" rtl="0">
              <a:spcBef>
                <a:spcPts val="0"/>
              </a:spcBef>
            </a:pPr>
            <a:r>
              <a:rPr lang="en"/>
              <a:t>Tape library </a:t>
            </a:r>
          </a:p>
          <a:p>
            <a:pPr indent="-228600" lvl="0" marL="457200" rtl="0">
              <a:spcBef>
                <a:spcPts val="0"/>
              </a:spcBef>
            </a:pPr>
            <a:r>
              <a:rPr lang="en"/>
              <a:t>Veeam server for Computer Science </a:t>
            </a:r>
          </a:p>
          <a:p>
            <a:pPr indent="-228600" lvl="0" marL="457200" rtl="0">
              <a:spcBef>
                <a:spcPts val="0"/>
              </a:spcBef>
            </a:pPr>
            <a:r>
              <a:rPr lang="en"/>
              <a:t>Active Directory, DHCP, DNS, and NTP</a:t>
            </a:r>
          </a:p>
          <a:p>
            <a:pPr indent="-228600" lvl="1" marL="914400" rtl="0">
              <a:spcBef>
                <a:spcPts val="0"/>
              </a:spcBef>
            </a:pPr>
            <a:r>
              <a:rPr lang="en"/>
              <a:t>More on this later</a:t>
            </a:r>
          </a:p>
          <a:p>
            <a:pPr indent="-228600" lvl="0" marL="457200">
              <a:spcBef>
                <a:spcPts val="0"/>
              </a:spcBef>
            </a:pPr>
            <a:r>
              <a:rPr lang="en"/>
              <a:t>Telecom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Boyd, Bremen, and beyond</a:t>
            </a:r>
          </a:p>
        </p:txBody>
      </p:sp>
      <p:pic>
        <p:nvPicPr>
          <p:cNvPr descr="Layer 1.png" id="103" name="Shape 103"/>
          <p:cNvPicPr preferRelativeResize="0"/>
          <p:nvPr/>
        </p:nvPicPr>
        <p:blipFill>
          <a:blip r:embed="rId3">
            <a:alphaModFix/>
          </a:blip>
          <a:stretch>
            <a:fillRect/>
          </a:stretch>
        </p:blipFill>
        <p:spPr>
          <a:xfrm>
            <a:off x="152400" y="1509266"/>
            <a:ext cx="8839200" cy="441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Linode in Atlanta </a:t>
            </a:r>
          </a:p>
        </p:txBody>
      </p:sp>
      <p:sp>
        <p:nvSpPr>
          <p:cNvPr id="109" name="Shape 109"/>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pPr>
            <a:r>
              <a:rPr lang="en"/>
              <a:t>DNS for westga.info domain </a:t>
            </a:r>
          </a:p>
          <a:p>
            <a:pPr indent="-228600" lvl="0" marL="457200">
              <a:spcBef>
                <a:spcPts val="0"/>
              </a:spcBef>
            </a:pPr>
            <a:r>
              <a:rPr lang="en"/>
              <a:t>Off-site Zabbix </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