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7" r:id="rId2"/>
    <p:sldId id="259" r:id="rId3"/>
    <p:sldId id="256" r:id="rId4"/>
    <p:sldId id="263" r:id="rId5"/>
    <p:sldId id="264" r:id="rId6"/>
    <p:sldId id="269" r:id="rId7"/>
    <p:sldId id="258" r:id="rId8"/>
    <p:sldId id="265" r:id="rId9"/>
    <p:sldId id="266" r:id="rId10"/>
    <p:sldId id="267" r:id="rId11"/>
    <p:sldId id="261" r:id="rId12"/>
    <p:sldId id="260"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128"/>
    <p:restoredTop sz="86385"/>
  </p:normalViewPr>
  <p:slideViewPr>
    <p:cSldViewPr snapToGrid="0" snapToObjects="1">
      <p:cViewPr>
        <p:scale>
          <a:sx n="120" d="100"/>
          <a:sy n="120" d="100"/>
        </p:scale>
        <p:origin x="2048" y="976"/>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72E8-749C-F149-82CB-6DD48544EA5F}" type="datetimeFigureOut">
              <a:rPr lang="en-US" smtClean="0"/>
              <a:t>9/14/17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51450-5100-D64C-8F30-C483D99DE5BA}" type="slidenum">
              <a:rPr lang="en-US" smtClean="0"/>
              <a:t>‹#›</a:t>
            </a:fld>
            <a:endParaRPr lang="en-US"/>
          </a:p>
        </p:txBody>
      </p:sp>
    </p:spTree>
    <p:extLst>
      <p:ext uri="{BB962C8B-B14F-4D97-AF65-F5344CB8AC3E}">
        <p14:creationId xmlns:p14="http://schemas.microsoft.com/office/powerpoint/2010/main" val="197026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6</a:t>
            </a:fld>
            <a:endParaRPr lang="en-US"/>
          </a:p>
        </p:txBody>
      </p:sp>
    </p:spTree>
    <p:extLst>
      <p:ext uri="{BB962C8B-B14F-4D97-AF65-F5344CB8AC3E}">
        <p14:creationId xmlns:p14="http://schemas.microsoft.com/office/powerpoint/2010/main" val="82782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to Makeandsaveresultwave2</a:t>
            </a:r>
            <a:r>
              <a:rPr lang="en-US" baseline="0" dirty="0" smtClean="0"/>
              <a:t> with </a:t>
            </a:r>
            <a:r>
              <a:rPr lang="en-US" baseline="0" dirty="0" err="1" smtClean="0"/>
              <a:t>SEdata</a:t>
            </a:r>
            <a:r>
              <a:rPr lang="en-US" baseline="0" dirty="0" smtClean="0"/>
              <a:t> parameter.</a:t>
            </a:r>
          </a:p>
          <a:p>
            <a:r>
              <a:rPr lang="en-US" baseline="0" dirty="0" smtClean="0"/>
              <a:t>if (function doesn’t want s0N and doesn’t want time sub) OR (function wants s0N and s00 doesn’t exist)</a:t>
            </a:r>
          </a:p>
          <a:p>
            <a:r>
              <a:rPr lang="en-US" baseline="0" dirty="0" smtClean="0"/>
              <a:t>	</a:t>
            </a:r>
            <a:r>
              <a:rPr lang="en-US" baseline="0" dirty="0" err="1" smtClean="0"/>
              <a:t>makeSEdata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9</a:t>
            </a:fld>
            <a:endParaRPr lang="en-US"/>
          </a:p>
        </p:txBody>
      </p:sp>
    </p:spTree>
    <p:extLst>
      <p:ext uri="{BB962C8B-B14F-4D97-AF65-F5344CB8AC3E}">
        <p14:creationId xmlns:p14="http://schemas.microsoft.com/office/powerpoint/2010/main" val="5316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to Makeandsaveresultwave2</a:t>
            </a:r>
            <a:r>
              <a:rPr lang="en-US" baseline="0" dirty="0" smtClean="0"/>
              <a:t> with </a:t>
            </a:r>
            <a:r>
              <a:rPr lang="en-US" baseline="0" dirty="0" err="1" smtClean="0"/>
              <a:t>SEdata</a:t>
            </a:r>
            <a:r>
              <a:rPr lang="en-US" baseline="0" dirty="0" smtClean="0"/>
              <a:t> parameter.</a:t>
            </a:r>
          </a:p>
          <a:p>
            <a:r>
              <a:rPr lang="en-US" baseline="0" dirty="0" smtClean="0"/>
              <a:t>if (function doesn’t want s0N and doesn’t want time sub) OR (function wants s0N and s00 doesn’t exist)</a:t>
            </a:r>
          </a:p>
          <a:p>
            <a:r>
              <a:rPr lang="en-US" baseline="0" dirty="0" smtClean="0"/>
              <a:t>	</a:t>
            </a:r>
            <a:r>
              <a:rPr lang="en-US" baseline="0" dirty="0" err="1" smtClean="0"/>
              <a:t>makeSEdata</a:t>
            </a:r>
            <a:endParaRPr lang="en-US" baseline="0" smtClean="0"/>
          </a:p>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10</a:t>
            </a:fld>
            <a:endParaRPr lang="en-US"/>
          </a:p>
        </p:txBody>
      </p:sp>
    </p:spTree>
    <p:extLst>
      <p:ext uri="{BB962C8B-B14F-4D97-AF65-F5344CB8AC3E}">
        <p14:creationId xmlns:p14="http://schemas.microsoft.com/office/powerpoint/2010/main" val="197341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3081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25383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21368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3428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0E9C6-3AEE-314F-A608-732FE6A50BEC}" type="datetimeFigureOut">
              <a:rPr lang="en-US" smtClean="0"/>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91469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80E9C6-3AEE-314F-A608-732FE6A50BEC}" type="datetimeFigureOut">
              <a:rPr lang="en-US" smtClean="0"/>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30613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80E9C6-3AEE-314F-A608-732FE6A50BEC}" type="datetimeFigureOut">
              <a:rPr lang="en-US" smtClean="0"/>
              <a:t>9/14/17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90594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ahoma" charset="0"/>
                <a:ea typeface="Tahoma" charset="0"/>
                <a:cs typeface="Tahoma"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80E9C6-3AEE-314F-A608-732FE6A50BEC}" type="datetimeFigureOut">
              <a:rPr lang="en-US" smtClean="0"/>
              <a:t>9/14/17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35526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0E9C6-3AEE-314F-A608-732FE6A50BEC}" type="datetimeFigureOut">
              <a:rPr lang="en-US" smtClean="0"/>
              <a:t>9/14/17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76934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0E9C6-3AEE-314F-A608-732FE6A50BEC}" type="datetimeFigureOut">
              <a:rPr lang="en-US" smtClean="0"/>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19269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0E9C6-3AEE-314F-A608-732FE6A50BEC}" type="datetimeFigureOut">
              <a:rPr lang="en-US" smtClean="0"/>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093429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0E9C6-3AEE-314F-A608-732FE6A50BEC}" type="datetimeFigureOut">
              <a:rPr lang="en-US" smtClean="0"/>
              <a:t>9/14/17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367B1-B270-994C-9835-8504DDCC3605}" type="slidenum">
              <a:rPr lang="en-US" smtClean="0"/>
              <a:t>‹#›</a:t>
            </a:fld>
            <a:endParaRPr lang="en-US"/>
          </a:p>
        </p:txBody>
      </p:sp>
    </p:spTree>
    <p:extLst>
      <p:ext uri="{BB962C8B-B14F-4D97-AF65-F5344CB8AC3E}">
        <p14:creationId xmlns:p14="http://schemas.microsoft.com/office/powerpoint/2010/main" val="1926326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173" y="0"/>
            <a:ext cx="7886700" cy="730144"/>
          </a:xfrm>
        </p:spPr>
        <p:txBody>
          <a:bodyPr/>
          <a:lstStyle/>
          <a:p>
            <a:r>
              <a:rPr lang="en-US" dirty="0" smtClean="0"/>
              <a:t>Setup instructions</a:t>
            </a:r>
            <a:endParaRPr lang="en-US" dirty="0"/>
          </a:p>
        </p:txBody>
      </p:sp>
      <p:sp>
        <p:nvSpPr>
          <p:cNvPr id="3" name="TextBox 2"/>
          <p:cNvSpPr txBox="1"/>
          <p:nvPr/>
        </p:nvSpPr>
        <p:spPr>
          <a:xfrm>
            <a:off x="207348" y="730144"/>
            <a:ext cx="8755899" cy="5847755"/>
          </a:xfrm>
          <a:prstGeom prst="rect">
            <a:avLst/>
          </a:prstGeom>
          <a:noFill/>
        </p:spPr>
        <p:txBody>
          <a:bodyPr wrap="square" rtlCol="0">
            <a:spAutoFit/>
          </a:bodyPr>
          <a:lstStyle/>
          <a:p>
            <a:pPr marL="457200" indent="-457200">
              <a:buFont typeface="+mj-lt"/>
              <a:buAutoNum type="arabicPeriod"/>
            </a:pPr>
            <a:r>
              <a:rPr lang="en-US" dirty="0" smtClean="0">
                <a:latin typeface="Tahoma" charset="0"/>
                <a:ea typeface="Tahoma" charset="0"/>
                <a:cs typeface="Tahoma" charset="0"/>
              </a:rPr>
              <a:t>Install Igor Pro 7 64-bit version</a:t>
            </a:r>
          </a:p>
          <a:p>
            <a:pPr marL="457200" indent="-457200">
              <a:buFont typeface="+mj-lt"/>
              <a:buAutoNum type="arabicPeriod"/>
            </a:pPr>
            <a:r>
              <a:rPr lang="en-US" dirty="0" smtClean="0">
                <a:latin typeface="Tahoma" charset="0"/>
                <a:ea typeface="Tahoma" charset="0"/>
                <a:cs typeface="Tahoma" charset="0"/>
              </a:rPr>
              <a:t>Place NeuroMAVEN_0.6 and </a:t>
            </a:r>
            <a:r>
              <a:rPr lang="en-US" dirty="0" err="1" smtClean="0">
                <a:latin typeface="Tahoma" charset="0"/>
                <a:ea typeface="Tahoma" charset="0"/>
                <a:cs typeface="Tahoma" charset="0"/>
              </a:rPr>
              <a:t>uu</a:t>
            </a:r>
            <a:r>
              <a:rPr lang="en-US" dirty="0" smtClean="0">
                <a:latin typeface="Tahoma" charset="0"/>
                <a:ea typeface="Tahoma" charset="0"/>
                <a:cs typeface="Tahoma" charset="0"/>
              </a:rPr>
              <a:t> v1.0 folders into Igor Procedures folder </a:t>
            </a:r>
          </a:p>
          <a:p>
            <a:pPr lvl="1"/>
            <a:r>
              <a:rPr lang="en-US" sz="1400" dirty="0" smtClean="0">
                <a:latin typeface="Tahoma" charset="0"/>
                <a:ea typeface="Tahoma" charset="0"/>
                <a:cs typeface="Tahoma" charset="0"/>
              </a:rPr>
              <a:t>(~/</a:t>
            </a:r>
            <a:r>
              <a:rPr lang="en-US" sz="1400" dirty="0">
                <a:latin typeface="Tahoma" charset="0"/>
                <a:ea typeface="Tahoma" charset="0"/>
                <a:cs typeface="Tahoma" charset="0"/>
              </a:rPr>
              <a:t>Documents/</a:t>
            </a:r>
            <a:r>
              <a:rPr lang="en-US" sz="1400" dirty="0" err="1">
                <a:latin typeface="Tahoma" charset="0"/>
                <a:ea typeface="Tahoma" charset="0"/>
                <a:cs typeface="Tahoma" charset="0"/>
              </a:rPr>
              <a:t>WaveMetrics</a:t>
            </a:r>
            <a:r>
              <a:rPr lang="en-US" sz="1400" dirty="0">
                <a:latin typeface="Tahoma" charset="0"/>
                <a:ea typeface="Tahoma" charset="0"/>
                <a:cs typeface="Tahoma" charset="0"/>
              </a:rPr>
              <a:t>/Igor Pro 7 User Files/Igor </a:t>
            </a:r>
            <a:r>
              <a:rPr lang="en-US" sz="1400" dirty="0" smtClean="0">
                <a:latin typeface="Tahoma" charset="0"/>
                <a:ea typeface="Tahoma" charset="0"/>
                <a:cs typeface="Tahoma" charset="0"/>
              </a:rPr>
              <a:t>Procedures; created by Igor installer)</a:t>
            </a:r>
          </a:p>
          <a:p>
            <a:pPr marL="457200" indent="-457200">
              <a:buFont typeface="+mj-lt"/>
              <a:buAutoNum type="arabicPeriod"/>
            </a:pPr>
            <a:r>
              <a:rPr lang="en-US" dirty="0" smtClean="0">
                <a:latin typeface="Tahoma" charset="0"/>
                <a:ea typeface="Tahoma" charset="0"/>
                <a:cs typeface="Tahoma" charset="0"/>
              </a:rPr>
              <a:t>Start Igor64</a:t>
            </a:r>
          </a:p>
          <a:p>
            <a:pPr marL="457200" lvl="0" indent="-457200">
              <a:buFont typeface="+mj-lt"/>
              <a:buAutoNum type="arabicPeriod"/>
            </a:pPr>
            <a:r>
              <a:rPr lang="en-US" dirty="0" smtClean="0">
                <a:latin typeface="Tahoma" charset="0"/>
                <a:ea typeface="Tahoma" charset="0"/>
                <a:cs typeface="Tahoma" charset="0"/>
              </a:rPr>
              <a:t>At the Igor command window, type </a:t>
            </a:r>
            <a:r>
              <a:rPr lang="en-US" altLang="en-US" dirty="0" err="1" smtClean="0">
                <a:latin typeface="Tahoma" charset="0"/>
                <a:ea typeface="Tahoma" charset="0"/>
                <a:cs typeface="Tahoma" charset="0"/>
              </a:rPr>
              <a:t>init_neuromaven_environment</a:t>
            </a:r>
            <a:r>
              <a:rPr lang="en-US" altLang="en-US" dirty="0" smtClean="0">
                <a:latin typeface="Tahoma" charset="0"/>
                <a:ea typeface="Tahoma" charset="0"/>
                <a:cs typeface="Tahoma" charset="0"/>
              </a:rPr>
              <a:t>()</a:t>
            </a:r>
            <a:endParaRPr lang="en-US" dirty="0" smtClean="0">
              <a:latin typeface="Tahoma" charset="0"/>
              <a:ea typeface="Tahoma" charset="0"/>
              <a:cs typeface="Tahoma" charset="0"/>
            </a:endParaRPr>
          </a:p>
          <a:p>
            <a:pPr marL="457200" indent="-457200">
              <a:buFont typeface="+mj-lt"/>
              <a:buAutoNum type="arabicPeriod"/>
            </a:pPr>
            <a:r>
              <a:rPr lang="en-US" dirty="0" smtClean="0">
                <a:latin typeface="Tahoma" charset="0"/>
                <a:ea typeface="Tahoma" charset="0"/>
                <a:cs typeface="Tahoma" charset="0"/>
              </a:rPr>
              <a:t>Hit command-2 (ctrl-2 on Windows) to summon the paths panel. </a:t>
            </a:r>
            <a:r>
              <a:rPr lang="en-US" dirty="0" smtClean="0">
                <a:latin typeface="Tahoma" charset="0"/>
                <a:ea typeface="Tahoma" charset="0"/>
                <a:cs typeface="Tahoma" charset="0"/>
              </a:rPr>
              <a:t>Enter file system paths to your raw data and desired </a:t>
            </a:r>
            <a:r>
              <a:rPr lang="en-US" smtClean="0">
                <a:latin typeface="Tahoma" charset="0"/>
                <a:ea typeface="Tahoma" charset="0"/>
                <a:cs typeface="Tahoma" charset="0"/>
              </a:rPr>
              <a:t>database location.</a:t>
            </a:r>
            <a:endParaRPr lang="en-US" b="1" dirty="0" smtClean="0">
              <a:solidFill>
                <a:srgbClr val="00B050"/>
              </a:solidFill>
              <a:latin typeface="Tahoma" charset="0"/>
              <a:ea typeface="Tahoma" charset="0"/>
              <a:cs typeface="Tahoma" charset="0"/>
            </a:endParaRPr>
          </a:p>
          <a:p>
            <a:pPr marL="457200" indent="-457200">
              <a:buFont typeface="+mj-lt"/>
              <a:buAutoNum type="arabicPeriod"/>
            </a:pPr>
            <a:r>
              <a:rPr lang="en-US" dirty="0" smtClean="0">
                <a:latin typeface="Tahoma" charset="0"/>
                <a:ea typeface="Tahoma" charset="0"/>
                <a:cs typeface="Tahoma" charset="0"/>
              </a:rPr>
              <a:t>Batch preprocessing stage 1</a:t>
            </a:r>
          </a:p>
          <a:p>
            <a:pPr marL="914400" lvl="1" indent="-457200">
              <a:buFont typeface="+mj-lt"/>
              <a:buAutoNum type="arabicPeriod"/>
            </a:pPr>
            <a:r>
              <a:rPr lang="en-US" dirty="0" smtClean="0">
                <a:latin typeface="Tahoma" charset="0"/>
                <a:ea typeface="Tahoma" charset="0"/>
                <a:cs typeface="Tahoma" charset="0"/>
              </a:rPr>
              <a:t>creates database folders</a:t>
            </a:r>
          </a:p>
          <a:p>
            <a:pPr marL="800100" lvl="1" indent="-342900">
              <a:buFont typeface="+mj-lt"/>
              <a:buAutoNum type="arabicPeriod"/>
            </a:pPr>
            <a:r>
              <a:rPr lang="en-US" dirty="0">
                <a:latin typeface="Tahoma" charset="0"/>
                <a:ea typeface="Tahoma" charset="0"/>
                <a:cs typeface="Tahoma" charset="0"/>
              </a:rPr>
              <a:t> </a:t>
            </a:r>
            <a:r>
              <a:rPr lang="en-US" dirty="0" smtClean="0">
                <a:latin typeface="Tahoma" charset="0"/>
                <a:ea typeface="Tahoma" charset="0"/>
                <a:cs typeface="Tahoma" charset="0"/>
              </a:rPr>
              <a:t> converts raw data to .</a:t>
            </a:r>
            <a:r>
              <a:rPr lang="en-US" dirty="0" err="1" smtClean="0">
                <a:latin typeface="Tahoma" charset="0"/>
                <a:ea typeface="Tahoma" charset="0"/>
                <a:cs typeface="Tahoma" charset="0"/>
              </a:rPr>
              <a:t>ibw</a:t>
            </a:r>
            <a:endParaRPr lang="en-US" dirty="0" smtClean="0">
              <a:latin typeface="Tahoma" charset="0"/>
              <a:ea typeface="Tahoma" charset="0"/>
              <a:cs typeface="Tahoma" charset="0"/>
            </a:endParaRPr>
          </a:p>
          <a:p>
            <a:pPr marL="914400" lvl="1" indent="-457200">
              <a:buFont typeface="+mj-lt"/>
              <a:buAutoNum type="arabicPeriod"/>
            </a:pPr>
            <a:r>
              <a:rPr lang="en-US" dirty="0" smtClean="0">
                <a:latin typeface="Tahoma" charset="0"/>
                <a:ea typeface="Tahoma" charset="0"/>
                <a:cs typeface="Tahoma" charset="0"/>
              </a:rPr>
              <a:t>computes all intermediate data structures for RAW data</a:t>
            </a:r>
          </a:p>
          <a:p>
            <a:pPr marL="914400" lvl="1" indent="-457200">
              <a:buFont typeface="+mj-lt"/>
              <a:buAutoNum type="arabicPeriod"/>
            </a:pPr>
            <a:r>
              <a:rPr lang="en-US" dirty="0" smtClean="0">
                <a:latin typeface="Tahoma" charset="0"/>
                <a:ea typeface="Tahoma" charset="0"/>
                <a:cs typeface="Tahoma" charset="0"/>
              </a:rPr>
              <a:t>computes references</a:t>
            </a:r>
          </a:p>
          <a:p>
            <a:pPr marL="914400" lvl="1" indent="-457200">
              <a:buFont typeface="+mj-lt"/>
              <a:buAutoNum type="arabicPeriod"/>
            </a:pPr>
            <a:r>
              <a:rPr lang="en-US" dirty="0" smtClean="0">
                <a:latin typeface="Tahoma" charset="0"/>
                <a:ea typeface="Tahoma" charset="0"/>
                <a:cs typeface="Tahoma" charset="0"/>
              </a:rPr>
              <a:t>makes SE data from 3SD waveforms (ALL and s01)</a:t>
            </a:r>
          </a:p>
          <a:p>
            <a:pPr marL="457200" indent="-457200">
              <a:buFont typeface="+mj-lt"/>
              <a:buAutoNum type="arabicPeriod"/>
            </a:pPr>
            <a:r>
              <a:rPr lang="en-US" dirty="0" smtClean="0">
                <a:latin typeface="Tahoma" charset="0"/>
                <a:ea typeface="Tahoma" charset="0"/>
                <a:cs typeface="Tahoma" charset="0"/>
              </a:rPr>
              <a:t>Batch preprocessing stage 2</a:t>
            </a:r>
          </a:p>
          <a:p>
            <a:pPr marL="914400" lvl="1" indent="-457200">
              <a:buFont typeface="+mj-lt"/>
              <a:buAutoNum type="arabicPeriod"/>
            </a:pPr>
            <a:r>
              <a:rPr lang="en-US" dirty="0" smtClean="0">
                <a:latin typeface="Tahoma" charset="0"/>
                <a:ea typeface="Tahoma" charset="0"/>
                <a:cs typeface="Tahoma" charset="0"/>
              </a:rPr>
              <a:t>refining SE data</a:t>
            </a:r>
          </a:p>
          <a:p>
            <a:pPr marL="914400" lvl="1" indent="-457200">
              <a:buFont typeface="+mj-lt"/>
              <a:buAutoNum type="arabicPeriod"/>
            </a:pPr>
            <a:r>
              <a:rPr lang="en-US" dirty="0" smtClean="0">
                <a:solidFill>
                  <a:srgbClr val="FF0000"/>
                </a:solidFill>
                <a:latin typeface="Tahoma" charset="0"/>
                <a:ea typeface="Tahoma" charset="0"/>
                <a:cs typeface="Tahoma" charset="0"/>
              </a:rPr>
              <a:t>writing .</a:t>
            </a:r>
            <a:r>
              <a:rPr lang="en-US" dirty="0" err="1" smtClean="0">
                <a:solidFill>
                  <a:srgbClr val="FF0000"/>
                </a:solidFill>
                <a:latin typeface="Tahoma" charset="0"/>
                <a:ea typeface="Tahoma" charset="0"/>
                <a:cs typeface="Tahoma" charset="0"/>
              </a:rPr>
              <a:t>nse</a:t>
            </a:r>
            <a:r>
              <a:rPr lang="en-US" dirty="0" smtClean="0">
                <a:solidFill>
                  <a:srgbClr val="FF0000"/>
                </a:solidFill>
                <a:latin typeface="Tahoma" charset="0"/>
                <a:ea typeface="Tahoma" charset="0"/>
                <a:cs typeface="Tahoma" charset="0"/>
              </a:rPr>
              <a:t> files – tabling for now – not urgent</a:t>
            </a:r>
          </a:p>
          <a:p>
            <a:pPr marL="914400" lvl="1" indent="-457200">
              <a:buFont typeface="+mj-lt"/>
              <a:buAutoNum type="arabicPeriod"/>
            </a:pPr>
            <a:r>
              <a:rPr lang="en-US" dirty="0" smtClean="0">
                <a:solidFill>
                  <a:srgbClr val="FF0000"/>
                </a:solidFill>
                <a:latin typeface="Tahoma" charset="0"/>
                <a:ea typeface="Tahoma" charset="0"/>
                <a:cs typeface="Tahoma" charset="0"/>
              </a:rPr>
              <a:t>make new reference and generate new sets</a:t>
            </a:r>
          </a:p>
          <a:p>
            <a:pPr marL="457200" indent="-457200">
              <a:buFont typeface="+mj-lt"/>
              <a:buAutoNum type="arabicPeriod"/>
            </a:pPr>
            <a:r>
              <a:rPr lang="en-US" dirty="0" smtClean="0">
                <a:latin typeface="Tahoma" charset="0"/>
                <a:ea typeface="Tahoma" charset="0"/>
                <a:cs typeface="Tahoma" charset="0"/>
              </a:rPr>
              <a:t>How to make aggregate ”image” plots from database</a:t>
            </a:r>
          </a:p>
          <a:p>
            <a:pPr marL="457200" indent="-457200">
              <a:buFont typeface="+mj-lt"/>
              <a:buAutoNum type="arabicPeriod"/>
            </a:pPr>
            <a:r>
              <a:rPr lang="en-US" dirty="0" smtClean="0">
                <a:latin typeface="Tahoma" charset="0"/>
                <a:ea typeface="Tahoma" charset="0"/>
                <a:cs typeface="Tahoma" charset="0"/>
              </a:rPr>
              <a:t>How to build long concatenated data “lists”</a:t>
            </a:r>
          </a:p>
          <a:p>
            <a:pPr marL="457200" indent="-457200">
              <a:buFont typeface="+mj-lt"/>
              <a:buAutoNum type="arabicPeriod"/>
            </a:pPr>
            <a:r>
              <a:rPr lang="en-US" dirty="0" smtClean="0">
                <a:latin typeface="Tahoma" charset="0"/>
                <a:ea typeface="Tahoma" charset="0"/>
                <a:cs typeface="Tahoma" charset="0"/>
              </a:rPr>
              <a:t>How to pull “snippets” from database </a:t>
            </a:r>
          </a:p>
          <a:p>
            <a:pPr marL="457200" indent="-457200">
              <a:buFont typeface="+mj-lt"/>
              <a:buAutoNum type="arabicPeriod"/>
            </a:pPr>
            <a:r>
              <a:rPr lang="en-US" dirty="0" smtClean="0">
                <a:latin typeface="Tahoma" charset="0"/>
                <a:ea typeface="Tahoma" charset="0"/>
                <a:cs typeface="Tahoma" charset="0"/>
              </a:rPr>
              <a:t>How to make reduced .</a:t>
            </a:r>
            <a:r>
              <a:rPr lang="en-US" dirty="0" err="1" smtClean="0">
                <a:latin typeface="Tahoma" charset="0"/>
                <a:ea typeface="Tahoma" charset="0"/>
                <a:cs typeface="Tahoma" charset="0"/>
              </a:rPr>
              <a:t>nse</a:t>
            </a:r>
            <a:r>
              <a:rPr lang="en-US" dirty="0" smtClean="0">
                <a:latin typeface="Tahoma" charset="0"/>
                <a:ea typeface="Tahoma" charset="0"/>
                <a:cs typeface="Tahoma" charset="0"/>
              </a:rPr>
              <a:t> files from snippets</a:t>
            </a:r>
          </a:p>
        </p:txBody>
      </p:sp>
      <p:sp>
        <p:nvSpPr>
          <p:cNvPr id="4" name="TextBox 3"/>
          <p:cNvSpPr txBox="1"/>
          <p:nvPr/>
        </p:nvSpPr>
        <p:spPr>
          <a:xfrm>
            <a:off x="8252580" y="5570246"/>
            <a:ext cx="3002040" cy="523220"/>
          </a:xfrm>
          <a:prstGeom prst="rect">
            <a:avLst/>
          </a:prstGeom>
          <a:solidFill>
            <a:srgbClr val="FFFF00"/>
          </a:solidFill>
        </p:spPr>
        <p:txBody>
          <a:bodyPr wrap="none" rtlCol="0">
            <a:spAutoFit/>
          </a:bodyPr>
          <a:lstStyle/>
          <a:p>
            <a:r>
              <a:rPr lang="en-US" sz="1400" i="1" dirty="0" smtClean="0">
                <a:solidFill>
                  <a:srgbClr val="FF0000"/>
                </a:solidFill>
                <a:latin typeface="Tahoma" charset="0"/>
                <a:ea typeface="Tahoma" charset="0"/>
                <a:cs typeface="Tahoma" charset="0"/>
              </a:rPr>
              <a:t>current work point: stage 2 method</a:t>
            </a:r>
          </a:p>
          <a:p>
            <a:r>
              <a:rPr lang="en-US" sz="1400" i="1" dirty="0" smtClean="0">
                <a:solidFill>
                  <a:srgbClr val="FF0000"/>
                </a:solidFill>
                <a:latin typeface="Tahoma" charset="0"/>
                <a:ea typeface="Tahoma" charset="0"/>
                <a:cs typeface="Tahoma" charset="0"/>
              </a:rPr>
              <a:t>of doing this</a:t>
            </a:r>
          </a:p>
        </p:txBody>
      </p:sp>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6974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4000"/>
            <a:ext cx="2560124" cy="307777"/>
          </a:xfrm>
          <a:prstGeom prst="rect">
            <a:avLst/>
          </a:prstGeom>
          <a:noFill/>
        </p:spPr>
        <p:txBody>
          <a:bodyPr wrap="none" rtlCol="0">
            <a:spAutoFit/>
          </a:bodyPr>
          <a:lstStyle/>
          <a:p>
            <a:r>
              <a:rPr lang="en-US" sz="1400" smtClean="0">
                <a:latin typeface="Tahoma" charset="0"/>
                <a:ea typeface="Tahoma" charset="0"/>
                <a:cs typeface="Tahoma" charset="0"/>
              </a:rPr>
              <a:t>what if we reversed the logic?</a:t>
            </a:r>
            <a:endParaRPr lang="en-US" sz="1400" dirty="0" smtClean="0">
              <a:latin typeface="Tahoma" charset="0"/>
              <a:ea typeface="Tahoma" charset="0"/>
              <a:cs typeface="Tahoma" charset="0"/>
            </a:endParaRPr>
          </a:p>
        </p:txBody>
      </p:sp>
      <p:sp>
        <p:nvSpPr>
          <p:cNvPr id="6" name="TextBox 5"/>
          <p:cNvSpPr txBox="1"/>
          <p:nvPr/>
        </p:nvSpPr>
        <p:spPr>
          <a:xfrm>
            <a:off x="2672484" y="708706"/>
            <a:ext cx="3263329" cy="523220"/>
          </a:xfrm>
          <a:prstGeom prst="rect">
            <a:avLst/>
          </a:prstGeom>
          <a:noFill/>
        </p:spPr>
        <p:txBody>
          <a:bodyPr wrap="none" rtlCol="0">
            <a:spAutoFit/>
          </a:bodyPr>
          <a:lstStyle/>
          <a:p>
            <a:r>
              <a:rPr lang="en-US" sz="1400" dirty="0" smtClean="0">
                <a:latin typeface="Tahoma" charset="0"/>
                <a:ea typeface="Tahoma" charset="0"/>
                <a:cs typeface="Tahoma" charset="0"/>
              </a:rPr>
              <a:t>already done: does </a:t>
            </a:r>
            <a:r>
              <a:rPr lang="en-US" sz="1400" dirty="0" err="1" smtClean="0">
                <a:latin typeface="Tahoma" charset="0"/>
                <a:ea typeface="Tahoma" charset="0"/>
                <a:cs typeface="Tahoma" charset="0"/>
              </a:rPr>
              <a:t>SEdata</a:t>
            </a:r>
            <a:r>
              <a:rPr lang="en-US" sz="1400" dirty="0" smtClean="0">
                <a:latin typeface="Tahoma" charset="0"/>
                <a:ea typeface="Tahoma" charset="0"/>
                <a:cs typeface="Tahoma" charset="0"/>
              </a:rPr>
              <a:t> exist in </a:t>
            </a:r>
            <a:r>
              <a:rPr lang="en-US" sz="1400" dirty="0" err="1" smtClean="0">
                <a:latin typeface="Tahoma" charset="0"/>
                <a:ea typeface="Tahoma" charset="0"/>
                <a:cs typeface="Tahoma" charset="0"/>
              </a:rPr>
              <a:t>db</a:t>
            </a:r>
            <a:r>
              <a:rPr lang="en-US" sz="1400" dirty="0" smtClean="0">
                <a:latin typeface="Tahoma" charset="0"/>
                <a:ea typeface="Tahoma" charset="0"/>
                <a:cs typeface="Tahoma" charset="0"/>
              </a:rPr>
              <a:t>?</a:t>
            </a:r>
          </a:p>
          <a:p>
            <a:r>
              <a:rPr lang="en-US" sz="1400" dirty="0" smtClean="0">
                <a:latin typeface="Tahoma" charset="0"/>
                <a:ea typeface="Tahoma" charset="0"/>
                <a:cs typeface="Tahoma" charset="0"/>
              </a:rPr>
              <a:t>if not then load it.</a:t>
            </a:r>
          </a:p>
        </p:txBody>
      </p:sp>
      <p:sp>
        <p:nvSpPr>
          <p:cNvPr id="31" name="TextBox 30"/>
          <p:cNvSpPr txBox="1"/>
          <p:nvPr/>
        </p:nvSpPr>
        <p:spPr>
          <a:xfrm>
            <a:off x="2672484" y="1610406"/>
            <a:ext cx="5519781" cy="954107"/>
          </a:xfrm>
          <a:prstGeom prst="rect">
            <a:avLst/>
          </a:prstGeom>
          <a:noFill/>
        </p:spPr>
        <p:txBody>
          <a:bodyPr wrap="none" rtlCol="0">
            <a:spAutoFit/>
          </a:bodyPr>
          <a:lstStyle/>
          <a:p>
            <a:r>
              <a:rPr lang="en-US" sz="1400" dirty="0" smtClean="0">
                <a:latin typeface="Tahoma" charset="0"/>
                <a:ea typeface="Tahoma" charset="0"/>
                <a:cs typeface="Tahoma" charset="0"/>
              </a:rPr>
              <a:t>next: add this new logic:</a:t>
            </a:r>
          </a:p>
          <a:p>
            <a:r>
              <a:rPr lang="en-US" sz="1400" dirty="0" smtClean="0">
                <a:latin typeface="Tahoma" charset="0"/>
                <a:ea typeface="Tahoma" charset="0"/>
                <a:cs typeface="Tahoma" charset="0"/>
              </a:rPr>
              <a:t>does the </a:t>
            </a:r>
            <a:r>
              <a:rPr lang="en-US" sz="1400" dirty="0" err="1" smtClean="0">
                <a:latin typeface="Tahoma" charset="0"/>
                <a:ea typeface="Tahoma" charset="0"/>
                <a:cs typeface="Tahoma" charset="0"/>
              </a:rPr>
              <a:t>SEparam</a:t>
            </a:r>
            <a:r>
              <a:rPr lang="en-US" sz="1400" dirty="0" smtClean="0">
                <a:latin typeface="Tahoma" charset="0"/>
                <a:ea typeface="Tahoma" charset="0"/>
                <a:cs typeface="Tahoma" charset="0"/>
              </a:rPr>
              <a:t> include a new s_0N (i.e. anything other than 0)?</a:t>
            </a:r>
          </a:p>
          <a:p>
            <a:r>
              <a:rPr lang="en-US" sz="1400" dirty="0" smtClean="0">
                <a:latin typeface="Tahoma" charset="0"/>
                <a:ea typeface="Tahoma" charset="0"/>
                <a:cs typeface="Tahoma" charset="0"/>
              </a:rPr>
              <a:t>	check if it exists</a:t>
            </a:r>
          </a:p>
          <a:p>
            <a:r>
              <a:rPr lang="en-US" sz="1400" dirty="0">
                <a:latin typeface="Tahoma" charset="0"/>
                <a:ea typeface="Tahoma" charset="0"/>
                <a:cs typeface="Tahoma" charset="0"/>
              </a:rPr>
              <a:t>	</a:t>
            </a:r>
            <a:r>
              <a:rPr lang="en-US" sz="1400" dirty="0" smtClean="0">
                <a:latin typeface="Tahoma" charset="0"/>
                <a:ea typeface="Tahoma" charset="0"/>
                <a:cs typeface="Tahoma" charset="0"/>
              </a:rPr>
              <a:t>load it or create it</a:t>
            </a:r>
          </a:p>
        </p:txBody>
      </p:sp>
      <p:sp>
        <p:nvSpPr>
          <p:cNvPr id="32" name="TextBox 31"/>
          <p:cNvSpPr txBox="1"/>
          <p:nvPr/>
        </p:nvSpPr>
        <p:spPr>
          <a:xfrm>
            <a:off x="2672483" y="2942993"/>
            <a:ext cx="3142912" cy="307777"/>
          </a:xfrm>
          <a:prstGeom prst="rect">
            <a:avLst/>
          </a:prstGeom>
          <a:noFill/>
        </p:spPr>
        <p:txBody>
          <a:bodyPr wrap="none" rtlCol="0">
            <a:spAutoFit/>
          </a:bodyPr>
          <a:lstStyle/>
          <a:p>
            <a:r>
              <a:rPr lang="en-US" sz="1400" dirty="0" smtClean="0">
                <a:latin typeface="Tahoma" charset="0"/>
                <a:ea typeface="Tahoma" charset="0"/>
                <a:cs typeface="Tahoma" charset="0"/>
              </a:rPr>
              <a:t>next: are we </a:t>
            </a:r>
            <a:r>
              <a:rPr lang="en-US" sz="1400" smtClean="0">
                <a:latin typeface="Tahoma" charset="0"/>
                <a:ea typeface="Tahoma" charset="0"/>
                <a:cs typeface="Tahoma" charset="0"/>
              </a:rPr>
              <a:t>asking for time interval?</a:t>
            </a:r>
            <a:endParaRPr lang="en-US" sz="1400" dirty="0" smtClean="0">
              <a:latin typeface="Tahoma" charset="0"/>
              <a:ea typeface="Tahoma" charset="0"/>
              <a:cs typeface="Tahoma" charset="0"/>
            </a:endParaRPr>
          </a:p>
        </p:txBody>
      </p:sp>
    </p:spTree>
    <p:extLst>
      <p:ext uri="{BB962C8B-B14F-4D97-AF65-F5344CB8AC3E}">
        <p14:creationId xmlns:p14="http://schemas.microsoft.com/office/powerpoint/2010/main" val="192783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72" y="406316"/>
            <a:ext cx="7886700" cy="433944"/>
          </a:xfrm>
        </p:spPr>
        <p:txBody>
          <a:bodyPr>
            <a:normAutofit/>
          </a:bodyPr>
          <a:lstStyle/>
          <a:p>
            <a:r>
              <a:rPr lang="en-US" sz="2400"/>
              <a:t>How to build long concatenated data “lists</a:t>
            </a:r>
            <a:r>
              <a:rPr lang="en-US" sz="2400" smtClean="0"/>
              <a:t>”</a:t>
            </a:r>
            <a:endParaRPr lang="en-US" sz="2400"/>
          </a:p>
        </p:txBody>
      </p:sp>
      <p:sp>
        <p:nvSpPr>
          <p:cNvPr id="3" name="TextBox 2"/>
          <p:cNvSpPr txBox="1"/>
          <p:nvPr/>
        </p:nvSpPr>
        <p:spPr>
          <a:xfrm>
            <a:off x="0" y="1993556"/>
            <a:ext cx="8078045" cy="307777"/>
          </a:xfrm>
          <a:prstGeom prst="rect">
            <a:avLst/>
          </a:prstGeom>
          <a:noFill/>
        </p:spPr>
        <p:txBody>
          <a:bodyPr wrap="none" rtlCol="0">
            <a:spAutoFit/>
          </a:bodyPr>
          <a:lstStyle/>
          <a:p>
            <a:r>
              <a:rPr lang="en-US" sz="1400" dirty="0" err="1" smtClean="0">
                <a:latin typeface="Tahoma" charset="0"/>
                <a:ea typeface="Tahoma" charset="0"/>
                <a:cs typeface="Tahoma" charset="0"/>
              </a:rPr>
              <a:t>catfromdatabase_channels</a:t>
            </a:r>
            <a:r>
              <a:rPr lang="en-US" sz="1400" dirty="0" smtClean="0">
                <a:latin typeface="Tahoma" charset="0"/>
                <a:ea typeface="Tahoma" charset="0"/>
                <a:cs typeface="Tahoma" charset="0"/>
              </a:rPr>
              <a:t> ("</a:t>
            </a:r>
            <a:r>
              <a:rPr lang="en-US" sz="1400" dirty="0">
                <a:latin typeface="Tahoma" charset="0"/>
                <a:ea typeface="Tahoma" charset="0"/>
                <a:cs typeface="Tahoma" charset="0"/>
              </a:rPr>
              <a:t>mouse9","2012-05-04_09-50-11","HI_NIP",0, "CAR","runningpower",1)</a:t>
            </a:r>
            <a:endParaRPr lang="en-US" sz="1400" dirty="0" smtClean="0">
              <a:latin typeface="Tahoma" charset="0"/>
              <a:ea typeface="Tahoma" charset="0"/>
              <a:cs typeface="Tahoma" charset="0"/>
            </a:endParaRPr>
          </a:p>
        </p:txBody>
      </p:sp>
      <p:sp>
        <p:nvSpPr>
          <p:cNvPr id="4" name="TextBox 3"/>
          <p:cNvSpPr txBox="1"/>
          <p:nvPr/>
        </p:nvSpPr>
        <p:spPr>
          <a:xfrm>
            <a:off x="469557" y="1488071"/>
            <a:ext cx="8759514" cy="307777"/>
          </a:xfrm>
          <a:prstGeom prst="rect">
            <a:avLst/>
          </a:prstGeom>
          <a:noFill/>
        </p:spPr>
        <p:txBody>
          <a:bodyPr wrap="none" rtlCol="0">
            <a:spAutoFit/>
          </a:bodyPr>
          <a:lstStyle/>
          <a:p>
            <a:r>
              <a:rPr lang="en-US" sz="1400" dirty="0" smtClean="0">
                <a:latin typeface="Tahoma" charset="0"/>
                <a:ea typeface="Tahoma" charset="0"/>
                <a:cs typeface="Tahoma" charset="0"/>
              </a:rPr>
              <a:t>(</a:t>
            </a:r>
            <a:r>
              <a:rPr lang="en-US" sz="1400" dirty="0" err="1">
                <a:latin typeface="Tahoma" charset="0"/>
                <a:ea typeface="Tahoma" charset="0"/>
                <a:cs typeface="Tahoma" charset="0"/>
              </a:rPr>
              <a:t>subjectname</a:t>
            </a:r>
            <a:r>
              <a:rPr lang="en-US" sz="1400" dirty="0">
                <a:latin typeface="Tahoma" charset="0"/>
                <a:ea typeface="Tahoma" charset="0"/>
                <a:cs typeface="Tahoma" charset="0"/>
              </a:rPr>
              <a:t>, </a:t>
            </a:r>
            <a:r>
              <a:rPr lang="en-US" sz="1400" dirty="0" err="1">
                <a:latin typeface="Tahoma" charset="0"/>
                <a:ea typeface="Tahoma" charset="0"/>
                <a:cs typeface="Tahoma" charset="0"/>
              </a:rPr>
              <a:t>sessionname</a:t>
            </a:r>
            <a:r>
              <a:rPr lang="en-US" sz="1400" dirty="0">
                <a:latin typeface="Tahoma" charset="0"/>
                <a:ea typeface="Tahoma" charset="0"/>
                <a:cs typeface="Tahoma" charset="0"/>
              </a:rPr>
              <a:t>, </a:t>
            </a:r>
            <a:r>
              <a:rPr lang="en-US" sz="1400" dirty="0" err="1">
                <a:latin typeface="Tahoma" charset="0"/>
                <a:ea typeface="Tahoma" charset="0"/>
                <a:cs typeface="Tahoma" charset="0"/>
              </a:rPr>
              <a:t>channelstring</a:t>
            </a:r>
            <a:r>
              <a:rPr lang="en-US" sz="1400" dirty="0">
                <a:latin typeface="Tahoma" charset="0"/>
                <a:ea typeface="Tahoma" charset="0"/>
                <a:cs typeface="Tahoma" charset="0"/>
              </a:rPr>
              <a:t>, </a:t>
            </a:r>
            <a:r>
              <a:rPr lang="en-US" sz="1400" dirty="0" err="1">
                <a:latin typeface="Tahoma" charset="0"/>
                <a:ea typeface="Tahoma" charset="0"/>
                <a:cs typeface="Tahoma" charset="0"/>
              </a:rPr>
              <a:t>channelstringISlist</a:t>
            </a:r>
            <a:r>
              <a:rPr lang="en-US" sz="1400" dirty="0">
                <a:latin typeface="Tahoma" charset="0"/>
                <a:ea typeface="Tahoma" charset="0"/>
                <a:cs typeface="Tahoma" charset="0"/>
              </a:rPr>
              <a:t>, </a:t>
            </a:r>
            <a:r>
              <a:rPr lang="en-US" sz="1400" dirty="0" err="1">
                <a:latin typeface="Tahoma" charset="0"/>
                <a:ea typeface="Tahoma" charset="0"/>
                <a:cs typeface="Tahoma" charset="0"/>
              </a:rPr>
              <a:t>referencename</a:t>
            </a:r>
            <a:r>
              <a:rPr lang="en-US" sz="1400" dirty="0">
                <a:latin typeface="Tahoma" charset="0"/>
                <a:ea typeface="Tahoma" charset="0"/>
                <a:cs typeface="Tahoma" charset="0"/>
              </a:rPr>
              <a:t>, </a:t>
            </a:r>
            <a:r>
              <a:rPr lang="en-US" sz="1400" dirty="0" err="1">
                <a:latin typeface="Tahoma" charset="0"/>
                <a:ea typeface="Tahoma" charset="0"/>
                <a:cs typeface="Tahoma" charset="0"/>
              </a:rPr>
              <a:t>whichanalysis</a:t>
            </a:r>
            <a:r>
              <a:rPr lang="en-US" sz="1400" dirty="0">
                <a:latin typeface="Tahoma" charset="0"/>
                <a:ea typeface="Tahoma" charset="0"/>
                <a:cs typeface="Tahoma" charset="0"/>
              </a:rPr>
              <a:t>, </a:t>
            </a:r>
            <a:r>
              <a:rPr lang="en-US" sz="1400" dirty="0" err="1">
                <a:latin typeface="Tahoma" charset="0"/>
                <a:ea typeface="Tahoma" charset="0"/>
                <a:cs typeface="Tahoma" charset="0"/>
              </a:rPr>
              <a:t>makenewset</a:t>
            </a:r>
            <a:r>
              <a:rPr lang="en-US" sz="1400" dirty="0">
                <a:latin typeface="Tahoma" charset="0"/>
                <a:ea typeface="Tahoma" charset="0"/>
                <a:cs typeface="Tahoma" charset="0"/>
              </a:rPr>
              <a:t>)</a:t>
            </a:r>
            <a:endParaRPr lang="en-US" sz="1400" dirty="0" smtClean="0">
              <a:latin typeface="Tahoma" charset="0"/>
              <a:ea typeface="Tahoma" charset="0"/>
              <a:cs typeface="Tahoma" charset="0"/>
            </a:endParaRPr>
          </a:p>
        </p:txBody>
      </p:sp>
      <p:cxnSp>
        <p:nvCxnSpPr>
          <p:cNvPr id="9" name="Straight Connector 8"/>
          <p:cNvCxnSpPr/>
          <p:nvPr/>
        </p:nvCxnSpPr>
        <p:spPr>
          <a:xfrm>
            <a:off x="642551" y="1729946"/>
            <a:ext cx="1614617" cy="35422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982372" y="1795848"/>
            <a:ext cx="963921" cy="28832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323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00993"/>
          </a:xfrm>
        </p:spPr>
        <p:txBody>
          <a:bodyPr>
            <a:normAutofit fontScale="90000"/>
          </a:bodyPr>
          <a:lstStyle/>
          <a:p>
            <a:r>
              <a:rPr lang="en-US" sz="2400" dirty="0" smtClean="0"/>
              <a:t>8. How to pull “</a:t>
            </a:r>
            <a:r>
              <a:rPr lang="en-US" sz="2400" dirty="0" err="1" smtClean="0"/>
              <a:t>snoppets</a:t>
            </a:r>
            <a:r>
              <a:rPr lang="en-US" sz="2400" dirty="0" smtClean="0"/>
              <a:t>” from database</a:t>
            </a:r>
            <a:endParaRPr lang="en-US" sz="2400" dirty="0"/>
          </a:p>
        </p:txBody>
      </p:sp>
      <p:sp>
        <p:nvSpPr>
          <p:cNvPr id="3" name="Rectangle 2"/>
          <p:cNvSpPr/>
          <p:nvPr/>
        </p:nvSpPr>
        <p:spPr>
          <a:xfrm>
            <a:off x="743980" y="1555577"/>
            <a:ext cx="2204450" cy="369332"/>
          </a:xfrm>
          <a:prstGeom prst="rect">
            <a:avLst/>
          </a:prstGeom>
        </p:spPr>
        <p:txBody>
          <a:bodyPr wrap="none">
            <a:spAutoFit/>
          </a:bodyPr>
          <a:lstStyle/>
          <a:p>
            <a:r>
              <a:rPr lang="en-US" dirty="0" err="1" smtClean="0">
                <a:latin typeface="Tahoma" charset="0"/>
                <a:ea typeface="Tahoma" charset="0"/>
                <a:cs typeface="Tahoma" charset="0"/>
              </a:rPr>
              <a:t>getsnoppet</a:t>
            </a:r>
            <a:r>
              <a:rPr lang="en-US" dirty="0" smtClean="0">
                <a:latin typeface="Tahoma" charset="0"/>
                <a:ea typeface="Tahoma" charset="0"/>
                <a:cs typeface="Tahoma" charset="0"/>
              </a:rPr>
              <a:t> (</a:t>
            </a:r>
            <a:r>
              <a:rPr lang="en-US" dirty="0">
                <a:latin typeface="Tahoma" charset="0"/>
                <a:ea typeface="Tahoma" charset="0"/>
                <a:cs typeface="Tahoma" charset="0"/>
              </a:rPr>
              <a:t>18590)</a:t>
            </a:r>
          </a:p>
        </p:txBody>
      </p:sp>
    </p:spTree>
    <p:extLst>
      <p:ext uri="{BB962C8B-B14F-4D97-AF65-F5344CB8AC3E}">
        <p14:creationId xmlns:p14="http://schemas.microsoft.com/office/powerpoint/2010/main" val="126635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29" y="2878092"/>
            <a:ext cx="8093676" cy="369332"/>
          </a:xfrm>
          <a:prstGeom prst="rect">
            <a:avLst/>
          </a:prstGeom>
        </p:spPr>
        <p:txBody>
          <a:bodyPr wrap="square">
            <a:spAutoFit/>
          </a:bodyPr>
          <a:lstStyle/>
          <a:p>
            <a:r>
              <a:rPr lang="en-US" dirty="0" smtClean="0"/>
              <a:t> </a:t>
            </a:r>
            <a:r>
              <a:rPr lang="en-US" dirty="0" err="1" smtClean="0"/>
              <a:t>makeandsaveresultwave_sessions</a:t>
            </a:r>
            <a:r>
              <a:rPr lang="en-US" dirty="0" smtClean="0"/>
              <a:t>("mouse7","","HI_NIP","",0,"SD",SD_params)</a:t>
            </a:r>
            <a:endParaRPr lang="en-US" dirty="0"/>
          </a:p>
        </p:txBody>
      </p:sp>
      <p:sp>
        <p:nvSpPr>
          <p:cNvPr id="3" name="Rectangle 2"/>
          <p:cNvSpPr/>
          <p:nvPr/>
        </p:nvSpPr>
        <p:spPr>
          <a:xfrm>
            <a:off x="267729" y="1413301"/>
            <a:ext cx="8802130" cy="646331"/>
          </a:xfrm>
          <a:prstGeom prst="rect">
            <a:avLst/>
          </a:prstGeom>
        </p:spPr>
        <p:txBody>
          <a:bodyPr wrap="square">
            <a:spAutoFit/>
          </a:bodyPr>
          <a:lstStyle/>
          <a:p>
            <a:r>
              <a:rPr lang="en-US" dirty="0" err="1"/>
              <a:t>loadNCSdirandsave</a:t>
            </a:r>
            <a:r>
              <a:rPr lang="en-US" dirty="0"/>
              <a:t>("","Macintosh </a:t>
            </a:r>
            <a:r>
              <a:rPr lang="en-US" dirty="0" err="1"/>
              <a:t>HD:Users:gene:Desktop:PREPROCESSED</a:t>
            </a:r>
            <a:r>
              <a:rPr lang="en-US" dirty="0"/>
              <a:t> DATA:HIpasspxp:mouse6:","CSC","",1,toptobottomwave=CM16_filters_AG1_CSCorder)</a:t>
            </a:r>
          </a:p>
        </p:txBody>
      </p:sp>
      <p:sp>
        <p:nvSpPr>
          <p:cNvPr id="4" name="TextBox 3"/>
          <p:cNvSpPr txBox="1"/>
          <p:nvPr/>
        </p:nvSpPr>
        <p:spPr>
          <a:xfrm>
            <a:off x="205946" y="3551881"/>
            <a:ext cx="8376332" cy="307777"/>
          </a:xfrm>
          <a:prstGeom prst="rect">
            <a:avLst/>
          </a:prstGeom>
          <a:noFill/>
        </p:spPr>
        <p:txBody>
          <a:bodyPr wrap="none" rtlCol="0">
            <a:spAutoFit/>
          </a:bodyPr>
          <a:lstStyle/>
          <a:p>
            <a:r>
              <a:rPr lang="en-US" sz="1400" dirty="0">
                <a:latin typeface="Tahoma" charset="0"/>
                <a:ea typeface="Tahoma" charset="0"/>
                <a:cs typeface="Tahoma" charset="0"/>
              </a:rPr>
              <a:t> </a:t>
            </a:r>
            <a:r>
              <a:rPr lang="en-US" sz="1400" dirty="0" err="1">
                <a:latin typeface="Tahoma" charset="0"/>
                <a:ea typeface="Tahoma" charset="0"/>
                <a:cs typeface="Tahoma" charset="0"/>
              </a:rPr>
              <a:t>computefromdatabasechannel</a:t>
            </a:r>
            <a:r>
              <a:rPr lang="en-US" sz="1400" dirty="0">
                <a:latin typeface="Tahoma" charset="0"/>
                <a:ea typeface="Tahoma" charset="0"/>
                <a:cs typeface="Tahoma" charset="0"/>
              </a:rPr>
              <a:t>("mouse9","2012-05-30_13-52-47","HI_NIP1","CAR",1,"SD",SD_params)</a:t>
            </a:r>
            <a:endParaRPr lang="en-US" sz="1400" dirty="0" smtClean="0">
              <a:latin typeface="Tahoma" charset="0"/>
              <a:ea typeface="Tahoma" charset="0"/>
              <a:cs typeface="Tahoma" charset="0"/>
            </a:endParaRPr>
          </a:p>
        </p:txBody>
      </p:sp>
      <p:sp>
        <p:nvSpPr>
          <p:cNvPr id="5" name="TextBox 4"/>
          <p:cNvSpPr txBox="1"/>
          <p:nvPr/>
        </p:nvSpPr>
        <p:spPr>
          <a:xfrm>
            <a:off x="412955" y="334297"/>
            <a:ext cx="2860014" cy="307777"/>
          </a:xfrm>
          <a:prstGeom prst="rect">
            <a:avLst/>
          </a:prstGeom>
          <a:noFill/>
        </p:spPr>
        <p:txBody>
          <a:bodyPr wrap="none" rtlCol="0">
            <a:spAutoFit/>
          </a:bodyPr>
          <a:lstStyle/>
          <a:p>
            <a:r>
              <a:rPr lang="en-US" sz="1400" dirty="0" smtClean="0">
                <a:latin typeface="Tahoma" charset="0"/>
                <a:ea typeface="Tahoma" charset="0"/>
                <a:cs typeface="Tahoma" charset="0"/>
              </a:rPr>
              <a:t>Make SD and </a:t>
            </a:r>
            <a:r>
              <a:rPr lang="en-US" sz="1400" dirty="0" err="1" smtClean="0">
                <a:latin typeface="Tahoma" charset="0"/>
                <a:ea typeface="Tahoma" charset="0"/>
                <a:cs typeface="Tahoma" charset="0"/>
              </a:rPr>
              <a:t>Avgevent</a:t>
            </a:r>
            <a:r>
              <a:rPr lang="en-US" sz="1400" dirty="0" smtClean="0">
                <a:latin typeface="Tahoma" charset="0"/>
                <a:ea typeface="Tahoma" charset="0"/>
                <a:cs typeface="Tahoma" charset="0"/>
              </a:rPr>
              <a:t> rate maps</a:t>
            </a:r>
          </a:p>
        </p:txBody>
      </p:sp>
    </p:spTree>
    <p:extLst>
      <p:ext uri="{BB962C8B-B14F-4D97-AF65-F5344CB8AC3E}">
        <p14:creationId xmlns:p14="http://schemas.microsoft.com/office/powerpoint/2010/main" val="1546146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ight Arrow 34"/>
          <p:cNvSpPr/>
          <p:nvPr/>
        </p:nvSpPr>
        <p:spPr>
          <a:xfrm>
            <a:off x="2581195" y="1977427"/>
            <a:ext cx="3320071" cy="23969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2" name="Title 1"/>
          <p:cNvSpPr>
            <a:spLocks noGrp="1"/>
          </p:cNvSpPr>
          <p:nvPr>
            <p:ph type="title"/>
          </p:nvPr>
        </p:nvSpPr>
        <p:spPr>
          <a:xfrm>
            <a:off x="2272306" y="116512"/>
            <a:ext cx="4261934" cy="422484"/>
          </a:xfrm>
        </p:spPr>
        <p:txBody>
          <a:bodyPr>
            <a:normAutofit/>
          </a:bodyPr>
          <a:lstStyle/>
          <a:p>
            <a:r>
              <a:rPr lang="en-US" sz="2400" dirty="0" smtClean="0"/>
              <a:t>High-level analysis schematic</a:t>
            </a:r>
            <a:endParaRPr lang="en-US" sz="2400" dirty="0"/>
          </a:p>
        </p:txBody>
      </p:sp>
      <p:sp>
        <p:nvSpPr>
          <p:cNvPr id="3" name="Rectangle 2"/>
          <p:cNvSpPr/>
          <p:nvPr/>
        </p:nvSpPr>
        <p:spPr>
          <a:xfrm>
            <a:off x="218210" y="762470"/>
            <a:ext cx="1671680" cy="31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ahoma" charset="0"/>
                <a:ea typeface="Tahoma" charset="0"/>
                <a:cs typeface="Tahoma" charset="0"/>
              </a:rPr>
              <a:t>RAW .</a:t>
            </a:r>
            <a:r>
              <a:rPr lang="en-US" dirty="0" err="1" smtClean="0">
                <a:solidFill>
                  <a:schemeClr val="tx1"/>
                </a:solidFill>
                <a:latin typeface="Tahoma" charset="0"/>
                <a:ea typeface="Tahoma" charset="0"/>
                <a:cs typeface="Tahoma" charset="0"/>
              </a:rPr>
              <a:t>ncs</a:t>
            </a:r>
            <a:r>
              <a:rPr lang="en-US" dirty="0" smtClean="0">
                <a:solidFill>
                  <a:schemeClr val="tx1"/>
                </a:solidFill>
                <a:latin typeface="Tahoma" charset="0"/>
                <a:ea typeface="Tahoma" charset="0"/>
                <a:cs typeface="Tahoma" charset="0"/>
              </a:rPr>
              <a:t> files</a:t>
            </a:r>
            <a:endParaRPr lang="en-US" dirty="0">
              <a:solidFill>
                <a:schemeClr val="tx1"/>
              </a:solidFill>
              <a:latin typeface="Tahoma" charset="0"/>
              <a:ea typeface="Tahoma" charset="0"/>
              <a:cs typeface="Tahoma" charset="0"/>
            </a:endParaRPr>
          </a:p>
        </p:txBody>
      </p:sp>
      <p:sp>
        <p:nvSpPr>
          <p:cNvPr id="11" name="Rectangle 10"/>
          <p:cNvSpPr/>
          <p:nvPr/>
        </p:nvSpPr>
        <p:spPr>
          <a:xfrm>
            <a:off x="1269438" y="1784741"/>
            <a:ext cx="1101230" cy="814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Tahoma" charset="0"/>
                <a:ea typeface="Tahoma" charset="0"/>
                <a:cs typeface="Tahoma" charset="0"/>
              </a:rPr>
              <a:t>full length RAW waves</a:t>
            </a:r>
          </a:p>
          <a:p>
            <a:pPr algn="ctr"/>
            <a:r>
              <a:rPr lang="en-US" sz="1400" dirty="0" smtClean="0">
                <a:solidFill>
                  <a:schemeClr val="tx1"/>
                </a:solidFill>
                <a:latin typeface="Tahoma" charset="0"/>
                <a:ea typeface="Tahoma" charset="0"/>
                <a:cs typeface="Tahoma" charset="0"/>
              </a:rPr>
              <a:t>(16-bit </a:t>
            </a:r>
            <a:r>
              <a:rPr lang="en-US" sz="1400" dirty="0" err="1" smtClean="0">
                <a:solidFill>
                  <a:schemeClr val="tx1"/>
                </a:solidFill>
                <a:latin typeface="Tahoma" charset="0"/>
                <a:ea typeface="Tahoma" charset="0"/>
                <a:cs typeface="Tahoma" charset="0"/>
              </a:rPr>
              <a:t>int</a:t>
            </a:r>
            <a:r>
              <a:rPr lang="en-US" sz="1400" dirty="0" smtClean="0">
                <a:solidFill>
                  <a:schemeClr val="tx1"/>
                </a:solidFill>
                <a:latin typeface="Tahoma" charset="0"/>
                <a:ea typeface="Tahoma" charset="0"/>
                <a:cs typeface="Tahoma" charset="0"/>
              </a:rPr>
              <a:t>)</a:t>
            </a:r>
          </a:p>
        </p:txBody>
      </p:sp>
      <p:sp>
        <p:nvSpPr>
          <p:cNvPr id="14" name="Rectangle 13"/>
          <p:cNvSpPr/>
          <p:nvPr/>
        </p:nvSpPr>
        <p:spPr>
          <a:xfrm>
            <a:off x="3794781" y="2673922"/>
            <a:ext cx="1216985"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smtClean="0">
                <a:solidFill>
                  <a:schemeClr val="tx1"/>
                </a:solidFill>
                <a:latin typeface="Tahoma" charset="0"/>
                <a:ea typeface="Tahoma" charset="0"/>
                <a:cs typeface="Tahoma" charset="0"/>
              </a:rPr>
              <a:t>SDs_noblank</a:t>
            </a:r>
            <a:endParaRPr lang="en-US" sz="1400" dirty="0" smtClean="0">
              <a:solidFill>
                <a:schemeClr val="tx1"/>
              </a:solidFill>
              <a:latin typeface="Tahoma" charset="0"/>
              <a:ea typeface="Tahoma" charset="0"/>
              <a:cs typeface="Tahoma" charset="0"/>
            </a:endParaRPr>
          </a:p>
        </p:txBody>
      </p:sp>
      <p:sp>
        <p:nvSpPr>
          <p:cNvPr id="15" name="Rectangle 14"/>
          <p:cNvSpPr/>
          <p:nvPr/>
        </p:nvSpPr>
        <p:spPr>
          <a:xfrm>
            <a:off x="904908" y="6144751"/>
            <a:ext cx="2014937" cy="24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smtClean="0">
                <a:solidFill>
                  <a:schemeClr val="tx1"/>
                </a:solidFill>
                <a:latin typeface="Tahoma" charset="0"/>
                <a:ea typeface="Tahoma" charset="0"/>
                <a:cs typeface="Tahoma" charset="0"/>
              </a:rPr>
              <a:t>etc</a:t>
            </a:r>
            <a:endParaRPr lang="en-US" sz="1400" dirty="0" smtClean="0">
              <a:solidFill>
                <a:schemeClr val="tx1"/>
              </a:solidFill>
              <a:latin typeface="Tahoma" charset="0"/>
              <a:ea typeface="Tahoma" charset="0"/>
              <a:cs typeface="Tahoma" charset="0"/>
            </a:endParaRPr>
          </a:p>
        </p:txBody>
      </p:sp>
      <p:sp>
        <p:nvSpPr>
          <p:cNvPr id="17" name="Rectangle 16"/>
          <p:cNvSpPr/>
          <p:nvPr/>
        </p:nvSpPr>
        <p:spPr>
          <a:xfrm>
            <a:off x="915051" y="5744980"/>
            <a:ext cx="1949677" cy="3164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Tahoma" charset="0"/>
                <a:ea typeface="Tahoma" charset="0"/>
                <a:cs typeface="Tahoma" charset="0"/>
              </a:rPr>
              <a:t>write </a:t>
            </a:r>
            <a:r>
              <a:rPr lang="en-US" sz="1400" dirty="0" err="1" smtClean="0">
                <a:solidFill>
                  <a:schemeClr val="tx1"/>
                </a:solidFill>
                <a:latin typeface="Tahoma" charset="0"/>
                <a:ea typeface="Tahoma" charset="0"/>
                <a:cs typeface="Tahoma" charset="0"/>
              </a:rPr>
              <a:t>nse</a:t>
            </a:r>
            <a:r>
              <a:rPr lang="en-US" sz="1400" dirty="0" smtClean="0">
                <a:solidFill>
                  <a:schemeClr val="tx1"/>
                </a:solidFill>
                <a:latin typeface="Tahoma" charset="0"/>
                <a:ea typeface="Tahoma" charset="0"/>
                <a:cs typeface="Tahoma" charset="0"/>
              </a:rPr>
              <a:t> files</a:t>
            </a:r>
          </a:p>
        </p:txBody>
      </p:sp>
      <p:sp>
        <p:nvSpPr>
          <p:cNvPr id="19" name="TextBox 18"/>
          <p:cNvSpPr txBox="1"/>
          <p:nvPr/>
        </p:nvSpPr>
        <p:spPr>
          <a:xfrm>
            <a:off x="249438" y="5438660"/>
            <a:ext cx="1609223" cy="307777"/>
          </a:xfrm>
          <a:prstGeom prst="rect">
            <a:avLst/>
          </a:prstGeom>
          <a:noFill/>
        </p:spPr>
        <p:txBody>
          <a:bodyPr wrap="none" rtlCol="0">
            <a:spAutoFit/>
          </a:bodyPr>
          <a:lstStyle/>
          <a:p>
            <a:r>
              <a:rPr lang="en-US" sz="1400" dirty="0" smtClean="0">
                <a:latin typeface="Tahoma" charset="0"/>
                <a:ea typeface="Tahoma" charset="0"/>
                <a:cs typeface="Tahoma" charset="0"/>
              </a:rPr>
              <a:t>additional process</a:t>
            </a:r>
            <a:endParaRPr lang="en-US" sz="1400" dirty="0">
              <a:latin typeface="Tahoma" charset="0"/>
              <a:ea typeface="Tahoma" charset="0"/>
              <a:cs typeface="Tahoma" charset="0"/>
            </a:endParaRPr>
          </a:p>
        </p:txBody>
      </p:sp>
      <p:sp>
        <p:nvSpPr>
          <p:cNvPr id="22" name="Bent Arrow 21"/>
          <p:cNvSpPr/>
          <p:nvPr/>
        </p:nvSpPr>
        <p:spPr>
          <a:xfrm flipV="1">
            <a:off x="210563" y="1214053"/>
            <a:ext cx="948202" cy="1222715"/>
          </a:xfrm>
          <a:prstGeom prst="bentArrow">
            <a:avLst>
              <a:gd name="adj1" fmla="val 25000"/>
              <a:gd name="adj2" fmla="val 25000"/>
              <a:gd name="adj3" fmla="val 25000"/>
              <a:gd name="adj4" fmla="val 426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Tahoma" charset="0"/>
              <a:ea typeface="Tahoma" charset="0"/>
              <a:cs typeface="Tahoma" charset="0"/>
            </a:endParaRPr>
          </a:p>
        </p:txBody>
      </p:sp>
      <p:sp>
        <p:nvSpPr>
          <p:cNvPr id="23" name="Rectangle 22"/>
          <p:cNvSpPr/>
          <p:nvPr/>
        </p:nvSpPr>
        <p:spPr>
          <a:xfrm>
            <a:off x="6048294" y="1784741"/>
            <a:ext cx="2278359" cy="814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Tahoma" charset="0"/>
                <a:ea typeface="Tahoma" charset="0"/>
                <a:cs typeface="Tahoma" charset="0"/>
              </a:rPr>
              <a:t>other references</a:t>
            </a:r>
            <a:endParaRPr lang="en-US" sz="1400" dirty="0">
              <a:solidFill>
                <a:schemeClr val="tx1"/>
              </a:solidFill>
              <a:latin typeface="Tahoma" charset="0"/>
              <a:ea typeface="Tahoma" charset="0"/>
              <a:cs typeface="Tahoma" charset="0"/>
            </a:endParaRPr>
          </a:p>
          <a:p>
            <a:pPr algn="ctr"/>
            <a:r>
              <a:rPr lang="en-US" sz="1400" dirty="0" smtClean="0">
                <a:solidFill>
                  <a:schemeClr val="tx1"/>
                </a:solidFill>
                <a:latin typeface="Tahoma" charset="0"/>
                <a:ea typeface="Tahoma" charset="0"/>
                <a:cs typeface="Tahoma" charset="0"/>
              </a:rPr>
              <a:t>coherence based CAR</a:t>
            </a:r>
          </a:p>
        </p:txBody>
      </p:sp>
      <p:sp>
        <p:nvSpPr>
          <p:cNvPr id="24" name="Rectangle 23"/>
          <p:cNvSpPr/>
          <p:nvPr/>
        </p:nvSpPr>
        <p:spPr>
          <a:xfrm>
            <a:off x="3492514" y="1784741"/>
            <a:ext cx="1029956" cy="813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Tahoma" charset="0"/>
                <a:ea typeface="Tahoma" charset="0"/>
                <a:cs typeface="Tahoma" charset="0"/>
              </a:rPr>
              <a:t>SD-based CAR reference</a:t>
            </a:r>
          </a:p>
        </p:txBody>
      </p:sp>
      <p:sp>
        <p:nvSpPr>
          <p:cNvPr id="18" name="Rectangle 17"/>
          <p:cNvSpPr/>
          <p:nvPr/>
        </p:nvSpPr>
        <p:spPr>
          <a:xfrm>
            <a:off x="3794782" y="3022046"/>
            <a:ext cx="1392831"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latin typeface="Tahoma" charset="0"/>
                <a:ea typeface="Tahoma" charset="0"/>
                <a:cs typeface="Tahoma" charset="0"/>
              </a:rPr>
              <a:t>SDs_blank3SD</a:t>
            </a:r>
          </a:p>
        </p:txBody>
      </p:sp>
      <p:sp>
        <p:nvSpPr>
          <p:cNvPr id="20" name="Rectangle 19"/>
          <p:cNvSpPr/>
          <p:nvPr/>
        </p:nvSpPr>
        <p:spPr>
          <a:xfrm>
            <a:off x="3794782" y="337017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latin typeface="Tahoma" charset="0"/>
                <a:ea typeface="Tahoma" charset="0"/>
                <a:cs typeface="Tahoma" charset="0"/>
              </a:rPr>
              <a:t>SDs_blank4SD</a:t>
            </a:r>
          </a:p>
        </p:txBody>
      </p:sp>
      <p:sp>
        <p:nvSpPr>
          <p:cNvPr id="26" name="Rectangle 25"/>
          <p:cNvSpPr/>
          <p:nvPr/>
        </p:nvSpPr>
        <p:spPr>
          <a:xfrm>
            <a:off x="3794782" y="3718296"/>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PSD_grand</a:t>
            </a:r>
            <a:endParaRPr lang="en-US" sz="1400" dirty="0" smtClean="0">
              <a:solidFill>
                <a:schemeClr val="tx1"/>
              </a:solidFill>
              <a:latin typeface="Tahoma" charset="0"/>
              <a:ea typeface="Tahoma" charset="0"/>
              <a:cs typeface="Tahoma" charset="0"/>
            </a:endParaRPr>
          </a:p>
        </p:txBody>
      </p:sp>
      <p:sp>
        <p:nvSpPr>
          <p:cNvPr id="27" name="Rectangle 26"/>
          <p:cNvSpPr/>
          <p:nvPr/>
        </p:nvSpPr>
        <p:spPr>
          <a:xfrm>
            <a:off x="3794782" y="406642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runningpower</a:t>
            </a:r>
            <a:endParaRPr lang="en-US" sz="1400" dirty="0" smtClean="0">
              <a:solidFill>
                <a:schemeClr val="tx1"/>
              </a:solidFill>
              <a:latin typeface="Tahoma" charset="0"/>
              <a:ea typeface="Tahoma" charset="0"/>
              <a:cs typeface="Tahoma" charset="0"/>
            </a:endParaRPr>
          </a:p>
        </p:txBody>
      </p:sp>
      <p:sp>
        <p:nvSpPr>
          <p:cNvPr id="28" name="Rectangle 27"/>
          <p:cNvSpPr/>
          <p:nvPr/>
        </p:nvSpPr>
        <p:spPr>
          <a:xfrm>
            <a:off x="1600091" y="2673922"/>
            <a:ext cx="1216985"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smtClean="0">
                <a:solidFill>
                  <a:schemeClr val="tx1"/>
                </a:solidFill>
                <a:latin typeface="Tahoma" charset="0"/>
                <a:ea typeface="Tahoma" charset="0"/>
                <a:cs typeface="Tahoma" charset="0"/>
              </a:rPr>
              <a:t>SDs_noblank</a:t>
            </a:r>
            <a:endParaRPr lang="en-US" sz="1400" dirty="0" smtClean="0">
              <a:solidFill>
                <a:schemeClr val="tx1"/>
              </a:solidFill>
              <a:latin typeface="Tahoma" charset="0"/>
              <a:ea typeface="Tahoma" charset="0"/>
              <a:cs typeface="Tahoma" charset="0"/>
            </a:endParaRPr>
          </a:p>
        </p:txBody>
      </p:sp>
      <p:sp>
        <p:nvSpPr>
          <p:cNvPr id="29" name="Rectangle 28"/>
          <p:cNvSpPr/>
          <p:nvPr/>
        </p:nvSpPr>
        <p:spPr>
          <a:xfrm>
            <a:off x="1600091" y="4414546"/>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SEdata</a:t>
            </a:r>
            <a:r>
              <a:rPr lang="en-US" sz="1400" dirty="0" smtClean="0">
                <a:solidFill>
                  <a:schemeClr val="tx1"/>
                </a:solidFill>
                <a:latin typeface="Tahoma" charset="0"/>
                <a:ea typeface="Tahoma" charset="0"/>
                <a:cs typeface="Tahoma" charset="0"/>
              </a:rPr>
              <a:t> 3 SD s00</a:t>
            </a:r>
          </a:p>
        </p:txBody>
      </p:sp>
      <p:sp>
        <p:nvSpPr>
          <p:cNvPr id="30" name="Rectangle 29"/>
          <p:cNvSpPr/>
          <p:nvPr/>
        </p:nvSpPr>
        <p:spPr>
          <a:xfrm>
            <a:off x="1600092" y="3022046"/>
            <a:ext cx="1392831"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latin typeface="Tahoma" charset="0"/>
                <a:ea typeface="Tahoma" charset="0"/>
                <a:cs typeface="Tahoma" charset="0"/>
              </a:rPr>
              <a:t>SDs_blank3SD</a:t>
            </a:r>
          </a:p>
        </p:txBody>
      </p:sp>
      <p:sp>
        <p:nvSpPr>
          <p:cNvPr id="31" name="Rectangle 30"/>
          <p:cNvSpPr/>
          <p:nvPr/>
        </p:nvSpPr>
        <p:spPr>
          <a:xfrm>
            <a:off x="1600092" y="337017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latin typeface="Tahoma" charset="0"/>
                <a:ea typeface="Tahoma" charset="0"/>
                <a:cs typeface="Tahoma" charset="0"/>
              </a:rPr>
              <a:t>SDs_blank4SD</a:t>
            </a:r>
          </a:p>
        </p:txBody>
      </p:sp>
      <p:sp>
        <p:nvSpPr>
          <p:cNvPr id="32" name="Rectangle 31"/>
          <p:cNvSpPr/>
          <p:nvPr/>
        </p:nvSpPr>
        <p:spPr>
          <a:xfrm>
            <a:off x="1600092" y="3718296"/>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PSD_grand</a:t>
            </a:r>
            <a:endParaRPr lang="en-US" sz="1400" dirty="0" smtClean="0">
              <a:solidFill>
                <a:schemeClr val="tx1"/>
              </a:solidFill>
              <a:latin typeface="Tahoma" charset="0"/>
              <a:ea typeface="Tahoma" charset="0"/>
              <a:cs typeface="Tahoma" charset="0"/>
            </a:endParaRPr>
          </a:p>
        </p:txBody>
      </p:sp>
      <p:sp>
        <p:nvSpPr>
          <p:cNvPr id="33" name="Rectangle 32"/>
          <p:cNvSpPr/>
          <p:nvPr/>
        </p:nvSpPr>
        <p:spPr>
          <a:xfrm>
            <a:off x="1600092" y="406642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runningpower</a:t>
            </a:r>
            <a:endParaRPr lang="en-US" sz="1400" dirty="0" smtClean="0">
              <a:solidFill>
                <a:schemeClr val="tx1"/>
              </a:solidFill>
              <a:latin typeface="Tahoma" charset="0"/>
              <a:ea typeface="Tahoma" charset="0"/>
              <a:cs typeface="Tahoma" charset="0"/>
            </a:endParaRPr>
          </a:p>
        </p:txBody>
      </p:sp>
      <p:sp>
        <p:nvSpPr>
          <p:cNvPr id="8" name="TextBox 7"/>
          <p:cNvSpPr txBox="1"/>
          <p:nvPr/>
        </p:nvSpPr>
        <p:spPr>
          <a:xfrm>
            <a:off x="5487164" y="2063236"/>
            <a:ext cx="348172" cy="307777"/>
          </a:xfrm>
          <a:prstGeom prst="rect">
            <a:avLst/>
          </a:prstGeom>
          <a:noFill/>
        </p:spPr>
        <p:txBody>
          <a:bodyPr wrap="none" rtlCol="0">
            <a:spAutoFit/>
          </a:bodyPr>
          <a:lstStyle/>
          <a:p>
            <a:r>
              <a:rPr lang="en-US" sz="1400" dirty="0" smtClean="0">
                <a:latin typeface="Tahoma" charset="0"/>
                <a:ea typeface="Tahoma" charset="0"/>
                <a:cs typeface="Tahoma" charset="0"/>
              </a:rPr>
              <a:t>...</a:t>
            </a:r>
          </a:p>
        </p:txBody>
      </p:sp>
      <p:sp>
        <p:nvSpPr>
          <p:cNvPr id="10" name="Right Arrow 9"/>
          <p:cNvSpPr/>
          <p:nvPr/>
        </p:nvSpPr>
        <p:spPr>
          <a:xfrm>
            <a:off x="2581196" y="2222820"/>
            <a:ext cx="711200" cy="23969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6" name="Freeform 45"/>
          <p:cNvSpPr/>
          <p:nvPr/>
        </p:nvSpPr>
        <p:spPr>
          <a:xfrm>
            <a:off x="125786" y="682123"/>
            <a:ext cx="4763117" cy="4415855"/>
          </a:xfrm>
          <a:custGeom>
            <a:avLst/>
            <a:gdLst>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4605251 w 4754880"/>
              <a:gd name="connsiteY6" fmla="*/ 0 h 3699164"/>
              <a:gd name="connsiteX7" fmla="*/ 0 w 4754880"/>
              <a:gd name="connsiteY7" fmla="*/ 0 h 3699164"/>
              <a:gd name="connsiteX8" fmla="*/ 0 w 4754880"/>
              <a:gd name="connsiteY8" fmla="*/ 9144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4605251 w 4754880"/>
              <a:gd name="connsiteY6" fmla="*/ 0 h 3699164"/>
              <a:gd name="connsiteX7" fmla="*/ 0 w 4754880"/>
              <a:gd name="connsiteY7"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61804 h 3699164"/>
              <a:gd name="connsiteX4" fmla="*/ 4754880 w 4754880"/>
              <a:gd name="connsiteY4" fmla="*/ 1986742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61804 h 3699164"/>
              <a:gd name="connsiteX4" fmla="*/ 4754880 w 4754880"/>
              <a:gd name="connsiteY4" fmla="*/ 1936866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6" fmla="*/ 0 w 4754880"/>
              <a:gd name="connsiteY6" fmla="*/ 8313 h 3699164"/>
              <a:gd name="connsiteX0" fmla="*/ 0 w 4754880"/>
              <a:gd name="connsiteY0" fmla="*/ 8313 h 4119293"/>
              <a:gd name="connsiteX1" fmla="*/ 0 w 4754880"/>
              <a:gd name="connsiteY1" fmla="*/ 4119293 h 4119293"/>
              <a:gd name="connsiteX2" fmla="*/ 3217026 w 4754880"/>
              <a:gd name="connsiteY2" fmla="*/ 3699164 h 4119293"/>
              <a:gd name="connsiteX3" fmla="*/ 3217026 w 4754880"/>
              <a:gd name="connsiteY3" fmla="*/ 1936866 h 4119293"/>
              <a:gd name="connsiteX4" fmla="*/ 4754880 w 4754880"/>
              <a:gd name="connsiteY4" fmla="*/ 1936866 h 4119293"/>
              <a:gd name="connsiteX5" fmla="*/ 4754880 w 4754880"/>
              <a:gd name="connsiteY5" fmla="*/ 0 h 4119293"/>
              <a:gd name="connsiteX6" fmla="*/ 0 w 4754880"/>
              <a:gd name="connsiteY6" fmla="*/ 8313 h 4119293"/>
              <a:gd name="connsiteX0" fmla="*/ 0 w 4754880"/>
              <a:gd name="connsiteY0" fmla="*/ 8313 h 4127531"/>
              <a:gd name="connsiteX1" fmla="*/ 0 w 4754880"/>
              <a:gd name="connsiteY1" fmla="*/ 4119293 h 4127531"/>
              <a:gd name="connsiteX2" fmla="*/ 3208788 w 4754880"/>
              <a:gd name="connsiteY2" fmla="*/ 4127531 h 4127531"/>
              <a:gd name="connsiteX3" fmla="*/ 3217026 w 4754880"/>
              <a:gd name="connsiteY3" fmla="*/ 1936866 h 4127531"/>
              <a:gd name="connsiteX4" fmla="*/ 4754880 w 4754880"/>
              <a:gd name="connsiteY4" fmla="*/ 1936866 h 4127531"/>
              <a:gd name="connsiteX5" fmla="*/ 4754880 w 4754880"/>
              <a:gd name="connsiteY5" fmla="*/ 0 h 4127531"/>
              <a:gd name="connsiteX6" fmla="*/ 0 w 4754880"/>
              <a:gd name="connsiteY6" fmla="*/ 8313 h 4127531"/>
              <a:gd name="connsiteX0" fmla="*/ 16475 w 4771355"/>
              <a:gd name="connsiteY0" fmla="*/ 8313 h 4366428"/>
              <a:gd name="connsiteX1" fmla="*/ 0 w 4771355"/>
              <a:gd name="connsiteY1" fmla="*/ 4366428 h 4366428"/>
              <a:gd name="connsiteX2" fmla="*/ 3225263 w 4771355"/>
              <a:gd name="connsiteY2" fmla="*/ 4127531 h 4366428"/>
              <a:gd name="connsiteX3" fmla="*/ 3233501 w 4771355"/>
              <a:gd name="connsiteY3" fmla="*/ 1936866 h 4366428"/>
              <a:gd name="connsiteX4" fmla="*/ 4771355 w 4771355"/>
              <a:gd name="connsiteY4" fmla="*/ 1936866 h 4366428"/>
              <a:gd name="connsiteX5" fmla="*/ 4771355 w 4771355"/>
              <a:gd name="connsiteY5" fmla="*/ 0 h 4366428"/>
              <a:gd name="connsiteX6" fmla="*/ 16475 w 4771355"/>
              <a:gd name="connsiteY6" fmla="*/ 8313 h 4366428"/>
              <a:gd name="connsiteX0" fmla="*/ 16475 w 4771355"/>
              <a:gd name="connsiteY0" fmla="*/ 8313 h 4374666"/>
              <a:gd name="connsiteX1" fmla="*/ 0 w 4771355"/>
              <a:gd name="connsiteY1" fmla="*/ 4366428 h 4374666"/>
              <a:gd name="connsiteX2" fmla="*/ 3208788 w 4771355"/>
              <a:gd name="connsiteY2" fmla="*/ 4374666 h 4374666"/>
              <a:gd name="connsiteX3" fmla="*/ 3233501 w 4771355"/>
              <a:gd name="connsiteY3" fmla="*/ 1936866 h 4374666"/>
              <a:gd name="connsiteX4" fmla="*/ 4771355 w 4771355"/>
              <a:gd name="connsiteY4" fmla="*/ 1936866 h 4374666"/>
              <a:gd name="connsiteX5" fmla="*/ 4771355 w 4771355"/>
              <a:gd name="connsiteY5" fmla="*/ 0 h 4374666"/>
              <a:gd name="connsiteX6" fmla="*/ 16475 w 4771355"/>
              <a:gd name="connsiteY6" fmla="*/ 8313 h 4374666"/>
              <a:gd name="connsiteX0" fmla="*/ 16475 w 4771355"/>
              <a:gd name="connsiteY0" fmla="*/ 8313 h 4399379"/>
              <a:gd name="connsiteX1" fmla="*/ 0 w 4771355"/>
              <a:gd name="connsiteY1" fmla="*/ 4366428 h 4399379"/>
              <a:gd name="connsiteX2" fmla="*/ 3472398 w 4771355"/>
              <a:gd name="connsiteY2" fmla="*/ 4399379 h 4399379"/>
              <a:gd name="connsiteX3" fmla="*/ 3233501 w 4771355"/>
              <a:gd name="connsiteY3" fmla="*/ 1936866 h 4399379"/>
              <a:gd name="connsiteX4" fmla="*/ 4771355 w 4771355"/>
              <a:gd name="connsiteY4" fmla="*/ 1936866 h 4399379"/>
              <a:gd name="connsiteX5" fmla="*/ 4771355 w 4771355"/>
              <a:gd name="connsiteY5" fmla="*/ 0 h 4399379"/>
              <a:gd name="connsiteX6" fmla="*/ 16475 w 4771355"/>
              <a:gd name="connsiteY6" fmla="*/ 8313 h 4399379"/>
              <a:gd name="connsiteX0" fmla="*/ 16475 w 4771355"/>
              <a:gd name="connsiteY0" fmla="*/ 8313 h 4399379"/>
              <a:gd name="connsiteX1" fmla="*/ 0 w 4771355"/>
              <a:gd name="connsiteY1" fmla="*/ 4366428 h 4399379"/>
              <a:gd name="connsiteX2" fmla="*/ 3472398 w 4771355"/>
              <a:gd name="connsiteY2" fmla="*/ 4399379 h 4399379"/>
              <a:gd name="connsiteX3" fmla="*/ 3480636 w 4771355"/>
              <a:gd name="connsiteY3" fmla="*/ 1945104 h 4399379"/>
              <a:gd name="connsiteX4" fmla="*/ 4771355 w 4771355"/>
              <a:gd name="connsiteY4" fmla="*/ 1936866 h 4399379"/>
              <a:gd name="connsiteX5" fmla="*/ 4771355 w 4771355"/>
              <a:gd name="connsiteY5" fmla="*/ 0 h 4399379"/>
              <a:gd name="connsiteX6" fmla="*/ 16475 w 4771355"/>
              <a:gd name="connsiteY6" fmla="*/ 8313 h 4399379"/>
              <a:gd name="connsiteX0" fmla="*/ 8237 w 4763117"/>
              <a:gd name="connsiteY0" fmla="*/ 8313 h 4415855"/>
              <a:gd name="connsiteX1" fmla="*/ 0 w 4763117"/>
              <a:gd name="connsiteY1" fmla="*/ 4415855 h 4415855"/>
              <a:gd name="connsiteX2" fmla="*/ 3464160 w 4763117"/>
              <a:gd name="connsiteY2" fmla="*/ 4399379 h 4415855"/>
              <a:gd name="connsiteX3" fmla="*/ 3472398 w 4763117"/>
              <a:gd name="connsiteY3" fmla="*/ 1945104 h 4415855"/>
              <a:gd name="connsiteX4" fmla="*/ 4763117 w 4763117"/>
              <a:gd name="connsiteY4" fmla="*/ 1936866 h 4415855"/>
              <a:gd name="connsiteX5" fmla="*/ 4763117 w 4763117"/>
              <a:gd name="connsiteY5" fmla="*/ 0 h 4415855"/>
              <a:gd name="connsiteX6" fmla="*/ 8237 w 4763117"/>
              <a:gd name="connsiteY6" fmla="*/ 8313 h 441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3117" h="4415855">
                <a:moveTo>
                  <a:pt x="8237" y="8313"/>
                </a:moveTo>
                <a:cubicBezTo>
                  <a:pt x="2745" y="1461018"/>
                  <a:pt x="5492" y="2963150"/>
                  <a:pt x="0" y="4415855"/>
                </a:cubicBezTo>
                <a:lnTo>
                  <a:pt x="3464160" y="4399379"/>
                </a:lnTo>
                <a:lnTo>
                  <a:pt x="3472398" y="1945104"/>
                </a:lnTo>
                <a:lnTo>
                  <a:pt x="4763117" y="1936866"/>
                </a:lnTo>
                <a:lnTo>
                  <a:pt x="4763117" y="0"/>
                </a:lnTo>
                <a:lnTo>
                  <a:pt x="8237" y="8313"/>
                </a:lnTo>
                <a:close/>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txBox="1">
            <a:spLocks/>
          </p:cNvSpPr>
          <p:nvPr/>
        </p:nvSpPr>
        <p:spPr>
          <a:xfrm>
            <a:off x="904908" y="1361900"/>
            <a:ext cx="3051269" cy="293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a:solidFill>
                  <a:schemeClr val="tx1"/>
                </a:solidFill>
                <a:latin typeface="Tahoma" charset="0"/>
                <a:ea typeface="Tahoma" charset="0"/>
                <a:cs typeface="Tahoma" charset="0"/>
              </a:defRPr>
            </a:lvl1pPr>
          </a:lstStyle>
          <a:p>
            <a:r>
              <a:rPr lang="en-US" sz="1800" i="1" smtClean="0">
                <a:solidFill>
                  <a:srgbClr val="7030A0"/>
                </a:solidFill>
              </a:rPr>
              <a:t>Batch preprocessing stage 1</a:t>
            </a:r>
            <a:endParaRPr lang="en-US" sz="1800" i="1" dirty="0">
              <a:solidFill>
                <a:srgbClr val="7030A0"/>
              </a:solidFill>
            </a:endParaRPr>
          </a:p>
        </p:txBody>
      </p:sp>
      <p:sp>
        <p:nvSpPr>
          <p:cNvPr id="48" name="Rectangle 47"/>
          <p:cNvSpPr/>
          <p:nvPr/>
        </p:nvSpPr>
        <p:spPr>
          <a:xfrm>
            <a:off x="3716215" y="2657866"/>
            <a:ext cx="1518139" cy="172341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9" name="Title 1"/>
          <p:cNvSpPr txBox="1">
            <a:spLocks/>
          </p:cNvSpPr>
          <p:nvPr/>
        </p:nvSpPr>
        <p:spPr>
          <a:xfrm>
            <a:off x="5275385" y="3424192"/>
            <a:ext cx="3051269" cy="293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a:solidFill>
                  <a:schemeClr val="tx1"/>
                </a:solidFill>
                <a:latin typeface="Tahoma" charset="0"/>
                <a:ea typeface="Tahoma" charset="0"/>
                <a:cs typeface="Tahoma" charset="0"/>
              </a:defRPr>
            </a:lvl1pPr>
          </a:lstStyle>
          <a:p>
            <a:r>
              <a:rPr lang="en-US" sz="1800" i="1" dirty="0" smtClean="0">
                <a:solidFill>
                  <a:srgbClr val="00B050"/>
                </a:solidFill>
              </a:rPr>
              <a:t>Batch preprocessing </a:t>
            </a:r>
            <a:r>
              <a:rPr lang="en-US" sz="1800" i="1" smtClean="0">
                <a:solidFill>
                  <a:srgbClr val="00B050"/>
                </a:solidFill>
              </a:rPr>
              <a:t>stage 2</a:t>
            </a:r>
            <a:endParaRPr lang="en-US" sz="1800" i="1" dirty="0">
              <a:solidFill>
                <a:srgbClr val="00B050"/>
              </a:solidFill>
            </a:endParaRPr>
          </a:p>
        </p:txBody>
      </p:sp>
      <p:sp>
        <p:nvSpPr>
          <p:cNvPr id="50" name="Rectangle 49"/>
          <p:cNvSpPr/>
          <p:nvPr/>
        </p:nvSpPr>
        <p:spPr>
          <a:xfrm>
            <a:off x="1932502" y="4739877"/>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SEdata</a:t>
            </a:r>
            <a:r>
              <a:rPr lang="en-US" sz="1400" dirty="0" smtClean="0">
                <a:solidFill>
                  <a:schemeClr val="tx1"/>
                </a:solidFill>
                <a:latin typeface="Tahoma" charset="0"/>
                <a:ea typeface="Tahoma" charset="0"/>
                <a:cs typeface="Tahoma" charset="0"/>
              </a:rPr>
              <a:t> 3 SD s01</a:t>
            </a:r>
          </a:p>
        </p:txBody>
      </p:sp>
      <p:sp>
        <p:nvSpPr>
          <p:cNvPr id="51" name="Rectangle 50"/>
          <p:cNvSpPr/>
          <p:nvPr/>
        </p:nvSpPr>
        <p:spPr>
          <a:xfrm>
            <a:off x="3953184" y="4434700"/>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SEdata</a:t>
            </a:r>
            <a:r>
              <a:rPr lang="en-US" sz="1400" dirty="0" smtClean="0">
                <a:solidFill>
                  <a:schemeClr val="tx1"/>
                </a:solidFill>
                <a:latin typeface="Tahoma" charset="0"/>
                <a:ea typeface="Tahoma" charset="0"/>
                <a:cs typeface="Tahoma" charset="0"/>
              </a:rPr>
              <a:t> 3 SD s00</a:t>
            </a:r>
          </a:p>
        </p:txBody>
      </p:sp>
      <p:sp>
        <p:nvSpPr>
          <p:cNvPr id="52" name="Rectangle 51"/>
          <p:cNvSpPr/>
          <p:nvPr/>
        </p:nvSpPr>
        <p:spPr>
          <a:xfrm>
            <a:off x="4285595" y="4751611"/>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smtClean="0">
                <a:solidFill>
                  <a:schemeClr val="tx1"/>
                </a:solidFill>
                <a:latin typeface="Tahoma" charset="0"/>
                <a:ea typeface="Tahoma" charset="0"/>
                <a:cs typeface="Tahoma" charset="0"/>
              </a:rPr>
              <a:t>SEdata</a:t>
            </a:r>
            <a:r>
              <a:rPr lang="en-US" sz="1400" dirty="0" smtClean="0">
                <a:solidFill>
                  <a:schemeClr val="tx1"/>
                </a:solidFill>
                <a:latin typeface="Tahoma" charset="0"/>
                <a:ea typeface="Tahoma" charset="0"/>
                <a:cs typeface="Tahoma" charset="0"/>
              </a:rPr>
              <a:t> 3 SD s01</a:t>
            </a:r>
          </a:p>
        </p:txBody>
      </p:sp>
      <p:sp>
        <p:nvSpPr>
          <p:cNvPr id="53" name="TextBox 52"/>
          <p:cNvSpPr txBox="1"/>
          <p:nvPr/>
        </p:nvSpPr>
        <p:spPr>
          <a:xfrm>
            <a:off x="5745303" y="4414546"/>
            <a:ext cx="3002040" cy="523220"/>
          </a:xfrm>
          <a:prstGeom prst="rect">
            <a:avLst/>
          </a:prstGeom>
          <a:solidFill>
            <a:srgbClr val="FFFF00"/>
          </a:solidFill>
        </p:spPr>
        <p:txBody>
          <a:bodyPr wrap="none" rtlCol="0">
            <a:spAutoFit/>
          </a:bodyPr>
          <a:lstStyle/>
          <a:p>
            <a:r>
              <a:rPr lang="en-US" sz="1400" i="1" smtClean="0">
                <a:solidFill>
                  <a:srgbClr val="FF0000"/>
                </a:solidFill>
                <a:latin typeface="Tahoma" charset="0"/>
                <a:ea typeface="Tahoma" charset="0"/>
                <a:cs typeface="Tahoma" charset="0"/>
              </a:rPr>
              <a:t>current work point: stage 2 </a:t>
            </a:r>
            <a:r>
              <a:rPr lang="en-US" sz="1400" i="1" dirty="0" smtClean="0">
                <a:solidFill>
                  <a:srgbClr val="FF0000"/>
                </a:solidFill>
                <a:latin typeface="Tahoma" charset="0"/>
                <a:ea typeface="Tahoma" charset="0"/>
                <a:cs typeface="Tahoma" charset="0"/>
              </a:rPr>
              <a:t>method</a:t>
            </a:r>
          </a:p>
          <a:p>
            <a:r>
              <a:rPr lang="en-US" sz="1400" i="1" dirty="0" smtClean="0">
                <a:solidFill>
                  <a:srgbClr val="FF0000"/>
                </a:solidFill>
                <a:latin typeface="Tahoma" charset="0"/>
                <a:ea typeface="Tahoma" charset="0"/>
                <a:cs typeface="Tahoma" charset="0"/>
              </a:rPr>
              <a:t>of doing this</a:t>
            </a:r>
          </a:p>
        </p:txBody>
      </p:sp>
      <p:sp>
        <p:nvSpPr>
          <p:cNvPr id="4" name="TextBox 3"/>
          <p:cNvSpPr txBox="1"/>
          <p:nvPr/>
        </p:nvSpPr>
        <p:spPr>
          <a:xfrm>
            <a:off x="117058" y="4580038"/>
            <a:ext cx="1917513" cy="246221"/>
          </a:xfrm>
          <a:prstGeom prst="rect">
            <a:avLst/>
          </a:prstGeom>
          <a:noFill/>
        </p:spPr>
        <p:txBody>
          <a:bodyPr wrap="none" rtlCol="0">
            <a:spAutoFit/>
          </a:bodyPr>
          <a:lstStyle/>
          <a:p>
            <a:r>
              <a:rPr lang="en-US" sz="1000" i="1" dirty="0" smtClean="0">
                <a:solidFill>
                  <a:srgbClr val="FF0000"/>
                </a:solidFill>
                <a:latin typeface="Tahoma" charset="0"/>
                <a:ea typeface="Tahoma" charset="0"/>
                <a:cs typeface="Tahoma" charset="0"/>
              </a:rPr>
              <a:t>s00 is everything crossing 3SD</a:t>
            </a:r>
          </a:p>
        </p:txBody>
      </p:sp>
      <p:sp>
        <p:nvSpPr>
          <p:cNvPr id="34" name="TextBox 33"/>
          <p:cNvSpPr txBox="1"/>
          <p:nvPr/>
        </p:nvSpPr>
        <p:spPr>
          <a:xfrm>
            <a:off x="507948" y="4886123"/>
            <a:ext cx="1782860" cy="246221"/>
          </a:xfrm>
          <a:prstGeom prst="rect">
            <a:avLst/>
          </a:prstGeom>
          <a:noFill/>
        </p:spPr>
        <p:txBody>
          <a:bodyPr wrap="none" rtlCol="0">
            <a:spAutoFit/>
          </a:bodyPr>
          <a:lstStyle/>
          <a:p>
            <a:r>
              <a:rPr lang="en-US" sz="1000" i="1" dirty="0" smtClean="0">
                <a:solidFill>
                  <a:srgbClr val="FF0000"/>
                </a:solidFill>
                <a:latin typeface="Tahoma" charset="0"/>
                <a:ea typeface="Tahoma" charset="0"/>
                <a:cs typeface="Tahoma" charset="0"/>
              </a:rPr>
              <a:t>s01 is the basic “spike filter”</a:t>
            </a:r>
          </a:p>
        </p:txBody>
      </p:sp>
      <p:sp>
        <p:nvSpPr>
          <p:cNvPr id="5" name="Rectangle 4"/>
          <p:cNvSpPr/>
          <p:nvPr/>
        </p:nvSpPr>
        <p:spPr>
          <a:xfrm>
            <a:off x="1524000" y="2958585"/>
            <a:ext cx="1540933" cy="1107836"/>
          </a:xfrm>
          <a:prstGeom prst="rect">
            <a:avLst/>
          </a:prstGeom>
          <a:solidFill>
            <a:srgbClr val="FBE5D6">
              <a:alpha val="56863"/>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36" name="Rectangle 35"/>
          <p:cNvSpPr/>
          <p:nvPr/>
        </p:nvSpPr>
        <p:spPr>
          <a:xfrm>
            <a:off x="1524000" y="4381284"/>
            <a:ext cx="2069352" cy="668447"/>
          </a:xfrm>
          <a:prstGeom prst="rect">
            <a:avLst/>
          </a:prstGeom>
          <a:solidFill>
            <a:srgbClr val="FBE5D6">
              <a:alpha val="56863"/>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6" name="TextBox 5"/>
          <p:cNvSpPr txBox="1"/>
          <p:nvPr/>
        </p:nvSpPr>
        <p:spPr>
          <a:xfrm>
            <a:off x="229943" y="3211841"/>
            <a:ext cx="1266693" cy="553998"/>
          </a:xfrm>
          <a:prstGeom prst="rect">
            <a:avLst/>
          </a:prstGeom>
          <a:noFill/>
        </p:spPr>
        <p:txBody>
          <a:bodyPr wrap="none" rtlCol="0">
            <a:spAutoFit/>
          </a:bodyPr>
          <a:lstStyle/>
          <a:p>
            <a:r>
              <a:rPr lang="en-US" sz="1000" dirty="0" smtClean="0">
                <a:solidFill>
                  <a:srgbClr val="FBE5D6"/>
                </a:solidFill>
                <a:latin typeface="Tahoma" charset="0"/>
                <a:ea typeface="Tahoma" charset="0"/>
                <a:cs typeface="Tahoma" charset="0"/>
              </a:rPr>
              <a:t>beige boxes:</a:t>
            </a:r>
          </a:p>
          <a:p>
            <a:r>
              <a:rPr lang="en-US" sz="1000" dirty="0" smtClean="0">
                <a:solidFill>
                  <a:srgbClr val="FBE5D6"/>
                </a:solidFill>
                <a:latin typeface="Tahoma" charset="0"/>
                <a:ea typeface="Tahoma" charset="0"/>
                <a:cs typeface="Tahoma" charset="0"/>
              </a:rPr>
              <a:t>only computed in </a:t>
            </a:r>
          </a:p>
          <a:p>
            <a:r>
              <a:rPr lang="en-US" sz="1000" dirty="0" smtClean="0">
                <a:solidFill>
                  <a:srgbClr val="FBE5D6"/>
                </a:solidFill>
                <a:latin typeface="Tahoma" charset="0"/>
                <a:ea typeface="Tahoma" charset="0"/>
                <a:cs typeface="Tahoma" charset="0"/>
              </a:rPr>
              <a:t>“extended stage 1”</a:t>
            </a:r>
          </a:p>
        </p:txBody>
      </p:sp>
    </p:spTree>
    <p:extLst>
      <p:ext uri="{BB962C8B-B14F-4D97-AF65-F5344CB8AC3E}">
        <p14:creationId xmlns:p14="http://schemas.microsoft.com/office/powerpoint/2010/main" val="53173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946" y="261474"/>
            <a:ext cx="5279780" cy="589467"/>
          </a:xfrm>
        </p:spPr>
        <p:txBody>
          <a:bodyPr>
            <a:normAutofit/>
          </a:bodyPr>
          <a:lstStyle/>
          <a:p>
            <a:r>
              <a:rPr lang="en-US" dirty="0" smtClean="0"/>
              <a:t>Basic </a:t>
            </a:r>
            <a:r>
              <a:rPr lang="en-US" smtClean="0"/>
              <a:t>database structure</a:t>
            </a: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072" t="8637" r="20630" b="32306"/>
          <a:stretch/>
        </p:blipFill>
        <p:spPr>
          <a:xfrm>
            <a:off x="205946" y="1065125"/>
            <a:ext cx="8797147" cy="4824929"/>
          </a:xfrm>
          <a:prstGeom prst="rect">
            <a:avLst/>
          </a:prstGeom>
        </p:spPr>
      </p:pic>
    </p:spTree>
    <p:extLst>
      <p:ext uri="{BB962C8B-B14F-4D97-AF65-F5344CB8AC3E}">
        <p14:creationId xmlns:p14="http://schemas.microsoft.com/office/powerpoint/2010/main" val="389434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24" y="414339"/>
            <a:ext cx="7886700" cy="506941"/>
          </a:xfrm>
        </p:spPr>
        <p:txBody>
          <a:bodyPr>
            <a:normAutofit fontScale="90000"/>
          </a:bodyPr>
          <a:lstStyle/>
          <a:p>
            <a:r>
              <a:rPr lang="en-US" dirty="0" smtClean="0">
                <a:solidFill>
                  <a:srgbClr val="7030A0"/>
                </a:solidFill>
              </a:rPr>
              <a:t>Batch preprocessing stage 1</a:t>
            </a:r>
            <a:endParaRPr lang="en-US" dirty="0">
              <a:solidFill>
                <a:srgbClr val="7030A0"/>
              </a:solidFill>
            </a:endParaRPr>
          </a:p>
        </p:txBody>
      </p:sp>
      <p:sp>
        <p:nvSpPr>
          <p:cNvPr id="3" name="Rectangle 2"/>
          <p:cNvSpPr/>
          <p:nvPr/>
        </p:nvSpPr>
        <p:spPr>
          <a:xfrm>
            <a:off x="340324" y="2249399"/>
            <a:ext cx="7415143" cy="215444"/>
          </a:xfrm>
          <a:prstGeom prst="rect">
            <a:avLst/>
          </a:prstGeom>
        </p:spPr>
        <p:txBody>
          <a:bodyPr wrap="square">
            <a:spAutoFit/>
          </a:bodyPr>
          <a:lstStyle/>
          <a:p>
            <a:r>
              <a:rPr lang="en-US" sz="800" dirty="0" err="1">
                <a:latin typeface="Tahoma" charset="0"/>
                <a:ea typeface="Tahoma" charset="0"/>
                <a:cs typeface="Tahoma" charset="0"/>
              </a:rPr>
              <a:t>multiNCSloadpreprocesssave_new</a:t>
            </a:r>
            <a:r>
              <a:rPr lang="en-US" sz="800" dirty="0">
                <a:latin typeface="Tahoma" charset="0"/>
                <a:ea typeface="Tahoma" charset="0"/>
                <a:cs typeface="Tahoma" charset="0"/>
              </a:rPr>
              <a:t>(7,111,"mouse29",experimentnames,channelmatchstring,filter,deletionswave,toptobottom_channellist,2, stage1extended)</a:t>
            </a:r>
          </a:p>
        </p:txBody>
      </p:sp>
      <p:sp>
        <p:nvSpPr>
          <p:cNvPr id="4" name="Rectangle 3"/>
          <p:cNvSpPr/>
          <p:nvPr/>
        </p:nvSpPr>
        <p:spPr>
          <a:xfrm>
            <a:off x="822924" y="3024506"/>
            <a:ext cx="8930676" cy="215444"/>
          </a:xfrm>
          <a:prstGeom prst="rect">
            <a:avLst/>
          </a:prstGeom>
        </p:spPr>
        <p:txBody>
          <a:bodyPr wrap="square">
            <a:spAutoFit/>
          </a:bodyPr>
          <a:lstStyle/>
          <a:p>
            <a:r>
              <a:rPr lang="en-US" sz="800" dirty="0" err="1">
                <a:latin typeface="Tahoma" charset="0"/>
                <a:ea typeface="Tahoma" charset="0"/>
                <a:cs typeface="Tahoma" charset="0"/>
              </a:rPr>
              <a:t>loadNCSdirandsaveoutwaves</a:t>
            </a:r>
            <a:r>
              <a:rPr lang="en-US" sz="800" dirty="0">
                <a:latin typeface="Tahoma" charset="0"/>
                <a:ea typeface="Tahoma" charset="0"/>
                <a:cs typeface="Tahoma" charset="0"/>
              </a:rPr>
              <a:t>(</a:t>
            </a:r>
            <a:r>
              <a:rPr lang="en-US" sz="800" dirty="0" err="1">
                <a:latin typeface="Tahoma" charset="0"/>
                <a:ea typeface="Tahoma" charset="0"/>
                <a:cs typeface="Tahoma" charset="0"/>
              </a:rPr>
              <a:t>nextinput_pathstring,nextoutput_pathstring,channelmatchstring</a:t>
            </a:r>
            <a:r>
              <a:rPr lang="en-US" sz="800" dirty="0">
                <a:latin typeface="Tahoma" charset="0"/>
                <a:ea typeface="Tahoma" charset="0"/>
                <a:cs typeface="Tahoma" charset="0"/>
              </a:rPr>
              <a:t>[</a:t>
            </a:r>
            <a:r>
              <a:rPr lang="en-US" sz="800" dirty="0" err="1">
                <a:latin typeface="Tahoma" charset="0"/>
                <a:ea typeface="Tahoma" charset="0"/>
                <a:cs typeface="Tahoma" charset="0"/>
              </a:rPr>
              <a:t>i</a:t>
            </a:r>
            <a:r>
              <a:rPr lang="en-US" sz="800" dirty="0">
                <a:latin typeface="Tahoma" charset="0"/>
                <a:ea typeface="Tahoma" charset="0"/>
                <a:cs typeface="Tahoma" charset="0"/>
              </a:rPr>
              <a:t>],filter[</a:t>
            </a:r>
            <a:r>
              <a:rPr lang="en-US" sz="800" dirty="0" err="1">
                <a:latin typeface="Tahoma" charset="0"/>
                <a:ea typeface="Tahoma" charset="0"/>
                <a:cs typeface="Tahoma" charset="0"/>
              </a:rPr>
              <a:t>i</a:t>
            </a:r>
            <a:r>
              <a:rPr lang="en-US" sz="800" dirty="0">
                <a:latin typeface="Tahoma" charset="0"/>
                <a:ea typeface="Tahoma" charset="0"/>
                <a:cs typeface="Tahoma" charset="0"/>
              </a:rPr>
              <a:t>], </a:t>
            </a:r>
            <a:r>
              <a:rPr lang="en-US" sz="800" dirty="0" smtClean="0">
                <a:latin typeface="Tahoma" charset="0"/>
                <a:ea typeface="Tahoma" charset="0"/>
                <a:cs typeface="Tahoma" charset="0"/>
              </a:rPr>
              <a:t>stage1extended, </a:t>
            </a:r>
            <a:r>
              <a:rPr lang="en-US" sz="800" dirty="0" err="1" smtClean="0">
                <a:latin typeface="Tahoma" charset="0"/>
                <a:ea typeface="Tahoma" charset="0"/>
                <a:cs typeface="Tahoma" charset="0"/>
              </a:rPr>
              <a:t>deletionswave</a:t>
            </a:r>
            <a:r>
              <a:rPr lang="en-US" sz="800" dirty="0" smtClean="0">
                <a:latin typeface="Tahoma" charset="0"/>
                <a:ea typeface="Tahoma" charset="0"/>
                <a:cs typeface="Tahoma" charset="0"/>
              </a:rPr>
              <a:t>=deletions</a:t>
            </a:r>
            <a:r>
              <a:rPr lang="en-US" sz="800" dirty="0">
                <a:latin typeface="Tahoma" charset="0"/>
                <a:ea typeface="Tahoma" charset="0"/>
                <a:cs typeface="Tahoma" charset="0"/>
              </a:rPr>
              <a:t>, </a:t>
            </a:r>
            <a:r>
              <a:rPr lang="en-US" sz="800" dirty="0" err="1">
                <a:latin typeface="Tahoma" charset="0"/>
                <a:ea typeface="Tahoma" charset="0"/>
                <a:cs typeface="Tahoma" charset="0"/>
              </a:rPr>
              <a:t>toptobottomwave</a:t>
            </a:r>
            <a:r>
              <a:rPr lang="en-US" sz="800" dirty="0">
                <a:latin typeface="Tahoma" charset="0"/>
                <a:ea typeface="Tahoma" charset="0"/>
                <a:cs typeface="Tahoma" charset="0"/>
              </a:rPr>
              <a:t>=</a:t>
            </a:r>
            <a:r>
              <a:rPr lang="en-US" sz="800" dirty="0" err="1">
                <a:latin typeface="Tahoma" charset="0"/>
                <a:ea typeface="Tahoma" charset="0"/>
                <a:cs typeface="Tahoma" charset="0"/>
              </a:rPr>
              <a:t>toptobottomchannels</a:t>
            </a:r>
            <a:r>
              <a:rPr lang="en-US" sz="800" dirty="0">
                <a:latin typeface="Tahoma" charset="0"/>
                <a:ea typeface="Tahoma" charset="0"/>
                <a:cs typeface="Tahoma" charset="0"/>
              </a:rPr>
              <a:t>)</a:t>
            </a:r>
          </a:p>
        </p:txBody>
      </p:sp>
      <p:sp>
        <p:nvSpPr>
          <p:cNvPr id="5" name="TextBox 4"/>
          <p:cNvSpPr txBox="1"/>
          <p:nvPr/>
        </p:nvSpPr>
        <p:spPr>
          <a:xfrm>
            <a:off x="822924" y="2716729"/>
            <a:ext cx="3393365" cy="307777"/>
          </a:xfrm>
          <a:prstGeom prst="rect">
            <a:avLst/>
          </a:prstGeom>
          <a:noFill/>
        </p:spPr>
        <p:txBody>
          <a:bodyPr wrap="none" rtlCol="0">
            <a:spAutoFit/>
          </a:bodyPr>
          <a:lstStyle/>
          <a:p>
            <a:r>
              <a:rPr lang="en-US" sz="1400" dirty="0" smtClean="0">
                <a:latin typeface="Tahoma" charset="0"/>
                <a:ea typeface="Tahoma" charset="0"/>
                <a:cs typeface="Tahoma" charset="0"/>
              </a:rPr>
              <a:t>do one directory (one recording session)</a:t>
            </a:r>
          </a:p>
        </p:txBody>
      </p:sp>
      <p:sp>
        <p:nvSpPr>
          <p:cNvPr id="6" name="TextBox 5"/>
          <p:cNvSpPr txBox="1"/>
          <p:nvPr/>
        </p:nvSpPr>
        <p:spPr>
          <a:xfrm>
            <a:off x="340324" y="1945580"/>
            <a:ext cx="1804597" cy="307777"/>
          </a:xfrm>
          <a:prstGeom prst="rect">
            <a:avLst/>
          </a:prstGeom>
          <a:noFill/>
        </p:spPr>
        <p:txBody>
          <a:bodyPr wrap="none" rtlCol="0">
            <a:spAutoFit/>
          </a:bodyPr>
          <a:lstStyle/>
          <a:p>
            <a:r>
              <a:rPr lang="en-US" sz="1400" dirty="0" smtClean="0">
                <a:latin typeface="Tahoma" charset="0"/>
                <a:ea typeface="Tahoma" charset="0"/>
                <a:cs typeface="Tahoma" charset="0"/>
              </a:rPr>
              <a:t>do lots of directories</a:t>
            </a:r>
          </a:p>
        </p:txBody>
      </p:sp>
      <p:sp>
        <p:nvSpPr>
          <p:cNvPr id="7" name="Rectangle 6"/>
          <p:cNvSpPr/>
          <p:nvPr/>
        </p:nvSpPr>
        <p:spPr>
          <a:xfrm>
            <a:off x="1139291" y="3332283"/>
            <a:ext cx="7897283" cy="215444"/>
          </a:xfrm>
          <a:prstGeom prst="rect">
            <a:avLst/>
          </a:prstGeom>
        </p:spPr>
        <p:txBody>
          <a:bodyPr wrap="square">
            <a:spAutoFit/>
          </a:bodyPr>
          <a:lstStyle/>
          <a:p>
            <a:r>
              <a:rPr lang="en-US" sz="800" dirty="0" smtClean="0">
                <a:latin typeface="Tahoma" charset="0"/>
                <a:ea typeface="Tahoma" charset="0"/>
                <a:cs typeface="Tahoma" charset="0"/>
              </a:rPr>
              <a:t>loadNL_GC2(</a:t>
            </a:r>
            <a:r>
              <a:rPr lang="en-US" sz="800" dirty="0" err="1" smtClean="0">
                <a:latin typeface="Tahoma" charset="0"/>
                <a:ea typeface="Tahoma" charset="0"/>
                <a:cs typeface="Tahoma" charset="0"/>
              </a:rPr>
              <a:t>inputpathstring,channelmatchstring,maxpointstoload</a:t>
            </a:r>
            <a:r>
              <a:rPr lang="en-US" sz="800" dirty="0" smtClean="0">
                <a:latin typeface="Tahoma" charset="0"/>
                <a:ea typeface="Tahoma" charset="0"/>
                <a:cs typeface="Tahoma" charset="0"/>
              </a:rPr>
              <a:t>=30000000</a:t>
            </a:r>
            <a:r>
              <a:rPr lang="en-US" sz="800" dirty="0">
                <a:latin typeface="Tahoma" charset="0"/>
                <a:ea typeface="Tahoma" charset="0"/>
                <a:cs typeface="Tahoma" charset="0"/>
              </a:rPr>
              <a:t>)</a:t>
            </a:r>
          </a:p>
        </p:txBody>
      </p:sp>
      <p:sp>
        <p:nvSpPr>
          <p:cNvPr id="8" name="Rectangle 7"/>
          <p:cNvSpPr/>
          <p:nvPr/>
        </p:nvSpPr>
        <p:spPr>
          <a:xfrm>
            <a:off x="1139290" y="3490693"/>
            <a:ext cx="7897283" cy="215444"/>
          </a:xfrm>
          <a:prstGeom prst="rect">
            <a:avLst/>
          </a:prstGeom>
        </p:spPr>
        <p:txBody>
          <a:bodyPr wrap="square">
            <a:spAutoFit/>
          </a:bodyPr>
          <a:lstStyle/>
          <a:p>
            <a:r>
              <a:rPr lang="en-US" sz="800" dirty="0" err="1" smtClean="0">
                <a:latin typeface="Tahoma" charset="0"/>
                <a:ea typeface="Tahoma" charset="0"/>
                <a:cs typeface="Tahoma" charset="0"/>
              </a:rPr>
              <a:t>testandaveragematches</a:t>
            </a:r>
            <a:r>
              <a:rPr lang="en-US" sz="800" dirty="0" smtClean="0">
                <a:latin typeface="Tahoma" charset="0"/>
                <a:ea typeface="Tahoma" charset="0"/>
                <a:cs typeface="Tahoma" charset="0"/>
              </a:rPr>
              <a:t>(</a:t>
            </a:r>
            <a:r>
              <a:rPr lang="en-US" sz="800" dirty="0" err="1" smtClean="0">
                <a:latin typeface="Tahoma" charset="0"/>
                <a:ea typeface="Tahoma" charset="0"/>
                <a:cs typeface="Tahoma" charset="0"/>
              </a:rPr>
              <a:t>channelprefix</a:t>
            </a:r>
            <a:r>
              <a:rPr lang="en-US" sz="800" dirty="0">
                <a:latin typeface="Tahoma" charset="0"/>
                <a:ea typeface="Tahoma" charset="0"/>
                <a:cs typeface="Tahoma" charset="0"/>
              </a:rPr>
              <a:t>)</a:t>
            </a:r>
          </a:p>
        </p:txBody>
      </p:sp>
      <p:sp>
        <p:nvSpPr>
          <p:cNvPr id="9" name="Rectangle 8"/>
          <p:cNvSpPr/>
          <p:nvPr/>
        </p:nvSpPr>
        <p:spPr>
          <a:xfrm>
            <a:off x="1139289" y="3640256"/>
            <a:ext cx="7897283" cy="215444"/>
          </a:xfrm>
          <a:prstGeom prst="rect">
            <a:avLst/>
          </a:prstGeom>
        </p:spPr>
        <p:txBody>
          <a:bodyPr wrap="square">
            <a:spAutoFit/>
          </a:bodyPr>
          <a:lstStyle/>
          <a:p>
            <a:r>
              <a:rPr lang="en-US" sz="800" dirty="0" err="1" smtClean="0">
                <a:latin typeface="Tahoma" charset="0"/>
                <a:ea typeface="Tahoma" charset="0"/>
                <a:cs typeface="Tahoma" charset="0"/>
              </a:rPr>
              <a:t>refstatus</a:t>
            </a:r>
            <a:r>
              <a:rPr lang="en-US" sz="800" dirty="0" smtClean="0">
                <a:latin typeface="Tahoma" charset="0"/>
                <a:ea typeface="Tahoma" charset="0"/>
                <a:cs typeface="Tahoma" charset="0"/>
              </a:rPr>
              <a:t> </a:t>
            </a:r>
            <a:r>
              <a:rPr lang="en-US" sz="800" dirty="0">
                <a:latin typeface="Tahoma" charset="0"/>
                <a:ea typeface="Tahoma" charset="0"/>
                <a:cs typeface="Tahoma" charset="0"/>
              </a:rPr>
              <a:t>= </a:t>
            </a:r>
            <a:r>
              <a:rPr lang="en-US" sz="800" dirty="0" err="1">
                <a:latin typeface="Tahoma" charset="0"/>
                <a:ea typeface="Tahoma" charset="0"/>
                <a:cs typeface="Tahoma" charset="0"/>
              </a:rPr>
              <a:t>CARmaker_simple</a:t>
            </a:r>
            <a:r>
              <a:rPr lang="en-US" sz="800" dirty="0">
                <a:latin typeface="Tahoma" charset="0"/>
                <a:ea typeface="Tahoma" charset="0"/>
                <a:cs typeface="Tahoma" charset="0"/>
              </a:rPr>
              <a:t> (channelprefix,0.5, 1.5)</a:t>
            </a:r>
          </a:p>
        </p:txBody>
      </p:sp>
      <p:sp>
        <p:nvSpPr>
          <p:cNvPr id="10" name="Rectangle 9"/>
          <p:cNvSpPr/>
          <p:nvPr/>
        </p:nvSpPr>
        <p:spPr>
          <a:xfrm>
            <a:off x="1139289" y="3891668"/>
            <a:ext cx="7897283" cy="461665"/>
          </a:xfrm>
          <a:prstGeom prst="rect">
            <a:avLst/>
          </a:prstGeom>
        </p:spPr>
        <p:txBody>
          <a:bodyPr wrap="square">
            <a:spAutoFit/>
          </a:bodyPr>
          <a:lstStyle/>
          <a:p>
            <a:r>
              <a:rPr lang="en-US" sz="800" dirty="0">
                <a:latin typeface="Tahoma" charset="0"/>
                <a:ea typeface="Tahoma" charset="0"/>
                <a:cs typeface="Tahoma" charset="0"/>
              </a:rPr>
              <a:t>WAVE SDs = $(</a:t>
            </a:r>
            <a:r>
              <a:rPr lang="en-US" sz="800" dirty="0" err="1">
                <a:latin typeface="Tahoma" charset="0"/>
                <a:ea typeface="Tahoma" charset="0"/>
                <a:cs typeface="Tahoma" charset="0"/>
              </a:rPr>
              <a:t>SDs_batch</a:t>
            </a:r>
            <a:r>
              <a:rPr lang="en-US" sz="800" dirty="0">
                <a:latin typeface="Tahoma" charset="0"/>
                <a:ea typeface="Tahoma" charset="0"/>
                <a:cs typeface="Tahoma" charset="0"/>
              </a:rPr>
              <a:t>(</a:t>
            </a:r>
            <a:r>
              <a:rPr lang="en-US" sz="800" dirty="0" err="1">
                <a:latin typeface="Tahoma" charset="0"/>
                <a:ea typeface="Tahoma" charset="0"/>
                <a:cs typeface="Tahoma" charset="0"/>
              </a:rPr>
              <a:t>channelprefix</a:t>
            </a:r>
            <a:r>
              <a:rPr lang="en-US" sz="800" dirty="0">
                <a:latin typeface="Tahoma" charset="0"/>
                <a:ea typeface="Tahoma" charset="0"/>
                <a:cs typeface="Tahoma" charset="0"/>
              </a:rPr>
              <a:t>, "</a:t>
            </a:r>
            <a:r>
              <a:rPr lang="en-US" sz="800" dirty="0" err="1">
                <a:latin typeface="Tahoma" charset="0"/>
                <a:ea typeface="Tahoma" charset="0"/>
                <a:cs typeface="Tahoma" charset="0"/>
              </a:rPr>
              <a:t>RAW_noblank</a:t>
            </a:r>
            <a:r>
              <a:rPr lang="en-US" sz="800" dirty="0">
                <a:latin typeface="Tahoma" charset="0"/>
                <a:ea typeface="Tahoma" charset="0"/>
                <a:cs typeface="Tahoma" charset="0"/>
              </a:rPr>
              <a:t>"))</a:t>
            </a:r>
          </a:p>
          <a:p>
            <a:r>
              <a:rPr lang="en-US" sz="800" dirty="0" smtClean="0">
                <a:latin typeface="Tahoma" charset="0"/>
                <a:ea typeface="Tahoma" charset="0"/>
                <a:cs typeface="Tahoma" charset="0"/>
              </a:rPr>
              <a:t>WAVE </a:t>
            </a:r>
            <a:r>
              <a:rPr lang="en-US" sz="800" dirty="0">
                <a:latin typeface="Tahoma" charset="0"/>
                <a:ea typeface="Tahoma" charset="0"/>
                <a:cs typeface="Tahoma" charset="0"/>
              </a:rPr>
              <a:t>SDs_RAW_3SD = $(</a:t>
            </a:r>
            <a:r>
              <a:rPr lang="en-US" sz="800" dirty="0" err="1">
                <a:latin typeface="Tahoma" charset="0"/>
                <a:ea typeface="Tahoma" charset="0"/>
                <a:cs typeface="Tahoma" charset="0"/>
              </a:rPr>
              <a:t>blankedSDs_batch</a:t>
            </a:r>
            <a:r>
              <a:rPr lang="en-US" sz="800" dirty="0">
                <a:latin typeface="Tahoma" charset="0"/>
                <a:ea typeface="Tahoma" charset="0"/>
                <a:cs typeface="Tahoma" charset="0"/>
              </a:rPr>
              <a:t> (</a:t>
            </a:r>
            <a:r>
              <a:rPr lang="en-US" sz="800" dirty="0" err="1">
                <a:latin typeface="Tahoma" charset="0"/>
                <a:ea typeface="Tahoma" charset="0"/>
                <a:cs typeface="Tahoma" charset="0"/>
              </a:rPr>
              <a:t>channelprefix</a:t>
            </a:r>
            <a:r>
              <a:rPr lang="en-US" sz="800" dirty="0">
                <a:latin typeface="Tahoma" charset="0"/>
                <a:ea typeface="Tahoma" charset="0"/>
                <a:cs typeface="Tahoma" charset="0"/>
              </a:rPr>
              <a:t>, "RAW_3SDblank_3ms", 3, 3))</a:t>
            </a:r>
          </a:p>
          <a:p>
            <a:r>
              <a:rPr lang="en-US" sz="800" dirty="0" smtClean="0">
                <a:latin typeface="Tahoma" charset="0"/>
                <a:ea typeface="Tahoma" charset="0"/>
                <a:cs typeface="Tahoma" charset="0"/>
              </a:rPr>
              <a:t>WAVE </a:t>
            </a:r>
            <a:r>
              <a:rPr lang="en-US" sz="800" dirty="0">
                <a:latin typeface="Tahoma" charset="0"/>
                <a:ea typeface="Tahoma" charset="0"/>
                <a:cs typeface="Tahoma" charset="0"/>
              </a:rPr>
              <a:t>SDs_RAW_4SD = $(</a:t>
            </a:r>
            <a:r>
              <a:rPr lang="en-US" sz="800" dirty="0" err="1">
                <a:latin typeface="Tahoma" charset="0"/>
                <a:ea typeface="Tahoma" charset="0"/>
                <a:cs typeface="Tahoma" charset="0"/>
              </a:rPr>
              <a:t>blankedSDs_batch</a:t>
            </a:r>
            <a:r>
              <a:rPr lang="en-US" sz="800" dirty="0">
                <a:latin typeface="Tahoma" charset="0"/>
                <a:ea typeface="Tahoma" charset="0"/>
                <a:cs typeface="Tahoma" charset="0"/>
              </a:rPr>
              <a:t> (</a:t>
            </a:r>
            <a:r>
              <a:rPr lang="en-US" sz="800" dirty="0" err="1">
                <a:latin typeface="Tahoma" charset="0"/>
                <a:ea typeface="Tahoma" charset="0"/>
                <a:cs typeface="Tahoma" charset="0"/>
              </a:rPr>
              <a:t>channelprefix</a:t>
            </a:r>
            <a:r>
              <a:rPr lang="en-US" sz="800" dirty="0">
                <a:latin typeface="Tahoma" charset="0"/>
                <a:ea typeface="Tahoma" charset="0"/>
                <a:cs typeface="Tahoma" charset="0"/>
              </a:rPr>
              <a:t>, "RAW_4SDblank_3ms", 4, 3))</a:t>
            </a:r>
          </a:p>
        </p:txBody>
      </p:sp>
      <p:sp>
        <p:nvSpPr>
          <p:cNvPr id="11" name="Rectangle 10"/>
          <p:cNvSpPr/>
          <p:nvPr/>
        </p:nvSpPr>
        <p:spPr>
          <a:xfrm>
            <a:off x="1139289" y="4353333"/>
            <a:ext cx="3447599" cy="215444"/>
          </a:xfrm>
          <a:prstGeom prst="rect">
            <a:avLst/>
          </a:prstGeom>
        </p:spPr>
        <p:txBody>
          <a:bodyPr wrap="square">
            <a:spAutoFit/>
          </a:bodyPr>
          <a:lstStyle/>
          <a:p>
            <a:r>
              <a:rPr lang="de-DE" sz="800" smtClean="0">
                <a:latin typeface="Tahoma" charset="0"/>
                <a:ea typeface="Tahoma" charset="0"/>
                <a:cs typeface="Tahoma" charset="0"/>
              </a:rPr>
              <a:t>makeallPSDs</a:t>
            </a:r>
            <a:r>
              <a:rPr lang="de-DE" sz="800" dirty="0" smtClean="0">
                <a:latin typeface="Tahoma" charset="0"/>
                <a:ea typeface="Tahoma" charset="0"/>
                <a:cs typeface="Tahoma" charset="0"/>
              </a:rPr>
              <a:t>(channelprefix,16</a:t>
            </a:r>
            <a:r>
              <a:rPr lang="de-DE" sz="800" dirty="0">
                <a:latin typeface="Tahoma" charset="0"/>
                <a:ea typeface="Tahoma" charset="0"/>
                <a:cs typeface="Tahoma" charset="0"/>
              </a:rPr>
              <a:t>,"_psd",12000, 95,10*32000,"Welch", 0)</a:t>
            </a:r>
          </a:p>
        </p:txBody>
      </p:sp>
      <p:sp>
        <p:nvSpPr>
          <p:cNvPr id="12" name="Rectangle 11"/>
          <p:cNvSpPr/>
          <p:nvPr/>
        </p:nvSpPr>
        <p:spPr>
          <a:xfrm>
            <a:off x="1139289" y="4575722"/>
            <a:ext cx="4636879" cy="215444"/>
          </a:xfrm>
          <a:prstGeom prst="rect">
            <a:avLst/>
          </a:prstGeom>
        </p:spPr>
        <p:txBody>
          <a:bodyPr wrap="square">
            <a:spAutoFit/>
          </a:bodyPr>
          <a:lstStyle/>
          <a:p>
            <a:r>
              <a:rPr lang="de-DE" sz="800" dirty="0" err="1" smtClean="0">
                <a:latin typeface="Tahoma" charset="0"/>
                <a:ea typeface="Tahoma" charset="0"/>
                <a:cs typeface="Tahoma" charset="0"/>
              </a:rPr>
              <a:t>makeallrunningpower</a:t>
            </a:r>
            <a:r>
              <a:rPr lang="de-DE" sz="800" dirty="0" smtClean="0">
                <a:latin typeface="Tahoma" charset="0"/>
                <a:ea typeface="Tahoma" charset="0"/>
                <a:cs typeface="Tahoma" charset="0"/>
              </a:rPr>
              <a:t>(</a:t>
            </a:r>
            <a:r>
              <a:rPr lang="de-DE" sz="800" dirty="0" err="1" smtClean="0">
                <a:latin typeface="Tahoma" charset="0"/>
                <a:ea typeface="Tahoma" charset="0"/>
                <a:cs typeface="Tahoma" charset="0"/>
              </a:rPr>
              <a:t>channelprefix</a:t>
            </a:r>
            <a:r>
              <a:rPr lang="de-DE" sz="800" dirty="0">
                <a:latin typeface="Tahoma" charset="0"/>
                <a:ea typeface="Tahoma" charset="0"/>
                <a:cs typeface="Tahoma" charset="0"/>
              </a:rPr>
              <a:t>, 16, "_</a:t>
            </a:r>
            <a:r>
              <a:rPr lang="de-DE" sz="800" dirty="0" err="1">
                <a:latin typeface="Tahoma" charset="0"/>
                <a:ea typeface="Tahoma" charset="0"/>
                <a:cs typeface="Tahoma" charset="0"/>
              </a:rPr>
              <a:t>runningpower</a:t>
            </a:r>
            <a:r>
              <a:rPr lang="de-DE" sz="800" dirty="0">
                <a:latin typeface="Tahoma" charset="0"/>
                <a:ea typeface="Tahoma" charset="0"/>
                <a:cs typeface="Tahoma" charset="0"/>
              </a:rPr>
              <a:t>", 1, 0.2, 0.1, 10000,  12000, "</a:t>
            </a:r>
            <a:r>
              <a:rPr lang="de-DE" sz="800" dirty="0" err="1">
                <a:latin typeface="Tahoma" charset="0"/>
                <a:ea typeface="Tahoma" charset="0"/>
                <a:cs typeface="Tahoma" charset="0"/>
              </a:rPr>
              <a:t>Welch</a:t>
            </a:r>
            <a:r>
              <a:rPr lang="de-DE" sz="800" dirty="0">
                <a:latin typeface="Tahoma" charset="0"/>
                <a:ea typeface="Tahoma" charset="0"/>
                <a:cs typeface="Tahoma" charset="0"/>
              </a:rPr>
              <a:t>", 0)</a:t>
            </a:r>
            <a:endParaRPr lang="de-DE" sz="800" dirty="0" smtClean="0">
              <a:latin typeface="Tahoma" charset="0"/>
              <a:ea typeface="Tahoma" charset="0"/>
              <a:cs typeface="Tahoma" charset="0"/>
            </a:endParaRPr>
          </a:p>
        </p:txBody>
      </p:sp>
      <p:sp>
        <p:nvSpPr>
          <p:cNvPr id="14" name="TextBox 13"/>
          <p:cNvSpPr txBox="1"/>
          <p:nvPr/>
        </p:nvSpPr>
        <p:spPr>
          <a:xfrm>
            <a:off x="1139289" y="5610944"/>
            <a:ext cx="5285550" cy="646331"/>
          </a:xfrm>
          <a:prstGeom prst="rect">
            <a:avLst/>
          </a:prstGeom>
          <a:noFill/>
        </p:spPr>
        <p:txBody>
          <a:bodyPr wrap="none" rtlCol="0">
            <a:spAutoFit/>
          </a:bodyPr>
          <a:lstStyle/>
          <a:p>
            <a:r>
              <a:rPr lang="en-US" sz="1200" dirty="0" smtClean="0">
                <a:latin typeface="Tahoma" charset="0"/>
                <a:ea typeface="Tahoma" charset="0"/>
                <a:cs typeface="Tahoma" charset="0"/>
              </a:rPr>
              <a:t>this function then creates data folders for all of the above,</a:t>
            </a:r>
          </a:p>
          <a:p>
            <a:r>
              <a:rPr lang="en-US" sz="1200" dirty="0" smtClean="0">
                <a:latin typeface="Tahoma" charset="0"/>
                <a:ea typeface="Tahoma" charset="0"/>
                <a:cs typeface="Tahoma" charset="0"/>
              </a:rPr>
              <a:t>moves those folders into a folder called “output”</a:t>
            </a:r>
          </a:p>
          <a:p>
            <a:r>
              <a:rPr lang="en-US" sz="1200" dirty="0" smtClean="0">
                <a:latin typeface="Tahoma" charset="0"/>
                <a:ea typeface="Tahoma" charset="0"/>
                <a:cs typeface="Tahoma" charset="0"/>
              </a:rPr>
              <a:t>do a save into the right file system folder, and voila, we have (next slide)...</a:t>
            </a:r>
          </a:p>
        </p:txBody>
      </p:sp>
      <p:sp>
        <p:nvSpPr>
          <p:cNvPr id="15" name="TextBox 14"/>
          <p:cNvSpPr txBox="1"/>
          <p:nvPr/>
        </p:nvSpPr>
        <p:spPr>
          <a:xfrm>
            <a:off x="340324" y="921280"/>
            <a:ext cx="7496668" cy="276999"/>
          </a:xfrm>
          <a:prstGeom prst="rect">
            <a:avLst/>
          </a:prstGeom>
          <a:noFill/>
        </p:spPr>
        <p:txBody>
          <a:bodyPr wrap="none" rtlCol="0">
            <a:spAutoFit/>
          </a:bodyPr>
          <a:lstStyle/>
          <a:p>
            <a:r>
              <a:rPr lang="en-US" sz="1200" i="1" dirty="0" smtClean="0">
                <a:solidFill>
                  <a:srgbClr val="FF0000"/>
                </a:solidFill>
                <a:latin typeface="Tahoma" charset="0"/>
                <a:ea typeface="Tahoma" charset="0"/>
                <a:cs typeface="Tahoma" charset="0"/>
              </a:rPr>
              <a:t>these functions are run from </a:t>
            </a:r>
            <a:r>
              <a:rPr lang="en-US" sz="1200" i="1" dirty="0" err="1" smtClean="0">
                <a:solidFill>
                  <a:srgbClr val="FF0000"/>
                </a:solidFill>
                <a:latin typeface="Tahoma" charset="0"/>
                <a:ea typeface="Tahoma" charset="0"/>
                <a:cs typeface="Tahoma" charset="0"/>
              </a:rPr>
              <a:t>Neuralynx-preprocessor.pxp</a:t>
            </a:r>
            <a:r>
              <a:rPr lang="en-US" sz="1200" i="1" dirty="0" smtClean="0">
                <a:solidFill>
                  <a:srgbClr val="FF0000"/>
                </a:solidFill>
                <a:latin typeface="Tahoma" charset="0"/>
                <a:ea typeface="Tahoma" charset="0"/>
                <a:cs typeface="Tahoma" charset="0"/>
              </a:rPr>
              <a:t>, which contains lists of recordings for each animal</a:t>
            </a:r>
          </a:p>
        </p:txBody>
      </p:sp>
      <p:sp>
        <p:nvSpPr>
          <p:cNvPr id="16" name="TextBox 15"/>
          <p:cNvSpPr txBox="1"/>
          <p:nvPr/>
        </p:nvSpPr>
        <p:spPr>
          <a:xfrm>
            <a:off x="340324" y="1259127"/>
            <a:ext cx="7272312" cy="461665"/>
          </a:xfrm>
          <a:prstGeom prst="rect">
            <a:avLst/>
          </a:prstGeom>
          <a:noFill/>
        </p:spPr>
        <p:txBody>
          <a:bodyPr wrap="none" rtlCol="0">
            <a:spAutoFit/>
          </a:bodyPr>
          <a:lstStyle/>
          <a:p>
            <a:r>
              <a:rPr lang="en-US" sz="1200" i="1" dirty="0" smtClean="0">
                <a:solidFill>
                  <a:srgbClr val="FF0000"/>
                </a:solidFill>
                <a:latin typeface="Tahoma" charset="0"/>
                <a:ea typeface="Tahoma" charset="0"/>
                <a:cs typeface="Tahoma" charset="0"/>
              </a:rPr>
              <a:t>right now the initial batch preprocessing, though it creates the CAR and AVG waves, does not use them.</a:t>
            </a:r>
          </a:p>
          <a:p>
            <a:r>
              <a:rPr lang="en-US" sz="1200" i="1" dirty="0" smtClean="0">
                <a:solidFill>
                  <a:srgbClr val="FF0000"/>
                </a:solidFill>
                <a:latin typeface="Tahoma" charset="0"/>
                <a:ea typeface="Tahoma" charset="0"/>
                <a:cs typeface="Tahoma" charset="0"/>
              </a:rPr>
              <a:t>data waves are left in RAW form and all parameters computed below are only for RAW waves.</a:t>
            </a:r>
          </a:p>
        </p:txBody>
      </p:sp>
      <p:sp>
        <p:nvSpPr>
          <p:cNvPr id="17" name="Rectangle 16"/>
          <p:cNvSpPr/>
          <p:nvPr/>
        </p:nvSpPr>
        <p:spPr>
          <a:xfrm>
            <a:off x="1139288" y="5054465"/>
            <a:ext cx="3447599" cy="215444"/>
          </a:xfrm>
          <a:prstGeom prst="rect">
            <a:avLst/>
          </a:prstGeom>
        </p:spPr>
        <p:txBody>
          <a:bodyPr wrap="square">
            <a:spAutoFit/>
          </a:bodyPr>
          <a:lstStyle/>
          <a:p>
            <a:r>
              <a:rPr lang="de-DE" sz="800" dirty="0">
                <a:latin typeface="Tahoma" charset="0"/>
                <a:ea typeface="Tahoma" charset="0"/>
                <a:cs typeface="Tahoma" charset="0"/>
              </a:rPr>
              <a:t>MakeSEData_all_v3 (</a:t>
            </a:r>
            <a:r>
              <a:rPr lang="de-DE" sz="800" dirty="0" err="1">
                <a:latin typeface="Tahoma" charset="0"/>
                <a:ea typeface="Tahoma" charset="0"/>
                <a:cs typeface="Tahoma" charset="0"/>
              </a:rPr>
              <a:t>datalist</a:t>
            </a:r>
            <a:r>
              <a:rPr lang="de-DE" sz="800" dirty="0">
                <a:latin typeface="Tahoma" charset="0"/>
                <a:ea typeface="Tahoma" charset="0"/>
                <a:cs typeface="Tahoma" charset="0"/>
              </a:rPr>
              <a:t>, </a:t>
            </a:r>
            <a:r>
              <a:rPr lang="de-DE" sz="800" dirty="0" err="1">
                <a:latin typeface="Tahoma" charset="0"/>
                <a:ea typeface="Tahoma" charset="0"/>
                <a:cs typeface="Tahoma" charset="0"/>
              </a:rPr>
              <a:t>spikethreshold</a:t>
            </a:r>
            <a:r>
              <a:rPr lang="de-DE" sz="800" dirty="0">
                <a:latin typeface="Tahoma" charset="0"/>
                <a:ea typeface="Tahoma" charset="0"/>
                <a:cs typeface="Tahoma" charset="0"/>
              </a:rPr>
              <a:t>)</a:t>
            </a:r>
          </a:p>
        </p:txBody>
      </p:sp>
    </p:spTree>
    <p:extLst>
      <p:ext uri="{BB962C8B-B14F-4D97-AF65-F5344CB8AC3E}">
        <p14:creationId xmlns:p14="http://schemas.microsoft.com/office/powerpoint/2010/main" val="135904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70" y="369592"/>
            <a:ext cx="5449765" cy="540961"/>
          </a:xfrm>
        </p:spPr>
        <p:txBody>
          <a:bodyPr>
            <a:normAutofit fontScale="90000"/>
          </a:bodyPr>
          <a:lstStyle/>
          <a:p>
            <a:r>
              <a:rPr lang="en-US" dirty="0" smtClean="0">
                <a:solidFill>
                  <a:srgbClr val="00B050"/>
                </a:solidFill>
              </a:rPr>
              <a:t>Batch preprocessing stage 2</a:t>
            </a:r>
            <a:endParaRPr lang="en-US" dirty="0">
              <a:solidFill>
                <a:srgbClr val="00B050"/>
              </a:solidFill>
            </a:endParaRPr>
          </a:p>
        </p:txBody>
      </p:sp>
      <p:sp>
        <p:nvSpPr>
          <p:cNvPr id="5" name="TextBox 4"/>
          <p:cNvSpPr txBox="1"/>
          <p:nvPr/>
        </p:nvSpPr>
        <p:spPr>
          <a:xfrm>
            <a:off x="1560374" y="5510939"/>
            <a:ext cx="6006773" cy="246221"/>
          </a:xfrm>
          <a:prstGeom prst="rect">
            <a:avLst/>
          </a:prstGeom>
          <a:noFill/>
        </p:spPr>
        <p:txBody>
          <a:bodyPr wrap="none" rtlCol="0">
            <a:spAutoFit/>
          </a:bodyPr>
          <a:lstStyle/>
          <a:p>
            <a:r>
              <a:rPr lang="en-US" sz="1000" dirty="0" err="1" smtClean="0">
                <a:latin typeface="Tahoma" charset="0"/>
                <a:ea typeface="Tahoma" charset="0"/>
                <a:cs typeface="Tahoma" charset="0"/>
              </a:rPr>
              <a:t>computefromdatabasechannels</a:t>
            </a:r>
            <a:r>
              <a:rPr lang="en-US" sz="1000" dirty="0" smtClean="0">
                <a:latin typeface="Tahoma" charset="0"/>
                <a:ea typeface="Tahoma" charset="0"/>
                <a:cs typeface="Tahoma" charset="0"/>
              </a:rPr>
              <a:t>("</a:t>
            </a:r>
            <a:r>
              <a:rPr lang="en-US" sz="1000" dirty="0">
                <a:latin typeface="Tahoma" charset="0"/>
                <a:ea typeface="Tahoma" charset="0"/>
                <a:cs typeface="Tahoma" charset="0"/>
              </a:rPr>
              <a:t>mouse9","2012-05-30_13-52-47","HI_NIP2","CAR",1,"SD",SD_params)</a:t>
            </a:r>
            <a:endParaRPr lang="en-US" sz="1000" dirty="0" smtClean="0">
              <a:latin typeface="Tahoma" charset="0"/>
              <a:ea typeface="Tahoma" charset="0"/>
              <a:cs typeface="Tahoma" charset="0"/>
            </a:endParaRPr>
          </a:p>
        </p:txBody>
      </p:sp>
      <p:sp>
        <p:nvSpPr>
          <p:cNvPr id="6" name="TextBox 5"/>
          <p:cNvSpPr txBox="1"/>
          <p:nvPr/>
        </p:nvSpPr>
        <p:spPr>
          <a:xfrm>
            <a:off x="399011" y="1075139"/>
            <a:ext cx="6093335" cy="246221"/>
          </a:xfrm>
          <a:prstGeom prst="rect">
            <a:avLst/>
          </a:prstGeom>
          <a:noFill/>
        </p:spPr>
        <p:txBody>
          <a:bodyPr wrap="none" rtlCol="0">
            <a:spAutoFit/>
          </a:bodyPr>
          <a:lstStyle/>
          <a:p>
            <a:r>
              <a:rPr lang="en-US" sz="1000" dirty="0" err="1" smtClean="0">
                <a:latin typeface="Tahoma" charset="0"/>
                <a:ea typeface="Tahoma" charset="0"/>
                <a:cs typeface="Tahoma" charset="0"/>
              </a:rPr>
              <a:t>process_sessions</a:t>
            </a:r>
            <a:r>
              <a:rPr lang="en-US" sz="1000" dirty="0">
                <a:latin typeface="Tahoma" charset="0"/>
                <a:ea typeface="Tahoma" charset="0"/>
                <a:cs typeface="Tahoma" charset="0"/>
              </a:rPr>
              <a:t>("mouse9","","HI_NIP","CAR",1,"runningpower",</a:t>
            </a:r>
            <a:r>
              <a:rPr lang="en-US" sz="1000" dirty="0" smtClean="0">
                <a:latin typeface="Tahoma" charset="0"/>
                <a:ea typeface="Tahoma" charset="0"/>
                <a:cs typeface="Tahoma" charset="0"/>
              </a:rPr>
              <a:t>runningpower_parameters,keepinRAM)</a:t>
            </a:r>
          </a:p>
        </p:txBody>
      </p:sp>
      <p:sp>
        <p:nvSpPr>
          <p:cNvPr id="7" name="TextBox 6"/>
          <p:cNvSpPr txBox="1"/>
          <p:nvPr/>
        </p:nvSpPr>
        <p:spPr>
          <a:xfrm>
            <a:off x="1233561" y="3979618"/>
            <a:ext cx="6699270" cy="246221"/>
          </a:xfrm>
          <a:prstGeom prst="rect">
            <a:avLst/>
          </a:prstGeom>
          <a:noFill/>
        </p:spPr>
        <p:txBody>
          <a:bodyPr wrap="none" rtlCol="0">
            <a:spAutoFit/>
          </a:bodyPr>
          <a:lstStyle/>
          <a:p>
            <a:r>
              <a:rPr lang="en-US" sz="1000" dirty="0" smtClean="0">
                <a:latin typeface="Tahoma" charset="0"/>
                <a:ea typeface="Tahoma" charset="0"/>
                <a:cs typeface="Tahoma" charset="0"/>
              </a:rPr>
              <a:t>Process_Channel2 </a:t>
            </a:r>
            <a:r>
              <a:rPr lang="en-US" sz="1000" dirty="0">
                <a:latin typeface="Tahoma" charset="0"/>
                <a:ea typeface="Tahoma" charset="0"/>
                <a:cs typeface="Tahoma" charset="0"/>
              </a:rPr>
              <a:t>("mouse6", "2011-12-22_12-32-24", "HI_NIP8", "", "</a:t>
            </a:r>
            <a:r>
              <a:rPr lang="en-US" sz="1000" dirty="0" err="1">
                <a:latin typeface="Tahoma" charset="0"/>
                <a:ea typeface="Tahoma" charset="0"/>
                <a:cs typeface="Tahoma" charset="0"/>
              </a:rPr>
              <a:t>runningpower</a:t>
            </a:r>
            <a:r>
              <a:rPr lang="en-US" sz="1000" dirty="0">
                <a:latin typeface="Tahoma" charset="0"/>
                <a:ea typeface="Tahoma" charset="0"/>
                <a:cs typeface="Tahoma" charset="0"/>
              </a:rPr>
              <a:t>", </a:t>
            </a:r>
            <a:r>
              <a:rPr lang="en-US" sz="1000" dirty="0" err="1">
                <a:latin typeface="Tahoma" charset="0"/>
                <a:ea typeface="Tahoma" charset="0"/>
                <a:cs typeface="Tahoma" charset="0"/>
              </a:rPr>
              <a:t>runningpower_parameters</a:t>
            </a:r>
            <a:r>
              <a:rPr lang="en-US" sz="1000" dirty="0">
                <a:latin typeface="Tahoma" charset="0"/>
                <a:ea typeface="Tahoma" charset="0"/>
                <a:cs typeface="Tahoma" charset="0"/>
              </a:rPr>
              <a:t>)</a:t>
            </a:r>
            <a:endParaRPr lang="en-US" sz="1000" dirty="0" smtClean="0">
              <a:latin typeface="Tahoma" charset="0"/>
              <a:ea typeface="Tahoma" charset="0"/>
              <a:cs typeface="Tahoma" charset="0"/>
            </a:endParaRPr>
          </a:p>
        </p:txBody>
      </p:sp>
      <p:sp>
        <p:nvSpPr>
          <p:cNvPr id="8" name="TextBox 7"/>
          <p:cNvSpPr txBox="1"/>
          <p:nvPr/>
        </p:nvSpPr>
        <p:spPr>
          <a:xfrm>
            <a:off x="806334" y="3743338"/>
            <a:ext cx="7383753" cy="246221"/>
          </a:xfrm>
          <a:prstGeom prst="rect">
            <a:avLst/>
          </a:prstGeom>
          <a:noFill/>
        </p:spPr>
        <p:txBody>
          <a:bodyPr wrap="none" rtlCol="0">
            <a:spAutoFit/>
          </a:bodyPr>
          <a:lstStyle/>
          <a:p>
            <a:r>
              <a:rPr lang="en-US" sz="1000" dirty="0" err="1" smtClean="0">
                <a:latin typeface="Tahoma" charset="0"/>
                <a:ea typeface="Tahoma" charset="0"/>
                <a:cs typeface="Tahoma" charset="0"/>
              </a:rPr>
              <a:t>Process_Channels</a:t>
            </a:r>
            <a:r>
              <a:rPr lang="en-US" sz="1000" dirty="0" smtClean="0">
                <a:latin typeface="Tahoma" charset="0"/>
                <a:ea typeface="Tahoma" charset="0"/>
                <a:cs typeface="Tahoma" charset="0"/>
              </a:rPr>
              <a:t> </a:t>
            </a:r>
            <a:r>
              <a:rPr lang="en-US" sz="1000" dirty="0">
                <a:latin typeface="Tahoma" charset="0"/>
                <a:ea typeface="Tahoma" charset="0"/>
                <a:cs typeface="Tahoma" charset="0"/>
              </a:rPr>
              <a:t>(</a:t>
            </a:r>
            <a:r>
              <a:rPr lang="en-US" sz="1000" dirty="0" err="1">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nextsessionname</a:t>
            </a:r>
            <a:r>
              <a:rPr lang="en-US" sz="1000" dirty="0">
                <a:latin typeface="Tahoma" charset="0"/>
                <a:ea typeface="Tahoma" charset="0"/>
                <a:cs typeface="Tahoma" charset="0"/>
              </a:rPr>
              <a:t>, </a:t>
            </a:r>
            <a:r>
              <a:rPr lang="en-US" sz="1000" dirty="0" err="1">
                <a:latin typeface="Tahoma" charset="0"/>
                <a:ea typeface="Tahoma" charset="0"/>
                <a:cs typeface="Tahoma" charset="0"/>
              </a:rPr>
              <a:t>channelmatchstring</a:t>
            </a:r>
            <a:r>
              <a:rPr lang="en-US" sz="1000" dirty="0">
                <a:latin typeface="Tahoma" charset="0"/>
                <a:ea typeface="Tahoma" charset="0"/>
                <a:cs typeface="Tahoma" charset="0"/>
              </a:rPr>
              <a:t>, 0,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smtClean="0">
                <a:latin typeface="Tahoma" charset="0"/>
                <a:ea typeface="Tahoma" charset="0"/>
                <a:cs typeface="Tahoma" charset="0"/>
              </a:rPr>
              <a:t>)</a:t>
            </a:r>
            <a:endParaRPr lang="en-US" sz="1000" dirty="0">
              <a:latin typeface="Tahoma" charset="0"/>
              <a:ea typeface="Tahoma" charset="0"/>
              <a:cs typeface="Tahoma" charset="0"/>
            </a:endParaRPr>
          </a:p>
        </p:txBody>
      </p:sp>
      <p:sp>
        <p:nvSpPr>
          <p:cNvPr id="9" name="TextBox 8"/>
          <p:cNvSpPr txBox="1"/>
          <p:nvPr/>
        </p:nvSpPr>
        <p:spPr>
          <a:xfrm>
            <a:off x="1468023" y="4233685"/>
            <a:ext cx="4178131" cy="307777"/>
          </a:xfrm>
          <a:prstGeom prst="rect">
            <a:avLst/>
          </a:prstGeom>
          <a:noFill/>
        </p:spPr>
        <p:txBody>
          <a:bodyPr wrap="none" rtlCol="0">
            <a:spAutoFit/>
          </a:bodyPr>
          <a:lstStyle/>
          <a:p>
            <a:r>
              <a:rPr lang="en-US" sz="1400" i="1" dirty="0" smtClean="0">
                <a:solidFill>
                  <a:srgbClr val="FF0000"/>
                </a:solidFill>
                <a:latin typeface="Tahoma" charset="0"/>
                <a:ea typeface="Tahoma" charset="0"/>
                <a:cs typeface="Tahoma" charset="0"/>
              </a:rPr>
              <a:t>options are “</a:t>
            </a:r>
            <a:r>
              <a:rPr lang="en-US" sz="1400" i="1" dirty="0" err="1" smtClean="0">
                <a:solidFill>
                  <a:srgbClr val="FF0000"/>
                </a:solidFill>
                <a:latin typeface="Tahoma" charset="0"/>
                <a:ea typeface="Tahoma" charset="0"/>
                <a:cs typeface="Tahoma" charset="0"/>
              </a:rPr>
              <a:t>runningpower</a:t>
            </a:r>
            <a:r>
              <a:rPr lang="en-US" sz="1400" i="1" dirty="0" smtClean="0">
                <a:solidFill>
                  <a:srgbClr val="FF0000"/>
                </a:solidFill>
                <a:latin typeface="Tahoma" charset="0"/>
                <a:ea typeface="Tahoma" charset="0"/>
                <a:cs typeface="Tahoma" charset="0"/>
              </a:rPr>
              <a:t>” ,“</a:t>
            </a:r>
            <a:r>
              <a:rPr lang="en-US" sz="1400" i="1" dirty="0" err="1" smtClean="0">
                <a:solidFill>
                  <a:srgbClr val="FF0000"/>
                </a:solidFill>
                <a:latin typeface="Tahoma" charset="0"/>
                <a:ea typeface="Tahoma" charset="0"/>
                <a:cs typeface="Tahoma" charset="0"/>
              </a:rPr>
              <a:t>PSDgrand</a:t>
            </a:r>
            <a:r>
              <a:rPr lang="en-US" sz="1400" i="1" dirty="0" smtClean="0">
                <a:solidFill>
                  <a:srgbClr val="FF0000"/>
                </a:solidFill>
                <a:latin typeface="Tahoma" charset="0"/>
                <a:ea typeface="Tahoma" charset="0"/>
                <a:cs typeface="Tahoma" charset="0"/>
              </a:rPr>
              <a:t>”, “</a:t>
            </a:r>
            <a:r>
              <a:rPr lang="en-US" sz="1400" i="1" dirty="0" err="1" smtClean="0">
                <a:solidFill>
                  <a:srgbClr val="FF0000"/>
                </a:solidFill>
                <a:latin typeface="Tahoma" charset="0"/>
                <a:ea typeface="Tahoma" charset="0"/>
                <a:cs typeface="Tahoma" charset="0"/>
              </a:rPr>
              <a:t>SEdata</a:t>
            </a:r>
            <a:r>
              <a:rPr lang="en-US" sz="1400" i="1" dirty="0" smtClean="0">
                <a:solidFill>
                  <a:srgbClr val="FF0000"/>
                </a:solidFill>
                <a:latin typeface="Tahoma" charset="0"/>
                <a:ea typeface="Tahoma" charset="0"/>
                <a:cs typeface="Tahoma" charset="0"/>
              </a:rPr>
              <a:t>”</a:t>
            </a:r>
          </a:p>
        </p:txBody>
      </p:sp>
      <p:sp>
        <p:nvSpPr>
          <p:cNvPr id="10" name="TextBox 9"/>
          <p:cNvSpPr txBox="1"/>
          <p:nvPr/>
        </p:nvSpPr>
        <p:spPr>
          <a:xfrm>
            <a:off x="823774" y="3368412"/>
            <a:ext cx="5881738" cy="307777"/>
          </a:xfrm>
          <a:prstGeom prst="rect">
            <a:avLst/>
          </a:prstGeom>
          <a:noFill/>
        </p:spPr>
        <p:txBody>
          <a:bodyPr wrap="none" rtlCol="0">
            <a:spAutoFit/>
          </a:bodyPr>
          <a:lstStyle/>
          <a:p>
            <a:r>
              <a:rPr lang="en-US" sz="1400" dirty="0" smtClean="0">
                <a:solidFill>
                  <a:srgbClr val="002060"/>
                </a:solidFill>
                <a:latin typeface="Tahoma" charset="0"/>
                <a:ea typeface="Tahoma" charset="0"/>
                <a:cs typeface="Tahoma" charset="0"/>
              </a:rPr>
              <a:t>weird legacy choice here: are we making one result wave per </a:t>
            </a:r>
            <a:r>
              <a:rPr lang="en-US" sz="1400" i="1" dirty="0" smtClean="0">
                <a:solidFill>
                  <a:srgbClr val="002060"/>
                </a:solidFill>
                <a:latin typeface="Tahoma" charset="0"/>
                <a:ea typeface="Tahoma" charset="0"/>
                <a:cs typeface="Tahoma" charset="0"/>
              </a:rPr>
              <a:t>channel...</a:t>
            </a:r>
          </a:p>
        </p:txBody>
      </p:sp>
      <p:sp>
        <p:nvSpPr>
          <p:cNvPr id="11" name="TextBox 10"/>
          <p:cNvSpPr txBox="1"/>
          <p:nvPr/>
        </p:nvSpPr>
        <p:spPr>
          <a:xfrm>
            <a:off x="823774" y="5038576"/>
            <a:ext cx="7712817" cy="307777"/>
          </a:xfrm>
          <a:prstGeom prst="rect">
            <a:avLst/>
          </a:prstGeom>
          <a:noFill/>
        </p:spPr>
        <p:txBody>
          <a:bodyPr wrap="none" rtlCol="0">
            <a:spAutoFit/>
          </a:bodyPr>
          <a:lstStyle/>
          <a:p>
            <a:r>
              <a:rPr lang="en-US" sz="1400" dirty="0" smtClean="0">
                <a:solidFill>
                  <a:srgbClr val="002060"/>
                </a:solidFill>
                <a:latin typeface="Tahoma" charset="0"/>
                <a:ea typeface="Tahoma" charset="0"/>
                <a:cs typeface="Tahoma" charset="0"/>
              </a:rPr>
              <a:t>...or are we making one result wave for a whole session (i.e. the way I group SDs into arrays)?</a:t>
            </a:r>
            <a:endParaRPr lang="en-US" sz="1400" i="1" dirty="0" smtClean="0">
              <a:solidFill>
                <a:srgbClr val="002060"/>
              </a:solidFill>
              <a:latin typeface="Tahoma" charset="0"/>
              <a:ea typeface="Tahoma" charset="0"/>
              <a:cs typeface="Tahoma" charset="0"/>
            </a:endParaRPr>
          </a:p>
        </p:txBody>
      </p:sp>
      <p:sp>
        <p:nvSpPr>
          <p:cNvPr id="12" name="TextBox 11"/>
          <p:cNvSpPr txBox="1"/>
          <p:nvPr/>
        </p:nvSpPr>
        <p:spPr>
          <a:xfrm>
            <a:off x="2204621" y="5818716"/>
            <a:ext cx="4676986" cy="523220"/>
          </a:xfrm>
          <a:prstGeom prst="rect">
            <a:avLst/>
          </a:prstGeom>
          <a:noFill/>
        </p:spPr>
        <p:txBody>
          <a:bodyPr wrap="none" rtlCol="0">
            <a:spAutoFit/>
          </a:bodyPr>
          <a:lstStyle/>
          <a:p>
            <a:r>
              <a:rPr lang="en-US" sz="1400" i="1" dirty="0" smtClean="0">
                <a:solidFill>
                  <a:srgbClr val="FF0000"/>
                </a:solidFill>
                <a:latin typeface="Tahoma" charset="0"/>
                <a:ea typeface="Tahoma" charset="0"/>
                <a:cs typeface="Tahoma" charset="0"/>
              </a:rPr>
              <a:t>for preprocessing, only option here is “SD”</a:t>
            </a:r>
          </a:p>
          <a:p>
            <a:r>
              <a:rPr lang="en-US" sz="1400" i="1" dirty="0" smtClean="0">
                <a:solidFill>
                  <a:srgbClr val="FF0000"/>
                </a:solidFill>
                <a:latin typeface="Tahoma" charset="0"/>
                <a:ea typeface="Tahoma" charset="0"/>
                <a:cs typeface="Tahoma" charset="0"/>
              </a:rPr>
              <a:t>other options for stage 2: </a:t>
            </a:r>
            <a:r>
              <a:rPr lang="en-US" sz="1400" i="1" dirty="0" err="1" smtClean="0">
                <a:solidFill>
                  <a:srgbClr val="FF0000"/>
                </a:solidFill>
                <a:latin typeface="Tahoma" charset="0"/>
                <a:ea typeface="Tahoma" charset="0"/>
                <a:cs typeface="Tahoma" charset="0"/>
              </a:rPr>
              <a:t>AER_postcar</a:t>
            </a:r>
            <a:r>
              <a:rPr lang="en-US" sz="1400" i="1" dirty="0" smtClean="0">
                <a:solidFill>
                  <a:srgbClr val="FF0000"/>
                </a:solidFill>
                <a:latin typeface="Tahoma" charset="0"/>
                <a:ea typeface="Tahoma" charset="0"/>
                <a:cs typeface="Tahoma" charset="0"/>
              </a:rPr>
              <a:t>, </a:t>
            </a:r>
            <a:r>
              <a:rPr lang="en-US" sz="1400" i="1" dirty="0" err="1" smtClean="0">
                <a:solidFill>
                  <a:srgbClr val="FF0000"/>
                </a:solidFill>
                <a:latin typeface="Tahoma" charset="0"/>
                <a:ea typeface="Tahoma" charset="0"/>
                <a:cs typeface="Tahoma" charset="0"/>
              </a:rPr>
              <a:t>coherencematrix</a:t>
            </a:r>
            <a:endParaRPr lang="en-US" sz="1400" i="1" dirty="0" smtClean="0">
              <a:solidFill>
                <a:srgbClr val="FF0000"/>
              </a:solidFill>
              <a:latin typeface="Tahoma" charset="0"/>
              <a:ea typeface="Tahoma" charset="0"/>
              <a:cs typeface="Tahoma" charset="0"/>
            </a:endParaRPr>
          </a:p>
        </p:txBody>
      </p:sp>
      <p:sp>
        <p:nvSpPr>
          <p:cNvPr id="3" name="TextBox 2"/>
          <p:cNvSpPr txBox="1"/>
          <p:nvPr/>
        </p:nvSpPr>
        <p:spPr>
          <a:xfrm>
            <a:off x="1468023" y="4513536"/>
            <a:ext cx="4299895" cy="307777"/>
          </a:xfrm>
          <a:prstGeom prst="rect">
            <a:avLst/>
          </a:prstGeom>
          <a:noFill/>
        </p:spPr>
        <p:txBody>
          <a:bodyPr wrap="none" rtlCol="0">
            <a:spAutoFit/>
          </a:bodyPr>
          <a:lstStyle/>
          <a:p>
            <a:r>
              <a:rPr lang="en-US" sz="1400">
                <a:solidFill>
                  <a:srgbClr val="0070C0"/>
                </a:solidFill>
                <a:latin typeface="Tahoma" charset="0"/>
                <a:ea typeface="Tahoma" charset="0"/>
                <a:cs typeface="Tahoma" charset="0"/>
              </a:rPr>
              <a:t>these are the individual recording-level result waves</a:t>
            </a:r>
            <a:endParaRPr lang="en-US" sz="1400" dirty="0" smtClean="0">
              <a:solidFill>
                <a:srgbClr val="0070C0"/>
              </a:solidFill>
              <a:latin typeface="Tahoma" charset="0"/>
              <a:ea typeface="Tahoma" charset="0"/>
              <a:cs typeface="Tahoma" charset="0"/>
            </a:endParaRPr>
          </a:p>
        </p:txBody>
      </p:sp>
      <p:sp>
        <p:nvSpPr>
          <p:cNvPr id="16" name="TextBox 15"/>
          <p:cNvSpPr txBox="1"/>
          <p:nvPr/>
        </p:nvSpPr>
        <p:spPr>
          <a:xfrm>
            <a:off x="157363" y="1538091"/>
            <a:ext cx="3114955" cy="707886"/>
          </a:xfrm>
          <a:prstGeom prst="rect">
            <a:avLst/>
          </a:prstGeom>
          <a:noFill/>
        </p:spPr>
        <p:txBody>
          <a:bodyPr wrap="none" rtlCol="0">
            <a:spAutoFit/>
          </a:bodyPr>
          <a:lstStyle/>
          <a:p>
            <a:r>
              <a:rPr lang="en-US" sz="1000" dirty="0">
                <a:latin typeface="Tahoma" charset="0"/>
                <a:ea typeface="Tahoma" charset="0"/>
                <a:cs typeface="Tahoma" charset="0"/>
              </a:rPr>
              <a:t>Single channel analysis, single </a:t>
            </a:r>
            <a:r>
              <a:rPr lang="en-US" sz="1000" dirty="0" smtClean="0">
                <a:latin typeface="Tahoma" charset="0"/>
                <a:ea typeface="Tahoma" charset="0"/>
                <a:cs typeface="Tahoma" charset="0"/>
              </a:rPr>
              <a:t>channel output wave</a:t>
            </a:r>
          </a:p>
          <a:p>
            <a:r>
              <a:rPr lang="en-US" sz="1000" dirty="0" err="1" smtClean="0">
                <a:latin typeface="Tahoma" charset="0"/>
                <a:ea typeface="Tahoma" charset="0"/>
                <a:cs typeface="Tahoma" charset="0"/>
              </a:rPr>
              <a:t>runningpower</a:t>
            </a:r>
            <a:endParaRPr lang="en-US" sz="1000" dirty="0" smtClean="0">
              <a:latin typeface="Tahoma" charset="0"/>
              <a:ea typeface="Tahoma" charset="0"/>
              <a:cs typeface="Tahoma" charset="0"/>
            </a:endParaRPr>
          </a:p>
          <a:p>
            <a:r>
              <a:rPr lang="en-US" sz="1000" dirty="0" err="1" smtClean="0">
                <a:latin typeface="Tahoma" charset="0"/>
                <a:ea typeface="Tahoma" charset="0"/>
                <a:cs typeface="Tahoma" charset="0"/>
              </a:rPr>
              <a:t>PSD_grand</a:t>
            </a:r>
            <a:endParaRPr lang="en-US" sz="1000" dirty="0" smtClean="0">
              <a:latin typeface="Tahoma" charset="0"/>
              <a:ea typeface="Tahoma" charset="0"/>
              <a:cs typeface="Tahoma" charset="0"/>
            </a:endParaRPr>
          </a:p>
          <a:p>
            <a:r>
              <a:rPr lang="en-US" sz="1000" dirty="0" err="1" smtClean="0">
                <a:latin typeface="Tahoma" charset="0"/>
                <a:ea typeface="Tahoma" charset="0"/>
                <a:cs typeface="Tahoma" charset="0"/>
              </a:rPr>
              <a:t>SEdata</a:t>
            </a:r>
            <a:endParaRPr lang="en-US" sz="1000" dirty="0" smtClean="0">
              <a:latin typeface="Tahoma" charset="0"/>
              <a:ea typeface="Tahoma" charset="0"/>
              <a:cs typeface="Tahoma" charset="0"/>
            </a:endParaRPr>
          </a:p>
        </p:txBody>
      </p:sp>
      <p:sp>
        <p:nvSpPr>
          <p:cNvPr id="17" name="TextBox 16"/>
          <p:cNvSpPr txBox="1"/>
          <p:nvPr/>
        </p:nvSpPr>
        <p:spPr>
          <a:xfrm>
            <a:off x="3218346" y="1554906"/>
            <a:ext cx="3021981" cy="553998"/>
          </a:xfrm>
          <a:prstGeom prst="rect">
            <a:avLst/>
          </a:prstGeom>
          <a:noFill/>
        </p:spPr>
        <p:txBody>
          <a:bodyPr wrap="none" rtlCol="0">
            <a:spAutoFit/>
          </a:bodyPr>
          <a:lstStyle/>
          <a:p>
            <a:r>
              <a:rPr lang="en-US" sz="1000" dirty="0">
                <a:latin typeface="Tahoma" charset="0"/>
                <a:ea typeface="Tahoma" charset="0"/>
                <a:cs typeface="Tahoma" charset="0"/>
              </a:rPr>
              <a:t>Single channel analysis, Multichannel output </a:t>
            </a:r>
            <a:r>
              <a:rPr lang="en-US" sz="1000" dirty="0" smtClean="0">
                <a:latin typeface="Tahoma" charset="0"/>
                <a:ea typeface="Tahoma" charset="0"/>
                <a:cs typeface="Tahoma" charset="0"/>
              </a:rPr>
              <a:t>wave</a:t>
            </a:r>
          </a:p>
          <a:p>
            <a:r>
              <a:rPr lang="en-US" sz="1000" dirty="0" smtClean="0">
                <a:latin typeface="Tahoma" charset="0"/>
                <a:ea typeface="Tahoma" charset="0"/>
                <a:cs typeface="Tahoma" charset="0"/>
              </a:rPr>
              <a:t>SD</a:t>
            </a:r>
          </a:p>
          <a:p>
            <a:r>
              <a:rPr lang="en-US" sz="1000" dirty="0" smtClean="0">
                <a:latin typeface="Tahoma" charset="0"/>
                <a:ea typeface="Tahoma" charset="0"/>
                <a:cs typeface="Tahoma" charset="0"/>
              </a:rPr>
              <a:t>AER (actually a multisession output wave, uh-oh)</a:t>
            </a:r>
          </a:p>
        </p:txBody>
      </p:sp>
      <p:sp>
        <p:nvSpPr>
          <p:cNvPr id="18" name="TextBox 17"/>
          <p:cNvSpPr txBox="1"/>
          <p:nvPr/>
        </p:nvSpPr>
        <p:spPr>
          <a:xfrm>
            <a:off x="6240327" y="1546331"/>
            <a:ext cx="2914580" cy="400110"/>
          </a:xfrm>
          <a:prstGeom prst="rect">
            <a:avLst/>
          </a:prstGeom>
          <a:noFill/>
        </p:spPr>
        <p:txBody>
          <a:bodyPr wrap="none" rtlCol="0">
            <a:spAutoFit/>
          </a:bodyPr>
          <a:lstStyle/>
          <a:p>
            <a:r>
              <a:rPr lang="en-US" sz="1000" dirty="0" smtClean="0">
                <a:latin typeface="Tahoma" charset="0"/>
                <a:ea typeface="Tahoma" charset="0"/>
                <a:cs typeface="Tahoma" charset="0"/>
              </a:rPr>
              <a:t>Multichannel </a:t>
            </a:r>
            <a:r>
              <a:rPr lang="en-US" sz="1000" dirty="0">
                <a:latin typeface="Tahoma" charset="0"/>
                <a:ea typeface="Tahoma" charset="0"/>
                <a:cs typeface="Tahoma" charset="0"/>
              </a:rPr>
              <a:t>analysis, Multichannel output </a:t>
            </a:r>
            <a:r>
              <a:rPr lang="en-US" sz="1000" dirty="0" smtClean="0">
                <a:latin typeface="Tahoma" charset="0"/>
                <a:ea typeface="Tahoma" charset="0"/>
                <a:cs typeface="Tahoma" charset="0"/>
              </a:rPr>
              <a:t>wave</a:t>
            </a:r>
          </a:p>
          <a:p>
            <a:r>
              <a:rPr lang="en-US" sz="1000" dirty="0" err="1" smtClean="0">
                <a:latin typeface="Tahoma" charset="0"/>
                <a:ea typeface="Tahoma" charset="0"/>
                <a:cs typeface="Tahoma" charset="0"/>
              </a:rPr>
              <a:t>coherencematrix</a:t>
            </a:r>
            <a:endParaRPr lang="en-US" sz="1000" dirty="0" smtClean="0">
              <a:latin typeface="Tahoma" charset="0"/>
              <a:ea typeface="Tahoma" charset="0"/>
              <a:cs typeface="Tahoma" charset="0"/>
            </a:endParaRPr>
          </a:p>
        </p:txBody>
      </p:sp>
    </p:spTree>
    <p:extLst>
      <p:ext uri="{BB962C8B-B14F-4D97-AF65-F5344CB8AC3E}">
        <p14:creationId xmlns:p14="http://schemas.microsoft.com/office/powerpoint/2010/main" val="40615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9" y="-8654"/>
            <a:ext cx="7191477" cy="540961"/>
          </a:xfrm>
        </p:spPr>
        <p:txBody>
          <a:bodyPr>
            <a:normAutofit fontScale="90000"/>
          </a:bodyPr>
          <a:lstStyle/>
          <a:p>
            <a:r>
              <a:rPr lang="en-US" dirty="0" smtClean="0">
                <a:solidFill>
                  <a:srgbClr val="00B050"/>
                </a:solidFill>
              </a:rPr>
              <a:t>Processing diagram after initial load</a:t>
            </a:r>
            <a:endParaRPr lang="en-US" dirty="0">
              <a:solidFill>
                <a:srgbClr val="00B050"/>
              </a:solidFill>
            </a:endParaRPr>
          </a:p>
        </p:txBody>
      </p:sp>
      <p:sp>
        <p:nvSpPr>
          <p:cNvPr id="5" name="TextBox 4"/>
          <p:cNvSpPr txBox="1"/>
          <p:nvPr/>
        </p:nvSpPr>
        <p:spPr>
          <a:xfrm>
            <a:off x="196117" y="6980142"/>
            <a:ext cx="6006773" cy="246221"/>
          </a:xfrm>
          <a:prstGeom prst="rect">
            <a:avLst/>
          </a:prstGeom>
          <a:noFill/>
        </p:spPr>
        <p:txBody>
          <a:bodyPr wrap="none" rtlCol="0">
            <a:spAutoFit/>
          </a:bodyPr>
          <a:lstStyle/>
          <a:p>
            <a:r>
              <a:rPr lang="en-US" sz="1000" dirty="0" err="1" smtClean="0">
                <a:latin typeface="Tahoma" charset="0"/>
                <a:ea typeface="Tahoma" charset="0"/>
                <a:cs typeface="Tahoma" charset="0"/>
              </a:rPr>
              <a:t>computefromdatabasechannels</a:t>
            </a:r>
            <a:r>
              <a:rPr lang="en-US" sz="1000" dirty="0" smtClean="0">
                <a:latin typeface="Tahoma" charset="0"/>
                <a:ea typeface="Tahoma" charset="0"/>
                <a:cs typeface="Tahoma" charset="0"/>
              </a:rPr>
              <a:t>("</a:t>
            </a:r>
            <a:r>
              <a:rPr lang="en-US" sz="1000" dirty="0">
                <a:latin typeface="Tahoma" charset="0"/>
                <a:ea typeface="Tahoma" charset="0"/>
                <a:cs typeface="Tahoma" charset="0"/>
              </a:rPr>
              <a:t>mouse9","2012-05-30_13-52-47","HI_NIP2","CAR",1,"SD",SD_params)</a:t>
            </a:r>
            <a:endParaRPr lang="en-US" sz="1000" dirty="0" smtClean="0">
              <a:latin typeface="Tahoma" charset="0"/>
              <a:ea typeface="Tahoma" charset="0"/>
              <a:cs typeface="Tahoma" charset="0"/>
            </a:endParaRPr>
          </a:p>
        </p:txBody>
      </p:sp>
      <p:sp>
        <p:nvSpPr>
          <p:cNvPr id="6" name="TextBox 5"/>
          <p:cNvSpPr txBox="1"/>
          <p:nvPr/>
        </p:nvSpPr>
        <p:spPr>
          <a:xfrm>
            <a:off x="292473" y="2278943"/>
            <a:ext cx="7523213" cy="246221"/>
          </a:xfrm>
          <a:prstGeom prst="rect">
            <a:avLst/>
          </a:prstGeom>
          <a:noFill/>
        </p:spPr>
        <p:txBody>
          <a:bodyPr wrap="none" rtlCol="0">
            <a:spAutoFit/>
          </a:bodyPr>
          <a:lstStyle/>
          <a:p>
            <a:r>
              <a:rPr lang="en-US" sz="1000" dirty="0" err="1" smtClean="0">
                <a:latin typeface="Tahoma" charset="0"/>
                <a:ea typeface="Tahoma" charset="0"/>
                <a:cs typeface="Tahoma" charset="0"/>
              </a:rPr>
              <a:t>Process_Session</a:t>
            </a:r>
            <a:r>
              <a:rPr lang="en-US" sz="1000" dirty="0" smtClean="0">
                <a:latin typeface="Tahoma" charset="0"/>
                <a:ea typeface="Tahoma" charset="0"/>
                <a:cs typeface="Tahoma" charset="0"/>
              </a:rPr>
              <a:t> (</a:t>
            </a:r>
            <a:r>
              <a:rPr lang="en-US" sz="1000" dirty="0" err="1" smtClean="0">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a:t>
            </a:r>
            <a:endParaRPr lang="en-US" sz="1000" dirty="0" smtClean="0">
              <a:latin typeface="Tahoma" charset="0"/>
              <a:ea typeface="Tahoma" charset="0"/>
              <a:cs typeface="Tahoma" charset="0"/>
            </a:endParaRPr>
          </a:p>
        </p:txBody>
      </p:sp>
      <p:sp>
        <p:nvSpPr>
          <p:cNvPr id="17" name="TextBox 16"/>
          <p:cNvSpPr txBox="1"/>
          <p:nvPr/>
        </p:nvSpPr>
        <p:spPr>
          <a:xfrm>
            <a:off x="494499" y="2441169"/>
            <a:ext cx="8171043" cy="646331"/>
          </a:xfrm>
          <a:prstGeom prst="rect">
            <a:avLst/>
          </a:prstGeom>
          <a:noFill/>
        </p:spPr>
        <p:txBody>
          <a:bodyPr wrap="square" rtlCol="0">
            <a:spAutoFit/>
          </a:bodyPr>
          <a:lstStyle/>
          <a:p>
            <a:r>
              <a:rPr lang="en-US" sz="1200" dirty="0" smtClean="0">
                <a:solidFill>
                  <a:srgbClr val="002060"/>
                </a:solidFill>
                <a:latin typeface="Tahoma" charset="0"/>
                <a:ea typeface="Tahoma" charset="0"/>
                <a:cs typeface="Tahoma" charset="0"/>
              </a:rPr>
              <a:t>Deals with a session.  Always returns a wave reference. Dimensions of wave referenced will depend on </a:t>
            </a:r>
            <a:r>
              <a:rPr lang="en-US" sz="1200" dirty="0" err="1" smtClean="0">
                <a:solidFill>
                  <a:srgbClr val="002060"/>
                </a:solidFill>
                <a:latin typeface="Tahoma" charset="0"/>
                <a:ea typeface="Tahoma" charset="0"/>
                <a:cs typeface="Tahoma" charset="0"/>
              </a:rPr>
              <a:t>analysistype</a:t>
            </a:r>
            <a:endParaRPr lang="en-US" sz="1200" dirty="0" smtClean="0">
              <a:solidFill>
                <a:srgbClr val="002060"/>
              </a:solidFill>
              <a:latin typeface="Tahoma" charset="0"/>
              <a:ea typeface="Tahoma" charset="0"/>
              <a:cs typeface="Tahoma" charset="0"/>
            </a:endParaRPr>
          </a:p>
          <a:p>
            <a:r>
              <a:rPr lang="en-US" sz="1200" dirty="0" smtClean="0">
                <a:solidFill>
                  <a:srgbClr val="002060"/>
                </a:solidFill>
                <a:latin typeface="Tahoma" charset="0"/>
                <a:ea typeface="Tahoma" charset="0"/>
                <a:cs typeface="Tahoma" charset="0"/>
              </a:rPr>
              <a:t>If </a:t>
            </a:r>
            <a:r>
              <a:rPr lang="en-US" sz="1200" dirty="0" err="1" smtClean="0">
                <a:solidFill>
                  <a:srgbClr val="002060"/>
                </a:solidFill>
                <a:latin typeface="Tahoma" charset="0"/>
                <a:ea typeface="Tahoma" charset="0"/>
                <a:cs typeface="Tahoma" charset="0"/>
              </a:rPr>
              <a:t>analysistype</a:t>
            </a:r>
            <a:r>
              <a:rPr lang="en-US" sz="1200" dirty="0" smtClean="0">
                <a:solidFill>
                  <a:srgbClr val="002060"/>
                </a:solidFill>
                <a:latin typeface="Tahoma" charset="0"/>
                <a:ea typeface="Tahoma" charset="0"/>
                <a:cs typeface="Tahoma" charset="0"/>
              </a:rPr>
              <a:t> is 0 or 1 (i.e. one wave needed for computation)</a:t>
            </a:r>
          </a:p>
          <a:p>
            <a:r>
              <a:rPr lang="en-US" sz="1200" dirty="0">
                <a:solidFill>
                  <a:srgbClr val="002060"/>
                </a:solidFill>
                <a:latin typeface="Tahoma" charset="0"/>
                <a:ea typeface="Tahoma" charset="0"/>
                <a:cs typeface="Tahoma" charset="0"/>
              </a:rPr>
              <a:t> </a:t>
            </a:r>
            <a:r>
              <a:rPr lang="en-US" sz="1200" dirty="0" smtClean="0">
                <a:solidFill>
                  <a:srgbClr val="002060"/>
                </a:solidFill>
                <a:latin typeface="Tahoma" charset="0"/>
                <a:ea typeface="Tahoma" charset="0"/>
                <a:cs typeface="Tahoma" charset="0"/>
              </a:rPr>
              <a:t>    make a strip and populate it with numbers or success/failure codes by repeatedly running </a:t>
            </a:r>
          </a:p>
        </p:txBody>
      </p:sp>
      <p:sp>
        <p:nvSpPr>
          <p:cNvPr id="15" name="TextBox 14"/>
          <p:cNvSpPr txBox="1"/>
          <p:nvPr/>
        </p:nvSpPr>
        <p:spPr>
          <a:xfrm>
            <a:off x="0" y="513812"/>
            <a:ext cx="7752443" cy="246221"/>
          </a:xfrm>
          <a:prstGeom prst="rect">
            <a:avLst/>
          </a:prstGeom>
          <a:noFill/>
        </p:spPr>
        <p:txBody>
          <a:bodyPr wrap="none" rtlCol="0">
            <a:spAutoFit/>
          </a:bodyPr>
          <a:lstStyle/>
          <a:p>
            <a:r>
              <a:rPr lang="en-US" sz="1000" dirty="0" err="1">
                <a:latin typeface="Tahoma" charset="0"/>
                <a:ea typeface="Tahoma" charset="0"/>
                <a:cs typeface="Tahoma" charset="0"/>
              </a:rPr>
              <a:t>Process_Subjects</a:t>
            </a:r>
            <a:r>
              <a:rPr lang="en-US" sz="1000" dirty="0">
                <a:latin typeface="Tahoma" charset="0"/>
                <a:ea typeface="Tahoma" charset="0"/>
                <a:cs typeface="Tahoma" charset="0"/>
              </a:rPr>
              <a:t> (</a:t>
            </a:r>
            <a:r>
              <a:rPr lang="en-US" sz="1000" dirty="0" err="1">
                <a:latin typeface="Tahoma" charset="0"/>
                <a:ea typeface="Tahoma" charset="0"/>
                <a:cs typeface="Tahoma" charset="0"/>
              </a:rPr>
              <a:t>subjectstring</a:t>
            </a:r>
            <a:r>
              <a:rPr lang="en-US" sz="1000" dirty="0">
                <a:latin typeface="Tahoma" charset="0"/>
                <a:ea typeface="Tahoma" charset="0"/>
                <a:cs typeface="Tahoma" charset="0"/>
              </a:rPr>
              <a:t>, </a:t>
            </a:r>
            <a:r>
              <a:rPr lang="en-US" sz="1000" dirty="0" err="1">
                <a:latin typeface="Tahoma" charset="0"/>
                <a:ea typeface="Tahoma" charset="0"/>
                <a:cs typeface="Tahoma" charset="0"/>
              </a:rPr>
              <a:t>subjectstringISlist</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a:t>
            </a:r>
            <a:endParaRPr lang="en-US" sz="1000" dirty="0" smtClean="0">
              <a:latin typeface="Tahoma" charset="0"/>
              <a:ea typeface="Tahoma" charset="0"/>
              <a:cs typeface="Tahoma" charset="0"/>
            </a:endParaRPr>
          </a:p>
        </p:txBody>
      </p:sp>
      <p:sp>
        <p:nvSpPr>
          <p:cNvPr id="21" name="TextBox 20"/>
          <p:cNvSpPr txBox="1"/>
          <p:nvPr/>
        </p:nvSpPr>
        <p:spPr>
          <a:xfrm>
            <a:off x="196117" y="6728759"/>
            <a:ext cx="3433312" cy="276999"/>
          </a:xfrm>
          <a:prstGeom prst="rect">
            <a:avLst/>
          </a:prstGeom>
          <a:noFill/>
        </p:spPr>
        <p:txBody>
          <a:bodyPr wrap="none" rtlCol="0">
            <a:spAutoFit/>
          </a:bodyPr>
          <a:lstStyle/>
          <a:p>
            <a:r>
              <a:rPr lang="en-US" sz="1200" dirty="0" smtClean="0">
                <a:solidFill>
                  <a:srgbClr val="FF0000"/>
                </a:solidFill>
                <a:latin typeface="Tahoma" charset="0"/>
                <a:ea typeface="Tahoma" charset="0"/>
                <a:cs typeface="Tahoma" charset="0"/>
              </a:rPr>
              <a:t>...this thing does aggregation of AER and SDs...</a:t>
            </a:r>
            <a:endParaRPr lang="en-US" sz="1200" dirty="0">
              <a:solidFill>
                <a:srgbClr val="FF0000"/>
              </a:solidFill>
              <a:latin typeface="Tahoma" charset="0"/>
              <a:ea typeface="Tahoma" charset="0"/>
              <a:cs typeface="Tahoma" charset="0"/>
            </a:endParaRPr>
          </a:p>
        </p:txBody>
      </p:sp>
      <p:sp>
        <p:nvSpPr>
          <p:cNvPr id="23" name="TextBox 22"/>
          <p:cNvSpPr txBox="1"/>
          <p:nvPr/>
        </p:nvSpPr>
        <p:spPr>
          <a:xfrm>
            <a:off x="526317" y="7514133"/>
            <a:ext cx="2560316" cy="246221"/>
          </a:xfrm>
          <a:prstGeom prst="rect">
            <a:avLst/>
          </a:prstGeom>
          <a:noFill/>
        </p:spPr>
        <p:txBody>
          <a:bodyPr wrap="none" rtlCol="0">
            <a:spAutoFit/>
          </a:bodyPr>
          <a:lstStyle/>
          <a:p>
            <a:r>
              <a:rPr lang="en-US" sz="1000" i="1" dirty="0" smtClean="0">
                <a:latin typeface="Tahoma" charset="0"/>
                <a:ea typeface="Tahoma" charset="0"/>
                <a:cs typeface="Tahoma" charset="0"/>
              </a:rPr>
              <a:t>need to check if </a:t>
            </a:r>
            <a:r>
              <a:rPr lang="en-US" sz="1000" i="1" smtClean="0">
                <a:latin typeface="Tahoma" charset="0"/>
                <a:ea typeface="Tahoma" charset="0"/>
                <a:cs typeface="Tahoma" charset="0"/>
              </a:rPr>
              <a:t>things already exist too...</a:t>
            </a:r>
            <a:endParaRPr lang="en-US" sz="1000" i="1" dirty="0" smtClean="0">
              <a:latin typeface="Tahoma" charset="0"/>
              <a:ea typeface="Tahoma" charset="0"/>
              <a:cs typeface="Tahoma" charset="0"/>
            </a:endParaRPr>
          </a:p>
        </p:txBody>
      </p:sp>
      <p:sp>
        <p:nvSpPr>
          <p:cNvPr id="18" name="TextBox 17"/>
          <p:cNvSpPr txBox="1"/>
          <p:nvPr/>
        </p:nvSpPr>
        <p:spPr>
          <a:xfrm>
            <a:off x="7007443" y="175793"/>
            <a:ext cx="933269" cy="276999"/>
          </a:xfrm>
          <a:prstGeom prst="rect">
            <a:avLst/>
          </a:prstGeom>
          <a:solidFill>
            <a:srgbClr val="FFFF00"/>
          </a:solidFill>
        </p:spPr>
        <p:txBody>
          <a:bodyPr wrap="none" rtlCol="0">
            <a:spAutoFit/>
          </a:bodyPr>
          <a:lstStyle/>
          <a:p>
            <a:r>
              <a:rPr lang="en-US" sz="1200" dirty="0" smtClean="0">
                <a:solidFill>
                  <a:srgbClr val="FF0000"/>
                </a:solidFill>
                <a:latin typeface="Tahoma" charset="0"/>
                <a:ea typeface="Tahoma" charset="0"/>
                <a:cs typeface="Tahoma" charset="0"/>
              </a:rPr>
              <a:t>Updating</a:t>
            </a:r>
            <a:r>
              <a:rPr lang="is-IS" sz="1200" dirty="0" smtClean="0">
                <a:solidFill>
                  <a:srgbClr val="FF0000"/>
                </a:solidFill>
                <a:latin typeface="Tahoma" charset="0"/>
                <a:ea typeface="Tahoma" charset="0"/>
                <a:cs typeface="Tahoma" charset="0"/>
              </a:rPr>
              <a:t>…</a:t>
            </a:r>
            <a:endParaRPr lang="en-US" sz="1200" dirty="0">
              <a:solidFill>
                <a:srgbClr val="FF0000"/>
              </a:solidFill>
              <a:latin typeface="Tahoma" charset="0"/>
              <a:ea typeface="Tahoma" charset="0"/>
              <a:cs typeface="Tahoma" charset="0"/>
            </a:endParaRPr>
          </a:p>
        </p:txBody>
      </p:sp>
      <p:sp>
        <p:nvSpPr>
          <p:cNvPr id="25" name="TextBox 24"/>
          <p:cNvSpPr txBox="1"/>
          <p:nvPr/>
        </p:nvSpPr>
        <p:spPr>
          <a:xfrm>
            <a:off x="88872" y="859272"/>
            <a:ext cx="7427033" cy="246221"/>
          </a:xfrm>
          <a:prstGeom prst="rect">
            <a:avLst/>
          </a:prstGeom>
          <a:noFill/>
        </p:spPr>
        <p:txBody>
          <a:bodyPr wrap="none" rtlCol="0">
            <a:spAutoFit/>
          </a:bodyPr>
          <a:lstStyle/>
          <a:p>
            <a:r>
              <a:rPr lang="en-US" sz="1000" dirty="0" err="1" smtClean="0">
                <a:latin typeface="Tahoma" charset="0"/>
                <a:ea typeface="Tahoma" charset="0"/>
                <a:cs typeface="Tahoma" charset="0"/>
              </a:rPr>
              <a:t>Process_Subject</a:t>
            </a:r>
            <a:r>
              <a:rPr lang="en-US" sz="1000" dirty="0">
                <a:latin typeface="Tahoma" charset="0"/>
                <a:ea typeface="Tahoma" charset="0"/>
                <a:cs typeface="Tahoma" charset="0"/>
              </a:rPr>
              <a:t> (</a:t>
            </a:r>
            <a:r>
              <a:rPr lang="en-US" sz="1000" dirty="0" err="1">
                <a:latin typeface="Tahoma" charset="0"/>
                <a:ea typeface="Tahoma" charset="0"/>
                <a:cs typeface="Tahoma" charset="0"/>
              </a:rPr>
              <a:t>nextsubject</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analysisparameters,keepinRAM</a:t>
            </a:r>
            <a:r>
              <a:rPr lang="en-US" sz="1000" dirty="0" smtClean="0">
                <a:latin typeface="Tahoma" charset="0"/>
                <a:ea typeface="Tahoma" charset="0"/>
                <a:cs typeface="Tahoma" charset="0"/>
              </a:rPr>
              <a:t>)</a:t>
            </a:r>
          </a:p>
        </p:txBody>
      </p:sp>
      <p:sp>
        <p:nvSpPr>
          <p:cNvPr id="26" name="TextBox 25"/>
          <p:cNvSpPr txBox="1"/>
          <p:nvPr/>
        </p:nvSpPr>
        <p:spPr>
          <a:xfrm>
            <a:off x="0" y="688897"/>
            <a:ext cx="4635243" cy="276999"/>
          </a:xfrm>
          <a:prstGeom prst="rect">
            <a:avLst/>
          </a:prstGeom>
          <a:noFill/>
        </p:spPr>
        <p:txBody>
          <a:bodyPr wrap="none" rtlCol="0">
            <a:spAutoFit/>
          </a:bodyPr>
          <a:lstStyle/>
          <a:p>
            <a:r>
              <a:rPr lang="en-US" sz="1200" dirty="0" smtClean="0">
                <a:solidFill>
                  <a:srgbClr val="002060"/>
                </a:solidFill>
                <a:latin typeface="Tahoma" charset="0"/>
                <a:ea typeface="Tahoma" charset="0"/>
                <a:cs typeface="Tahoma" charset="0"/>
              </a:rPr>
              <a:t>A wrapper that calls </a:t>
            </a:r>
            <a:r>
              <a:rPr lang="en-US" sz="1200" dirty="0" err="1" smtClean="0">
                <a:solidFill>
                  <a:srgbClr val="002060"/>
                </a:solidFill>
                <a:latin typeface="Tahoma" charset="0"/>
                <a:ea typeface="Tahoma" charset="0"/>
                <a:cs typeface="Tahoma" charset="0"/>
              </a:rPr>
              <a:t>Process_Subject</a:t>
            </a:r>
            <a:r>
              <a:rPr lang="en-US" sz="1200" dirty="0" smtClean="0">
                <a:solidFill>
                  <a:srgbClr val="002060"/>
                </a:solidFill>
                <a:latin typeface="Tahoma" charset="0"/>
                <a:ea typeface="Tahoma" charset="0"/>
                <a:cs typeface="Tahoma" charset="0"/>
              </a:rPr>
              <a:t> as many times as necessary</a:t>
            </a:r>
            <a:endParaRPr lang="en-US" sz="1200" dirty="0">
              <a:solidFill>
                <a:srgbClr val="002060"/>
              </a:solidFill>
              <a:latin typeface="Tahoma" charset="0"/>
              <a:ea typeface="Tahoma" charset="0"/>
              <a:cs typeface="Tahoma" charset="0"/>
            </a:endParaRPr>
          </a:p>
        </p:txBody>
      </p:sp>
      <p:sp>
        <p:nvSpPr>
          <p:cNvPr id="27" name="Rectangle 26"/>
          <p:cNvSpPr/>
          <p:nvPr/>
        </p:nvSpPr>
        <p:spPr>
          <a:xfrm>
            <a:off x="150473" y="1067939"/>
            <a:ext cx="6654364" cy="646331"/>
          </a:xfrm>
          <a:prstGeom prst="rect">
            <a:avLst/>
          </a:prstGeom>
        </p:spPr>
        <p:txBody>
          <a:bodyPr wrap="square">
            <a:spAutoFit/>
          </a:bodyPr>
          <a:lstStyle/>
          <a:p>
            <a:r>
              <a:rPr lang="en-US" sz="1200" dirty="0" smtClean="0">
                <a:solidFill>
                  <a:srgbClr val="002060"/>
                </a:solidFill>
                <a:latin typeface="Tahoma" charset="0"/>
                <a:ea typeface="Tahoma" charset="0"/>
                <a:cs typeface="Tahoma" charset="0"/>
              </a:rPr>
              <a:t>Make the output tracker, which may also be the output.</a:t>
            </a:r>
          </a:p>
          <a:p>
            <a:r>
              <a:rPr lang="en-US" sz="1200" dirty="0" smtClean="0">
                <a:solidFill>
                  <a:srgbClr val="002060"/>
                </a:solidFill>
                <a:latin typeface="Tahoma" charset="0"/>
                <a:ea typeface="Tahoma" charset="0"/>
                <a:cs typeface="Tahoma" charset="0"/>
              </a:rPr>
              <a:t>If </a:t>
            </a:r>
            <a:r>
              <a:rPr lang="en-US" sz="1200" dirty="0" err="1" smtClean="0">
                <a:solidFill>
                  <a:srgbClr val="002060"/>
                </a:solidFill>
                <a:latin typeface="Tahoma" charset="0"/>
                <a:ea typeface="Tahoma" charset="0"/>
                <a:cs typeface="Tahoma" charset="0"/>
              </a:rPr>
              <a:t>analysistype</a:t>
            </a:r>
            <a:r>
              <a:rPr lang="en-US" sz="1200" dirty="0" smtClean="0">
                <a:solidFill>
                  <a:srgbClr val="002060"/>
                </a:solidFill>
                <a:latin typeface="Tahoma" charset="0"/>
                <a:ea typeface="Tahoma" charset="0"/>
                <a:cs typeface="Tahoma" charset="0"/>
              </a:rPr>
              <a:t> is 0 or 1, make a grid. Grid gets filled with numbers or success/failure codes.</a:t>
            </a:r>
          </a:p>
          <a:p>
            <a:r>
              <a:rPr lang="en-US" sz="1200" dirty="0" err="1">
                <a:solidFill>
                  <a:srgbClr val="002060"/>
                </a:solidFill>
                <a:latin typeface="Tahoma" charset="0"/>
                <a:ea typeface="Tahoma" charset="0"/>
                <a:cs typeface="Tahoma" charset="0"/>
              </a:rPr>
              <a:t>P</a:t>
            </a:r>
            <a:r>
              <a:rPr lang="en-US" sz="1200" dirty="0" err="1" smtClean="0">
                <a:solidFill>
                  <a:srgbClr val="002060"/>
                </a:solidFill>
                <a:latin typeface="Tahoma" charset="0"/>
                <a:ea typeface="Tahoma" charset="0"/>
                <a:cs typeface="Tahoma" charset="0"/>
              </a:rPr>
              <a:t>rocess_session</a:t>
            </a:r>
            <a:r>
              <a:rPr lang="en-US" sz="1200" dirty="0" smtClean="0">
                <a:solidFill>
                  <a:srgbClr val="002060"/>
                </a:solidFill>
                <a:latin typeface="Tahoma" charset="0"/>
                <a:ea typeface="Tahoma" charset="0"/>
                <a:cs typeface="Tahoma" charset="0"/>
              </a:rPr>
              <a:t> will return a strip that gets dumped into this grid</a:t>
            </a:r>
          </a:p>
        </p:txBody>
      </p:sp>
      <p:sp>
        <p:nvSpPr>
          <p:cNvPr id="11" name="TextBox 10"/>
          <p:cNvSpPr txBox="1"/>
          <p:nvPr/>
        </p:nvSpPr>
        <p:spPr>
          <a:xfrm>
            <a:off x="4324556" y="5922019"/>
            <a:ext cx="4755944" cy="1015663"/>
          </a:xfrm>
          <a:prstGeom prst="rect">
            <a:avLst/>
          </a:prstGeom>
          <a:noFill/>
        </p:spPr>
        <p:txBody>
          <a:bodyPr wrap="square" rtlCol="0">
            <a:spAutoFit/>
          </a:bodyPr>
          <a:lstStyle/>
          <a:p>
            <a:r>
              <a:rPr lang="en-US" sz="1000" dirty="0">
                <a:solidFill>
                  <a:srgbClr val="002060"/>
                </a:solidFill>
                <a:latin typeface="Tahoma" charset="0"/>
                <a:ea typeface="Tahoma" charset="0"/>
                <a:cs typeface="Tahoma" charset="0"/>
              </a:rPr>
              <a:t> </a:t>
            </a:r>
            <a:r>
              <a:rPr lang="en-US" sz="1000" dirty="0" err="1">
                <a:solidFill>
                  <a:srgbClr val="002060"/>
                </a:solidFill>
                <a:latin typeface="Tahoma" charset="0"/>
                <a:ea typeface="Tahoma" charset="0"/>
                <a:cs typeface="Tahoma" charset="0"/>
              </a:rPr>
              <a:t>Process_single_channel</a:t>
            </a:r>
            <a:endParaRPr lang="en-US" sz="1000" dirty="0">
              <a:solidFill>
                <a:srgbClr val="002060"/>
              </a:solidFill>
              <a:latin typeface="Tahoma" charset="0"/>
              <a:ea typeface="Tahoma" charset="0"/>
              <a:cs typeface="Tahoma" charset="0"/>
            </a:endParaRPr>
          </a:p>
          <a:p>
            <a:r>
              <a:rPr lang="en-US" sz="1000" dirty="0">
                <a:solidFill>
                  <a:srgbClr val="002060"/>
                </a:solidFill>
                <a:latin typeface="Tahoma" charset="0"/>
                <a:ea typeface="Tahoma" charset="0"/>
                <a:cs typeface="Tahoma" charset="0"/>
              </a:rPr>
              <a:t>   </a:t>
            </a:r>
          </a:p>
          <a:p>
            <a:r>
              <a:rPr lang="en-US" sz="1000" dirty="0">
                <a:solidFill>
                  <a:srgbClr val="002060"/>
                </a:solidFill>
                <a:latin typeface="Tahoma" charset="0"/>
                <a:ea typeface="Tahoma" charset="0"/>
                <a:cs typeface="Tahoma" charset="0"/>
              </a:rPr>
              <a:t>IF Single channel analysis, single-session multichannel output wave: SD</a:t>
            </a:r>
          </a:p>
          <a:p>
            <a:r>
              <a:rPr lang="en-US" sz="1000" dirty="0">
                <a:solidFill>
                  <a:srgbClr val="002060"/>
                </a:solidFill>
                <a:latin typeface="Tahoma" charset="0"/>
                <a:ea typeface="Tahoma" charset="0"/>
                <a:cs typeface="Tahoma" charset="0"/>
              </a:rPr>
              <a:t>create it here, and handle the naming and saving when the next loop closes. (i.e. name will be different if saving vs keeping). if SD build wave and populate it with return values from </a:t>
            </a:r>
            <a:r>
              <a:rPr lang="en-US" sz="1000" dirty="0" err="1">
                <a:solidFill>
                  <a:srgbClr val="002060"/>
                </a:solidFill>
                <a:latin typeface="Tahoma" charset="0"/>
                <a:ea typeface="Tahoma" charset="0"/>
                <a:cs typeface="Tahoma" charset="0"/>
              </a:rPr>
              <a:t>process_channels</a:t>
            </a:r>
            <a:endParaRPr lang="en-US" sz="1000" dirty="0" smtClean="0">
              <a:latin typeface="Tahoma" charset="0"/>
              <a:ea typeface="Tahoma" charset="0"/>
              <a:cs typeface="Tahoma" charset="0"/>
            </a:endParaRPr>
          </a:p>
        </p:txBody>
      </p:sp>
      <p:sp>
        <p:nvSpPr>
          <p:cNvPr id="28" name="TextBox 27"/>
          <p:cNvSpPr txBox="1"/>
          <p:nvPr/>
        </p:nvSpPr>
        <p:spPr>
          <a:xfrm>
            <a:off x="728344" y="2989086"/>
            <a:ext cx="8662949" cy="246221"/>
          </a:xfrm>
          <a:prstGeom prst="rect">
            <a:avLst/>
          </a:prstGeom>
          <a:noFill/>
        </p:spPr>
        <p:txBody>
          <a:bodyPr wrap="none" rtlCol="0">
            <a:spAutoFit/>
          </a:bodyPr>
          <a:lstStyle/>
          <a:p>
            <a:r>
              <a:rPr lang="en-US" sz="1000" dirty="0" err="1" smtClean="0">
                <a:latin typeface="Tahoma" charset="0"/>
                <a:ea typeface="Tahoma" charset="0"/>
                <a:cs typeface="Tahoma" charset="0"/>
              </a:rPr>
              <a:t>returnwave</a:t>
            </a:r>
            <a:r>
              <a:rPr lang="en-US" sz="1000" dirty="0" smtClean="0">
                <a:latin typeface="Tahoma" charset="0"/>
                <a:ea typeface="Tahoma" charset="0"/>
                <a:cs typeface="Tahoma" charset="0"/>
              </a:rPr>
              <a:t>[] = </a:t>
            </a:r>
            <a:r>
              <a:rPr lang="en-US" sz="1000" dirty="0" err="1" smtClean="0">
                <a:latin typeface="Tahoma" charset="0"/>
                <a:ea typeface="Tahoma" charset="0"/>
                <a:cs typeface="Tahoma" charset="0"/>
              </a:rPr>
              <a:t>Process_Single_channel</a:t>
            </a:r>
            <a:r>
              <a:rPr lang="en-US" sz="1000" dirty="0" smtClean="0">
                <a:latin typeface="Tahoma" charset="0"/>
                <a:ea typeface="Tahoma" charset="0"/>
                <a:cs typeface="Tahoma" charset="0"/>
              </a:rPr>
              <a:t> (</a:t>
            </a:r>
            <a:r>
              <a:rPr lang="en-US" sz="1000" dirty="0" err="1">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nextChannel</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smtClean="0">
                <a:latin typeface="Tahoma" charset="0"/>
                <a:ea typeface="Tahoma" charset="0"/>
                <a:cs typeface="Tahoma" charset="0"/>
              </a:rPr>
              <a:t>keepinRAM</a:t>
            </a:r>
            <a:r>
              <a:rPr lang="en-US" sz="1000" dirty="0" smtClean="0">
                <a:latin typeface="Tahoma" charset="0"/>
                <a:ea typeface="Tahoma" charset="0"/>
                <a:cs typeface="Tahoma" charset="0"/>
              </a:rPr>
              <a:t>)</a:t>
            </a:r>
            <a:endParaRPr lang="en-US" sz="1000" dirty="0">
              <a:latin typeface="Tahoma" charset="0"/>
              <a:ea typeface="Tahoma" charset="0"/>
              <a:cs typeface="Tahoma" charset="0"/>
            </a:endParaRPr>
          </a:p>
        </p:txBody>
      </p:sp>
      <p:sp>
        <p:nvSpPr>
          <p:cNvPr id="29" name="TextBox 28"/>
          <p:cNvSpPr txBox="1"/>
          <p:nvPr/>
        </p:nvSpPr>
        <p:spPr>
          <a:xfrm>
            <a:off x="646899" y="3826196"/>
            <a:ext cx="5650841" cy="276999"/>
          </a:xfrm>
          <a:prstGeom prst="rect">
            <a:avLst/>
          </a:prstGeom>
          <a:noFill/>
        </p:spPr>
        <p:txBody>
          <a:bodyPr wrap="square" rtlCol="0">
            <a:spAutoFit/>
          </a:bodyPr>
          <a:lstStyle/>
          <a:p>
            <a:r>
              <a:rPr lang="en-US" sz="1200" dirty="0" err="1" smtClean="0">
                <a:solidFill>
                  <a:srgbClr val="002060"/>
                </a:solidFill>
                <a:latin typeface="Tahoma" charset="0"/>
                <a:ea typeface="Tahoma" charset="0"/>
                <a:cs typeface="Tahoma" charset="0"/>
              </a:rPr>
              <a:t>Elseif</a:t>
            </a:r>
            <a:r>
              <a:rPr lang="en-US" sz="1200" dirty="0" smtClean="0">
                <a:solidFill>
                  <a:srgbClr val="002060"/>
                </a:solidFill>
                <a:latin typeface="Tahoma" charset="0"/>
                <a:ea typeface="Tahoma" charset="0"/>
                <a:cs typeface="Tahoma" charset="0"/>
              </a:rPr>
              <a:t> </a:t>
            </a:r>
            <a:r>
              <a:rPr lang="en-US" sz="1200" dirty="0" err="1" smtClean="0">
                <a:solidFill>
                  <a:srgbClr val="002060"/>
                </a:solidFill>
                <a:latin typeface="Tahoma" charset="0"/>
                <a:ea typeface="Tahoma" charset="0"/>
                <a:cs typeface="Tahoma" charset="0"/>
              </a:rPr>
              <a:t>analysistype</a:t>
            </a:r>
            <a:r>
              <a:rPr lang="en-US" sz="1200" dirty="0" smtClean="0">
                <a:solidFill>
                  <a:srgbClr val="002060"/>
                </a:solidFill>
                <a:latin typeface="Tahoma" charset="0"/>
                <a:ea typeface="Tahoma" charset="0"/>
                <a:cs typeface="Tahoma" charset="0"/>
              </a:rPr>
              <a:t> is 2 (i.e. more than one wave needed for computation)</a:t>
            </a:r>
          </a:p>
        </p:txBody>
      </p:sp>
      <p:sp>
        <p:nvSpPr>
          <p:cNvPr id="31" name="TextBox 30"/>
          <p:cNvSpPr txBox="1"/>
          <p:nvPr/>
        </p:nvSpPr>
        <p:spPr>
          <a:xfrm>
            <a:off x="728344" y="4035961"/>
            <a:ext cx="6210354" cy="246221"/>
          </a:xfrm>
          <a:prstGeom prst="rect">
            <a:avLst/>
          </a:prstGeom>
          <a:noFill/>
        </p:spPr>
        <p:txBody>
          <a:bodyPr wrap="none" rtlCol="0">
            <a:spAutoFit/>
          </a:bodyPr>
          <a:lstStyle/>
          <a:p>
            <a:r>
              <a:rPr lang="en-US" sz="1000" dirty="0" err="1">
                <a:latin typeface="Tahoma" charset="0"/>
                <a:ea typeface="Tahoma" charset="0"/>
                <a:cs typeface="Tahoma" charset="0"/>
              </a:rPr>
              <a:t>r</a:t>
            </a:r>
            <a:r>
              <a:rPr lang="en-US" sz="1000" dirty="0" err="1" smtClean="0">
                <a:latin typeface="Tahoma" charset="0"/>
                <a:ea typeface="Tahoma" charset="0"/>
                <a:cs typeface="Tahoma" charset="0"/>
              </a:rPr>
              <a:t>eturnwave</a:t>
            </a:r>
            <a:r>
              <a:rPr lang="en-US" sz="1000" dirty="0" smtClean="0">
                <a:latin typeface="Tahoma" charset="0"/>
                <a:ea typeface="Tahoma" charset="0"/>
                <a:cs typeface="Tahoma" charset="0"/>
              </a:rPr>
              <a:t> = </a:t>
            </a:r>
            <a:r>
              <a:rPr lang="en-US" sz="1000" dirty="0" err="1">
                <a:latin typeface="Tahoma" charset="0"/>
                <a:ea typeface="Tahoma" charset="0"/>
                <a:cs typeface="Tahoma" charset="0"/>
              </a:rPr>
              <a:t>Process_Multi_Channels</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smtClean="0">
                <a:latin typeface="Tahoma" charset="0"/>
                <a:ea typeface="Tahoma" charset="0"/>
                <a:cs typeface="Tahoma" charset="0"/>
              </a:rPr>
              <a:t>)  </a:t>
            </a:r>
            <a:endParaRPr lang="en-US" sz="1000" dirty="0">
              <a:latin typeface="Tahoma" charset="0"/>
              <a:ea typeface="Tahoma" charset="0"/>
              <a:cs typeface="Tahoma" charset="0"/>
            </a:endParaRPr>
          </a:p>
        </p:txBody>
      </p:sp>
      <p:sp>
        <p:nvSpPr>
          <p:cNvPr id="32" name="TextBox 31"/>
          <p:cNvSpPr txBox="1"/>
          <p:nvPr/>
        </p:nvSpPr>
        <p:spPr>
          <a:xfrm>
            <a:off x="345642" y="4789852"/>
            <a:ext cx="1451268" cy="276999"/>
          </a:xfrm>
          <a:prstGeom prst="rect">
            <a:avLst/>
          </a:prstGeom>
          <a:noFill/>
        </p:spPr>
        <p:txBody>
          <a:bodyPr wrap="square" rtlCol="0">
            <a:spAutoFit/>
          </a:bodyPr>
          <a:lstStyle/>
          <a:p>
            <a:r>
              <a:rPr lang="en-US" sz="1200" dirty="0" smtClean="0">
                <a:solidFill>
                  <a:srgbClr val="002060"/>
                </a:solidFill>
                <a:latin typeface="Tahoma" charset="0"/>
                <a:ea typeface="Tahoma" charset="0"/>
                <a:cs typeface="Tahoma" charset="0"/>
              </a:rPr>
              <a:t>Return </a:t>
            </a:r>
            <a:r>
              <a:rPr lang="en-US" sz="1200" dirty="0" err="1" smtClean="0">
                <a:solidFill>
                  <a:srgbClr val="002060"/>
                </a:solidFill>
                <a:latin typeface="Tahoma" charset="0"/>
                <a:ea typeface="Tahoma" charset="0"/>
                <a:cs typeface="Tahoma" charset="0"/>
              </a:rPr>
              <a:t>returnwave</a:t>
            </a:r>
            <a:endParaRPr lang="en-US" sz="1200" dirty="0" smtClean="0">
              <a:solidFill>
                <a:srgbClr val="002060"/>
              </a:solidFill>
              <a:latin typeface="Tahoma" charset="0"/>
              <a:ea typeface="Tahoma" charset="0"/>
              <a:cs typeface="Tahoma" charset="0"/>
            </a:endParaRPr>
          </a:p>
        </p:txBody>
      </p:sp>
      <p:sp>
        <p:nvSpPr>
          <p:cNvPr id="33" name="TextBox 32"/>
          <p:cNvSpPr txBox="1"/>
          <p:nvPr/>
        </p:nvSpPr>
        <p:spPr>
          <a:xfrm>
            <a:off x="526317" y="5707452"/>
            <a:ext cx="8851528" cy="276999"/>
          </a:xfrm>
          <a:prstGeom prst="rect">
            <a:avLst/>
          </a:prstGeom>
          <a:noFill/>
        </p:spPr>
        <p:txBody>
          <a:bodyPr wrap="square" rtlCol="0">
            <a:spAutoFit/>
          </a:bodyPr>
          <a:lstStyle/>
          <a:p>
            <a:r>
              <a:rPr lang="en-US" sz="1200" dirty="0" smtClean="0">
                <a:solidFill>
                  <a:srgbClr val="002060"/>
                </a:solidFill>
                <a:latin typeface="Tahoma" charset="0"/>
                <a:ea typeface="Tahoma" charset="0"/>
                <a:cs typeface="Tahoma" charset="0"/>
              </a:rPr>
              <a:t>For special case of SD waves, </a:t>
            </a:r>
            <a:r>
              <a:rPr lang="en-US" sz="1200" dirty="0">
                <a:solidFill>
                  <a:srgbClr val="002060"/>
                </a:solidFill>
                <a:latin typeface="Tahoma" charset="0"/>
                <a:ea typeface="Tahoma" charset="0"/>
                <a:cs typeface="Tahoma" charset="0"/>
              </a:rPr>
              <a:t>build </a:t>
            </a:r>
            <a:r>
              <a:rPr lang="en-US" sz="1200" dirty="0" smtClean="0">
                <a:solidFill>
                  <a:srgbClr val="002060"/>
                </a:solidFill>
                <a:latin typeface="Tahoma" charset="0"/>
                <a:ea typeface="Tahoma" charset="0"/>
                <a:cs typeface="Tahoma" charset="0"/>
              </a:rPr>
              <a:t>the weird 2D wave </a:t>
            </a:r>
            <a:r>
              <a:rPr lang="en-US" sz="1200" dirty="0">
                <a:solidFill>
                  <a:srgbClr val="002060"/>
                </a:solidFill>
                <a:latin typeface="Tahoma" charset="0"/>
                <a:ea typeface="Tahoma" charset="0"/>
                <a:cs typeface="Tahoma" charset="0"/>
              </a:rPr>
              <a:t>and populate </a:t>
            </a:r>
            <a:r>
              <a:rPr lang="en-US" sz="1200" dirty="0" smtClean="0">
                <a:solidFill>
                  <a:srgbClr val="002060"/>
                </a:solidFill>
                <a:latin typeface="Tahoma" charset="0"/>
                <a:ea typeface="Tahoma" charset="0"/>
                <a:cs typeface="Tahoma" charset="0"/>
              </a:rPr>
              <a:t>the newly created session wave and save it where it goes</a:t>
            </a:r>
            <a:endParaRPr lang="en-US" sz="1200" dirty="0">
              <a:latin typeface="Tahoma" charset="0"/>
              <a:ea typeface="Tahoma" charset="0"/>
              <a:cs typeface="Tahoma" charset="0"/>
            </a:endParaRPr>
          </a:p>
        </p:txBody>
      </p:sp>
      <p:sp>
        <p:nvSpPr>
          <p:cNvPr id="19" name="Rectangle 18"/>
          <p:cNvSpPr/>
          <p:nvPr/>
        </p:nvSpPr>
        <p:spPr>
          <a:xfrm>
            <a:off x="150472" y="1690605"/>
            <a:ext cx="7665213" cy="646331"/>
          </a:xfrm>
          <a:prstGeom prst="rect">
            <a:avLst/>
          </a:prstGeom>
        </p:spPr>
        <p:txBody>
          <a:bodyPr wrap="square">
            <a:spAutoFit/>
          </a:bodyPr>
          <a:lstStyle/>
          <a:p>
            <a:r>
              <a:rPr lang="en-US" sz="1200" dirty="0" smtClean="0">
                <a:solidFill>
                  <a:srgbClr val="002060"/>
                </a:solidFill>
                <a:latin typeface="Tahoma" charset="0"/>
                <a:ea typeface="Tahoma" charset="0"/>
                <a:cs typeface="Tahoma" charset="0"/>
              </a:rPr>
              <a:t>If </a:t>
            </a:r>
            <a:r>
              <a:rPr lang="en-US" sz="1200" dirty="0" err="1" smtClean="0">
                <a:solidFill>
                  <a:srgbClr val="002060"/>
                </a:solidFill>
                <a:latin typeface="Tahoma" charset="0"/>
                <a:ea typeface="Tahoma" charset="0"/>
                <a:cs typeface="Tahoma" charset="0"/>
              </a:rPr>
              <a:t>analysistype</a:t>
            </a:r>
            <a:r>
              <a:rPr lang="en-US" sz="1200" dirty="0" smtClean="0">
                <a:solidFill>
                  <a:srgbClr val="002060"/>
                </a:solidFill>
                <a:latin typeface="Tahoma" charset="0"/>
                <a:ea typeface="Tahoma" charset="0"/>
                <a:cs typeface="Tahoma" charset="0"/>
              </a:rPr>
              <a:t> is 2, make a 1D wave (one point per session). 1D wave gets filled with success/failure codes.</a:t>
            </a:r>
          </a:p>
          <a:p>
            <a:r>
              <a:rPr lang="en-US" sz="1200" dirty="0" err="1">
                <a:solidFill>
                  <a:srgbClr val="002060"/>
                </a:solidFill>
                <a:latin typeface="Tahoma" charset="0"/>
                <a:ea typeface="Tahoma" charset="0"/>
                <a:cs typeface="Tahoma" charset="0"/>
              </a:rPr>
              <a:t>P</a:t>
            </a:r>
            <a:r>
              <a:rPr lang="en-US" sz="1200" dirty="0" err="1" smtClean="0">
                <a:solidFill>
                  <a:srgbClr val="002060"/>
                </a:solidFill>
                <a:latin typeface="Tahoma" charset="0"/>
                <a:ea typeface="Tahoma" charset="0"/>
                <a:cs typeface="Tahoma" charset="0"/>
              </a:rPr>
              <a:t>rocess_session</a:t>
            </a:r>
            <a:r>
              <a:rPr lang="en-US" sz="1200" dirty="0" smtClean="0">
                <a:solidFill>
                  <a:srgbClr val="002060"/>
                </a:solidFill>
                <a:latin typeface="Tahoma" charset="0"/>
                <a:ea typeface="Tahoma" charset="0"/>
                <a:cs typeface="Tahoma" charset="0"/>
              </a:rPr>
              <a:t> will return a success/failure code.  May also create a wave that stays in RAM and needs to be renamed.</a:t>
            </a:r>
          </a:p>
        </p:txBody>
      </p:sp>
      <p:sp>
        <p:nvSpPr>
          <p:cNvPr id="20" name="TextBox 19"/>
          <p:cNvSpPr txBox="1"/>
          <p:nvPr/>
        </p:nvSpPr>
        <p:spPr>
          <a:xfrm>
            <a:off x="854261" y="4179027"/>
            <a:ext cx="6588538" cy="276999"/>
          </a:xfrm>
          <a:prstGeom prst="rect">
            <a:avLst/>
          </a:prstGeom>
          <a:noFill/>
        </p:spPr>
        <p:txBody>
          <a:bodyPr wrap="square" rtlCol="0">
            <a:spAutoFit/>
          </a:bodyPr>
          <a:lstStyle/>
          <a:p>
            <a:r>
              <a:rPr lang="en-US" sz="1200" dirty="0" err="1" smtClean="0">
                <a:solidFill>
                  <a:srgbClr val="002060"/>
                </a:solidFill>
                <a:latin typeface="Tahoma" charset="0"/>
                <a:ea typeface="Tahoma" charset="0"/>
                <a:cs typeface="Tahoma" charset="0"/>
              </a:rPr>
              <a:t>Process_Multi_channels</a:t>
            </a:r>
            <a:r>
              <a:rPr lang="en-US" sz="1200" dirty="0" smtClean="0">
                <a:solidFill>
                  <a:srgbClr val="002060"/>
                </a:solidFill>
                <a:latin typeface="Tahoma" charset="0"/>
                <a:ea typeface="Tahoma" charset="0"/>
                <a:cs typeface="Tahoma" charset="0"/>
              </a:rPr>
              <a:t> returns a </a:t>
            </a:r>
            <a:r>
              <a:rPr lang="en-US" sz="1200" dirty="0" err="1" smtClean="0">
                <a:solidFill>
                  <a:srgbClr val="002060"/>
                </a:solidFill>
                <a:latin typeface="Tahoma" charset="0"/>
                <a:ea typeface="Tahoma" charset="0"/>
                <a:cs typeface="Tahoma" charset="0"/>
              </a:rPr>
              <a:t>textwave</a:t>
            </a:r>
            <a:r>
              <a:rPr lang="en-US" sz="1200" dirty="0" smtClean="0">
                <a:solidFill>
                  <a:srgbClr val="002060"/>
                </a:solidFill>
                <a:latin typeface="Tahoma" charset="0"/>
                <a:ea typeface="Tahoma" charset="0"/>
                <a:cs typeface="Tahoma" charset="0"/>
              </a:rPr>
              <a:t> listing names of what was created and saved out</a:t>
            </a:r>
          </a:p>
        </p:txBody>
      </p:sp>
      <p:sp>
        <p:nvSpPr>
          <p:cNvPr id="3" name="TextBox 2"/>
          <p:cNvSpPr txBox="1"/>
          <p:nvPr/>
        </p:nvSpPr>
        <p:spPr>
          <a:xfrm>
            <a:off x="792881" y="3399988"/>
            <a:ext cx="8100294" cy="553998"/>
          </a:xfrm>
          <a:prstGeom prst="rect">
            <a:avLst/>
          </a:prstGeom>
          <a:noFill/>
        </p:spPr>
        <p:txBody>
          <a:bodyPr wrap="none" rtlCol="0">
            <a:spAutoFit/>
          </a:bodyPr>
          <a:lstStyle/>
          <a:p>
            <a:r>
              <a:rPr lang="en-US" sz="1000" dirty="0" smtClean="0">
                <a:solidFill>
                  <a:srgbClr val="FF0000"/>
                </a:solidFill>
                <a:latin typeface="Tahoma" charset="0"/>
                <a:ea typeface="Tahoma" charset="0"/>
                <a:cs typeface="Tahoma" charset="0"/>
              </a:rPr>
              <a:t>P_S_C and P_M_C always keep in RAM and never save to file system. Renaming and/or deleting or saving is handled by the calling function</a:t>
            </a:r>
          </a:p>
          <a:p>
            <a:r>
              <a:rPr lang="en-US" sz="1000" dirty="0" smtClean="0">
                <a:solidFill>
                  <a:srgbClr val="FF0000"/>
                </a:solidFill>
                <a:latin typeface="Tahoma" charset="0"/>
                <a:ea typeface="Tahoma" charset="0"/>
                <a:cs typeface="Tahoma" charset="0"/>
              </a:rPr>
              <a:t>Q: could we drop keeping in RAM? No, because sometimes they will be called from command line.</a:t>
            </a:r>
          </a:p>
          <a:p>
            <a:r>
              <a:rPr lang="en-US" sz="1000" dirty="0" smtClean="0">
                <a:solidFill>
                  <a:srgbClr val="FF0000"/>
                </a:solidFill>
                <a:latin typeface="Tahoma" charset="0"/>
                <a:ea typeface="Tahoma" charset="0"/>
                <a:cs typeface="Tahoma" charset="0"/>
              </a:rPr>
              <a:t>Q: what about P_M_C with coherence matrix?  Why doesn’t it save to DB?  Because calling function handles it, duh.</a:t>
            </a:r>
          </a:p>
        </p:txBody>
      </p:sp>
      <p:sp>
        <p:nvSpPr>
          <p:cNvPr id="30" name="TextBox 29"/>
          <p:cNvSpPr txBox="1"/>
          <p:nvPr/>
        </p:nvSpPr>
        <p:spPr>
          <a:xfrm>
            <a:off x="759810" y="3193512"/>
            <a:ext cx="6588538" cy="276999"/>
          </a:xfrm>
          <a:prstGeom prst="rect">
            <a:avLst/>
          </a:prstGeom>
          <a:noFill/>
        </p:spPr>
        <p:txBody>
          <a:bodyPr wrap="square" rtlCol="0">
            <a:spAutoFit/>
          </a:bodyPr>
          <a:lstStyle/>
          <a:p>
            <a:r>
              <a:rPr lang="en-US" sz="1200" dirty="0" err="1" smtClean="0">
                <a:solidFill>
                  <a:srgbClr val="002060"/>
                </a:solidFill>
                <a:latin typeface="Tahoma" charset="0"/>
                <a:ea typeface="Tahoma" charset="0"/>
                <a:cs typeface="Tahoma" charset="0"/>
              </a:rPr>
              <a:t>Process_single_channel</a:t>
            </a:r>
            <a:r>
              <a:rPr lang="en-US" sz="1200" dirty="0" smtClean="0">
                <a:solidFill>
                  <a:srgbClr val="002060"/>
                </a:solidFill>
                <a:latin typeface="Tahoma" charset="0"/>
                <a:ea typeface="Tahoma" charset="0"/>
                <a:cs typeface="Tahoma" charset="0"/>
              </a:rPr>
              <a:t> returns a number – either the value or a success/error code</a:t>
            </a:r>
          </a:p>
        </p:txBody>
      </p:sp>
      <p:cxnSp>
        <p:nvCxnSpPr>
          <p:cNvPr id="7" name="Straight Connector 6"/>
          <p:cNvCxnSpPr/>
          <p:nvPr/>
        </p:nvCxnSpPr>
        <p:spPr>
          <a:xfrm>
            <a:off x="494499" y="2525164"/>
            <a:ext cx="0" cy="1941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6117" y="1067939"/>
            <a:ext cx="0" cy="4056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8872" y="5073961"/>
            <a:ext cx="9127967" cy="461665"/>
          </a:xfrm>
          <a:prstGeom prst="rect">
            <a:avLst/>
          </a:prstGeom>
          <a:noFill/>
        </p:spPr>
        <p:txBody>
          <a:bodyPr wrap="square" rtlCol="0">
            <a:spAutoFit/>
          </a:bodyPr>
          <a:lstStyle/>
          <a:p>
            <a:r>
              <a:rPr lang="en-US" sz="1200" dirty="0" smtClean="0">
                <a:solidFill>
                  <a:sysClr val="windowText" lastClr="000000"/>
                </a:solidFill>
                <a:latin typeface="Tahoma" charset="0"/>
                <a:ea typeface="Tahoma" charset="0"/>
                <a:cs typeface="Tahoma" charset="0"/>
              </a:rPr>
              <a:t>Are we saving out subject level result? If so then save out here</a:t>
            </a:r>
          </a:p>
          <a:p>
            <a:r>
              <a:rPr lang="en-US" sz="1200" dirty="0" smtClean="0">
                <a:solidFill>
                  <a:sysClr val="windowText" lastClr="000000"/>
                </a:solidFill>
                <a:latin typeface="Tahoma" charset="0"/>
                <a:ea typeface="Tahoma" charset="0"/>
                <a:cs typeface="Tahoma" charset="0"/>
              </a:rPr>
              <a:t>Are we keeping in RAM?  Then duplicate and rename outputs received from </a:t>
            </a:r>
            <a:r>
              <a:rPr lang="en-US" sz="1200" dirty="0" err="1" smtClean="0">
                <a:solidFill>
                  <a:sysClr val="windowText" lastClr="000000"/>
                </a:solidFill>
                <a:latin typeface="Tahoma" charset="0"/>
                <a:ea typeface="Tahoma" charset="0"/>
                <a:cs typeface="Tahoma" charset="0"/>
              </a:rPr>
              <a:t>process_session</a:t>
            </a:r>
            <a:r>
              <a:rPr lang="en-US" sz="1200" dirty="0" smtClean="0">
                <a:solidFill>
                  <a:sysClr val="windowText" lastClr="000000"/>
                </a:solidFill>
                <a:latin typeface="Tahoma" charset="0"/>
                <a:ea typeface="Tahoma" charset="0"/>
                <a:cs typeface="Tahoma" charset="0"/>
              </a:rPr>
              <a:t> so not overwritten by next subject.</a:t>
            </a:r>
          </a:p>
        </p:txBody>
      </p:sp>
      <p:sp>
        <p:nvSpPr>
          <p:cNvPr id="36" name="TextBox 35"/>
          <p:cNvSpPr txBox="1"/>
          <p:nvPr/>
        </p:nvSpPr>
        <p:spPr>
          <a:xfrm>
            <a:off x="388097" y="4420569"/>
            <a:ext cx="10031810" cy="461665"/>
          </a:xfrm>
          <a:prstGeom prst="rect">
            <a:avLst/>
          </a:prstGeom>
          <a:noFill/>
        </p:spPr>
        <p:txBody>
          <a:bodyPr wrap="square" rtlCol="0">
            <a:spAutoFit/>
          </a:bodyPr>
          <a:lstStyle/>
          <a:p>
            <a:r>
              <a:rPr lang="en-US" sz="1200" dirty="0" smtClean="0">
                <a:solidFill>
                  <a:sysClr val="windowText" lastClr="000000"/>
                </a:solidFill>
                <a:latin typeface="Tahoma" charset="0"/>
                <a:ea typeface="Tahoma" charset="0"/>
                <a:cs typeface="Tahoma" charset="0"/>
              </a:rPr>
              <a:t>Are we saving out subject level result? If so then save out here</a:t>
            </a:r>
          </a:p>
          <a:p>
            <a:r>
              <a:rPr lang="en-US" sz="1200" dirty="0" smtClean="0">
                <a:solidFill>
                  <a:sysClr val="windowText" lastClr="000000"/>
                </a:solidFill>
                <a:latin typeface="Tahoma" charset="0"/>
                <a:ea typeface="Tahoma" charset="0"/>
                <a:cs typeface="Tahoma" charset="0"/>
              </a:rPr>
              <a:t>Are we keeping in RAM?  Then duplicate and rename outputs received from </a:t>
            </a:r>
            <a:r>
              <a:rPr lang="en-US" sz="1200" dirty="0" err="1" smtClean="0">
                <a:solidFill>
                  <a:sysClr val="windowText" lastClr="000000"/>
                </a:solidFill>
                <a:latin typeface="Tahoma" charset="0"/>
                <a:ea typeface="Tahoma" charset="0"/>
                <a:cs typeface="Tahoma" charset="0"/>
              </a:rPr>
              <a:t>Process_channel</a:t>
            </a:r>
            <a:r>
              <a:rPr lang="en-US" sz="1200" dirty="0" smtClean="0">
                <a:solidFill>
                  <a:sysClr val="windowText" lastClr="000000"/>
                </a:solidFill>
                <a:latin typeface="Tahoma" charset="0"/>
                <a:ea typeface="Tahoma" charset="0"/>
                <a:cs typeface="Tahoma" charset="0"/>
              </a:rPr>
              <a:t>_ functions so not overwritten by next subject.</a:t>
            </a:r>
          </a:p>
        </p:txBody>
      </p:sp>
    </p:spTree>
    <p:extLst>
      <p:ext uri="{BB962C8B-B14F-4D97-AF65-F5344CB8AC3E}">
        <p14:creationId xmlns:p14="http://schemas.microsoft.com/office/powerpoint/2010/main" val="2047869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71" y="234498"/>
            <a:ext cx="8736414" cy="704396"/>
          </a:xfrm>
        </p:spPr>
        <p:txBody>
          <a:bodyPr/>
          <a:lstStyle/>
          <a:p>
            <a:r>
              <a:rPr lang="en-US" dirty="0" smtClean="0"/>
              <a:t>Key functions for SE data and NSE files</a:t>
            </a:r>
            <a:endParaRPr lang="en-US" dirty="0"/>
          </a:p>
        </p:txBody>
      </p:sp>
      <p:sp>
        <p:nvSpPr>
          <p:cNvPr id="3" name="TextBox 2"/>
          <p:cNvSpPr txBox="1"/>
          <p:nvPr/>
        </p:nvSpPr>
        <p:spPr>
          <a:xfrm>
            <a:off x="120580" y="1899138"/>
            <a:ext cx="8500907" cy="2031325"/>
          </a:xfrm>
          <a:prstGeom prst="rect">
            <a:avLst/>
          </a:prstGeom>
          <a:noFill/>
        </p:spPr>
        <p:txBody>
          <a:bodyPr wrap="square" rtlCol="0">
            <a:spAutoFit/>
          </a:bodyPr>
          <a:lstStyle/>
          <a:p>
            <a:r>
              <a:rPr lang="en-US" sz="1400" dirty="0" smtClean="0">
                <a:latin typeface="Consolas" charset="0"/>
                <a:ea typeface="Consolas" charset="0"/>
                <a:cs typeface="Consolas" charset="0"/>
              </a:rPr>
              <a:t>MakeSEData_v3 (HI_NIPXX, ::</a:t>
            </a:r>
            <a:r>
              <a:rPr lang="en-US" sz="1400" dirty="0" err="1" smtClean="0">
                <a:latin typeface="Consolas" charset="0"/>
                <a:ea typeface="Consolas" charset="0"/>
                <a:cs typeface="Consolas" charset="0"/>
              </a:rPr>
              <a:t>headers_records:HI_NIPXX</a:t>
            </a:r>
            <a:r>
              <a:rPr lang="en-US" sz="1400" dirty="0" smtClean="0">
                <a:latin typeface="Consolas" charset="0"/>
                <a:ea typeface="Consolas" charset="0"/>
                <a:cs typeface="Consolas" charset="0"/>
              </a:rPr>
              <a:t>,::headers_file:HI_NIPXX,32, 8,   3.XXXX222e-05, "V", 0, "HI_NIPXX", "test")</a:t>
            </a:r>
          </a:p>
          <a:p>
            <a:endParaRPr lang="en-US" sz="1400" dirty="0" smtClean="0">
              <a:latin typeface="Consolas" charset="0"/>
              <a:ea typeface="Consolas" charset="0"/>
              <a:cs typeface="Consolas" charset="0"/>
            </a:endParaRPr>
          </a:p>
          <a:p>
            <a:r>
              <a:rPr lang="en-US" sz="1400" dirty="0" err="1" smtClean="0">
                <a:latin typeface="Consolas" charset="0"/>
                <a:ea typeface="Consolas" charset="0"/>
                <a:cs typeface="Consolas" charset="0"/>
              </a:rPr>
              <a:t>newdatafolder</a:t>
            </a:r>
            <a:r>
              <a:rPr lang="en-US" sz="1400" dirty="0" smtClean="0">
                <a:latin typeface="Consolas" charset="0"/>
                <a:ea typeface="Consolas" charset="0"/>
                <a:cs typeface="Consolas" charset="0"/>
              </a:rPr>
              <a:t> </a:t>
            </a:r>
            <a:r>
              <a:rPr lang="en-US" sz="1400" dirty="0" err="1" smtClean="0">
                <a:latin typeface="Consolas" charset="0"/>
                <a:ea typeface="Consolas" charset="0"/>
                <a:cs typeface="Consolas" charset="0"/>
              </a:rPr>
              <a:t>root:SEdata</a:t>
            </a:r>
            <a:endParaRPr lang="en-US" sz="1400" dirty="0" smtClean="0">
              <a:latin typeface="Consolas" charset="0"/>
              <a:ea typeface="Consolas" charset="0"/>
              <a:cs typeface="Consolas" charset="0"/>
            </a:endParaRPr>
          </a:p>
          <a:p>
            <a:endParaRPr lang="en-US" sz="1400" dirty="0" smtClean="0">
              <a:latin typeface="Consolas" charset="0"/>
              <a:ea typeface="Consolas" charset="0"/>
              <a:cs typeface="Consolas" charset="0"/>
            </a:endParaRPr>
          </a:p>
          <a:p>
            <a:r>
              <a:rPr lang="en-US" sz="1400" dirty="0" err="1" smtClean="0">
                <a:latin typeface="Consolas" charset="0"/>
                <a:ea typeface="Consolas" charset="0"/>
                <a:cs typeface="Consolas" charset="0"/>
              </a:rPr>
              <a:t>filter_SEdata_inplace</a:t>
            </a:r>
            <a:r>
              <a:rPr lang="en-US" sz="1400" dirty="0" smtClean="0">
                <a:latin typeface="Consolas" charset="0"/>
                <a:ea typeface="Consolas" charset="0"/>
                <a:cs typeface="Consolas" charset="0"/>
              </a:rPr>
              <a:t>("_sort1",30000,0,25,20)</a:t>
            </a:r>
          </a:p>
          <a:p>
            <a:endParaRPr lang="en-US" sz="1400" dirty="0" smtClean="0">
              <a:latin typeface="Consolas" charset="0"/>
              <a:ea typeface="Consolas" charset="0"/>
              <a:cs typeface="Consolas" charset="0"/>
            </a:endParaRPr>
          </a:p>
          <a:p>
            <a:r>
              <a:rPr lang="en-US" sz="1400" dirty="0" smtClean="0">
                <a:latin typeface="Consolas" charset="0"/>
                <a:ea typeface="Consolas" charset="0"/>
                <a:cs typeface="Consolas" charset="0"/>
              </a:rPr>
              <a:t>write NSE: </a:t>
            </a:r>
            <a:r>
              <a:rPr lang="en-US" sz="1400" dirty="0" err="1" smtClean="0">
                <a:latin typeface="Consolas" charset="0"/>
                <a:ea typeface="Consolas" charset="0"/>
                <a:cs typeface="Consolas" charset="0"/>
              </a:rPr>
              <a:t>writeNSE</a:t>
            </a:r>
            <a:r>
              <a:rPr lang="en-US" sz="1400" dirty="0" smtClean="0">
                <a:latin typeface="Consolas" charset="0"/>
                <a:ea typeface="Consolas" charset="0"/>
                <a:cs typeface="Consolas" charset="0"/>
              </a:rPr>
              <a:t>(</a:t>
            </a:r>
            <a:r>
              <a:rPr lang="en-US" sz="1400" dirty="0" err="1" smtClean="0">
                <a:latin typeface="Consolas" charset="0"/>
                <a:ea typeface="Consolas" charset="0"/>
                <a:cs typeface="Consolas" charset="0"/>
              </a:rPr>
              <a:t>HI_NIPXX_SEheadfile,HI_NIPXX_SEheadrec,HI_NIPXX_SEdatarec</a:t>
            </a:r>
            <a:r>
              <a:rPr lang="en-US" sz="1400" dirty="0" smtClean="0">
                <a:latin typeface="Consolas" charset="0"/>
                <a:ea typeface="Consolas" charset="0"/>
                <a:cs typeface="Consolas" charset="0"/>
              </a:rPr>
              <a:t>, "Macintosh HD:Users:nipadmin:Desktop:00.nse")</a:t>
            </a:r>
            <a:endParaRPr lang="en-US" sz="1400" dirty="0">
              <a:latin typeface="Consolas" charset="0"/>
              <a:ea typeface="Consolas" charset="0"/>
              <a:cs typeface="Consolas" charset="0"/>
            </a:endParaRPr>
          </a:p>
        </p:txBody>
      </p:sp>
    </p:spTree>
    <p:extLst>
      <p:ext uri="{BB962C8B-B14F-4D97-AF65-F5344CB8AC3E}">
        <p14:creationId xmlns:p14="http://schemas.microsoft.com/office/powerpoint/2010/main" val="58804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09826" y="1878288"/>
            <a:ext cx="5339219" cy="523220"/>
          </a:xfrm>
          <a:prstGeom prst="rect">
            <a:avLst/>
          </a:prstGeom>
          <a:noFill/>
        </p:spPr>
        <p:txBody>
          <a:bodyPr wrap="none" rtlCol="0">
            <a:spAutoFit/>
          </a:bodyPr>
          <a:lstStyle/>
          <a:p>
            <a:r>
              <a:rPr lang="en-US" sz="1400" i="1" dirty="0" smtClean="0">
                <a:solidFill>
                  <a:srgbClr val="0070C0"/>
                </a:solidFill>
                <a:latin typeface="Tahoma" charset="0"/>
                <a:ea typeface="Tahoma" charset="0"/>
                <a:cs typeface="Tahoma" charset="0"/>
              </a:rPr>
              <a:t>eventually do this check up top because this is the only condition</a:t>
            </a:r>
          </a:p>
          <a:p>
            <a:r>
              <a:rPr lang="en-US" sz="1400" i="1" dirty="0" smtClean="0">
                <a:solidFill>
                  <a:srgbClr val="0070C0"/>
                </a:solidFill>
                <a:latin typeface="Tahoma" charset="0"/>
                <a:ea typeface="Tahoma" charset="0"/>
                <a:cs typeface="Tahoma" charset="0"/>
              </a:rPr>
              <a:t>that creates need to load raw waves </a:t>
            </a:r>
          </a:p>
        </p:txBody>
      </p:sp>
      <p:sp>
        <p:nvSpPr>
          <p:cNvPr id="8" name="Title 7"/>
          <p:cNvSpPr>
            <a:spLocks noGrp="1"/>
          </p:cNvSpPr>
          <p:nvPr>
            <p:ph type="title"/>
          </p:nvPr>
        </p:nvSpPr>
        <p:spPr>
          <a:xfrm>
            <a:off x="595993" y="144692"/>
            <a:ext cx="7886700" cy="710844"/>
          </a:xfrm>
        </p:spPr>
        <p:txBody>
          <a:bodyPr/>
          <a:lstStyle/>
          <a:p>
            <a:r>
              <a:rPr lang="en-US" dirty="0" smtClean="0"/>
              <a:t>How SE data is handled at stage 2</a:t>
            </a:r>
            <a:endParaRPr lang="en-US" dirty="0"/>
          </a:p>
        </p:txBody>
      </p:sp>
      <p:sp>
        <p:nvSpPr>
          <p:cNvPr id="9" name="Rectangle 8"/>
          <p:cNvSpPr/>
          <p:nvPr/>
        </p:nvSpPr>
        <p:spPr>
          <a:xfrm>
            <a:off x="311706" y="756865"/>
            <a:ext cx="5070940" cy="461665"/>
          </a:xfrm>
          <a:prstGeom prst="rect">
            <a:avLst/>
          </a:prstGeom>
        </p:spPr>
        <p:txBody>
          <a:bodyPr wrap="none">
            <a:spAutoFit/>
          </a:bodyPr>
          <a:lstStyle/>
          <a:p>
            <a:r>
              <a:rPr lang="en-US" sz="1200" dirty="0" smtClean="0">
                <a:latin typeface="Tahoma" charset="0"/>
                <a:ea typeface="Tahoma" charset="0"/>
                <a:cs typeface="Tahoma" charset="0"/>
              </a:rPr>
              <a:t>MakeAndSaveResultWave_Channel2 gets called with </a:t>
            </a:r>
            <a:r>
              <a:rPr lang="en-US" sz="1200" dirty="0" err="1" smtClean="0">
                <a:latin typeface="Tahoma" charset="0"/>
                <a:ea typeface="Tahoma" charset="0"/>
                <a:cs typeface="Tahoma" charset="0"/>
              </a:rPr>
              <a:t>SEdata</a:t>
            </a:r>
            <a:r>
              <a:rPr lang="en-US" sz="1200" dirty="0" smtClean="0">
                <a:latin typeface="Tahoma" charset="0"/>
                <a:ea typeface="Tahoma" charset="0"/>
                <a:cs typeface="Tahoma" charset="0"/>
              </a:rPr>
              <a:t> parameters</a:t>
            </a:r>
          </a:p>
          <a:p>
            <a:r>
              <a:rPr lang="en-US" sz="1200" dirty="0" smtClean="0">
                <a:latin typeface="Tahoma" charset="0"/>
                <a:ea typeface="Tahoma" charset="0"/>
                <a:cs typeface="Tahoma" charset="0"/>
              </a:rPr>
              <a:t>requesting, for example, _</a:t>
            </a:r>
            <a:r>
              <a:rPr lang="en-US" sz="1200" dirty="0" err="1" smtClean="0">
                <a:latin typeface="Tahoma" charset="0"/>
                <a:ea typeface="Tahoma" charset="0"/>
                <a:cs typeface="Tahoma" charset="0"/>
              </a:rPr>
              <a:t>CAR_XSD_sYY_tMMMMMM_N</a:t>
            </a:r>
            <a:endParaRPr lang="en-US" sz="1200" dirty="0">
              <a:latin typeface="Tahoma" charset="0"/>
              <a:ea typeface="Tahoma" charset="0"/>
              <a:cs typeface="Tahoma" charset="0"/>
            </a:endParaRPr>
          </a:p>
        </p:txBody>
      </p:sp>
      <p:sp>
        <p:nvSpPr>
          <p:cNvPr id="13" name="TextBox 12"/>
          <p:cNvSpPr txBox="1"/>
          <p:nvPr/>
        </p:nvSpPr>
        <p:spPr>
          <a:xfrm>
            <a:off x="972111" y="1240177"/>
            <a:ext cx="7901074" cy="738664"/>
          </a:xfrm>
          <a:prstGeom prst="rect">
            <a:avLst/>
          </a:prstGeom>
          <a:noFill/>
        </p:spPr>
        <p:txBody>
          <a:bodyPr wrap="none" rtlCol="0">
            <a:spAutoFit/>
          </a:bodyPr>
          <a:lstStyle/>
          <a:p>
            <a:r>
              <a:rPr lang="en-US" sz="1400" smtClean="0">
                <a:solidFill>
                  <a:srgbClr val="7030A0"/>
                </a:solidFill>
                <a:latin typeface="Tahoma" charset="0"/>
                <a:ea typeface="Tahoma" charset="0"/>
                <a:cs typeface="Tahoma" charset="0"/>
              </a:rPr>
              <a:t>first logic choice: if we’re calling with </a:t>
            </a:r>
            <a:r>
              <a:rPr lang="en-US" sz="1400" dirty="0" err="1" smtClean="0">
                <a:solidFill>
                  <a:srgbClr val="7030A0"/>
                </a:solidFill>
                <a:latin typeface="Tahoma" charset="0"/>
                <a:ea typeface="Tahoma" charset="0"/>
                <a:cs typeface="Tahoma" charset="0"/>
              </a:rPr>
              <a:t>SEdata</a:t>
            </a:r>
            <a:r>
              <a:rPr lang="en-US" sz="1400" dirty="0" smtClean="0">
                <a:solidFill>
                  <a:srgbClr val="7030A0"/>
                </a:solidFill>
                <a:latin typeface="Tahoma" charset="0"/>
                <a:ea typeface="Tahoma" charset="0"/>
                <a:cs typeface="Tahoma" charset="0"/>
              </a:rPr>
              <a:t>, that means we either need to use or create the s00</a:t>
            </a:r>
          </a:p>
          <a:p>
            <a:r>
              <a:rPr lang="en-US" sz="1400" dirty="0" smtClean="0">
                <a:solidFill>
                  <a:srgbClr val="7030A0"/>
                </a:solidFill>
                <a:latin typeface="Tahoma" charset="0"/>
                <a:ea typeface="Tahoma" charset="0"/>
                <a:cs typeface="Tahoma" charset="0"/>
              </a:rPr>
              <a:t>so, is there a database folder for this recording called SEdata_CAR_XSD_s00?</a:t>
            </a:r>
          </a:p>
          <a:p>
            <a:r>
              <a:rPr lang="en-US" sz="1400" dirty="0" smtClean="0">
                <a:solidFill>
                  <a:srgbClr val="7030A0"/>
                </a:solidFill>
                <a:latin typeface="Tahoma" charset="0"/>
                <a:ea typeface="Tahoma" charset="0"/>
                <a:cs typeface="Tahoma" charset="0"/>
              </a:rPr>
              <a:t>(and does it have waves in it for the desired channel)</a:t>
            </a:r>
          </a:p>
        </p:txBody>
      </p:sp>
      <p:sp>
        <p:nvSpPr>
          <p:cNvPr id="14" name="TextBox 13"/>
          <p:cNvSpPr txBox="1"/>
          <p:nvPr/>
        </p:nvSpPr>
        <p:spPr>
          <a:xfrm>
            <a:off x="5974252" y="1603196"/>
            <a:ext cx="641456" cy="215444"/>
          </a:xfrm>
          <a:prstGeom prst="rect">
            <a:avLst/>
          </a:prstGeom>
          <a:noFill/>
        </p:spPr>
        <p:txBody>
          <a:bodyPr wrap="square" rtlCol="0">
            <a:spAutoFit/>
          </a:bodyPr>
          <a:lstStyle/>
          <a:p>
            <a:r>
              <a:rPr lang="en-US" sz="800" i="1" dirty="0" smtClean="0">
                <a:solidFill>
                  <a:srgbClr val="FF0000"/>
                </a:solidFill>
                <a:latin typeface="Tahoma" charset="0"/>
                <a:ea typeface="Tahoma" charset="0"/>
                <a:cs typeface="Tahoma" charset="0"/>
              </a:rPr>
              <a:t>ref</a:t>
            </a:r>
          </a:p>
        </p:txBody>
      </p:sp>
      <p:sp>
        <p:nvSpPr>
          <p:cNvPr id="15" name="TextBox 14"/>
          <p:cNvSpPr txBox="1"/>
          <p:nvPr/>
        </p:nvSpPr>
        <p:spPr>
          <a:xfrm>
            <a:off x="6294980" y="1797721"/>
            <a:ext cx="1125629" cy="215444"/>
          </a:xfrm>
          <a:prstGeom prst="rect">
            <a:avLst/>
          </a:prstGeom>
          <a:noFill/>
        </p:spPr>
        <p:txBody>
          <a:bodyPr wrap="none" rtlCol="0">
            <a:spAutoFit/>
          </a:bodyPr>
          <a:lstStyle/>
          <a:p>
            <a:r>
              <a:rPr lang="en-US" sz="800" i="1" smtClean="0">
                <a:solidFill>
                  <a:srgbClr val="FF0000"/>
                </a:solidFill>
                <a:latin typeface="Tahoma" charset="0"/>
                <a:ea typeface="Tahoma" charset="0"/>
                <a:cs typeface="Tahoma" charset="0"/>
              </a:rPr>
              <a:t>windowing threshold</a:t>
            </a:r>
            <a:endParaRPr lang="en-US" sz="800" i="1" dirty="0" smtClean="0">
              <a:solidFill>
                <a:srgbClr val="FF0000"/>
              </a:solidFill>
              <a:latin typeface="Tahoma" charset="0"/>
              <a:ea typeface="Tahoma" charset="0"/>
              <a:cs typeface="Tahoma" charset="0"/>
            </a:endParaRPr>
          </a:p>
        </p:txBody>
      </p:sp>
      <p:sp>
        <p:nvSpPr>
          <p:cNvPr id="16" name="TextBox 15"/>
          <p:cNvSpPr txBox="1"/>
          <p:nvPr/>
        </p:nvSpPr>
        <p:spPr>
          <a:xfrm>
            <a:off x="6665334" y="1662844"/>
            <a:ext cx="1396536" cy="215444"/>
          </a:xfrm>
          <a:prstGeom prst="rect">
            <a:avLst/>
          </a:prstGeom>
          <a:noFill/>
        </p:spPr>
        <p:txBody>
          <a:bodyPr wrap="none" rtlCol="0">
            <a:spAutoFit/>
          </a:bodyPr>
          <a:lstStyle/>
          <a:p>
            <a:r>
              <a:rPr lang="en-US" sz="800" i="1" smtClean="0">
                <a:solidFill>
                  <a:srgbClr val="FF0000"/>
                </a:solidFill>
                <a:latin typeface="Tahoma" charset="0"/>
                <a:ea typeface="Tahoma" charset="0"/>
                <a:cs typeface="Tahoma" charset="0"/>
              </a:rPr>
              <a:t>spike templating (00 = all)</a:t>
            </a:r>
            <a:endParaRPr lang="en-US" sz="800" i="1" dirty="0" smtClean="0">
              <a:solidFill>
                <a:srgbClr val="FF0000"/>
              </a:solidFill>
              <a:latin typeface="Tahoma" charset="0"/>
              <a:ea typeface="Tahoma" charset="0"/>
              <a:cs typeface="Tahoma" charset="0"/>
            </a:endParaRPr>
          </a:p>
        </p:txBody>
      </p:sp>
      <p:sp>
        <p:nvSpPr>
          <p:cNvPr id="17" name="TextBox 16"/>
          <p:cNvSpPr txBox="1"/>
          <p:nvPr/>
        </p:nvSpPr>
        <p:spPr>
          <a:xfrm>
            <a:off x="4693749" y="2057350"/>
            <a:ext cx="447880"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18" name="TextBox 17"/>
          <p:cNvSpPr txBox="1"/>
          <p:nvPr/>
        </p:nvSpPr>
        <p:spPr>
          <a:xfrm>
            <a:off x="3224892" y="2053293"/>
            <a:ext cx="381836" cy="307777"/>
          </a:xfrm>
          <a:prstGeom prst="rect">
            <a:avLst/>
          </a:prstGeom>
          <a:noFill/>
        </p:spPr>
        <p:txBody>
          <a:bodyPr wrap="none" rtlCol="0">
            <a:spAutoFit/>
          </a:bodyPr>
          <a:lstStyle/>
          <a:p>
            <a:r>
              <a:rPr lang="en-US" sz="1400" smtClean="0">
                <a:latin typeface="Tahoma" charset="0"/>
                <a:ea typeface="Tahoma" charset="0"/>
                <a:cs typeface="Tahoma" charset="0"/>
              </a:rPr>
              <a:t>no</a:t>
            </a:r>
            <a:endParaRPr lang="en-US" sz="1400" dirty="0" smtClean="0">
              <a:latin typeface="Tahoma" charset="0"/>
              <a:ea typeface="Tahoma" charset="0"/>
              <a:cs typeface="Tahoma" charset="0"/>
            </a:endParaRPr>
          </a:p>
        </p:txBody>
      </p:sp>
      <p:sp>
        <p:nvSpPr>
          <p:cNvPr id="19" name="TextBox 18"/>
          <p:cNvSpPr txBox="1"/>
          <p:nvPr/>
        </p:nvSpPr>
        <p:spPr>
          <a:xfrm>
            <a:off x="1558436" y="2288957"/>
            <a:ext cx="2396810" cy="338554"/>
          </a:xfrm>
          <a:prstGeom prst="rect">
            <a:avLst/>
          </a:prstGeom>
          <a:noFill/>
        </p:spPr>
        <p:txBody>
          <a:bodyPr wrap="none" rtlCol="0">
            <a:spAutoFit/>
          </a:bodyPr>
          <a:lstStyle/>
          <a:p>
            <a:r>
              <a:rPr lang="en-US" sz="800" i="1" dirty="0" smtClean="0">
                <a:solidFill>
                  <a:srgbClr val="FF0000"/>
                </a:solidFill>
                <a:latin typeface="Tahoma" charset="0"/>
                <a:ea typeface="Tahoma" charset="0"/>
                <a:cs typeface="Tahoma" charset="0"/>
              </a:rPr>
              <a:t>this was not created at load for whatever reason</a:t>
            </a:r>
          </a:p>
          <a:p>
            <a:r>
              <a:rPr lang="en-US" sz="800" i="1" dirty="0" smtClean="0">
                <a:solidFill>
                  <a:srgbClr val="FF0000"/>
                </a:solidFill>
                <a:latin typeface="Tahoma" charset="0"/>
                <a:ea typeface="Tahoma" charset="0"/>
                <a:cs typeface="Tahoma" charset="0"/>
              </a:rPr>
              <a:t>(trying new reference, code wasn’t done yet...)</a:t>
            </a:r>
          </a:p>
        </p:txBody>
      </p:sp>
      <p:sp>
        <p:nvSpPr>
          <p:cNvPr id="20" name="TextBox 19"/>
          <p:cNvSpPr txBox="1"/>
          <p:nvPr/>
        </p:nvSpPr>
        <p:spPr>
          <a:xfrm>
            <a:off x="595993" y="2603821"/>
            <a:ext cx="3451586" cy="246221"/>
          </a:xfrm>
          <a:prstGeom prst="rect">
            <a:avLst/>
          </a:prstGeom>
          <a:noFill/>
        </p:spPr>
        <p:txBody>
          <a:bodyPr wrap="none" rtlCol="0">
            <a:spAutoFit/>
          </a:bodyPr>
          <a:lstStyle/>
          <a:p>
            <a:r>
              <a:rPr lang="en-US" sz="1000" dirty="0" smtClean="0">
                <a:latin typeface="Tahoma" charset="0"/>
                <a:ea typeface="Tahoma" charset="0"/>
                <a:cs typeface="Tahoma" charset="0"/>
              </a:rPr>
              <a:t>do loads as normal for makeandsaveresultwave_channel2</a:t>
            </a:r>
          </a:p>
        </p:txBody>
      </p:sp>
      <p:sp>
        <p:nvSpPr>
          <p:cNvPr id="21" name="TextBox 20"/>
          <p:cNvSpPr txBox="1"/>
          <p:nvPr/>
        </p:nvSpPr>
        <p:spPr>
          <a:xfrm>
            <a:off x="595993" y="2839484"/>
            <a:ext cx="1524776" cy="246221"/>
          </a:xfrm>
          <a:prstGeom prst="rect">
            <a:avLst/>
          </a:prstGeom>
          <a:noFill/>
        </p:spPr>
        <p:txBody>
          <a:bodyPr wrap="none" rtlCol="0">
            <a:spAutoFit/>
          </a:bodyPr>
          <a:lstStyle/>
          <a:p>
            <a:r>
              <a:rPr lang="en-US" sz="1000" dirty="0">
                <a:latin typeface="Consolas" charset="0"/>
                <a:ea typeface="Consolas" charset="0"/>
                <a:cs typeface="Consolas" charset="0"/>
              </a:rPr>
              <a:t>MakeSEData_v3 </a:t>
            </a:r>
            <a:r>
              <a:rPr lang="en-US" sz="1000" dirty="0" smtClean="0">
                <a:latin typeface="Consolas" charset="0"/>
                <a:ea typeface="Consolas" charset="0"/>
                <a:cs typeface="Consolas" charset="0"/>
              </a:rPr>
              <a:t>(...)</a:t>
            </a:r>
            <a:endParaRPr lang="en-US" sz="1000" dirty="0">
              <a:latin typeface="Consolas" charset="0"/>
              <a:ea typeface="Consolas" charset="0"/>
              <a:cs typeface="Consolas" charset="0"/>
            </a:endParaRPr>
          </a:p>
        </p:txBody>
      </p:sp>
      <p:sp>
        <p:nvSpPr>
          <p:cNvPr id="24" name="TextBox 23"/>
          <p:cNvSpPr txBox="1"/>
          <p:nvPr/>
        </p:nvSpPr>
        <p:spPr>
          <a:xfrm>
            <a:off x="595993" y="3085705"/>
            <a:ext cx="2308645" cy="246221"/>
          </a:xfrm>
          <a:prstGeom prst="rect">
            <a:avLst/>
          </a:prstGeom>
          <a:noFill/>
        </p:spPr>
        <p:txBody>
          <a:bodyPr wrap="none" rtlCol="0">
            <a:spAutoFit/>
          </a:bodyPr>
          <a:lstStyle/>
          <a:p>
            <a:r>
              <a:rPr lang="en-US" sz="1000" i="1" dirty="0" smtClean="0">
                <a:solidFill>
                  <a:schemeClr val="accent6">
                    <a:lumMod val="60000"/>
                    <a:lumOff val="40000"/>
                  </a:schemeClr>
                </a:solidFill>
                <a:latin typeface="Tahoma" charset="0"/>
                <a:ea typeface="Tahoma" charset="0"/>
                <a:cs typeface="Tahoma" charset="0"/>
              </a:rPr>
              <a:t>include what’s created </a:t>
            </a:r>
            <a:r>
              <a:rPr lang="en-US" sz="1000" i="1" smtClean="0">
                <a:solidFill>
                  <a:schemeClr val="accent6">
                    <a:lumMod val="60000"/>
                    <a:lumOff val="40000"/>
                  </a:schemeClr>
                </a:solidFill>
                <a:latin typeface="Tahoma" charset="0"/>
                <a:ea typeface="Tahoma" charset="0"/>
                <a:cs typeface="Tahoma" charset="0"/>
              </a:rPr>
              <a:t>in save out list</a:t>
            </a:r>
            <a:endParaRPr lang="en-US" sz="1000" i="1" dirty="0">
              <a:solidFill>
                <a:schemeClr val="accent6">
                  <a:lumMod val="60000"/>
                  <a:lumOff val="40000"/>
                </a:schemeClr>
              </a:solidFill>
              <a:latin typeface="Tahoma" charset="0"/>
              <a:ea typeface="Tahoma" charset="0"/>
              <a:cs typeface="Tahoma" charset="0"/>
            </a:endParaRPr>
          </a:p>
        </p:txBody>
      </p:sp>
      <p:sp>
        <p:nvSpPr>
          <p:cNvPr id="25" name="TextBox 24"/>
          <p:cNvSpPr txBox="1"/>
          <p:nvPr/>
        </p:nvSpPr>
        <p:spPr>
          <a:xfrm>
            <a:off x="4630295" y="2610596"/>
            <a:ext cx="3004349" cy="246221"/>
          </a:xfrm>
          <a:prstGeom prst="rect">
            <a:avLst/>
          </a:prstGeom>
          <a:noFill/>
        </p:spPr>
        <p:txBody>
          <a:bodyPr wrap="none" rtlCol="0">
            <a:spAutoFit/>
          </a:bodyPr>
          <a:lstStyle/>
          <a:p>
            <a:r>
              <a:rPr lang="en-US" sz="1000" dirty="0" smtClean="0">
                <a:latin typeface="Tahoma" charset="0"/>
                <a:ea typeface="Tahoma" charset="0"/>
                <a:cs typeface="Tahoma" charset="0"/>
              </a:rPr>
              <a:t>load </a:t>
            </a:r>
            <a:r>
              <a:rPr lang="en-US" sz="1000" dirty="0" err="1" smtClean="0">
                <a:latin typeface="Tahoma" charset="0"/>
                <a:ea typeface="Tahoma" charset="0"/>
                <a:cs typeface="Tahoma" charset="0"/>
              </a:rPr>
              <a:t>SEdata</a:t>
            </a:r>
            <a:r>
              <a:rPr lang="en-US" sz="1000" dirty="0" smtClean="0">
                <a:latin typeface="Tahoma" charset="0"/>
                <a:ea typeface="Tahoma" charset="0"/>
                <a:cs typeface="Tahoma" charset="0"/>
              </a:rPr>
              <a:t> wave set from SEdata_CAR_3SD_s00</a:t>
            </a:r>
          </a:p>
        </p:txBody>
      </p:sp>
      <p:sp>
        <p:nvSpPr>
          <p:cNvPr id="26" name="TextBox 25"/>
          <p:cNvSpPr txBox="1"/>
          <p:nvPr/>
        </p:nvSpPr>
        <p:spPr>
          <a:xfrm>
            <a:off x="2761207" y="3311708"/>
            <a:ext cx="1309205" cy="307777"/>
          </a:xfrm>
          <a:prstGeom prst="rect">
            <a:avLst/>
          </a:prstGeom>
          <a:noFill/>
        </p:spPr>
        <p:txBody>
          <a:bodyPr wrap="none" rtlCol="0">
            <a:spAutoFit/>
          </a:bodyPr>
          <a:lstStyle/>
          <a:p>
            <a:r>
              <a:rPr lang="en-US" sz="1400" smtClean="0">
                <a:latin typeface="Tahoma" charset="0"/>
                <a:ea typeface="Tahoma" charset="0"/>
                <a:cs typeface="Tahoma" charset="0"/>
              </a:rPr>
              <a:t>have 3SD_s00</a:t>
            </a:r>
            <a:endParaRPr lang="en-US" sz="1400" dirty="0" smtClean="0">
              <a:latin typeface="Tahoma" charset="0"/>
              <a:ea typeface="Tahoma" charset="0"/>
              <a:cs typeface="Tahoma" charset="0"/>
            </a:endParaRPr>
          </a:p>
        </p:txBody>
      </p:sp>
      <p:sp>
        <p:nvSpPr>
          <p:cNvPr id="27" name="Bent Arrow 26"/>
          <p:cNvSpPr/>
          <p:nvPr/>
        </p:nvSpPr>
        <p:spPr>
          <a:xfrm rot="10800000">
            <a:off x="4213917" y="2853575"/>
            <a:ext cx="832757" cy="769443"/>
          </a:xfrm>
          <a:prstGeom prst="bentArrow">
            <a:avLst>
              <a:gd name="adj1" fmla="val 5901"/>
              <a:gd name="adj2" fmla="val 11481"/>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28" name="TextBox 27"/>
          <p:cNvSpPr txBox="1"/>
          <p:nvPr/>
        </p:nvSpPr>
        <p:spPr>
          <a:xfrm>
            <a:off x="2074313" y="3667551"/>
            <a:ext cx="2603085" cy="307777"/>
          </a:xfrm>
          <a:prstGeom prst="rect">
            <a:avLst/>
          </a:prstGeom>
          <a:noFill/>
        </p:spPr>
        <p:txBody>
          <a:bodyPr wrap="none" rtlCol="0">
            <a:spAutoFit/>
          </a:bodyPr>
          <a:lstStyle/>
          <a:p>
            <a:r>
              <a:rPr lang="en-US" sz="1400" dirty="0" smtClean="0">
                <a:solidFill>
                  <a:srgbClr val="7030A0"/>
                </a:solidFill>
                <a:latin typeface="Tahoma" charset="0"/>
                <a:ea typeface="Tahoma" charset="0"/>
                <a:cs typeface="Tahoma" charset="0"/>
              </a:rPr>
              <a:t>new template </a:t>
            </a:r>
            <a:r>
              <a:rPr lang="en-US" sz="1400" smtClean="0">
                <a:solidFill>
                  <a:srgbClr val="7030A0"/>
                </a:solidFill>
                <a:latin typeface="Tahoma" charset="0"/>
                <a:ea typeface="Tahoma" charset="0"/>
                <a:cs typeface="Tahoma" charset="0"/>
              </a:rPr>
              <a:t>filter requested?</a:t>
            </a:r>
            <a:endParaRPr lang="en-US" sz="1400" dirty="0" smtClean="0">
              <a:solidFill>
                <a:srgbClr val="7030A0"/>
              </a:solidFill>
              <a:latin typeface="Tahoma" charset="0"/>
              <a:ea typeface="Tahoma" charset="0"/>
              <a:cs typeface="Tahoma" charset="0"/>
            </a:endParaRPr>
          </a:p>
        </p:txBody>
      </p:sp>
      <p:sp>
        <p:nvSpPr>
          <p:cNvPr id="29" name="TextBox 28"/>
          <p:cNvSpPr txBox="1"/>
          <p:nvPr/>
        </p:nvSpPr>
        <p:spPr>
          <a:xfrm>
            <a:off x="3846472" y="3979385"/>
            <a:ext cx="447880"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30" name="TextBox 29"/>
          <p:cNvSpPr txBox="1"/>
          <p:nvPr/>
        </p:nvSpPr>
        <p:spPr>
          <a:xfrm>
            <a:off x="2377615" y="3975328"/>
            <a:ext cx="1221809" cy="307777"/>
          </a:xfrm>
          <a:prstGeom prst="rect">
            <a:avLst/>
          </a:prstGeom>
          <a:noFill/>
        </p:spPr>
        <p:txBody>
          <a:bodyPr wrap="none" rtlCol="0">
            <a:spAutoFit/>
          </a:bodyPr>
          <a:lstStyle/>
          <a:p>
            <a:r>
              <a:rPr lang="en-US" sz="1400" dirty="0" smtClean="0">
                <a:latin typeface="Tahoma" charset="0"/>
                <a:ea typeface="Tahoma" charset="0"/>
                <a:cs typeface="Tahoma" charset="0"/>
              </a:rPr>
              <a:t>no (YY = 00)</a:t>
            </a:r>
          </a:p>
        </p:txBody>
      </p:sp>
      <p:sp>
        <p:nvSpPr>
          <p:cNvPr id="31" name="Rectangle 30"/>
          <p:cNvSpPr/>
          <p:nvPr/>
        </p:nvSpPr>
        <p:spPr>
          <a:xfrm>
            <a:off x="3804794" y="4263473"/>
            <a:ext cx="2754862" cy="215444"/>
          </a:xfrm>
          <a:prstGeom prst="rect">
            <a:avLst/>
          </a:prstGeom>
        </p:spPr>
        <p:txBody>
          <a:bodyPr wrap="square">
            <a:spAutoFit/>
          </a:bodyPr>
          <a:lstStyle/>
          <a:p>
            <a:r>
              <a:rPr lang="en-US" sz="800" dirty="0" err="1">
                <a:latin typeface="Consolas" charset="0"/>
                <a:ea typeface="Consolas" charset="0"/>
                <a:cs typeface="Consolas" charset="0"/>
              </a:rPr>
              <a:t>filter_SEdata_inplace</a:t>
            </a:r>
            <a:r>
              <a:rPr lang="en-US" sz="800" dirty="0">
                <a:latin typeface="Consolas" charset="0"/>
                <a:ea typeface="Consolas" charset="0"/>
                <a:cs typeface="Consolas" charset="0"/>
              </a:rPr>
              <a:t>("_sort1",30000,0,25,20)</a:t>
            </a:r>
          </a:p>
        </p:txBody>
      </p:sp>
      <p:sp>
        <p:nvSpPr>
          <p:cNvPr id="32" name="TextBox 31"/>
          <p:cNvSpPr txBox="1"/>
          <p:nvPr/>
        </p:nvSpPr>
        <p:spPr>
          <a:xfrm>
            <a:off x="2284699" y="4693705"/>
            <a:ext cx="1322029" cy="307777"/>
          </a:xfrm>
          <a:prstGeom prst="rect">
            <a:avLst/>
          </a:prstGeom>
          <a:noFill/>
        </p:spPr>
        <p:txBody>
          <a:bodyPr wrap="none" rtlCol="0">
            <a:spAutoFit/>
          </a:bodyPr>
          <a:lstStyle/>
          <a:p>
            <a:r>
              <a:rPr lang="en-US" sz="1400" smtClean="0">
                <a:latin typeface="Tahoma" charset="0"/>
                <a:ea typeface="Tahoma" charset="0"/>
                <a:cs typeface="Tahoma" charset="0"/>
              </a:rPr>
              <a:t>have 3SD_sYY</a:t>
            </a:r>
            <a:endParaRPr lang="en-US" sz="1400" dirty="0" smtClean="0">
              <a:latin typeface="Tahoma" charset="0"/>
              <a:ea typeface="Tahoma" charset="0"/>
              <a:cs typeface="Tahoma" charset="0"/>
            </a:endParaRPr>
          </a:p>
        </p:txBody>
      </p:sp>
      <p:sp>
        <p:nvSpPr>
          <p:cNvPr id="33" name="Bent Arrow 32"/>
          <p:cNvSpPr/>
          <p:nvPr/>
        </p:nvSpPr>
        <p:spPr>
          <a:xfrm rot="10800000">
            <a:off x="3599423" y="4478916"/>
            <a:ext cx="832757" cy="442956"/>
          </a:xfrm>
          <a:prstGeom prst="bentArrow">
            <a:avLst>
              <a:gd name="adj1" fmla="val 9084"/>
              <a:gd name="adj2" fmla="val 18378"/>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34" name="TextBox 33"/>
          <p:cNvSpPr txBox="1"/>
          <p:nvPr/>
        </p:nvSpPr>
        <p:spPr>
          <a:xfrm>
            <a:off x="2323235" y="4943118"/>
            <a:ext cx="1971117" cy="307777"/>
          </a:xfrm>
          <a:prstGeom prst="rect">
            <a:avLst/>
          </a:prstGeom>
          <a:noFill/>
        </p:spPr>
        <p:txBody>
          <a:bodyPr wrap="none" rtlCol="0">
            <a:spAutoFit/>
          </a:bodyPr>
          <a:lstStyle/>
          <a:p>
            <a:r>
              <a:rPr lang="en-US" sz="1400" dirty="0" smtClean="0">
                <a:solidFill>
                  <a:srgbClr val="7030A0"/>
                </a:solidFill>
                <a:latin typeface="Tahoma" charset="0"/>
                <a:ea typeface="Tahoma" charset="0"/>
                <a:cs typeface="Tahoma" charset="0"/>
              </a:rPr>
              <a:t>subinterval requested?</a:t>
            </a:r>
          </a:p>
        </p:txBody>
      </p:sp>
      <p:sp>
        <p:nvSpPr>
          <p:cNvPr id="35" name="TextBox 34"/>
          <p:cNvSpPr txBox="1"/>
          <p:nvPr/>
        </p:nvSpPr>
        <p:spPr>
          <a:xfrm>
            <a:off x="4432180" y="4427221"/>
            <a:ext cx="2308645" cy="246221"/>
          </a:xfrm>
          <a:prstGeom prst="rect">
            <a:avLst/>
          </a:prstGeom>
          <a:noFill/>
        </p:spPr>
        <p:txBody>
          <a:bodyPr wrap="none" rtlCol="0">
            <a:spAutoFit/>
          </a:bodyPr>
          <a:lstStyle/>
          <a:p>
            <a:r>
              <a:rPr lang="en-US" sz="1000" i="1" dirty="0" smtClean="0">
                <a:solidFill>
                  <a:schemeClr val="accent6">
                    <a:lumMod val="60000"/>
                    <a:lumOff val="40000"/>
                  </a:schemeClr>
                </a:solidFill>
                <a:latin typeface="Tahoma" charset="0"/>
                <a:ea typeface="Tahoma" charset="0"/>
                <a:cs typeface="Tahoma" charset="0"/>
              </a:rPr>
              <a:t>include what’s created in save out list</a:t>
            </a:r>
            <a:endParaRPr lang="en-US" sz="1000" i="1" dirty="0">
              <a:solidFill>
                <a:schemeClr val="accent6">
                  <a:lumMod val="60000"/>
                  <a:lumOff val="40000"/>
                </a:schemeClr>
              </a:solidFill>
              <a:latin typeface="Tahoma" charset="0"/>
              <a:ea typeface="Tahoma" charset="0"/>
              <a:cs typeface="Tahoma" charset="0"/>
            </a:endParaRPr>
          </a:p>
        </p:txBody>
      </p:sp>
      <p:sp>
        <p:nvSpPr>
          <p:cNvPr id="36" name="TextBox 35"/>
          <p:cNvSpPr txBox="1"/>
          <p:nvPr/>
        </p:nvSpPr>
        <p:spPr>
          <a:xfrm>
            <a:off x="3731306" y="5178263"/>
            <a:ext cx="447880"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37" name="TextBox 36"/>
          <p:cNvSpPr txBox="1"/>
          <p:nvPr/>
        </p:nvSpPr>
        <p:spPr>
          <a:xfrm>
            <a:off x="2262449" y="5174206"/>
            <a:ext cx="381836" cy="307777"/>
          </a:xfrm>
          <a:prstGeom prst="rect">
            <a:avLst/>
          </a:prstGeom>
          <a:noFill/>
        </p:spPr>
        <p:txBody>
          <a:bodyPr wrap="none" rtlCol="0">
            <a:spAutoFit/>
          </a:bodyPr>
          <a:lstStyle/>
          <a:p>
            <a:r>
              <a:rPr lang="en-US" sz="1400" dirty="0" smtClean="0">
                <a:latin typeface="Tahoma" charset="0"/>
                <a:ea typeface="Tahoma" charset="0"/>
                <a:cs typeface="Tahoma" charset="0"/>
              </a:rPr>
              <a:t>no</a:t>
            </a:r>
          </a:p>
        </p:txBody>
      </p:sp>
      <p:sp>
        <p:nvSpPr>
          <p:cNvPr id="38" name="TextBox 37"/>
          <p:cNvSpPr txBox="1"/>
          <p:nvPr/>
        </p:nvSpPr>
        <p:spPr>
          <a:xfrm>
            <a:off x="1796333" y="6041819"/>
            <a:ext cx="1192186" cy="307777"/>
          </a:xfrm>
          <a:prstGeom prst="rect">
            <a:avLst/>
          </a:prstGeom>
          <a:noFill/>
        </p:spPr>
        <p:txBody>
          <a:bodyPr wrap="none" rtlCol="0">
            <a:spAutoFit/>
          </a:bodyPr>
          <a:lstStyle/>
          <a:p>
            <a:r>
              <a:rPr lang="en-US" sz="1400" smtClean="0">
                <a:latin typeface="Tahoma" charset="0"/>
                <a:ea typeface="Tahoma" charset="0"/>
                <a:cs typeface="Tahoma" charset="0"/>
              </a:rPr>
              <a:t>save outputs</a:t>
            </a:r>
            <a:endParaRPr lang="en-US" sz="1400" dirty="0" smtClean="0">
              <a:latin typeface="Tahoma" charset="0"/>
              <a:ea typeface="Tahoma" charset="0"/>
              <a:cs typeface="Tahoma" charset="0"/>
            </a:endParaRPr>
          </a:p>
        </p:txBody>
      </p:sp>
      <p:sp>
        <p:nvSpPr>
          <p:cNvPr id="39" name="Rectangle 38"/>
          <p:cNvSpPr/>
          <p:nvPr/>
        </p:nvSpPr>
        <p:spPr>
          <a:xfrm>
            <a:off x="3729303" y="5486392"/>
            <a:ext cx="3161354" cy="215444"/>
          </a:xfrm>
          <a:prstGeom prst="rect">
            <a:avLst/>
          </a:prstGeom>
        </p:spPr>
        <p:txBody>
          <a:bodyPr wrap="square">
            <a:spAutoFit/>
          </a:bodyPr>
          <a:lstStyle/>
          <a:p>
            <a:r>
              <a:rPr lang="en-US" sz="800" dirty="0" err="1" smtClean="0">
                <a:latin typeface="Consolas" charset="0"/>
                <a:ea typeface="Consolas" charset="0"/>
                <a:cs typeface="Consolas" charset="0"/>
              </a:rPr>
              <a:t>pareSEdata</a:t>
            </a:r>
            <a:r>
              <a:rPr lang="en-US" sz="800" dirty="0" smtClean="0">
                <a:latin typeface="Consolas" charset="0"/>
                <a:ea typeface="Consolas" charset="0"/>
                <a:cs typeface="Consolas" charset="0"/>
              </a:rPr>
              <a:t> with time restriction (did I write this??)</a:t>
            </a:r>
            <a:endParaRPr lang="en-US" sz="800" dirty="0">
              <a:latin typeface="Consolas" charset="0"/>
              <a:ea typeface="Consolas" charset="0"/>
              <a:cs typeface="Consolas" charset="0"/>
            </a:endParaRPr>
          </a:p>
        </p:txBody>
      </p:sp>
      <p:sp>
        <p:nvSpPr>
          <p:cNvPr id="40" name="TextBox 39"/>
          <p:cNvSpPr txBox="1"/>
          <p:nvPr/>
        </p:nvSpPr>
        <p:spPr>
          <a:xfrm>
            <a:off x="4356689" y="5650140"/>
            <a:ext cx="2308645" cy="246221"/>
          </a:xfrm>
          <a:prstGeom prst="rect">
            <a:avLst/>
          </a:prstGeom>
          <a:noFill/>
        </p:spPr>
        <p:txBody>
          <a:bodyPr wrap="none" rtlCol="0">
            <a:spAutoFit/>
          </a:bodyPr>
          <a:lstStyle/>
          <a:p>
            <a:r>
              <a:rPr lang="en-US" sz="1000" i="1" dirty="0" smtClean="0">
                <a:solidFill>
                  <a:schemeClr val="accent6">
                    <a:lumMod val="60000"/>
                    <a:lumOff val="40000"/>
                  </a:schemeClr>
                </a:solidFill>
                <a:latin typeface="Tahoma" charset="0"/>
                <a:ea typeface="Tahoma" charset="0"/>
                <a:cs typeface="Tahoma" charset="0"/>
              </a:rPr>
              <a:t>include what’s created </a:t>
            </a:r>
            <a:r>
              <a:rPr lang="en-US" sz="1000" i="1" smtClean="0">
                <a:solidFill>
                  <a:schemeClr val="accent6">
                    <a:lumMod val="60000"/>
                    <a:lumOff val="40000"/>
                  </a:schemeClr>
                </a:solidFill>
                <a:latin typeface="Tahoma" charset="0"/>
                <a:ea typeface="Tahoma" charset="0"/>
                <a:cs typeface="Tahoma" charset="0"/>
              </a:rPr>
              <a:t>in save out list</a:t>
            </a:r>
            <a:endParaRPr lang="en-US" sz="1000" i="1" dirty="0">
              <a:solidFill>
                <a:schemeClr val="accent6">
                  <a:lumMod val="60000"/>
                  <a:lumOff val="40000"/>
                </a:schemeClr>
              </a:solidFill>
              <a:latin typeface="Tahoma" charset="0"/>
              <a:ea typeface="Tahoma" charset="0"/>
              <a:cs typeface="Tahoma" charset="0"/>
            </a:endParaRPr>
          </a:p>
        </p:txBody>
      </p:sp>
      <p:sp>
        <p:nvSpPr>
          <p:cNvPr id="41" name="Bent Arrow 40"/>
          <p:cNvSpPr/>
          <p:nvPr/>
        </p:nvSpPr>
        <p:spPr>
          <a:xfrm rot="10800000">
            <a:off x="2972035" y="5744726"/>
            <a:ext cx="1098375" cy="588741"/>
          </a:xfrm>
          <a:prstGeom prst="bentArrow">
            <a:avLst>
              <a:gd name="adj1" fmla="val 6310"/>
              <a:gd name="adj2" fmla="val 18378"/>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2" name="TextBox 41"/>
          <p:cNvSpPr txBox="1"/>
          <p:nvPr/>
        </p:nvSpPr>
        <p:spPr>
          <a:xfrm>
            <a:off x="2081534" y="6333468"/>
            <a:ext cx="654346" cy="307777"/>
          </a:xfrm>
          <a:prstGeom prst="rect">
            <a:avLst/>
          </a:prstGeom>
          <a:noFill/>
        </p:spPr>
        <p:txBody>
          <a:bodyPr wrap="none" rtlCol="0">
            <a:spAutoFit/>
          </a:bodyPr>
          <a:lstStyle/>
          <a:p>
            <a:r>
              <a:rPr lang="en-US" sz="1400" smtClean="0">
                <a:latin typeface="Tahoma" charset="0"/>
                <a:ea typeface="Tahoma" charset="0"/>
                <a:cs typeface="Tahoma" charset="0"/>
              </a:rPr>
              <a:t>DONE</a:t>
            </a:r>
            <a:endParaRPr lang="en-US" sz="1400" dirty="0" smtClean="0">
              <a:latin typeface="Tahoma" charset="0"/>
              <a:ea typeface="Tahoma" charset="0"/>
              <a:cs typeface="Tahoma" charset="0"/>
            </a:endParaRPr>
          </a:p>
        </p:txBody>
      </p:sp>
      <p:sp>
        <p:nvSpPr>
          <p:cNvPr id="43" name="Down Arrow 42"/>
          <p:cNvSpPr/>
          <p:nvPr/>
        </p:nvSpPr>
        <p:spPr>
          <a:xfrm>
            <a:off x="3367248" y="2449329"/>
            <a:ext cx="105413" cy="85347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4" name="Down Arrow 43"/>
          <p:cNvSpPr/>
          <p:nvPr/>
        </p:nvSpPr>
        <p:spPr>
          <a:xfrm>
            <a:off x="2972035" y="4263472"/>
            <a:ext cx="97737" cy="4087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5" name="Down Arrow 44"/>
          <p:cNvSpPr/>
          <p:nvPr/>
        </p:nvSpPr>
        <p:spPr>
          <a:xfrm>
            <a:off x="2392426" y="5484485"/>
            <a:ext cx="122174" cy="61695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ahoma" charset="0"/>
              <a:ea typeface="Tahoma" charset="0"/>
              <a:cs typeface="Tahoma" charset="0"/>
            </a:endParaRPr>
          </a:p>
        </p:txBody>
      </p:sp>
      <p:sp>
        <p:nvSpPr>
          <p:cNvPr id="46" name="TextBox 45"/>
          <p:cNvSpPr txBox="1"/>
          <p:nvPr/>
        </p:nvSpPr>
        <p:spPr>
          <a:xfrm>
            <a:off x="2847176" y="6299806"/>
            <a:ext cx="6026009" cy="461665"/>
          </a:xfrm>
          <a:prstGeom prst="rect">
            <a:avLst/>
          </a:prstGeom>
          <a:noFill/>
        </p:spPr>
        <p:txBody>
          <a:bodyPr wrap="none" rtlCol="0">
            <a:spAutoFit/>
          </a:bodyPr>
          <a:lstStyle/>
          <a:p>
            <a:r>
              <a:rPr lang="en-US" sz="800" dirty="0" smtClean="0">
                <a:solidFill>
                  <a:srgbClr val="FF0000"/>
                </a:solidFill>
                <a:latin typeface="Tahoma" charset="0"/>
                <a:ea typeface="Tahoma" charset="0"/>
                <a:cs typeface="Tahoma" charset="0"/>
              </a:rPr>
              <a:t>save outputs is tricky.  can’t just save out the whole folders because we don’t want to overwrite the </a:t>
            </a:r>
          </a:p>
          <a:p>
            <a:r>
              <a:rPr lang="en-US" sz="800" dirty="0" smtClean="0">
                <a:solidFill>
                  <a:srgbClr val="FF0000"/>
                </a:solidFill>
                <a:latin typeface="Tahoma" charset="0"/>
                <a:ea typeface="Tahoma" charset="0"/>
                <a:cs typeface="Tahoma" charset="0"/>
              </a:rPr>
              <a:t>database folders since they contain channels other than the ones we’re working on. make a two-column text wave that contains</a:t>
            </a:r>
          </a:p>
          <a:p>
            <a:r>
              <a:rPr lang="en-US" sz="800" dirty="0" smtClean="0">
                <a:solidFill>
                  <a:srgbClr val="FF0000"/>
                </a:solidFill>
                <a:latin typeface="Tahoma" charset="0"/>
                <a:ea typeface="Tahoma" charset="0"/>
                <a:cs typeface="Tahoma" charset="0"/>
              </a:rPr>
              <a:t>subdirectory and </a:t>
            </a:r>
            <a:r>
              <a:rPr lang="en-US" sz="800" dirty="0" err="1" smtClean="0">
                <a:solidFill>
                  <a:srgbClr val="FF0000"/>
                </a:solidFill>
                <a:latin typeface="Tahoma" charset="0"/>
                <a:ea typeface="Tahoma" charset="0"/>
                <a:cs typeface="Tahoma" charset="0"/>
              </a:rPr>
              <a:t>wavenames</a:t>
            </a:r>
            <a:r>
              <a:rPr lang="en-US" sz="800" dirty="0" smtClean="0">
                <a:solidFill>
                  <a:srgbClr val="FF0000"/>
                </a:solidFill>
                <a:latin typeface="Tahoma" charset="0"/>
                <a:ea typeface="Tahoma" charset="0"/>
                <a:cs typeface="Tahoma" charset="0"/>
              </a:rPr>
              <a:t> to save out.  then when we get to the bottom just iterate through it.</a:t>
            </a:r>
          </a:p>
        </p:txBody>
      </p:sp>
    </p:spTree>
    <p:extLst>
      <p:ext uri="{BB962C8B-B14F-4D97-AF65-F5344CB8AC3E}">
        <p14:creationId xmlns:p14="http://schemas.microsoft.com/office/powerpoint/2010/main" val="47558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4000"/>
            <a:ext cx="2560124" cy="307777"/>
          </a:xfrm>
          <a:prstGeom prst="rect">
            <a:avLst/>
          </a:prstGeom>
          <a:noFill/>
        </p:spPr>
        <p:txBody>
          <a:bodyPr wrap="none" rtlCol="0">
            <a:spAutoFit/>
          </a:bodyPr>
          <a:lstStyle/>
          <a:p>
            <a:r>
              <a:rPr lang="en-US" sz="1400" smtClean="0">
                <a:latin typeface="Tahoma" charset="0"/>
                <a:ea typeface="Tahoma" charset="0"/>
                <a:cs typeface="Tahoma" charset="0"/>
              </a:rPr>
              <a:t>what if we reversed the logic?</a:t>
            </a:r>
            <a:endParaRPr lang="en-US" sz="1400" dirty="0" smtClean="0">
              <a:latin typeface="Tahoma" charset="0"/>
              <a:ea typeface="Tahoma" charset="0"/>
              <a:cs typeface="Tahoma" charset="0"/>
            </a:endParaRPr>
          </a:p>
        </p:txBody>
      </p:sp>
      <p:sp>
        <p:nvSpPr>
          <p:cNvPr id="6" name="TextBox 5"/>
          <p:cNvSpPr txBox="1"/>
          <p:nvPr/>
        </p:nvSpPr>
        <p:spPr>
          <a:xfrm>
            <a:off x="2672484" y="708706"/>
            <a:ext cx="3238194" cy="307777"/>
          </a:xfrm>
          <a:prstGeom prst="rect">
            <a:avLst/>
          </a:prstGeom>
          <a:noFill/>
        </p:spPr>
        <p:txBody>
          <a:bodyPr wrap="none" rtlCol="0">
            <a:spAutoFit/>
          </a:bodyPr>
          <a:lstStyle/>
          <a:p>
            <a:r>
              <a:rPr lang="en-US" sz="1400" dirty="0" smtClean="0">
                <a:latin typeface="Tahoma" charset="0"/>
                <a:ea typeface="Tahoma" charset="0"/>
                <a:cs typeface="Tahoma" charset="0"/>
              </a:rPr>
              <a:t>is function asking for time subinterval?</a:t>
            </a:r>
          </a:p>
        </p:txBody>
      </p:sp>
      <p:sp>
        <p:nvSpPr>
          <p:cNvPr id="48" name="TextBox 47"/>
          <p:cNvSpPr txBox="1"/>
          <p:nvPr/>
        </p:nvSpPr>
        <p:spPr>
          <a:xfrm>
            <a:off x="2672484" y="1094521"/>
            <a:ext cx="431528" cy="307777"/>
          </a:xfrm>
          <a:prstGeom prst="rect">
            <a:avLst/>
          </a:prstGeom>
          <a:noFill/>
        </p:spPr>
        <p:txBody>
          <a:bodyPr wrap="none" rtlCol="0">
            <a:spAutoFit/>
          </a:bodyPr>
          <a:lstStyle/>
          <a:p>
            <a:r>
              <a:rPr lang="en-US" sz="1400" dirty="0" smtClean="0">
                <a:latin typeface="Tahoma" charset="0"/>
                <a:ea typeface="Tahoma" charset="0"/>
                <a:cs typeface="Tahoma" charset="0"/>
              </a:rPr>
              <a:t>NO</a:t>
            </a:r>
          </a:p>
        </p:txBody>
      </p:sp>
      <p:sp>
        <p:nvSpPr>
          <p:cNvPr id="49" name="TextBox 48"/>
          <p:cNvSpPr txBox="1"/>
          <p:nvPr/>
        </p:nvSpPr>
        <p:spPr>
          <a:xfrm>
            <a:off x="5421442" y="1094520"/>
            <a:ext cx="489236"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50" name="TextBox 49"/>
          <p:cNvSpPr txBox="1"/>
          <p:nvPr/>
        </p:nvSpPr>
        <p:spPr>
          <a:xfrm>
            <a:off x="4228081" y="1702766"/>
            <a:ext cx="4852419" cy="307777"/>
          </a:xfrm>
          <a:prstGeom prst="rect">
            <a:avLst/>
          </a:prstGeom>
          <a:noFill/>
        </p:spPr>
        <p:txBody>
          <a:bodyPr wrap="none" rtlCol="0">
            <a:spAutoFit/>
          </a:bodyPr>
          <a:lstStyle/>
          <a:p>
            <a:r>
              <a:rPr lang="en-US" sz="1400" dirty="0" smtClean="0">
                <a:latin typeface="Tahoma" charset="0"/>
                <a:ea typeface="Tahoma" charset="0"/>
                <a:cs typeface="Tahoma" charset="0"/>
              </a:rPr>
              <a:t>does the s0N the interval is to be based on exist in the </a:t>
            </a:r>
            <a:r>
              <a:rPr lang="en-US" sz="1400" dirty="0" err="1" smtClean="0">
                <a:latin typeface="Tahoma" charset="0"/>
                <a:ea typeface="Tahoma" charset="0"/>
                <a:cs typeface="Tahoma" charset="0"/>
              </a:rPr>
              <a:t>db</a:t>
            </a:r>
            <a:r>
              <a:rPr lang="en-US" sz="1400" dirty="0" smtClean="0">
                <a:latin typeface="Tahoma" charset="0"/>
                <a:ea typeface="Tahoma" charset="0"/>
                <a:cs typeface="Tahoma" charset="0"/>
              </a:rPr>
              <a:t>?</a:t>
            </a:r>
          </a:p>
        </p:txBody>
      </p:sp>
      <p:sp>
        <p:nvSpPr>
          <p:cNvPr id="51" name="TextBox 50"/>
          <p:cNvSpPr txBox="1"/>
          <p:nvPr/>
        </p:nvSpPr>
        <p:spPr>
          <a:xfrm>
            <a:off x="4963209" y="2088580"/>
            <a:ext cx="431528" cy="307777"/>
          </a:xfrm>
          <a:prstGeom prst="rect">
            <a:avLst/>
          </a:prstGeom>
          <a:noFill/>
        </p:spPr>
        <p:txBody>
          <a:bodyPr wrap="none" rtlCol="0">
            <a:spAutoFit/>
          </a:bodyPr>
          <a:lstStyle/>
          <a:p>
            <a:r>
              <a:rPr lang="en-US" sz="1400" dirty="0" smtClean="0">
                <a:latin typeface="Tahoma" charset="0"/>
                <a:ea typeface="Tahoma" charset="0"/>
                <a:cs typeface="Tahoma" charset="0"/>
              </a:rPr>
              <a:t>NO</a:t>
            </a:r>
          </a:p>
        </p:txBody>
      </p:sp>
      <p:sp>
        <p:nvSpPr>
          <p:cNvPr id="52" name="TextBox 51"/>
          <p:cNvSpPr txBox="1"/>
          <p:nvPr/>
        </p:nvSpPr>
        <p:spPr>
          <a:xfrm>
            <a:off x="7712167" y="2088579"/>
            <a:ext cx="489236"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53" name="TextBox 52"/>
          <p:cNvSpPr txBox="1"/>
          <p:nvPr/>
        </p:nvSpPr>
        <p:spPr>
          <a:xfrm>
            <a:off x="7956785" y="3305071"/>
            <a:ext cx="675378" cy="307777"/>
          </a:xfrm>
          <a:prstGeom prst="rect">
            <a:avLst/>
          </a:prstGeom>
          <a:noFill/>
        </p:spPr>
        <p:txBody>
          <a:bodyPr wrap="none" rtlCol="0">
            <a:spAutoFit/>
          </a:bodyPr>
          <a:lstStyle/>
          <a:p>
            <a:r>
              <a:rPr lang="en-US" sz="1400" dirty="0" smtClean="0">
                <a:latin typeface="Tahoma" charset="0"/>
                <a:ea typeface="Tahoma" charset="0"/>
                <a:cs typeface="Tahoma" charset="0"/>
              </a:rPr>
              <a:t>load it</a:t>
            </a:r>
          </a:p>
        </p:txBody>
      </p:sp>
      <p:sp>
        <p:nvSpPr>
          <p:cNvPr id="57" name="TextBox 56"/>
          <p:cNvSpPr txBox="1"/>
          <p:nvPr/>
        </p:nvSpPr>
        <p:spPr>
          <a:xfrm>
            <a:off x="4101594" y="2542937"/>
            <a:ext cx="2154757" cy="307777"/>
          </a:xfrm>
          <a:prstGeom prst="rect">
            <a:avLst/>
          </a:prstGeom>
          <a:noFill/>
        </p:spPr>
        <p:txBody>
          <a:bodyPr wrap="none" rtlCol="0">
            <a:spAutoFit/>
          </a:bodyPr>
          <a:lstStyle/>
          <a:p>
            <a:r>
              <a:rPr lang="en-US" sz="1400" dirty="0" smtClean="0">
                <a:latin typeface="Tahoma" charset="0"/>
                <a:ea typeface="Tahoma" charset="0"/>
                <a:cs typeface="Tahoma" charset="0"/>
              </a:rPr>
              <a:t>does s00 exist in the </a:t>
            </a:r>
            <a:r>
              <a:rPr lang="en-US" sz="1400" dirty="0" err="1" smtClean="0">
                <a:latin typeface="Tahoma" charset="0"/>
                <a:ea typeface="Tahoma" charset="0"/>
                <a:cs typeface="Tahoma" charset="0"/>
              </a:rPr>
              <a:t>db</a:t>
            </a:r>
            <a:r>
              <a:rPr lang="en-US" sz="1400" dirty="0" smtClean="0">
                <a:latin typeface="Tahoma" charset="0"/>
                <a:ea typeface="Tahoma" charset="0"/>
                <a:cs typeface="Tahoma" charset="0"/>
              </a:rPr>
              <a:t>?</a:t>
            </a:r>
          </a:p>
        </p:txBody>
      </p:sp>
      <p:sp>
        <p:nvSpPr>
          <p:cNvPr id="58" name="TextBox 57"/>
          <p:cNvSpPr txBox="1"/>
          <p:nvPr/>
        </p:nvSpPr>
        <p:spPr>
          <a:xfrm>
            <a:off x="4012317" y="2997295"/>
            <a:ext cx="431528" cy="307777"/>
          </a:xfrm>
          <a:prstGeom prst="rect">
            <a:avLst/>
          </a:prstGeom>
          <a:noFill/>
        </p:spPr>
        <p:txBody>
          <a:bodyPr wrap="none" rtlCol="0">
            <a:spAutoFit/>
          </a:bodyPr>
          <a:lstStyle/>
          <a:p>
            <a:r>
              <a:rPr lang="en-US" sz="1400" dirty="0" smtClean="0">
                <a:latin typeface="Tahoma" charset="0"/>
                <a:ea typeface="Tahoma" charset="0"/>
                <a:cs typeface="Tahoma" charset="0"/>
              </a:rPr>
              <a:t>NO</a:t>
            </a:r>
          </a:p>
        </p:txBody>
      </p:sp>
      <p:sp>
        <p:nvSpPr>
          <p:cNvPr id="59" name="TextBox 58"/>
          <p:cNvSpPr txBox="1"/>
          <p:nvPr/>
        </p:nvSpPr>
        <p:spPr>
          <a:xfrm>
            <a:off x="5767115" y="2997294"/>
            <a:ext cx="489236"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sp>
        <p:nvSpPr>
          <p:cNvPr id="60" name="TextBox 59"/>
          <p:cNvSpPr txBox="1"/>
          <p:nvPr/>
        </p:nvSpPr>
        <p:spPr>
          <a:xfrm>
            <a:off x="4101594" y="4048301"/>
            <a:ext cx="3179813" cy="307777"/>
          </a:xfrm>
          <a:prstGeom prst="rect">
            <a:avLst/>
          </a:prstGeom>
          <a:noFill/>
          <a:ln>
            <a:solidFill>
              <a:schemeClr val="tx1"/>
            </a:solidFill>
          </a:ln>
        </p:spPr>
        <p:txBody>
          <a:bodyPr wrap="square" rtlCol="0">
            <a:spAutoFit/>
          </a:bodyPr>
          <a:lstStyle/>
          <a:p>
            <a:pPr algn="ctr"/>
            <a:r>
              <a:rPr lang="en-US" sz="1400" dirty="0" smtClean="0">
                <a:latin typeface="Tahoma" charset="0"/>
                <a:ea typeface="Tahoma" charset="0"/>
                <a:cs typeface="Tahoma" charset="0"/>
              </a:rPr>
              <a:t>filter in place</a:t>
            </a:r>
          </a:p>
        </p:txBody>
      </p:sp>
      <p:sp>
        <p:nvSpPr>
          <p:cNvPr id="61" name="TextBox 60"/>
          <p:cNvSpPr txBox="1"/>
          <p:nvPr/>
        </p:nvSpPr>
        <p:spPr>
          <a:xfrm>
            <a:off x="6256351" y="4791533"/>
            <a:ext cx="2375811" cy="307777"/>
          </a:xfrm>
          <a:prstGeom prst="rect">
            <a:avLst/>
          </a:prstGeom>
          <a:noFill/>
          <a:ln>
            <a:solidFill>
              <a:schemeClr val="tx1"/>
            </a:solidFill>
          </a:ln>
        </p:spPr>
        <p:txBody>
          <a:bodyPr wrap="square" rtlCol="0">
            <a:spAutoFit/>
          </a:bodyPr>
          <a:lstStyle/>
          <a:p>
            <a:pPr algn="ctr"/>
            <a:r>
              <a:rPr lang="en-US" sz="1400" dirty="0" smtClean="0">
                <a:latin typeface="Tahoma" charset="0"/>
                <a:ea typeface="Tahoma" charset="0"/>
                <a:cs typeface="Tahoma" charset="0"/>
              </a:rPr>
              <a:t>limit in place</a:t>
            </a:r>
          </a:p>
        </p:txBody>
      </p:sp>
      <p:sp>
        <p:nvSpPr>
          <p:cNvPr id="63" name="TextBox 62"/>
          <p:cNvSpPr txBox="1"/>
          <p:nvPr/>
        </p:nvSpPr>
        <p:spPr>
          <a:xfrm>
            <a:off x="7057821" y="5220046"/>
            <a:ext cx="654346" cy="307777"/>
          </a:xfrm>
          <a:prstGeom prst="rect">
            <a:avLst/>
          </a:prstGeom>
          <a:noFill/>
        </p:spPr>
        <p:txBody>
          <a:bodyPr wrap="none" rtlCol="0">
            <a:spAutoFit/>
          </a:bodyPr>
          <a:lstStyle/>
          <a:p>
            <a:r>
              <a:rPr lang="en-US" sz="1400" smtClean="0">
                <a:latin typeface="Tahoma" charset="0"/>
                <a:ea typeface="Tahoma" charset="0"/>
                <a:cs typeface="Tahoma" charset="0"/>
              </a:rPr>
              <a:t>DONE</a:t>
            </a:r>
            <a:endParaRPr lang="en-US" sz="1400" dirty="0" smtClean="0">
              <a:latin typeface="Tahoma" charset="0"/>
              <a:ea typeface="Tahoma" charset="0"/>
              <a:cs typeface="Tahoma" charset="0"/>
            </a:endParaRPr>
          </a:p>
        </p:txBody>
      </p:sp>
      <p:cxnSp>
        <p:nvCxnSpPr>
          <p:cNvPr id="10" name="Straight Arrow Connector 9"/>
          <p:cNvCxnSpPr/>
          <p:nvPr/>
        </p:nvCxnSpPr>
        <p:spPr>
          <a:xfrm>
            <a:off x="7956785" y="3612848"/>
            <a:ext cx="0" cy="11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785533" y="4356078"/>
            <a:ext cx="0" cy="42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511206" y="3327106"/>
            <a:ext cx="1258871" cy="307777"/>
          </a:xfrm>
          <a:prstGeom prst="rect">
            <a:avLst/>
          </a:prstGeom>
          <a:noFill/>
        </p:spPr>
        <p:txBody>
          <a:bodyPr wrap="none" rtlCol="0">
            <a:spAutoFit/>
          </a:bodyPr>
          <a:lstStyle/>
          <a:p>
            <a:r>
              <a:rPr lang="en-US" sz="1400" smtClean="0">
                <a:latin typeface="Tahoma" charset="0"/>
                <a:ea typeface="Tahoma" charset="0"/>
                <a:cs typeface="Tahoma" charset="0"/>
              </a:rPr>
              <a:t>make_SEdata</a:t>
            </a:r>
            <a:endParaRPr lang="en-US" sz="1400" dirty="0" smtClean="0">
              <a:latin typeface="Tahoma" charset="0"/>
              <a:ea typeface="Tahoma" charset="0"/>
              <a:cs typeface="Tahoma" charset="0"/>
            </a:endParaRPr>
          </a:p>
        </p:txBody>
      </p:sp>
      <p:cxnSp>
        <p:nvCxnSpPr>
          <p:cNvPr id="66" name="Straight Arrow Connector 65"/>
          <p:cNvCxnSpPr/>
          <p:nvPr/>
        </p:nvCxnSpPr>
        <p:spPr>
          <a:xfrm>
            <a:off x="4459556" y="3634883"/>
            <a:ext cx="0"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21656" y="3634883"/>
            <a:ext cx="0"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662223" y="3327106"/>
            <a:ext cx="675378" cy="307777"/>
          </a:xfrm>
          <a:prstGeom prst="rect">
            <a:avLst/>
          </a:prstGeom>
          <a:noFill/>
        </p:spPr>
        <p:txBody>
          <a:bodyPr wrap="none" rtlCol="0">
            <a:spAutoFit/>
          </a:bodyPr>
          <a:lstStyle/>
          <a:p>
            <a:r>
              <a:rPr lang="en-US" sz="1400" smtClean="0">
                <a:latin typeface="Tahoma" charset="0"/>
                <a:ea typeface="Tahoma" charset="0"/>
                <a:cs typeface="Tahoma" charset="0"/>
              </a:rPr>
              <a:t>load it</a:t>
            </a:r>
            <a:endParaRPr lang="en-US" sz="1400" dirty="0" smtClean="0">
              <a:latin typeface="Tahoma" charset="0"/>
              <a:ea typeface="Tahoma" charset="0"/>
              <a:cs typeface="Tahoma" charset="0"/>
            </a:endParaRPr>
          </a:p>
        </p:txBody>
      </p:sp>
      <p:sp>
        <p:nvSpPr>
          <p:cNvPr id="72" name="TextBox 71"/>
          <p:cNvSpPr txBox="1"/>
          <p:nvPr/>
        </p:nvSpPr>
        <p:spPr>
          <a:xfrm>
            <a:off x="830633" y="1699111"/>
            <a:ext cx="2273379" cy="307777"/>
          </a:xfrm>
          <a:prstGeom prst="rect">
            <a:avLst/>
          </a:prstGeom>
          <a:noFill/>
        </p:spPr>
        <p:txBody>
          <a:bodyPr wrap="none" rtlCol="0">
            <a:spAutoFit/>
          </a:bodyPr>
          <a:lstStyle/>
          <a:p>
            <a:r>
              <a:rPr lang="en-US" sz="1400" dirty="0" smtClean="0">
                <a:latin typeface="Tahoma" charset="0"/>
                <a:ea typeface="Tahoma" charset="0"/>
                <a:cs typeface="Tahoma" charset="0"/>
              </a:rPr>
              <a:t>is function asking </a:t>
            </a:r>
            <a:r>
              <a:rPr lang="en-US" sz="1400" smtClean="0">
                <a:latin typeface="Tahoma" charset="0"/>
                <a:ea typeface="Tahoma" charset="0"/>
                <a:cs typeface="Tahoma" charset="0"/>
              </a:rPr>
              <a:t>for s0N?</a:t>
            </a:r>
            <a:endParaRPr lang="en-US" sz="1400" dirty="0" smtClean="0">
              <a:latin typeface="Tahoma" charset="0"/>
              <a:ea typeface="Tahoma" charset="0"/>
              <a:cs typeface="Tahoma" charset="0"/>
            </a:endParaRPr>
          </a:p>
        </p:txBody>
      </p:sp>
      <p:sp>
        <p:nvSpPr>
          <p:cNvPr id="73" name="TextBox 72"/>
          <p:cNvSpPr txBox="1"/>
          <p:nvPr/>
        </p:nvSpPr>
        <p:spPr>
          <a:xfrm>
            <a:off x="457200" y="2149812"/>
            <a:ext cx="431528" cy="307777"/>
          </a:xfrm>
          <a:prstGeom prst="rect">
            <a:avLst/>
          </a:prstGeom>
          <a:noFill/>
        </p:spPr>
        <p:txBody>
          <a:bodyPr wrap="none" rtlCol="0">
            <a:spAutoFit/>
          </a:bodyPr>
          <a:lstStyle/>
          <a:p>
            <a:r>
              <a:rPr lang="en-US" sz="1400" dirty="0" smtClean="0">
                <a:latin typeface="Tahoma" charset="0"/>
                <a:ea typeface="Tahoma" charset="0"/>
                <a:cs typeface="Tahoma" charset="0"/>
              </a:rPr>
              <a:t>NO</a:t>
            </a:r>
          </a:p>
        </p:txBody>
      </p:sp>
      <p:sp>
        <p:nvSpPr>
          <p:cNvPr id="75" name="TextBox 74"/>
          <p:cNvSpPr txBox="1"/>
          <p:nvPr/>
        </p:nvSpPr>
        <p:spPr>
          <a:xfrm>
            <a:off x="3109559" y="4111274"/>
            <a:ext cx="654346" cy="307777"/>
          </a:xfrm>
          <a:prstGeom prst="rect">
            <a:avLst/>
          </a:prstGeom>
          <a:noFill/>
        </p:spPr>
        <p:txBody>
          <a:bodyPr wrap="none" rtlCol="0">
            <a:spAutoFit/>
          </a:bodyPr>
          <a:lstStyle/>
          <a:p>
            <a:r>
              <a:rPr lang="en-US" sz="1400" smtClean="0">
                <a:latin typeface="Tahoma" charset="0"/>
                <a:ea typeface="Tahoma" charset="0"/>
                <a:cs typeface="Tahoma" charset="0"/>
              </a:rPr>
              <a:t>DONE</a:t>
            </a:r>
            <a:endParaRPr lang="en-US" sz="1400" dirty="0" smtClean="0">
              <a:latin typeface="Tahoma" charset="0"/>
              <a:ea typeface="Tahoma" charset="0"/>
              <a:cs typeface="Tahoma" charset="0"/>
            </a:endParaRPr>
          </a:p>
        </p:txBody>
      </p:sp>
      <p:sp>
        <p:nvSpPr>
          <p:cNvPr id="76" name="TextBox 75"/>
          <p:cNvSpPr txBox="1"/>
          <p:nvPr/>
        </p:nvSpPr>
        <p:spPr>
          <a:xfrm>
            <a:off x="2772706" y="2138847"/>
            <a:ext cx="489236" cy="307777"/>
          </a:xfrm>
          <a:prstGeom prst="rect">
            <a:avLst/>
          </a:prstGeom>
          <a:noFill/>
        </p:spPr>
        <p:txBody>
          <a:bodyPr wrap="none" rtlCol="0">
            <a:spAutoFit/>
          </a:bodyPr>
          <a:lstStyle/>
          <a:p>
            <a:r>
              <a:rPr lang="en-US" sz="1400" dirty="0" smtClean="0">
                <a:latin typeface="Tahoma" charset="0"/>
                <a:ea typeface="Tahoma" charset="0"/>
                <a:cs typeface="Tahoma" charset="0"/>
              </a:rPr>
              <a:t>YES</a:t>
            </a:r>
          </a:p>
        </p:txBody>
      </p:sp>
      <p:cxnSp>
        <p:nvCxnSpPr>
          <p:cNvPr id="77" name="Straight Arrow Connector 76"/>
          <p:cNvCxnSpPr>
            <a:endCxn id="57" idx="1"/>
          </p:cNvCxnSpPr>
          <p:nvPr/>
        </p:nvCxnSpPr>
        <p:spPr>
          <a:xfrm>
            <a:off x="3276498" y="2361496"/>
            <a:ext cx="825096" cy="335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5178972" y="4477938"/>
            <a:ext cx="6840" cy="709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851799" y="5308927"/>
            <a:ext cx="654346" cy="307777"/>
          </a:xfrm>
          <a:prstGeom prst="rect">
            <a:avLst/>
          </a:prstGeom>
          <a:noFill/>
        </p:spPr>
        <p:txBody>
          <a:bodyPr wrap="none" rtlCol="0">
            <a:spAutoFit/>
          </a:bodyPr>
          <a:lstStyle/>
          <a:p>
            <a:r>
              <a:rPr lang="en-US" sz="1400" smtClean="0">
                <a:latin typeface="Tahoma" charset="0"/>
                <a:ea typeface="Tahoma" charset="0"/>
                <a:cs typeface="Tahoma" charset="0"/>
              </a:rPr>
              <a:t>DONE</a:t>
            </a:r>
            <a:endParaRPr lang="en-US" sz="1400" dirty="0" smtClean="0">
              <a:latin typeface="Tahoma" charset="0"/>
              <a:ea typeface="Tahoma" charset="0"/>
              <a:cs typeface="Tahoma" charset="0"/>
            </a:endParaRPr>
          </a:p>
        </p:txBody>
      </p:sp>
      <p:cxnSp>
        <p:nvCxnSpPr>
          <p:cNvPr id="82" name="Straight Arrow Connector 81"/>
          <p:cNvCxnSpPr>
            <a:endCxn id="65" idx="1"/>
          </p:cNvCxnSpPr>
          <p:nvPr/>
        </p:nvCxnSpPr>
        <p:spPr>
          <a:xfrm>
            <a:off x="914265" y="2398022"/>
            <a:ext cx="2596941" cy="10829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471607" y="3634883"/>
            <a:ext cx="187446" cy="41852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587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chemeClr val="tx1"/>
            </a:solidFill>
            <a:latin typeface="Tahoma" charset="0"/>
            <a:ea typeface="Tahoma" charset="0"/>
            <a:cs typeface="Tahoma"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smtClean="0">
            <a:latin typeface="Tahoma" charset="0"/>
            <a:ea typeface="Tahoma" charset="0"/>
            <a:cs typeface="Tahoma"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185488</TotalTime>
  <Words>1780</Words>
  <Application>Microsoft Macintosh PowerPoint</Application>
  <PresentationFormat>On-screen Show (4:3)</PresentationFormat>
  <Paragraphs>224</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Consolas</vt:lpstr>
      <vt:lpstr>Tahoma</vt:lpstr>
      <vt:lpstr>Arial</vt:lpstr>
      <vt:lpstr>Office Theme</vt:lpstr>
      <vt:lpstr>Setup instructions</vt:lpstr>
      <vt:lpstr>High-level analysis schematic</vt:lpstr>
      <vt:lpstr>Basic database structure</vt:lpstr>
      <vt:lpstr>Batch preprocessing stage 1</vt:lpstr>
      <vt:lpstr>Batch preprocessing stage 2</vt:lpstr>
      <vt:lpstr>Processing diagram after initial load</vt:lpstr>
      <vt:lpstr>Key functions for SE data and NSE files</vt:lpstr>
      <vt:lpstr>How SE data is handled at stage 2</vt:lpstr>
      <vt:lpstr>PowerPoint Presentation</vt:lpstr>
      <vt:lpstr>PowerPoint Presentation</vt:lpstr>
      <vt:lpstr>How to build long concatenated data “lists”</vt:lpstr>
      <vt:lpstr>8. How to pull “snoppets” from database</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structure</dc:title>
  <dc:creator>Gene Civillico</dc:creator>
  <cp:lastModifiedBy>Civillico, Gene (NIH/OD) [E]</cp:lastModifiedBy>
  <cp:revision>162</cp:revision>
  <dcterms:created xsi:type="dcterms:W3CDTF">2016-04-07T14:03:32Z</dcterms:created>
  <dcterms:modified xsi:type="dcterms:W3CDTF">2017-09-27T16:37:54Z</dcterms:modified>
</cp:coreProperties>
</file>