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151FF-C41C-40FE-AF0B-3D4004BE492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2F7D1A-72E2-4286-8FEB-B409B4BC8C04}">
      <dgm:prSet/>
      <dgm:spPr/>
      <dgm:t>
        <a:bodyPr/>
        <a:lstStyle/>
        <a:p>
          <a:r>
            <a:rPr lang="en-US"/>
            <a:t>Load</a:t>
          </a:r>
        </a:p>
      </dgm:t>
    </dgm:pt>
    <dgm:pt modelId="{ED884804-FEA1-4A01-8DB8-DF0EBE8270B5}" type="parTrans" cxnId="{66289726-6CA8-4043-A02F-CCEA48152939}">
      <dgm:prSet/>
      <dgm:spPr/>
      <dgm:t>
        <a:bodyPr/>
        <a:lstStyle/>
        <a:p>
          <a:endParaRPr lang="en-US"/>
        </a:p>
      </dgm:t>
    </dgm:pt>
    <dgm:pt modelId="{442F6107-9061-4993-BE8B-7DA7104C186D}" type="sibTrans" cxnId="{66289726-6CA8-4043-A02F-CCEA48152939}">
      <dgm:prSet/>
      <dgm:spPr/>
      <dgm:t>
        <a:bodyPr/>
        <a:lstStyle/>
        <a:p>
          <a:endParaRPr lang="en-US"/>
        </a:p>
      </dgm:t>
    </dgm:pt>
    <dgm:pt modelId="{4509669A-6F7D-4FA3-8143-BCED8826301F}">
      <dgm:prSet/>
      <dgm:spPr/>
      <dgm:t>
        <a:bodyPr/>
        <a:lstStyle/>
        <a:p>
          <a:r>
            <a:rPr lang="en-US"/>
            <a:t>Load data:</a:t>
          </a:r>
          <a:br>
            <a:rPr lang="en-US"/>
          </a:br>
          <a:r>
            <a:rPr lang="en-US"/>
            <a:t>data = pd.read_csv(‘path/to/file’)</a:t>
          </a:r>
        </a:p>
      </dgm:t>
    </dgm:pt>
    <dgm:pt modelId="{0E87C146-EE83-4139-8BBD-291CEB31628C}" type="parTrans" cxnId="{2C26DC7D-7332-487D-A7D3-337EB4EF2A16}">
      <dgm:prSet/>
      <dgm:spPr/>
      <dgm:t>
        <a:bodyPr/>
        <a:lstStyle/>
        <a:p>
          <a:endParaRPr lang="en-US"/>
        </a:p>
      </dgm:t>
    </dgm:pt>
    <dgm:pt modelId="{B7ECBB1F-43C8-447D-8EBA-975759938DBA}" type="sibTrans" cxnId="{2C26DC7D-7332-487D-A7D3-337EB4EF2A16}">
      <dgm:prSet/>
      <dgm:spPr/>
      <dgm:t>
        <a:bodyPr/>
        <a:lstStyle/>
        <a:p>
          <a:endParaRPr lang="en-US"/>
        </a:p>
      </dgm:t>
    </dgm:pt>
    <dgm:pt modelId="{131BADAC-6941-43D0-AD1A-C9E6CB882836}">
      <dgm:prSet/>
      <dgm:spPr/>
      <dgm:t>
        <a:bodyPr/>
        <a:lstStyle/>
        <a:p>
          <a:r>
            <a:rPr lang="en-US" dirty="0"/>
            <a:t>Preview</a:t>
          </a:r>
        </a:p>
      </dgm:t>
    </dgm:pt>
    <dgm:pt modelId="{DA61BD2B-B4C9-447F-909B-ACCE424CB0FF}" type="parTrans" cxnId="{D5E857AC-7501-4FB7-B82F-3510F3AA948D}">
      <dgm:prSet/>
      <dgm:spPr/>
      <dgm:t>
        <a:bodyPr/>
        <a:lstStyle/>
        <a:p>
          <a:endParaRPr lang="en-US"/>
        </a:p>
      </dgm:t>
    </dgm:pt>
    <dgm:pt modelId="{E3A8F486-849C-439C-8A09-03788A099F9E}" type="sibTrans" cxnId="{D5E857AC-7501-4FB7-B82F-3510F3AA948D}">
      <dgm:prSet/>
      <dgm:spPr/>
      <dgm:t>
        <a:bodyPr/>
        <a:lstStyle/>
        <a:p>
          <a:endParaRPr lang="en-US"/>
        </a:p>
      </dgm:t>
    </dgm:pt>
    <dgm:pt modelId="{CD2F4948-6EDF-47FF-BF0C-7BFF3C055546}">
      <dgm:prSet/>
      <dgm:spPr/>
      <dgm:t>
        <a:bodyPr/>
        <a:lstStyle/>
        <a:p>
          <a:r>
            <a:rPr lang="en-US" dirty="0"/>
            <a:t>Take a look on how the data looks like:</a:t>
          </a:r>
          <a:br>
            <a:rPr lang="en-US" dirty="0"/>
          </a:br>
          <a:r>
            <a:rPr lang="en-US" dirty="0" err="1"/>
            <a:t>data.head</a:t>
          </a:r>
          <a:r>
            <a:rPr lang="en-US" dirty="0"/>
            <a:t>()</a:t>
          </a:r>
          <a:br>
            <a:rPr lang="en-US" dirty="0"/>
          </a:br>
          <a:r>
            <a:rPr lang="en-US" dirty="0" err="1"/>
            <a:t>data.tail</a:t>
          </a:r>
          <a:r>
            <a:rPr lang="en-US" dirty="0"/>
            <a:t>()</a:t>
          </a:r>
        </a:p>
      </dgm:t>
    </dgm:pt>
    <dgm:pt modelId="{04EE4396-4A17-44C0-9AA2-45E179A1CA00}" type="parTrans" cxnId="{7F0A5453-9EE1-4E31-AC5C-BAEA57D9A162}">
      <dgm:prSet/>
      <dgm:spPr/>
      <dgm:t>
        <a:bodyPr/>
        <a:lstStyle/>
        <a:p>
          <a:endParaRPr lang="en-US"/>
        </a:p>
      </dgm:t>
    </dgm:pt>
    <dgm:pt modelId="{0162E5F0-6374-4B2A-AD65-774E8B9FEFC5}" type="sibTrans" cxnId="{7F0A5453-9EE1-4E31-AC5C-BAEA57D9A162}">
      <dgm:prSet/>
      <dgm:spPr/>
      <dgm:t>
        <a:bodyPr/>
        <a:lstStyle/>
        <a:p>
          <a:endParaRPr lang="en-US"/>
        </a:p>
      </dgm:t>
    </dgm:pt>
    <dgm:pt modelId="{D11465CC-2809-443D-847A-DFC413855634}">
      <dgm:prSet/>
      <dgm:spPr/>
      <dgm:t>
        <a:bodyPr/>
        <a:lstStyle/>
        <a:p>
          <a:r>
            <a:rPr lang="en-US" dirty="0"/>
            <a:t>Inspect</a:t>
          </a:r>
        </a:p>
      </dgm:t>
    </dgm:pt>
    <dgm:pt modelId="{A58798D5-24F5-4C60-9D1E-8B90716B3323}" type="parTrans" cxnId="{E6A27217-7E24-4785-AF69-F23FF5C43422}">
      <dgm:prSet/>
      <dgm:spPr/>
      <dgm:t>
        <a:bodyPr/>
        <a:lstStyle/>
        <a:p>
          <a:endParaRPr lang="en-US"/>
        </a:p>
      </dgm:t>
    </dgm:pt>
    <dgm:pt modelId="{4BA91588-AC46-4384-A873-C0E21BC22C1E}" type="sibTrans" cxnId="{E6A27217-7E24-4785-AF69-F23FF5C43422}">
      <dgm:prSet/>
      <dgm:spPr/>
      <dgm:t>
        <a:bodyPr/>
        <a:lstStyle/>
        <a:p>
          <a:endParaRPr lang="en-US"/>
        </a:p>
      </dgm:t>
    </dgm:pt>
    <dgm:pt modelId="{F54C9A12-46C4-45CC-8F0A-73C0517628C4}">
      <dgm:prSet/>
      <dgm:spPr/>
      <dgm:t>
        <a:bodyPr/>
        <a:lstStyle/>
        <a:p>
          <a:r>
            <a:rPr lang="en-US" dirty="0"/>
            <a:t>See how are column data types recognized (and memory usage):</a:t>
          </a:r>
          <a:br>
            <a:rPr lang="en-US" dirty="0"/>
          </a:br>
          <a:r>
            <a:rPr lang="en-US" dirty="0"/>
            <a:t>data.info()</a:t>
          </a:r>
          <a:br>
            <a:rPr lang="en-US" dirty="0"/>
          </a:br>
          <a:r>
            <a:rPr lang="en-US" dirty="0" err="1"/>
            <a:t>data.describe</a:t>
          </a:r>
          <a:r>
            <a:rPr lang="en-US" dirty="0"/>
            <a:t>()</a:t>
          </a:r>
        </a:p>
      </dgm:t>
    </dgm:pt>
    <dgm:pt modelId="{037B04AD-0C01-4811-ADC1-C9D62E774F24}" type="parTrans" cxnId="{57A5D57B-6CAE-4C6B-A7AC-39F06E1121FE}">
      <dgm:prSet/>
      <dgm:spPr/>
      <dgm:t>
        <a:bodyPr/>
        <a:lstStyle/>
        <a:p>
          <a:endParaRPr lang="en-US"/>
        </a:p>
      </dgm:t>
    </dgm:pt>
    <dgm:pt modelId="{821FDFC7-7F35-43B8-A709-14A9CDBF4371}" type="sibTrans" cxnId="{57A5D57B-6CAE-4C6B-A7AC-39F06E1121FE}">
      <dgm:prSet/>
      <dgm:spPr/>
      <dgm:t>
        <a:bodyPr/>
        <a:lstStyle/>
        <a:p>
          <a:endParaRPr lang="en-US"/>
        </a:p>
      </dgm:t>
    </dgm:pt>
    <dgm:pt modelId="{4C15E9F3-27B8-4639-82E2-E8FD3F28F300}">
      <dgm:prSet/>
      <dgm:spPr/>
      <dgm:t>
        <a:bodyPr/>
        <a:lstStyle/>
        <a:p>
          <a:r>
            <a:rPr lang="en-US"/>
            <a:t>Clean up</a:t>
          </a:r>
        </a:p>
      </dgm:t>
    </dgm:pt>
    <dgm:pt modelId="{BE577D78-76B4-4DCD-928B-5635D5B4BC10}" type="parTrans" cxnId="{FE486FB6-9BFA-447D-8A6E-C08520C43527}">
      <dgm:prSet/>
      <dgm:spPr/>
      <dgm:t>
        <a:bodyPr/>
        <a:lstStyle/>
        <a:p>
          <a:endParaRPr lang="en-US"/>
        </a:p>
      </dgm:t>
    </dgm:pt>
    <dgm:pt modelId="{5832EF90-77D2-4B2B-B6E5-2AD28B08B034}" type="sibTrans" cxnId="{FE486FB6-9BFA-447D-8A6E-C08520C43527}">
      <dgm:prSet/>
      <dgm:spPr/>
      <dgm:t>
        <a:bodyPr/>
        <a:lstStyle/>
        <a:p>
          <a:endParaRPr lang="en-US"/>
        </a:p>
      </dgm:t>
    </dgm:pt>
    <dgm:pt modelId="{4EE2A8A4-74C9-4E0B-91B0-3A39815186CF}">
      <dgm:prSet/>
      <dgm:spPr/>
      <dgm:t>
        <a:bodyPr/>
        <a:lstStyle/>
        <a:p>
          <a:r>
            <a:rPr lang="en-US"/>
            <a:t>Clean up data. For example, to convert date/time string to a datetime object, adjust loading to:</a:t>
          </a:r>
          <a:br>
            <a:rPr lang="en-US"/>
          </a:br>
          <a:r>
            <a:rPr lang="en-US"/>
            <a:t>data = pd.read_csv(‘path/to/file’, parse_dates=[0])</a:t>
          </a:r>
        </a:p>
      </dgm:t>
    </dgm:pt>
    <dgm:pt modelId="{25A08577-5E74-4AC1-BC79-71C76066FE68}" type="parTrans" cxnId="{E76E02C2-1A5D-4105-88D2-B46070B11B71}">
      <dgm:prSet/>
      <dgm:spPr/>
      <dgm:t>
        <a:bodyPr/>
        <a:lstStyle/>
        <a:p>
          <a:endParaRPr lang="en-US"/>
        </a:p>
      </dgm:t>
    </dgm:pt>
    <dgm:pt modelId="{5544B395-E070-4B60-890A-4BBFBD878F7A}" type="sibTrans" cxnId="{E76E02C2-1A5D-4105-88D2-B46070B11B71}">
      <dgm:prSet/>
      <dgm:spPr/>
      <dgm:t>
        <a:bodyPr/>
        <a:lstStyle/>
        <a:p>
          <a:endParaRPr lang="en-US"/>
        </a:p>
      </dgm:t>
    </dgm:pt>
    <dgm:pt modelId="{697C1EBC-6A77-4CAF-A700-2355987B7465}">
      <dgm:prSet/>
      <dgm:spPr/>
      <dgm:t>
        <a:bodyPr/>
        <a:lstStyle/>
        <a:p>
          <a:r>
            <a:rPr lang="en-US"/>
            <a:t>Tip</a:t>
          </a:r>
        </a:p>
      </dgm:t>
    </dgm:pt>
    <dgm:pt modelId="{B7F43743-8CFB-4B7A-88B2-5D057616ED0E}" type="parTrans" cxnId="{353241E7-3CC1-4F50-BF8C-57FA6C4F1E2D}">
      <dgm:prSet/>
      <dgm:spPr/>
      <dgm:t>
        <a:bodyPr/>
        <a:lstStyle/>
        <a:p>
          <a:endParaRPr lang="en-US"/>
        </a:p>
      </dgm:t>
    </dgm:pt>
    <dgm:pt modelId="{3592F4FD-7B0D-4D5A-AFAE-51D9244A8FA9}" type="sibTrans" cxnId="{353241E7-3CC1-4F50-BF8C-57FA6C4F1E2D}">
      <dgm:prSet/>
      <dgm:spPr/>
      <dgm:t>
        <a:bodyPr/>
        <a:lstStyle/>
        <a:p>
          <a:endParaRPr lang="en-US"/>
        </a:p>
      </dgm:t>
    </dgm:pt>
    <dgm:pt modelId="{03A845E0-A5DC-439E-9E74-93335B302E53}">
      <dgm:prSet/>
      <dgm:spPr/>
      <dgm:t>
        <a:bodyPr/>
        <a:lstStyle/>
        <a:p>
          <a:r>
            <a:rPr lang="en-US" dirty="0"/>
            <a:t>Tip: you’ll know dates are parsed if you see them in the format: Y-m-d or Y-m-d H:i:s</a:t>
          </a:r>
        </a:p>
      </dgm:t>
    </dgm:pt>
    <dgm:pt modelId="{B37FF9EE-808F-414B-A434-065C0E538A70}" type="parTrans" cxnId="{EFBA7564-7C96-473F-B609-737E0FFBF531}">
      <dgm:prSet/>
      <dgm:spPr/>
      <dgm:t>
        <a:bodyPr/>
        <a:lstStyle/>
        <a:p>
          <a:endParaRPr lang="en-US"/>
        </a:p>
      </dgm:t>
    </dgm:pt>
    <dgm:pt modelId="{253DF39F-AC05-478B-9CDD-97CC294AF576}" type="sibTrans" cxnId="{EFBA7564-7C96-473F-B609-737E0FFBF531}">
      <dgm:prSet/>
      <dgm:spPr/>
      <dgm:t>
        <a:bodyPr/>
        <a:lstStyle/>
        <a:p>
          <a:endParaRPr lang="en-US"/>
        </a:p>
      </dgm:t>
    </dgm:pt>
    <dgm:pt modelId="{7C66F8A4-6CD3-4085-8164-724AA0E9EB47}" type="pres">
      <dgm:prSet presAssocID="{549151FF-C41C-40FE-AF0B-3D4004BE492E}" presName="Name0" presStyleCnt="0">
        <dgm:presLayoutVars>
          <dgm:dir/>
          <dgm:animLvl val="lvl"/>
          <dgm:resizeHandles val="exact"/>
        </dgm:presLayoutVars>
      </dgm:prSet>
      <dgm:spPr/>
    </dgm:pt>
    <dgm:pt modelId="{9A33F83F-4099-4EE3-9662-019EE795FCF8}" type="pres">
      <dgm:prSet presAssocID="{697C1EBC-6A77-4CAF-A700-2355987B7465}" presName="boxAndChildren" presStyleCnt="0"/>
      <dgm:spPr/>
    </dgm:pt>
    <dgm:pt modelId="{A343AEE6-3DC0-4C48-BE29-1B01CED7FD98}" type="pres">
      <dgm:prSet presAssocID="{697C1EBC-6A77-4CAF-A700-2355987B7465}" presName="parentTextBox" presStyleLbl="alignNode1" presStyleIdx="0" presStyleCnt="5"/>
      <dgm:spPr/>
    </dgm:pt>
    <dgm:pt modelId="{F76A475A-AAE3-4319-9817-29CA5A552A80}" type="pres">
      <dgm:prSet presAssocID="{697C1EBC-6A77-4CAF-A700-2355987B7465}" presName="descendantBox" presStyleLbl="bgAccFollowNode1" presStyleIdx="0" presStyleCnt="5"/>
      <dgm:spPr/>
    </dgm:pt>
    <dgm:pt modelId="{E0604CFB-30BF-4BEE-A751-99944857AE87}" type="pres">
      <dgm:prSet presAssocID="{5832EF90-77D2-4B2B-B6E5-2AD28B08B034}" presName="sp" presStyleCnt="0"/>
      <dgm:spPr/>
    </dgm:pt>
    <dgm:pt modelId="{48F1BD94-A101-48DA-97E2-279DD7786792}" type="pres">
      <dgm:prSet presAssocID="{4C15E9F3-27B8-4639-82E2-E8FD3F28F300}" presName="arrowAndChildren" presStyleCnt="0"/>
      <dgm:spPr/>
    </dgm:pt>
    <dgm:pt modelId="{29F2D30A-5F2F-419B-A824-FC4241ED3042}" type="pres">
      <dgm:prSet presAssocID="{4C15E9F3-27B8-4639-82E2-E8FD3F28F300}" presName="parentTextArrow" presStyleLbl="node1" presStyleIdx="0" presStyleCnt="0"/>
      <dgm:spPr/>
    </dgm:pt>
    <dgm:pt modelId="{9B2B5F16-1F5E-45BA-956E-EF2F7742D96C}" type="pres">
      <dgm:prSet presAssocID="{4C15E9F3-27B8-4639-82E2-E8FD3F28F300}" presName="arrow" presStyleLbl="alignNode1" presStyleIdx="1" presStyleCnt="5"/>
      <dgm:spPr/>
    </dgm:pt>
    <dgm:pt modelId="{7E5E53BA-85AF-422D-BECA-EAA308B81375}" type="pres">
      <dgm:prSet presAssocID="{4C15E9F3-27B8-4639-82E2-E8FD3F28F300}" presName="descendantArrow" presStyleLbl="bgAccFollowNode1" presStyleIdx="1" presStyleCnt="5"/>
      <dgm:spPr/>
    </dgm:pt>
    <dgm:pt modelId="{6101CDFE-11EE-4C28-A90C-7B3FC73D31A9}" type="pres">
      <dgm:prSet presAssocID="{4BA91588-AC46-4384-A873-C0E21BC22C1E}" presName="sp" presStyleCnt="0"/>
      <dgm:spPr/>
    </dgm:pt>
    <dgm:pt modelId="{36783589-D6E0-485F-AB3E-609DDE54C87F}" type="pres">
      <dgm:prSet presAssocID="{D11465CC-2809-443D-847A-DFC413855634}" presName="arrowAndChildren" presStyleCnt="0"/>
      <dgm:spPr/>
    </dgm:pt>
    <dgm:pt modelId="{234E1214-4250-4889-A63D-D091D89D5899}" type="pres">
      <dgm:prSet presAssocID="{D11465CC-2809-443D-847A-DFC413855634}" presName="parentTextArrow" presStyleLbl="node1" presStyleIdx="0" presStyleCnt="0"/>
      <dgm:spPr/>
    </dgm:pt>
    <dgm:pt modelId="{D45AB8A8-0824-433B-80CF-28061B18F429}" type="pres">
      <dgm:prSet presAssocID="{D11465CC-2809-443D-847A-DFC413855634}" presName="arrow" presStyleLbl="alignNode1" presStyleIdx="2" presStyleCnt="5"/>
      <dgm:spPr/>
    </dgm:pt>
    <dgm:pt modelId="{6FF0E637-DDB1-4DDA-A90A-C1062E7A690E}" type="pres">
      <dgm:prSet presAssocID="{D11465CC-2809-443D-847A-DFC413855634}" presName="descendantArrow" presStyleLbl="bgAccFollowNode1" presStyleIdx="2" presStyleCnt="5"/>
      <dgm:spPr/>
    </dgm:pt>
    <dgm:pt modelId="{D1917D96-7494-469F-8759-64598B0B2404}" type="pres">
      <dgm:prSet presAssocID="{E3A8F486-849C-439C-8A09-03788A099F9E}" presName="sp" presStyleCnt="0"/>
      <dgm:spPr/>
    </dgm:pt>
    <dgm:pt modelId="{835B94C0-0DEB-4E3A-9257-87451046ECC8}" type="pres">
      <dgm:prSet presAssocID="{131BADAC-6941-43D0-AD1A-C9E6CB882836}" presName="arrowAndChildren" presStyleCnt="0"/>
      <dgm:spPr/>
    </dgm:pt>
    <dgm:pt modelId="{95DC7F38-2B09-4BBE-9503-D14A5B15FA12}" type="pres">
      <dgm:prSet presAssocID="{131BADAC-6941-43D0-AD1A-C9E6CB882836}" presName="parentTextArrow" presStyleLbl="node1" presStyleIdx="0" presStyleCnt="0"/>
      <dgm:spPr/>
    </dgm:pt>
    <dgm:pt modelId="{36920C61-4F8F-4D6F-AD26-BF77F02A7511}" type="pres">
      <dgm:prSet presAssocID="{131BADAC-6941-43D0-AD1A-C9E6CB882836}" presName="arrow" presStyleLbl="alignNode1" presStyleIdx="3" presStyleCnt="5"/>
      <dgm:spPr/>
    </dgm:pt>
    <dgm:pt modelId="{8539F0D2-C0DD-4C90-80A4-557D0D59BF2D}" type="pres">
      <dgm:prSet presAssocID="{131BADAC-6941-43D0-AD1A-C9E6CB882836}" presName="descendantArrow" presStyleLbl="bgAccFollowNode1" presStyleIdx="3" presStyleCnt="5"/>
      <dgm:spPr/>
    </dgm:pt>
    <dgm:pt modelId="{A72C36BC-D01A-4161-AE65-D421E721591C}" type="pres">
      <dgm:prSet presAssocID="{442F6107-9061-4993-BE8B-7DA7104C186D}" presName="sp" presStyleCnt="0"/>
      <dgm:spPr/>
    </dgm:pt>
    <dgm:pt modelId="{5CDEBB73-2703-4244-8A8E-0E1E954A4B0B}" type="pres">
      <dgm:prSet presAssocID="{792F7D1A-72E2-4286-8FEB-B409B4BC8C04}" presName="arrowAndChildren" presStyleCnt="0"/>
      <dgm:spPr/>
    </dgm:pt>
    <dgm:pt modelId="{2A2FB284-94A1-4C14-84B7-7A8E0339A464}" type="pres">
      <dgm:prSet presAssocID="{792F7D1A-72E2-4286-8FEB-B409B4BC8C04}" presName="parentTextArrow" presStyleLbl="node1" presStyleIdx="0" presStyleCnt="0"/>
      <dgm:spPr/>
    </dgm:pt>
    <dgm:pt modelId="{1386581F-C55D-4075-8CBB-4B1452AD4E96}" type="pres">
      <dgm:prSet presAssocID="{792F7D1A-72E2-4286-8FEB-B409B4BC8C04}" presName="arrow" presStyleLbl="alignNode1" presStyleIdx="4" presStyleCnt="5"/>
      <dgm:spPr/>
    </dgm:pt>
    <dgm:pt modelId="{0453800A-27BB-4842-BA1B-167F98FBD5FA}" type="pres">
      <dgm:prSet presAssocID="{792F7D1A-72E2-4286-8FEB-B409B4BC8C04}" presName="descendantArrow" presStyleLbl="bgAccFollowNode1" presStyleIdx="4" presStyleCnt="5"/>
      <dgm:spPr/>
    </dgm:pt>
  </dgm:ptLst>
  <dgm:cxnLst>
    <dgm:cxn modelId="{75877F00-6F56-450E-9356-F5AE94361E77}" type="presOf" srcId="{F54C9A12-46C4-45CC-8F0A-73C0517628C4}" destId="{6FF0E637-DDB1-4DDA-A90A-C1062E7A690E}" srcOrd="0" destOrd="0" presId="urn:microsoft.com/office/officeart/2016/7/layout/VerticalDownArrowProcess"/>
    <dgm:cxn modelId="{5302DD03-3B6E-4F8A-8F14-650C04340F99}" type="presOf" srcId="{03A845E0-A5DC-439E-9E74-93335B302E53}" destId="{F76A475A-AAE3-4319-9817-29CA5A552A80}" srcOrd="0" destOrd="0" presId="urn:microsoft.com/office/officeart/2016/7/layout/VerticalDownArrowProcess"/>
    <dgm:cxn modelId="{E6A27217-7E24-4785-AF69-F23FF5C43422}" srcId="{549151FF-C41C-40FE-AF0B-3D4004BE492E}" destId="{D11465CC-2809-443D-847A-DFC413855634}" srcOrd="2" destOrd="0" parTransId="{A58798D5-24F5-4C60-9D1E-8B90716B3323}" sibTransId="{4BA91588-AC46-4384-A873-C0E21BC22C1E}"/>
    <dgm:cxn modelId="{D0D6591C-E8D0-499C-A852-87A4387DE863}" type="presOf" srcId="{CD2F4948-6EDF-47FF-BF0C-7BFF3C055546}" destId="{8539F0D2-C0DD-4C90-80A4-557D0D59BF2D}" srcOrd="0" destOrd="0" presId="urn:microsoft.com/office/officeart/2016/7/layout/VerticalDownArrowProcess"/>
    <dgm:cxn modelId="{49C4AE21-0060-4D7F-926B-1C567279418F}" type="presOf" srcId="{4509669A-6F7D-4FA3-8143-BCED8826301F}" destId="{0453800A-27BB-4842-BA1B-167F98FBD5FA}" srcOrd="0" destOrd="0" presId="urn:microsoft.com/office/officeart/2016/7/layout/VerticalDownArrowProcess"/>
    <dgm:cxn modelId="{66289726-6CA8-4043-A02F-CCEA48152939}" srcId="{549151FF-C41C-40FE-AF0B-3D4004BE492E}" destId="{792F7D1A-72E2-4286-8FEB-B409B4BC8C04}" srcOrd="0" destOrd="0" parTransId="{ED884804-FEA1-4A01-8DB8-DF0EBE8270B5}" sibTransId="{442F6107-9061-4993-BE8B-7DA7104C186D}"/>
    <dgm:cxn modelId="{558F0144-69F5-4D96-8A41-5041ACD3CA4E}" type="presOf" srcId="{549151FF-C41C-40FE-AF0B-3D4004BE492E}" destId="{7C66F8A4-6CD3-4085-8164-724AA0E9EB47}" srcOrd="0" destOrd="0" presId="urn:microsoft.com/office/officeart/2016/7/layout/VerticalDownArrowProcess"/>
    <dgm:cxn modelId="{EFBA7564-7C96-473F-B609-737E0FFBF531}" srcId="{697C1EBC-6A77-4CAF-A700-2355987B7465}" destId="{03A845E0-A5DC-439E-9E74-93335B302E53}" srcOrd="0" destOrd="0" parTransId="{B37FF9EE-808F-414B-A434-065C0E538A70}" sibTransId="{253DF39F-AC05-478B-9CDD-97CC294AF576}"/>
    <dgm:cxn modelId="{91491B6A-B054-4ADE-8E68-F341DC3BF5C2}" type="presOf" srcId="{697C1EBC-6A77-4CAF-A700-2355987B7465}" destId="{A343AEE6-3DC0-4C48-BE29-1B01CED7FD98}" srcOrd="0" destOrd="0" presId="urn:microsoft.com/office/officeart/2016/7/layout/VerticalDownArrowProcess"/>
    <dgm:cxn modelId="{7F0A5453-9EE1-4E31-AC5C-BAEA57D9A162}" srcId="{131BADAC-6941-43D0-AD1A-C9E6CB882836}" destId="{CD2F4948-6EDF-47FF-BF0C-7BFF3C055546}" srcOrd="0" destOrd="0" parTransId="{04EE4396-4A17-44C0-9AA2-45E179A1CA00}" sibTransId="{0162E5F0-6374-4B2A-AD65-774E8B9FEFC5}"/>
    <dgm:cxn modelId="{57A5D57B-6CAE-4C6B-A7AC-39F06E1121FE}" srcId="{D11465CC-2809-443D-847A-DFC413855634}" destId="{F54C9A12-46C4-45CC-8F0A-73C0517628C4}" srcOrd="0" destOrd="0" parTransId="{037B04AD-0C01-4811-ADC1-C9D62E774F24}" sibTransId="{821FDFC7-7F35-43B8-A709-14A9CDBF4371}"/>
    <dgm:cxn modelId="{2C26DC7D-7332-487D-A7D3-337EB4EF2A16}" srcId="{792F7D1A-72E2-4286-8FEB-B409B4BC8C04}" destId="{4509669A-6F7D-4FA3-8143-BCED8826301F}" srcOrd="0" destOrd="0" parTransId="{0E87C146-EE83-4139-8BBD-291CEB31628C}" sibTransId="{B7ECBB1F-43C8-447D-8EBA-975759938DBA}"/>
    <dgm:cxn modelId="{A5EFF590-E43F-454B-9496-BDD0B125AB1A}" type="presOf" srcId="{131BADAC-6941-43D0-AD1A-C9E6CB882836}" destId="{95DC7F38-2B09-4BBE-9503-D14A5B15FA12}" srcOrd="0" destOrd="0" presId="urn:microsoft.com/office/officeart/2016/7/layout/VerticalDownArrowProcess"/>
    <dgm:cxn modelId="{3F783C93-83BC-4067-B8D5-859B804BB7AB}" type="presOf" srcId="{792F7D1A-72E2-4286-8FEB-B409B4BC8C04}" destId="{2A2FB284-94A1-4C14-84B7-7A8E0339A464}" srcOrd="0" destOrd="0" presId="urn:microsoft.com/office/officeart/2016/7/layout/VerticalDownArrowProcess"/>
    <dgm:cxn modelId="{77CBD99A-78DD-49DB-82B2-B79E15B35A50}" type="presOf" srcId="{792F7D1A-72E2-4286-8FEB-B409B4BC8C04}" destId="{1386581F-C55D-4075-8CBB-4B1452AD4E96}" srcOrd="1" destOrd="0" presId="urn:microsoft.com/office/officeart/2016/7/layout/VerticalDownArrowProcess"/>
    <dgm:cxn modelId="{F738F5A3-9684-44AB-AF9C-B521889DD400}" type="presOf" srcId="{4EE2A8A4-74C9-4E0B-91B0-3A39815186CF}" destId="{7E5E53BA-85AF-422D-BECA-EAA308B81375}" srcOrd="0" destOrd="0" presId="urn:microsoft.com/office/officeart/2016/7/layout/VerticalDownArrowProcess"/>
    <dgm:cxn modelId="{D5E857AC-7501-4FB7-B82F-3510F3AA948D}" srcId="{549151FF-C41C-40FE-AF0B-3D4004BE492E}" destId="{131BADAC-6941-43D0-AD1A-C9E6CB882836}" srcOrd="1" destOrd="0" parTransId="{DA61BD2B-B4C9-447F-909B-ACCE424CB0FF}" sibTransId="{E3A8F486-849C-439C-8A09-03788A099F9E}"/>
    <dgm:cxn modelId="{FE486FB6-9BFA-447D-8A6E-C08520C43527}" srcId="{549151FF-C41C-40FE-AF0B-3D4004BE492E}" destId="{4C15E9F3-27B8-4639-82E2-E8FD3F28F300}" srcOrd="3" destOrd="0" parTransId="{BE577D78-76B4-4DCD-928B-5635D5B4BC10}" sibTransId="{5832EF90-77D2-4B2B-B6E5-2AD28B08B034}"/>
    <dgm:cxn modelId="{E76E02C2-1A5D-4105-88D2-B46070B11B71}" srcId="{4C15E9F3-27B8-4639-82E2-E8FD3F28F300}" destId="{4EE2A8A4-74C9-4E0B-91B0-3A39815186CF}" srcOrd="0" destOrd="0" parTransId="{25A08577-5E74-4AC1-BC79-71C76066FE68}" sibTransId="{5544B395-E070-4B60-890A-4BBFBD878F7A}"/>
    <dgm:cxn modelId="{A42293C2-FBB7-43A6-994B-0D7291C16975}" type="presOf" srcId="{4C15E9F3-27B8-4639-82E2-E8FD3F28F300}" destId="{29F2D30A-5F2F-419B-A824-FC4241ED3042}" srcOrd="0" destOrd="0" presId="urn:microsoft.com/office/officeart/2016/7/layout/VerticalDownArrowProcess"/>
    <dgm:cxn modelId="{D28173CE-D41C-4823-B55B-043A22B649A1}" type="presOf" srcId="{131BADAC-6941-43D0-AD1A-C9E6CB882836}" destId="{36920C61-4F8F-4D6F-AD26-BF77F02A7511}" srcOrd="1" destOrd="0" presId="urn:microsoft.com/office/officeart/2016/7/layout/VerticalDownArrowProcess"/>
    <dgm:cxn modelId="{1C8475CF-0055-4F96-BED2-215C004D4166}" type="presOf" srcId="{D11465CC-2809-443D-847A-DFC413855634}" destId="{D45AB8A8-0824-433B-80CF-28061B18F429}" srcOrd="1" destOrd="0" presId="urn:microsoft.com/office/officeart/2016/7/layout/VerticalDownArrowProcess"/>
    <dgm:cxn modelId="{CD5EB2D8-FD6D-4CAD-90F3-92081003755E}" type="presOf" srcId="{4C15E9F3-27B8-4639-82E2-E8FD3F28F300}" destId="{9B2B5F16-1F5E-45BA-956E-EF2F7742D96C}" srcOrd="1" destOrd="0" presId="urn:microsoft.com/office/officeart/2016/7/layout/VerticalDownArrowProcess"/>
    <dgm:cxn modelId="{C35220E4-30E8-4E98-8502-E21AEE86D397}" type="presOf" srcId="{D11465CC-2809-443D-847A-DFC413855634}" destId="{234E1214-4250-4889-A63D-D091D89D5899}" srcOrd="0" destOrd="0" presId="urn:microsoft.com/office/officeart/2016/7/layout/VerticalDownArrowProcess"/>
    <dgm:cxn modelId="{353241E7-3CC1-4F50-BF8C-57FA6C4F1E2D}" srcId="{549151FF-C41C-40FE-AF0B-3D4004BE492E}" destId="{697C1EBC-6A77-4CAF-A700-2355987B7465}" srcOrd="4" destOrd="0" parTransId="{B7F43743-8CFB-4B7A-88B2-5D057616ED0E}" sibTransId="{3592F4FD-7B0D-4D5A-AFAE-51D9244A8FA9}"/>
    <dgm:cxn modelId="{FD7C3DC6-1CC5-4AC6-B861-4412491A0212}" type="presParOf" srcId="{7C66F8A4-6CD3-4085-8164-724AA0E9EB47}" destId="{9A33F83F-4099-4EE3-9662-019EE795FCF8}" srcOrd="0" destOrd="0" presId="urn:microsoft.com/office/officeart/2016/7/layout/VerticalDownArrowProcess"/>
    <dgm:cxn modelId="{D44C0087-7A01-4CB5-B1C2-1F44621E40BE}" type="presParOf" srcId="{9A33F83F-4099-4EE3-9662-019EE795FCF8}" destId="{A343AEE6-3DC0-4C48-BE29-1B01CED7FD98}" srcOrd="0" destOrd="0" presId="urn:microsoft.com/office/officeart/2016/7/layout/VerticalDownArrowProcess"/>
    <dgm:cxn modelId="{7BF98CAE-3310-40B7-A978-7AFBF350E4B2}" type="presParOf" srcId="{9A33F83F-4099-4EE3-9662-019EE795FCF8}" destId="{F76A475A-AAE3-4319-9817-29CA5A552A80}" srcOrd="1" destOrd="0" presId="urn:microsoft.com/office/officeart/2016/7/layout/VerticalDownArrowProcess"/>
    <dgm:cxn modelId="{3F1F8C07-FD45-48A7-98E6-8152CA3A081F}" type="presParOf" srcId="{7C66F8A4-6CD3-4085-8164-724AA0E9EB47}" destId="{E0604CFB-30BF-4BEE-A751-99944857AE87}" srcOrd="1" destOrd="0" presId="urn:microsoft.com/office/officeart/2016/7/layout/VerticalDownArrowProcess"/>
    <dgm:cxn modelId="{26D62C13-1174-4E81-803D-756F163DAEFC}" type="presParOf" srcId="{7C66F8A4-6CD3-4085-8164-724AA0E9EB47}" destId="{48F1BD94-A101-48DA-97E2-279DD7786792}" srcOrd="2" destOrd="0" presId="urn:microsoft.com/office/officeart/2016/7/layout/VerticalDownArrowProcess"/>
    <dgm:cxn modelId="{73192DDC-7CF7-4CD0-99FF-7620376E56C2}" type="presParOf" srcId="{48F1BD94-A101-48DA-97E2-279DD7786792}" destId="{29F2D30A-5F2F-419B-A824-FC4241ED3042}" srcOrd="0" destOrd="0" presId="urn:microsoft.com/office/officeart/2016/7/layout/VerticalDownArrowProcess"/>
    <dgm:cxn modelId="{BA66414C-0914-4672-AA3A-7666DA2FF7AD}" type="presParOf" srcId="{48F1BD94-A101-48DA-97E2-279DD7786792}" destId="{9B2B5F16-1F5E-45BA-956E-EF2F7742D96C}" srcOrd="1" destOrd="0" presId="urn:microsoft.com/office/officeart/2016/7/layout/VerticalDownArrowProcess"/>
    <dgm:cxn modelId="{E84CFA1F-2621-4A37-B3DC-82D0A9850FF0}" type="presParOf" srcId="{48F1BD94-A101-48DA-97E2-279DD7786792}" destId="{7E5E53BA-85AF-422D-BECA-EAA308B81375}" srcOrd="2" destOrd="0" presId="urn:microsoft.com/office/officeart/2016/7/layout/VerticalDownArrowProcess"/>
    <dgm:cxn modelId="{ACFD6D57-ADD0-462D-85D1-BD1E726BAF82}" type="presParOf" srcId="{7C66F8A4-6CD3-4085-8164-724AA0E9EB47}" destId="{6101CDFE-11EE-4C28-A90C-7B3FC73D31A9}" srcOrd="3" destOrd="0" presId="urn:microsoft.com/office/officeart/2016/7/layout/VerticalDownArrowProcess"/>
    <dgm:cxn modelId="{6B683811-C784-4A40-A5E1-B9C57E7E2256}" type="presParOf" srcId="{7C66F8A4-6CD3-4085-8164-724AA0E9EB47}" destId="{36783589-D6E0-485F-AB3E-609DDE54C87F}" srcOrd="4" destOrd="0" presId="urn:microsoft.com/office/officeart/2016/7/layout/VerticalDownArrowProcess"/>
    <dgm:cxn modelId="{7C3A02E4-5BAD-47CF-8F1C-1284DEC1C084}" type="presParOf" srcId="{36783589-D6E0-485F-AB3E-609DDE54C87F}" destId="{234E1214-4250-4889-A63D-D091D89D5899}" srcOrd="0" destOrd="0" presId="urn:microsoft.com/office/officeart/2016/7/layout/VerticalDownArrowProcess"/>
    <dgm:cxn modelId="{982CB5B2-2CC6-4C28-9BFE-D48E35344B1C}" type="presParOf" srcId="{36783589-D6E0-485F-AB3E-609DDE54C87F}" destId="{D45AB8A8-0824-433B-80CF-28061B18F429}" srcOrd="1" destOrd="0" presId="urn:microsoft.com/office/officeart/2016/7/layout/VerticalDownArrowProcess"/>
    <dgm:cxn modelId="{E4F440F0-5F6A-4E10-9828-9A8523F94FA9}" type="presParOf" srcId="{36783589-D6E0-485F-AB3E-609DDE54C87F}" destId="{6FF0E637-DDB1-4DDA-A90A-C1062E7A690E}" srcOrd="2" destOrd="0" presId="urn:microsoft.com/office/officeart/2016/7/layout/VerticalDownArrowProcess"/>
    <dgm:cxn modelId="{58FF3222-FEF3-45B6-A01F-0AB94A8723A7}" type="presParOf" srcId="{7C66F8A4-6CD3-4085-8164-724AA0E9EB47}" destId="{D1917D96-7494-469F-8759-64598B0B2404}" srcOrd="5" destOrd="0" presId="urn:microsoft.com/office/officeart/2016/7/layout/VerticalDownArrowProcess"/>
    <dgm:cxn modelId="{E04D507F-582D-4962-A1C1-FC83C5B4C0BB}" type="presParOf" srcId="{7C66F8A4-6CD3-4085-8164-724AA0E9EB47}" destId="{835B94C0-0DEB-4E3A-9257-87451046ECC8}" srcOrd="6" destOrd="0" presId="urn:microsoft.com/office/officeart/2016/7/layout/VerticalDownArrowProcess"/>
    <dgm:cxn modelId="{5909BFDA-B4B9-42E1-A9CA-D0E2A743D489}" type="presParOf" srcId="{835B94C0-0DEB-4E3A-9257-87451046ECC8}" destId="{95DC7F38-2B09-4BBE-9503-D14A5B15FA12}" srcOrd="0" destOrd="0" presId="urn:microsoft.com/office/officeart/2016/7/layout/VerticalDownArrowProcess"/>
    <dgm:cxn modelId="{AAE12A4D-A7A3-4B7B-9737-80648E8B2B2A}" type="presParOf" srcId="{835B94C0-0DEB-4E3A-9257-87451046ECC8}" destId="{36920C61-4F8F-4D6F-AD26-BF77F02A7511}" srcOrd="1" destOrd="0" presId="urn:microsoft.com/office/officeart/2016/7/layout/VerticalDownArrowProcess"/>
    <dgm:cxn modelId="{0DBA8F99-E2A8-4F56-9D0C-792BE95A0A1B}" type="presParOf" srcId="{835B94C0-0DEB-4E3A-9257-87451046ECC8}" destId="{8539F0D2-C0DD-4C90-80A4-557D0D59BF2D}" srcOrd="2" destOrd="0" presId="urn:microsoft.com/office/officeart/2016/7/layout/VerticalDownArrowProcess"/>
    <dgm:cxn modelId="{8947A213-2569-48EF-AFBE-D02F25F840BC}" type="presParOf" srcId="{7C66F8A4-6CD3-4085-8164-724AA0E9EB47}" destId="{A72C36BC-D01A-4161-AE65-D421E721591C}" srcOrd="7" destOrd="0" presId="urn:microsoft.com/office/officeart/2016/7/layout/VerticalDownArrowProcess"/>
    <dgm:cxn modelId="{A5E862A1-FF4E-46B4-BC0A-088C8475EE43}" type="presParOf" srcId="{7C66F8A4-6CD3-4085-8164-724AA0E9EB47}" destId="{5CDEBB73-2703-4244-8A8E-0E1E954A4B0B}" srcOrd="8" destOrd="0" presId="urn:microsoft.com/office/officeart/2016/7/layout/VerticalDownArrowProcess"/>
    <dgm:cxn modelId="{49F83629-84EB-4D10-9749-9AD6CE6F32AA}" type="presParOf" srcId="{5CDEBB73-2703-4244-8A8E-0E1E954A4B0B}" destId="{2A2FB284-94A1-4C14-84B7-7A8E0339A464}" srcOrd="0" destOrd="0" presId="urn:microsoft.com/office/officeart/2016/7/layout/VerticalDownArrowProcess"/>
    <dgm:cxn modelId="{D1E7F55D-350F-4166-B059-111BFD4F7579}" type="presParOf" srcId="{5CDEBB73-2703-4244-8A8E-0E1E954A4B0B}" destId="{1386581F-C55D-4075-8CBB-4B1452AD4E96}" srcOrd="1" destOrd="0" presId="urn:microsoft.com/office/officeart/2016/7/layout/VerticalDownArrowProcess"/>
    <dgm:cxn modelId="{9DFDBE9E-65BB-49CE-9497-BC32456EAEEB}" type="presParOf" srcId="{5CDEBB73-2703-4244-8A8E-0E1E954A4B0B}" destId="{0453800A-27BB-4842-BA1B-167F98FBD5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3AEE6-3DC0-4C48-BE29-1B01CED7FD98}">
      <dsp:nvSpPr>
        <dsp:cNvPr id="0" name=""/>
        <dsp:cNvSpPr/>
      </dsp:nvSpPr>
      <dsp:spPr>
        <a:xfrm>
          <a:off x="0" y="5053537"/>
          <a:ext cx="1822311" cy="829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Tip</a:t>
          </a:r>
        </a:p>
      </dsp:txBody>
      <dsp:txXfrm>
        <a:off x="0" y="5053537"/>
        <a:ext cx="1822311" cy="829074"/>
      </dsp:txXfrm>
    </dsp:sp>
    <dsp:sp modelId="{F76A475A-AAE3-4319-9817-29CA5A552A80}">
      <dsp:nvSpPr>
        <dsp:cNvPr id="0" name=""/>
        <dsp:cNvSpPr/>
      </dsp:nvSpPr>
      <dsp:spPr>
        <a:xfrm>
          <a:off x="1822311" y="5053537"/>
          <a:ext cx="5466935" cy="8290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Tip: you’ll know dates are parsed if you see them in the format: Y-m-d or Y-m-d H:i:s</a:t>
          </a:r>
        </a:p>
      </dsp:txBody>
      <dsp:txXfrm>
        <a:off x="1822311" y="5053537"/>
        <a:ext cx="5466935" cy="829074"/>
      </dsp:txXfrm>
    </dsp:sp>
    <dsp:sp modelId="{9B2B5F16-1F5E-45BA-956E-EF2F7742D96C}">
      <dsp:nvSpPr>
        <dsp:cNvPr id="0" name=""/>
        <dsp:cNvSpPr/>
      </dsp:nvSpPr>
      <dsp:spPr>
        <a:xfrm rot="10800000">
          <a:off x="0" y="3790856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Clean up</a:t>
          </a:r>
        </a:p>
      </dsp:txBody>
      <dsp:txXfrm rot="-10800000">
        <a:off x="0" y="3790856"/>
        <a:ext cx="1822311" cy="828826"/>
      </dsp:txXfrm>
    </dsp:sp>
    <dsp:sp modelId="{7E5E53BA-85AF-422D-BECA-EAA308B81375}">
      <dsp:nvSpPr>
        <dsp:cNvPr id="0" name=""/>
        <dsp:cNvSpPr/>
      </dsp:nvSpPr>
      <dsp:spPr>
        <a:xfrm>
          <a:off x="1822311" y="3790856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Clean up data. For example, to convert date/time string to a datetime object, adjust loading to:</a:t>
          </a:r>
          <a:br>
            <a:rPr lang="en-US" sz="1200" kern="1200"/>
          </a:br>
          <a:r>
            <a:rPr lang="en-US" sz="1200" kern="1200"/>
            <a:t>data = pd.read_csv(‘path/to/file’, parse_dates=[0])</a:t>
          </a:r>
        </a:p>
      </dsp:txBody>
      <dsp:txXfrm>
        <a:off x="1822311" y="3790856"/>
        <a:ext cx="5466935" cy="828826"/>
      </dsp:txXfrm>
    </dsp:sp>
    <dsp:sp modelId="{D45AB8A8-0824-433B-80CF-28061B18F429}">
      <dsp:nvSpPr>
        <dsp:cNvPr id="0" name=""/>
        <dsp:cNvSpPr/>
      </dsp:nvSpPr>
      <dsp:spPr>
        <a:xfrm rot="10800000">
          <a:off x="0" y="2528175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Inspect</a:t>
          </a:r>
        </a:p>
      </dsp:txBody>
      <dsp:txXfrm rot="-10800000">
        <a:off x="0" y="2528175"/>
        <a:ext cx="1822311" cy="828826"/>
      </dsp:txXfrm>
    </dsp:sp>
    <dsp:sp modelId="{6FF0E637-DDB1-4DDA-A90A-C1062E7A690E}">
      <dsp:nvSpPr>
        <dsp:cNvPr id="0" name=""/>
        <dsp:cNvSpPr/>
      </dsp:nvSpPr>
      <dsp:spPr>
        <a:xfrm>
          <a:off x="1822311" y="2528175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See how are column data types recognized (and memory usage):</a:t>
          </a:r>
          <a:br>
            <a:rPr lang="en-US" sz="1200" kern="1200" dirty="0"/>
          </a:br>
          <a:r>
            <a:rPr lang="en-US" sz="1200" kern="1200" dirty="0"/>
            <a:t>data.info()</a:t>
          </a:r>
          <a:br>
            <a:rPr lang="en-US" sz="1200" kern="1200" dirty="0"/>
          </a:br>
          <a:r>
            <a:rPr lang="en-US" sz="1200" kern="1200" dirty="0" err="1"/>
            <a:t>data.describe</a:t>
          </a:r>
          <a:r>
            <a:rPr lang="en-US" sz="1200" kern="1200" dirty="0"/>
            <a:t>()</a:t>
          </a:r>
        </a:p>
      </dsp:txBody>
      <dsp:txXfrm>
        <a:off x="1822311" y="2528175"/>
        <a:ext cx="5466935" cy="828826"/>
      </dsp:txXfrm>
    </dsp:sp>
    <dsp:sp modelId="{36920C61-4F8F-4D6F-AD26-BF77F02A7511}">
      <dsp:nvSpPr>
        <dsp:cNvPr id="0" name=""/>
        <dsp:cNvSpPr/>
      </dsp:nvSpPr>
      <dsp:spPr>
        <a:xfrm rot="10800000">
          <a:off x="0" y="1265494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Preview</a:t>
          </a:r>
        </a:p>
      </dsp:txBody>
      <dsp:txXfrm rot="-10800000">
        <a:off x="0" y="1265494"/>
        <a:ext cx="1822311" cy="828826"/>
      </dsp:txXfrm>
    </dsp:sp>
    <dsp:sp modelId="{8539F0D2-C0DD-4C90-80A4-557D0D59BF2D}">
      <dsp:nvSpPr>
        <dsp:cNvPr id="0" name=""/>
        <dsp:cNvSpPr/>
      </dsp:nvSpPr>
      <dsp:spPr>
        <a:xfrm>
          <a:off x="1822311" y="1265494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Take a look on how the data looks like:</a:t>
          </a:r>
          <a:br>
            <a:rPr lang="en-US" sz="1200" kern="1200" dirty="0"/>
          </a:br>
          <a:r>
            <a:rPr lang="en-US" sz="1200" kern="1200" dirty="0" err="1"/>
            <a:t>data.head</a:t>
          </a:r>
          <a:r>
            <a:rPr lang="en-US" sz="1200" kern="1200" dirty="0"/>
            <a:t>()</a:t>
          </a:r>
          <a:br>
            <a:rPr lang="en-US" sz="1200" kern="1200" dirty="0"/>
          </a:br>
          <a:r>
            <a:rPr lang="en-US" sz="1200" kern="1200" dirty="0" err="1"/>
            <a:t>data.tail</a:t>
          </a:r>
          <a:r>
            <a:rPr lang="en-US" sz="1200" kern="1200" dirty="0"/>
            <a:t>()</a:t>
          </a:r>
        </a:p>
      </dsp:txBody>
      <dsp:txXfrm>
        <a:off x="1822311" y="1265494"/>
        <a:ext cx="5466935" cy="828826"/>
      </dsp:txXfrm>
    </dsp:sp>
    <dsp:sp modelId="{1386581F-C55D-4075-8CBB-4B1452AD4E96}">
      <dsp:nvSpPr>
        <dsp:cNvPr id="0" name=""/>
        <dsp:cNvSpPr/>
      </dsp:nvSpPr>
      <dsp:spPr>
        <a:xfrm rot="10800000">
          <a:off x="0" y="2813"/>
          <a:ext cx="1822311" cy="12751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03" tIns="206248" rIns="129603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Load</a:t>
          </a:r>
        </a:p>
      </dsp:txBody>
      <dsp:txXfrm rot="-10800000">
        <a:off x="0" y="2813"/>
        <a:ext cx="1822311" cy="828826"/>
      </dsp:txXfrm>
    </dsp:sp>
    <dsp:sp modelId="{0453800A-27BB-4842-BA1B-167F98FBD5FA}">
      <dsp:nvSpPr>
        <dsp:cNvPr id="0" name=""/>
        <dsp:cNvSpPr/>
      </dsp:nvSpPr>
      <dsp:spPr>
        <a:xfrm>
          <a:off x="1822311" y="2813"/>
          <a:ext cx="5466935" cy="82882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95" tIns="152400" rIns="11089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Load data:</a:t>
          </a:r>
          <a:br>
            <a:rPr lang="en-US" sz="1200" kern="1200"/>
          </a:br>
          <a:r>
            <a:rPr lang="en-US" sz="1200" kern="1200"/>
            <a:t>data = pd.read_csv(‘path/to/file’)</a:t>
          </a:r>
        </a:p>
      </dsp:txBody>
      <dsp:txXfrm>
        <a:off x="1822311" y="2813"/>
        <a:ext cx="5466935" cy="828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46CB-2D7D-4B03-9722-E4028FC6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27CA7-4689-48D1-99A0-5CFB31481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B866-5C1E-45BA-9927-621DECF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3022-D77A-443C-BC7C-13A708B8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8862-D4D0-4F8A-8D67-5CAEA86F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818D-54A3-4562-96F2-7F4111D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8F02-2574-40BC-961D-B2FE06E9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E04A-9EBB-464D-92B7-869AEBF4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2175-5CCE-4AD8-8ECB-4F882F17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E82D-0FE5-43C2-BA8A-6F8DDC0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D5898-1C90-44B4-B7A6-347B9A103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90052-52EB-4E45-8C70-B70C0438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8B26-714C-41B5-870E-4CF93FA2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D4B5-2DDD-4439-BE0B-FA16545F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CE8C-A394-4C5A-B261-5EC6EB8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F600-89AC-41ED-B1B2-44C03EED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02A9-2A67-48E9-9CBF-AB3AFF27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1356-656D-4B73-BE4B-966E1937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18C4-27AC-4D8D-A489-C8947F7B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A093-46B8-4CFA-832B-E207D217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1355-EB32-49E9-9D60-14A287E8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9041-E19B-46B7-A769-E3C74E0D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ECDC-1A8F-4834-B724-0CE850D6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57BF-1ACC-4FCD-BE7C-57571DE4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6A61-6C51-4D16-9A5D-E9212795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5D6-73DE-4134-9597-25FDFE39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954-D0A7-4E5D-84AD-031370C6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BD4F8-1104-429C-96A2-DA1F4A66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4324-BAE1-48AF-AE03-A26B6D77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5D420-D892-4852-B96D-1BABAF12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36E9-7AF2-478F-8F79-23AAF77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0AB5-9287-42B1-B54D-948A0F4F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69FFC-96F8-456D-B9BE-99625BC8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E902F-1F1E-4C6C-9F54-9F06F7B3C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233AB-FFC7-4E9B-8A02-27B3672D9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7DECA-BC9A-4153-BE65-7EDD52E2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E6258-986C-42C2-98CB-8EE338AD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19C28-6D8A-49D1-A783-E7DCAA90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6A316-1E25-47FA-A873-2876DF6F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6B0-CD34-48D3-B514-90B57E63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53FE9-CB4E-40AB-9F25-EE673A08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172E2-26B4-47C5-BBF9-5E1FBF90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4ABCA-550C-4840-9138-FC0105E9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CB025-FECE-445E-B445-76485AA0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3C582-3416-4A42-822C-859948E1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46D4-4B7C-45DE-9427-086083B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5380-919D-4834-9000-4592A71E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713D-21F1-4F5F-B17C-EEACD2C6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EE73A-40E6-4210-93AE-F1479901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061-D2D8-45A7-96C2-E820DDA0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205F-8118-450C-AE6E-487022A1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21FB-95AD-4D16-B343-A058DD94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4644-F463-451B-B338-3ECC48AE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56374-54F0-4A98-BB97-B047112F1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AE1D-E5A4-4E43-9B44-F6AD4A91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914D4-E975-48E4-8C13-4647074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6B3B-2B5D-40B5-9B16-FAE50CAA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E1E50-DF6B-447D-BC47-6E290854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60869-4809-4A52-9959-EB341C4A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EFF8-8879-4C7E-B1F3-6052CB39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E581-A7E9-494B-9852-1C7B29CBB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8D13-7DED-4514-BE8C-9C8D0FD9F0B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7FA5-2972-437A-9993-A36C0DF45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18B-2B8F-43E3-8C2C-050D93D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D32C-B776-4F81-97CD-0AE9BCCA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ivethirtyeight/uber-pickups-in-new-york-city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bigprof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1DE79-D1E0-4610-B846-B96EF7AC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0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Python Data Science For Fun And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F10E9-B968-4B8E-9216-72090231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809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Presented By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Eng. Ahmed Genedy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Gene IT Solutions</a:t>
            </a:r>
          </a:p>
          <a:p>
            <a:pPr marL="228600" lvl="1" algn="l"/>
            <a:r>
              <a:rPr lang="en-US" sz="1600" dirty="0">
                <a:solidFill>
                  <a:srgbClr val="000000"/>
                </a:solidFill>
              </a:rPr>
              <a:t>www.gene-eg.com</a:t>
            </a:r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A5F67C97-9CE1-4BA4-B1A2-69028FB8E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If/else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8517-BC89-4CC3-89B2-295FDCFC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011219" y="875687"/>
            <a:ext cx="8186877" cy="50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8517-BC89-4CC3-89B2-295FDCFC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43" y="429317"/>
            <a:ext cx="7817661" cy="5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6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Defining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044AC-6F45-41B3-99C2-B0709272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7"/>
            <a:ext cx="13321709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7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 matplotlib!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D21CD-D93A-445E-BC21-21E7CA99F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17" y="944197"/>
            <a:ext cx="6747969" cy="496022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2843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Another matplotlib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333E2-31A3-4EE4-991D-606277A6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7"/>
            <a:ext cx="105727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3F290-35F3-49A9-81B2-5716A2F4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Pandas and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1FD61-FA72-4BE0-A3E8-44BAA70502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710779" y="2194327"/>
            <a:ext cx="7208897" cy="2469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7EFB1714-E350-4F76-AE45-0264C0975FC6}"/>
              </a:ext>
            </a:extLst>
          </p:cNvPr>
          <p:cNvSpPr/>
          <p:nvPr/>
        </p:nvSpPr>
        <p:spPr>
          <a:xfrm>
            <a:off x="1061104" y="1536807"/>
            <a:ext cx="2588572" cy="657520"/>
          </a:xfrm>
          <a:prstGeom prst="borderCallout2">
            <a:avLst>
              <a:gd name="adj1" fmla="val 47026"/>
              <a:gd name="adj2" fmla="val 100200"/>
              <a:gd name="adj3" fmla="val 131787"/>
              <a:gd name="adj4" fmla="val 124119"/>
              <a:gd name="adj5" fmla="val 156830"/>
              <a:gd name="adj6" fmla="val 151458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Columns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01B4F844-6813-49C3-B3C4-791F84AD300E}"/>
              </a:ext>
            </a:extLst>
          </p:cNvPr>
          <p:cNvSpPr/>
          <p:nvPr/>
        </p:nvSpPr>
        <p:spPr>
          <a:xfrm>
            <a:off x="2657991" y="5603112"/>
            <a:ext cx="2588572" cy="657520"/>
          </a:xfrm>
          <a:prstGeom prst="borderCallout2">
            <a:avLst>
              <a:gd name="adj1" fmla="val -1346"/>
              <a:gd name="adj2" fmla="val 52589"/>
              <a:gd name="adj3" fmla="val -87900"/>
              <a:gd name="adj4" fmla="val 82139"/>
              <a:gd name="adj5" fmla="val -157584"/>
              <a:gd name="adj6" fmla="val 85416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F4804905-6FDE-4659-B9C9-023DF4F66C5C}"/>
              </a:ext>
            </a:extLst>
          </p:cNvPr>
          <p:cNvSpPr/>
          <p:nvPr/>
        </p:nvSpPr>
        <p:spPr>
          <a:xfrm>
            <a:off x="7020941" y="5731120"/>
            <a:ext cx="2588572" cy="657520"/>
          </a:xfrm>
          <a:prstGeom prst="borderCallout2">
            <a:avLst>
              <a:gd name="adj1" fmla="val -3361"/>
              <a:gd name="adj2" fmla="val 45421"/>
              <a:gd name="adj3" fmla="val -106039"/>
              <a:gd name="adj4" fmla="val 80603"/>
              <a:gd name="adj5" fmla="val -171693"/>
              <a:gd name="adj6" fmla="val 74665"/>
            </a:avLst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5876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3F290-35F3-49A9-81B2-5716A2F4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Manually defining a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0312C-FC70-497D-A434-D138CB74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210766" y="1838985"/>
            <a:ext cx="7841357" cy="3180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71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Data frame calculations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C8DA9-7B6C-4D1E-A572-4009DB13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72339"/>
            <a:ext cx="11353801" cy="61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ABD49-8049-49AF-B03C-E05A3DC3F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Let’s play with some real-world data!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86A001-0F19-48CE-B1CF-92E7F317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89"/>
            <a:ext cx="10353542" cy="128059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Uber raw pickup data for NYC, April 2014,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https://www.kaggle.com/fivethirtyeight/uber-pickups-in-new-york-city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(find the file ‘uber-raw-data-apr14.csv’)</a:t>
            </a:r>
          </a:p>
        </p:txBody>
      </p:sp>
    </p:spTree>
    <p:extLst>
      <p:ext uri="{BB962C8B-B14F-4D97-AF65-F5344CB8AC3E}">
        <p14:creationId xmlns:p14="http://schemas.microsoft.com/office/powerpoint/2010/main" val="206773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860E9-7586-4B35-A289-A06B6C8A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Exploring the data 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12C524-C0B6-434C-8BD5-7002CDB43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86954"/>
              </p:ext>
            </p:extLst>
          </p:nvPr>
        </p:nvGraphicFramePr>
        <p:xfrm>
          <a:off x="4319657" y="470924"/>
          <a:ext cx="7289247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36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BFD9F-8D2D-422B-B38B-9D170D11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About Gene IT Solutions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497669-1ABC-4342-B470-6B35EE22D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95" y="2814539"/>
            <a:ext cx="1659496" cy="2323295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621F049-B111-474B-9B41-ACC4F3AE3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AKA </a:t>
            </a:r>
            <a:r>
              <a:rPr lang="en-US" sz="2000" dirty="0" err="1">
                <a:solidFill>
                  <a:srgbClr val="000000"/>
                </a:solidFill>
              </a:rPr>
              <a:t>BigProf</a:t>
            </a:r>
            <a:r>
              <a:rPr lang="en-US" sz="2000" dirty="0">
                <a:solidFill>
                  <a:srgbClr val="000000"/>
                </a:solidFill>
              </a:rPr>
              <a:t> Software,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bigprof.com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Established since 2003.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Developers of </a:t>
            </a:r>
            <a:r>
              <a:rPr lang="en-US" sz="2000" dirty="0" err="1">
                <a:solidFill>
                  <a:srgbClr val="000000"/>
                </a:solidFill>
              </a:rPr>
              <a:t>AppGini</a:t>
            </a:r>
            <a:r>
              <a:rPr lang="en-US" sz="2000" dirty="0">
                <a:solidFill>
                  <a:srgbClr val="000000"/>
                </a:solidFill>
              </a:rPr>
              <a:t>, one of the fastest and easiest tools for small businesses to create powerful web-based multi-user business applications, without writing any code.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Over 100,000 users world-wide.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believe in open source, and in users having full control of their business tools.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recently launched a plugins market place to expand our tool set .. And you’re welcome to join!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991F4-9F51-47F7-AA6E-7C137D2CA09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6" y="1429680"/>
            <a:ext cx="3467539" cy="1723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DB2F36-787F-4340-8022-FF9D5F54DB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58"/>
          <a:stretch/>
        </p:blipFill>
        <p:spPr>
          <a:xfrm>
            <a:off x="449521" y="3293111"/>
            <a:ext cx="1647927" cy="13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EE82A-333A-4282-A58F-3B399551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data and find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78BAB-435E-4F40-B9B1-85F8A2B1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1" y="1515142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EE82A-333A-4282-A58F-3B399551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data and find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78BAB-435E-4F40-B9B1-85F8A2B1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1" y="997957"/>
            <a:ext cx="7540849" cy="48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97202-03D4-4651-A88E-0273633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you, and I hope you’ve enjoyed this intro!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94F6-8FC6-49B3-BF8B-41093973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Where do we go from here?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Seaborn: More powerful charts.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Explore and play with free data sets from Kaggle.com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285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70B52-3F91-4E2B-B2DB-A1DDA5AD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is data science?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1F90CE70-88B4-44E1-8FFA-54F4076C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0F2B-091D-4DA5-9510-35F835EF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Data Science is the study of data. It is about </a:t>
            </a:r>
            <a:r>
              <a:rPr lang="en-US" sz="2000" b="1" i="1">
                <a:solidFill>
                  <a:srgbClr val="000000"/>
                </a:solidFill>
              </a:rPr>
              <a:t>extracting</a:t>
            </a:r>
            <a:r>
              <a:rPr lang="en-US" sz="2000">
                <a:solidFill>
                  <a:srgbClr val="000000"/>
                </a:solidFill>
              </a:rPr>
              <a:t>, </a:t>
            </a:r>
            <a:r>
              <a:rPr lang="en-US" sz="2000" b="1" i="1">
                <a:solidFill>
                  <a:srgbClr val="000000"/>
                </a:solidFill>
              </a:rPr>
              <a:t>analyzing</a:t>
            </a:r>
            <a:r>
              <a:rPr lang="en-US" sz="2000">
                <a:solidFill>
                  <a:srgbClr val="000000"/>
                </a:solidFill>
              </a:rPr>
              <a:t>, </a:t>
            </a:r>
            <a:r>
              <a:rPr lang="en-US" sz="2000" b="1" i="1">
                <a:solidFill>
                  <a:srgbClr val="000000"/>
                </a:solidFill>
              </a:rPr>
              <a:t>visualizing</a:t>
            </a:r>
            <a:r>
              <a:rPr lang="en-US" sz="2000">
                <a:solidFill>
                  <a:srgbClr val="000000"/>
                </a:solidFill>
              </a:rPr>
              <a:t>, managing and storing data to create </a:t>
            </a:r>
            <a:r>
              <a:rPr lang="en-US" sz="2000" b="1" i="1">
                <a:solidFill>
                  <a:srgbClr val="000000"/>
                </a:solidFill>
              </a:rPr>
              <a:t>insights</a:t>
            </a:r>
            <a:r>
              <a:rPr lang="en-US" sz="2000">
                <a:solidFill>
                  <a:srgbClr val="000000"/>
                </a:solidFill>
              </a:rPr>
              <a:t>. These insights help governments, organizations, companies, researchers, .. etc. to make powerful </a:t>
            </a:r>
            <a:r>
              <a:rPr lang="en-US" sz="2000" b="1" i="1">
                <a:solidFill>
                  <a:srgbClr val="000000"/>
                </a:solidFill>
              </a:rPr>
              <a:t>data-driven decisions</a:t>
            </a:r>
            <a:r>
              <a:rPr lang="en-US" sz="2000">
                <a:solidFill>
                  <a:srgbClr val="000000"/>
                </a:solidFill>
              </a:rPr>
              <a:t>. Data Science involves the usage of both </a:t>
            </a:r>
            <a:r>
              <a:rPr lang="en-US" sz="2000" b="1" i="1">
                <a:solidFill>
                  <a:srgbClr val="000000"/>
                </a:solidFill>
              </a:rPr>
              <a:t>unstructured</a:t>
            </a:r>
            <a:r>
              <a:rPr lang="en-US" sz="2000">
                <a:solidFill>
                  <a:srgbClr val="000000"/>
                </a:solidFill>
              </a:rPr>
              <a:t> and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6961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18874F-A344-49B1-998D-6A95BD31D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crash course in Python</a:t>
            </a:r>
          </a:p>
        </p:txBody>
      </p:sp>
    </p:spTree>
    <p:extLst>
      <p:ext uri="{BB962C8B-B14F-4D97-AF65-F5344CB8AC3E}">
        <p14:creationId xmlns:p14="http://schemas.microsoft.com/office/powerpoint/2010/main" val="218515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178D-9976-4BB3-A3A6-9C615F6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for data science?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DA5B-2292-4D00-B99C-556ECF5C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23401" r="1721" b="1433"/>
          <a:stretch/>
        </p:blipFill>
        <p:spPr>
          <a:xfrm>
            <a:off x="4791760" y="1690688"/>
            <a:ext cx="6830398" cy="4469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A845-CB9E-47A2-855E-6EC6055F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643" cy="4351338"/>
          </a:xfrm>
        </p:spPr>
        <p:txBody>
          <a:bodyPr/>
          <a:lstStyle/>
          <a:p>
            <a:r>
              <a:rPr lang="en-US" dirty="0"/>
              <a:t>Growing popularity.</a:t>
            </a:r>
          </a:p>
          <a:p>
            <a:r>
              <a:rPr lang="en-US" dirty="0"/>
              <a:t>Powerful data science libraries and tools.</a:t>
            </a:r>
          </a:p>
          <a:p>
            <a:r>
              <a:rPr lang="en-US" dirty="0"/>
              <a:t>Very easy to learn and use.</a:t>
            </a:r>
          </a:p>
          <a:p>
            <a:r>
              <a:rPr lang="en-US" dirty="0"/>
              <a:t>Great community.</a:t>
            </a:r>
          </a:p>
        </p:txBody>
      </p:sp>
    </p:spTree>
    <p:extLst>
      <p:ext uri="{BB962C8B-B14F-4D97-AF65-F5344CB8AC3E}">
        <p14:creationId xmlns:p14="http://schemas.microsoft.com/office/powerpoint/2010/main" val="412931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053E-ED1A-401D-B37A-5345492C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 needed: Anaconda, anaconda.com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DA665-4CE0-4A94-B09F-BE6DF18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54889"/>
            <a:ext cx="10905066" cy="40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6263AA-CD62-420C-9531-2B51E112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190">
            <a:off x="-739314" y="893194"/>
            <a:ext cx="13066762" cy="4458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76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887"/>
          </a:xfrm>
        </p:spPr>
        <p:txBody>
          <a:bodyPr/>
          <a:lstStyle/>
          <a:p>
            <a:r>
              <a:rPr lang="en-US" dirty="0"/>
              <a:t>Core data types of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B7F6C-986F-47E3-8B6F-2B955BA7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86"/>
            <a:ext cx="9717964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023E-90FB-4F5A-B7F0-F23C455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CFD74-D26E-43BC-BA70-5992432E2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15" y="-9383"/>
            <a:ext cx="8363416" cy="685799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441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403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Python Data Science For Fun And Profit</vt:lpstr>
      <vt:lpstr>About Gene IT Solutions</vt:lpstr>
      <vt:lpstr>What is data science?</vt:lpstr>
      <vt:lpstr>A crash course in Python</vt:lpstr>
      <vt:lpstr>Why Python for data science?</vt:lpstr>
      <vt:lpstr>Tools needed: Anaconda, anaconda.com</vt:lpstr>
      <vt:lpstr>PowerPoint Presentation</vt:lpstr>
      <vt:lpstr>Core data types of Python</vt:lpstr>
      <vt:lpstr>Loops</vt:lpstr>
      <vt:lpstr>If/else checks</vt:lpstr>
      <vt:lpstr>Slicing</vt:lpstr>
      <vt:lpstr>Defining functions</vt:lpstr>
      <vt:lpstr>Hello matplotlib!</vt:lpstr>
      <vt:lpstr>Another matplotlib example</vt:lpstr>
      <vt:lpstr>Pandas and data frames</vt:lpstr>
      <vt:lpstr>Manually defining a data frame</vt:lpstr>
      <vt:lpstr>Data frame calculations</vt:lpstr>
      <vt:lpstr>Let’s play with some real-world data!</vt:lpstr>
      <vt:lpstr>Exploring the data set</vt:lpstr>
      <vt:lpstr>Visualize data and find insights</vt:lpstr>
      <vt:lpstr>Visualize data and find insights</vt:lpstr>
      <vt:lpstr>Thank you, and I hope you’ve enjoyed this intro!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Science For Fun And Profit</dc:title>
  <dc:creator>m11198</dc:creator>
  <cp:lastModifiedBy>m11198</cp:lastModifiedBy>
  <cp:revision>14</cp:revision>
  <dcterms:created xsi:type="dcterms:W3CDTF">2019-11-27T15:59:19Z</dcterms:created>
  <dcterms:modified xsi:type="dcterms:W3CDTF">2019-12-01T06:26:15Z</dcterms:modified>
</cp:coreProperties>
</file>