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s/comment1.xml" ContentType="application/vnd.openxmlformats-officedocument.presentationml.comments+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1pPr>
    <a:lvl2pPr marL="0" marR="0" indent="457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2pPr>
    <a:lvl3pPr marL="0" marR="0" indent="914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3pPr>
    <a:lvl4pPr marL="0" marR="0" indent="1371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4pPr>
    <a:lvl5pPr marL="0" marR="0" indent="18288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5pPr>
    <a:lvl6pPr marL="0" marR="0" indent="22860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6pPr>
    <a:lvl7pPr marL="0" marR="0" indent="2743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7pPr>
    <a:lvl8pPr marL="0" marR="0" indent="3200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8pPr>
    <a:lvl9pPr marL="0" marR="0" indent="3657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Eugene See" initials="ES" lastIdx="1"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comments" Target="comments/comment1.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4-03-18T14:49:15.119" idx="1">
    <p:pos x="-3192" y="2476"/>
    <p:text>Add more description about the dataset, especially the columns used and was more important</p:text>
    <p:extLst>
      <p:ext uri="{C676402C-5697-4E1C-873F-D02D1690AC5C}">
        <p15:threadingInfo xmlns:p15="http://schemas.microsoft.com/office/powerpoint/2012/main" timeZoneBias="-48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Hi everyone, we are here today to discuss about how Boozeless would be able to its first step in bringing their spirits to Singapore.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We used a dataset from Google Maps containing 11,865 F&amp;B Venues information and attributes. Some of the more important information used during the analysis include Type of venue, Price Point, Quality of venue and amenities in the venue.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r>
              <a:t>Look at TAM - Total reasonable market demand we can expect in the Singapore market. With calculating TAM, we want to be as loose as possible in order to gauge the maximum opportunity in the market, but tight enough to surround it with the appropriate target audience. Hence, we are excluding demand from specialist stores such as wine stores and winery and food venues that totally misalign with Boozeless’ focus to be a premium brand for high-end consumers, such as Hawker Food and Fast Food.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Shape 459"/>
          <p:cNvSpPr/>
          <p:nvPr>
            <p:ph type="sldImg"/>
          </p:nvPr>
        </p:nvSpPr>
        <p:spPr>
          <a:prstGeom prst="rect">
            <a:avLst/>
          </a:prstGeom>
        </p:spPr>
        <p:txBody>
          <a:bodyPr/>
          <a:lstStyle/>
          <a:p>
            <a:pPr/>
          </a:p>
        </p:txBody>
      </p:sp>
      <p:sp>
        <p:nvSpPr>
          <p:cNvPr id="460" name="Shape 460"/>
          <p:cNvSpPr/>
          <p:nvPr>
            <p:ph type="body" sz="quarter" idx="1"/>
          </p:nvPr>
        </p:nvSpPr>
        <p:spPr>
          <a:prstGeom prst="rect">
            <a:avLst/>
          </a:prstGeom>
        </p:spPr>
        <p:txBody>
          <a:bodyPr/>
          <a:lstStyle/>
          <a:p>
            <a:pPr/>
            <a:r>
              <a:t>1. Social Media - Social Media data of the F&amp;B outlets can be scrapped to understand how much social media presence the F&amp;B restaurants have, and how relevant these venues are to Boozeless. As mentioned, the presence of communication methods to customers, such as websites and phone numbers in the dataset are crucial to understand if the F&amp;B Outlets have the appropriate means to reach customers. Likewise, this applies for the availability of the latest social media accounts, such as Facebook, Instagram and TikTok. Boozeless could leverage on the social media and communication means to get to customers.</a:t>
            </a:r>
          </a:p>
          <a:p>
            <a:pPr/>
            <a:r>
              <a:t>2. Use of Google Trends to look at what time period is the best for marketing and launch of the product, marketing and sales strategies (Eg. time-based discounts offered, samples to be distributed)</a:t>
            </a:r>
          </a:p>
          <a:p>
            <a:pPr/>
            <a:r>
              <a:t>3. Market research tools and competitor web-scrapping to gain an idea of the spirits culture and crucial information such as price points so that Boozeless can understand the potential price points its competitors are selling at etc.</a:t>
            </a:r>
          </a:p>
          <a:p>
            <a:pPr/>
            <a:r>
              <a:t>4. Social Heuristics and Maps - Publicly available maps such as the provided one that label the spaces of opportunities Boozeless could use for marketing and launch events that may also be close to the F&amp;B outlets as mentioned above.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1E98FD"/>
                    </a:gs>
                    <a:gs pos="100000">
                      <a:srgbClr val="FF00F7"/>
                    </a:gs>
                  </a:gsLst>
                  <a:lin ang="3960000"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 Medium"/>
                <a:ea typeface="Graphik Medium"/>
                <a:cs typeface="Graphik Medium"/>
                <a:sym typeface="Graphik Medium"/>
              </a:defRPr>
            </a:lvl1pPr>
            <a:lvl2pPr marL="0" indent="0" algn="ctr" defTabSz="825500">
              <a:spcBef>
                <a:spcPts val="0"/>
              </a:spcBef>
              <a:buClrTx/>
              <a:buSzTx/>
              <a:buNone/>
              <a:defRPr sz="6400">
                <a:latin typeface="Graphik Medium"/>
                <a:ea typeface="Graphik Medium"/>
                <a:cs typeface="Graphik Medium"/>
                <a:sym typeface="Graphik Medium"/>
              </a:defRPr>
            </a:lvl2pPr>
            <a:lvl3pPr marL="0" indent="0" algn="ctr" defTabSz="825500">
              <a:spcBef>
                <a:spcPts val="0"/>
              </a:spcBef>
              <a:buClrTx/>
              <a:buSzTx/>
              <a:buNone/>
              <a:defRPr sz="6400">
                <a:latin typeface="Graphik Medium"/>
                <a:ea typeface="Graphik Medium"/>
                <a:cs typeface="Graphik Medium"/>
                <a:sym typeface="Graphik Medium"/>
              </a:defRPr>
            </a:lvl3pPr>
            <a:lvl4pPr marL="0" indent="0" algn="ctr" defTabSz="825500">
              <a:spcBef>
                <a:spcPts val="0"/>
              </a:spcBef>
              <a:buClrTx/>
              <a:buSzTx/>
              <a:buNone/>
              <a:defRPr sz="6400">
                <a:latin typeface="Graphik Medium"/>
                <a:ea typeface="Graphik Medium"/>
                <a:cs typeface="Graphik Medium"/>
                <a:sym typeface="Graphik Medium"/>
              </a:defRPr>
            </a:lvl4pPr>
            <a:lvl5pPr marL="0" indent="0" algn="ctr" defTabSz="825500">
              <a:spcBef>
                <a:spcPts val="0"/>
              </a:spcBef>
              <a:buClrTx/>
              <a:buSzTx/>
              <a:buNone/>
              <a:defRPr sz="6400">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10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 Medium"/>
                <a:ea typeface="Graphik Medium"/>
                <a:cs typeface="Graphik Medium"/>
                <a:sym typeface="Graphik Medium"/>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 Medium"/>
                <a:ea typeface="Graphik Medium"/>
                <a:cs typeface="Graphik Medium"/>
                <a:sym typeface="Graphik Medium"/>
              </a:defRPr>
            </a:lvl1pPr>
          </a:lstStyle>
          <a:p>
            <a:pPr/>
            <a:r>
              <a:t>Attribution</a:t>
            </a:r>
          </a:p>
        </p:txBody>
      </p:sp>
      <p:sp>
        <p:nvSpPr>
          <p:cNvPr id="136" name="Body Level One…"/>
          <p:cNvSpPr txBox="1"/>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Two jellyfish against a pink background"/>
          <p:cNvSpPr/>
          <p:nvPr>
            <p:ph type="pic" sz="half" idx="21"/>
          </p:nvPr>
        </p:nvSpPr>
        <p:spPr>
          <a:xfrm>
            <a:off x="12192000" y="4813300"/>
            <a:ext cx="12192000" cy="9207945"/>
          </a:xfrm>
          <a:prstGeom prst="rect">
            <a:avLst/>
          </a:prstGeom>
        </p:spPr>
        <p:txBody>
          <a:bodyPr lIns="91439" tIns="45719" rIns="91439" bIns="45719">
            <a:noAutofit/>
          </a:bodyPr>
          <a:lstStyle/>
          <a:p>
            <a:pPr/>
          </a:p>
        </p:txBody>
      </p:sp>
      <p:sp>
        <p:nvSpPr>
          <p:cNvPr id="145" name="Two jellyfish touching against a dark blue background"/>
          <p:cNvSpPr/>
          <p:nvPr>
            <p:ph type="pic" sz="half" idx="22"/>
          </p:nvPr>
        </p:nvSpPr>
        <p:spPr>
          <a:xfrm>
            <a:off x="12192000" y="-628650"/>
            <a:ext cx="12192000" cy="8128000"/>
          </a:xfrm>
          <a:prstGeom prst="rect">
            <a:avLst/>
          </a:prstGeom>
        </p:spPr>
        <p:txBody>
          <a:bodyPr lIns="91439" tIns="45719" rIns="91439" bIns="45719">
            <a:noAutofit/>
          </a:bodyPr>
          <a:lstStyle/>
          <a:p>
            <a:pPr/>
          </a:p>
        </p:txBody>
      </p:sp>
      <p:sp>
        <p:nvSpPr>
          <p:cNvPr id="146" name="Two jellyfish against a blue background"/>
          <p:cNvSpPr/>
          <p:nvPr>
            <p:ph type="pic" idx="23"/>
          </p:nvPr>
        </p:nvSpPr>
        <p:spPr>
          <a:xfrm>
            <a:off x="-4203700" y="0"/>
            <a:ext cx="20574000" cy="137160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Two jellyfish touching against a dark blue background"/>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Two jellyfish touching against a dark blue background"/>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solidFill>
                  <a:srgbClr val="FFFFFF"/>
                </a:solidFill>
              </a:defRPr>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 Medium"/>
                <a:ea typeface="Graphik Medium"/>
                <a:cs typeface="Graphik Medium"/>
                <a:sym typeface="Graphik Medium"/>
              </a:defRPr>
            </a:lvl1pPr>
            <a:lvl2pPr marL="0" indent="0" algn="ctr" defTabSz="825500">
              <a:spcBef>
                <a:spcPts val="0"/>
              </a:spcBef>
              <a:buClrTx/>
              <a:buSzTx/>
              <a:buNone/>
              <a:defRPr sz="6400">
                <a:solidFill>
                  <a:srgbClr val="FFFFFF"/>
                </a:solidFill>
                <a:latin typeface="Graphik Medium"/>
                <a:ea typeface="Graphik Medium"/>
                <a:cs typeface="Graphik Medium"/>
                <a:sym typeface="Graphik Medium"/>
              </a:defRPr>
            </a:lvl2pPr>
            <a:lvl3pPr marL="0" indent="0" algn="ctr" defTabSz="825500">
              <a:spcBef>
                <a:spcPts val="0"/>
              </a:spcBef>
              <a:buClrTx/>
              <a:buSzTx/>
              <a:buNone/>
              <a:defRPr sz="6400">
                <a:solidFill>
                  <a:srgbClr val="FFFFFF"/>
                </a:solidFill>
                <a:latin typeface="Graphik Medium"/>
                <a:ea typeface="Graphik Medium"/>
                <a:cs typeface="Graphik Medium"/>
                <a:sym typeface="Graphik Medium"/>
              </a:defRPr>
            </a:lvl3pPr>
            <a:lvl4pPr marL="0" indent="0" algn="ctr" defTabSz="825500">
              <a:spcBef>
                <a:spcPts val="0"/>
              </a:spcBef>
              <a:buClrTx/>
              <a:buSzTx/>
              <a:buNone/>
              <a:defRPr sz="6400">
                <a:solidFill>
                  <a:srgbClr val="FFFFFF"/>
                </a:solidFill>
                <a:latin typeface="Graphik Medium"/>
                <a:ea typeface="Graphik Medium"/>
                <a:cs typeface="Graphik Medium"/>
                <a:sym typeface="Graphik Medium"/>
              </a:defRPr>
            </a:lvl4pPr>
            <a:lvl5pPr marL="0" indent="0" algn="ctr" defTabSz="825500">
              <a:spcBef>
                <a:spcPts val="0"/>
              </a:spcBef>
              <a:buClrTx/>
              <a:buSzTx/>
              <a:buNone/>
              <a:defRPr sz="6400">
                <a:solidFill>
                  <a:srgbClr val="FFFFFF"/>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Two jellyfish against a blue background"/>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vl2pPr marL="0" indent="457200" algn="ctr" defTabSz="825500">
              <a:spcBef>
                <a:spcPts val="0"/>
              </a:spcBef>
              <a:buClrTx/>
              <a:buSzTx/>
              <a:buNone/>
              <a:defRPr sz="5400">
                <a:latin typeface="Graphik Medium"/>
                <a:ea typeface="Graphik Medium"/>
                <a:cs typeface="Graphik Medium"/>
                <a:sym typeface="Graphik Medium"/>
              </a:defRPr>
            </a:lvl2pPr>
            <a:lvl3pPr marL="0" indent="914400" algn="ctr" defTabSz="825500">
              <a:spcBef>
                <a:spcPts val="0"/>
              </a:spcBef>
              <a:buClrTx/>
              <a:buSzTx/>
              <a:buNone/>
              <a:defRPr sz="5400">
                <a:latin typeface="Graphik Medium"/>
                <a:ea typeface="Graphik Medium"/>
                <a:cs typeface="Graphik Medium"/>
                <a:sym typeface="Graphik Medium"/>
              </a:defRPr>
            </a:lvl3pPr>
            <a:lvl4pPr marL="0" indent="1371600" algn="ctr" defTabSz="825500">
              <a:spcBef>
                <a:spcPts val="0"/>
              </a:spcBef>
              <a:buClrTx/>
              <a:buSzTx/>
              <a:buNone/>
              <a:defRPr sz="5400">
                <a:latin typeface="Graphik Medium"/>
                <a:ea typeface="Graphik Medium"/>
                <a:cs typeface="Graphik Medium"/>
                <a:sym typeface="Graphik Medium"/>
              </a:defRPr>
            </a:lvl4pPr>
            <a:lvl5pPr marL="0" indent="1828800" algn="ctr" defTabSz="825500">
              <a:spcBef>
                <a:spcPts val="0"/>
              </a:spcBef>
              <a:buClrTx/>
              <a:buSzTx/>
              <a:buNone/>
              <a:defRPr sz="5400">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Two jellyfish against a pink background"/>
          <p:cNvSpPr/>
          <p:nvPr>
            <p:ph type="pic" idx="21"/>
          </p:nvPr>
        </p:nvSpPr>
        <p:spPr>
          <a:xfrm>
            <a:off x="10185400" y="0"/>
            <a:ext cx="18161000" cy="137160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Slide Title</a:t>
            </a:r>
          </a:p>
        </p:txBody>
      </p:sp>
      <p:sp>
        <p:nvSpPr>
          <p:cNvPr id="7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73" name="Slide Subtitle"/>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Slide Title</a:t>
            </a:r>
          </a:p>
        </p:txBody>
      </p:sp>
      <p:sp>
        <p:nvSpPr>
          <p:cNvPr id="8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83" name="Slide Subtitle"/>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FF00D8"/>
                    </a:gs>
                    <a:gs pos="100000">
                      <a:srgbClr val="FF542E"/>
                    </a:gs>
                  </a:gsLst>
                  <a:lin ang="3960000" scaled="0"/>
                </a:gradFill>
              </a:defRPr>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Boozeless in SG"/>
          <p:cNvSpPr txBox="1"/>
          <p:nvPr>
            <p:ph type="ctrTitle"/>
          </p:nvPr>
        </p:nvSpPr>
        <p:spPr>
          <a:prstGeom prst="rect">
            <a:avLst/>
          </a:prstGeom>
        </p:spPr>
        <p:txBody>
          <a:bodyPr/>
          <a:lstStyle/>
          <a:p>
            <a:pPr/>
            <a:r>
              <a:t>Boozeless in SG</a:t>
            </a:r>
          </a:p>
        </p:txBody>
      </p:sp>
      <p:sp>
        <p:nvSpPr>
          <p:cNvPr id="172" name="How Boozeless can take its first step in Singapore"/>
          <p:cNvSpPr txBox="1"/>
          <p:nvPr>
            <p:ph type="subTitle" sz="quarter" idx="1"/>
          </p:nvPr>
        </p:nvSpPr>
        <p:spPr>
          <a:prstGeom prst="rect">
            <a:avLst/>
          </a:prstGeom>
        </p:spPr>
        <p:txBody>
          <a:bodyPr/>
          <a:lstStyle/>
          <a:p>
            <a:pPr/>
            <a:r>
              <a:t>How Boozeless can take its first step in Singapore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Opportunity in Singapore"/>
          <p:cNvSpPr txBox="1"/>
          <p:nvPr>
            <p:ph type="title"/>
          </p:nvPr>
        </p:nvSpPr>
        <p:spPr>
          <a:xfrm>
            <a:off x="2737124" y="838200"/>
            <a:ext cx="9652001" cy="1549400"/>
          </a:xfrm>
          <a:prstGeom prst="rect">
            <a:avLst/>
          </a:prstGeom>
        </p:spPr>
        <p:txBody>
          <a:bodyPr/>
          <a:lstStyle>
            <a:lvl1pPr defTabSz="635634">
              <a:defRPr spc="-194" sz="6468"/>
            </a:lvl1pPr>
          </a:lstStyle>
          <a:p>
            <a:pPr/>
            <a:r>
              <a:t>Opportunity in Singapore</a:t>
            </a:r>
          </a:p>
        </p:txBody>
      </p:sp>
      <p:sp>
        <p:nvSpPr>
          <p:cNvPr id="257" name="Oval"/>
          <p:cNvSpPr/>
          <p:nvPr/>
        </p:nvSpPr>
        <p:spPr>
          <a:xfrm>
            <a:off x="14864258" y="3646807"/>
            <a:ext cx="7504033" cy="7472519"/>
          </a:xfrm>
          <a:prstGeom prst="ellipse">
            <a:avLst/>
          </a:prstGeom>
          <a:solidFill>
            <a:srgbClr val="DE6CDE">
              <a:alpha val="10000"/>
            </a:srgbClr>
          </a:solidFill>
          <a:ln w="12700">
            <a:miter lim="400000"/>
          </a:ln>
        </p:spPr>
        <p:txBody>
          <a:bodyPr lIns="50800" tIns="50800" rIns="50800" bIns="50800" anchor="ctr"/>
          <a:lstStyle/>
          <a:p>
            <a:pPr algn="ctr" defTabSz="457200">
              <a:spcBef>
                <a:spcPts val="0"/>
              </a:spcBef>
              <a:defRPr sz="3200">
                <a:latin typeface="Graphik Medium"/>
                <a:ea typeface="Graphik Medium"/>
                <a:cs typeface="Graphik Medium"/>
                <a:sym typeface="Graphik Medium"/>
              </a:defRPr>
            </a:pPr>
          </a:p>
        </p:txBody>
      </p:sp>
      <p:sp>
        <p:nvSpPr>
          <p:cNvPr id="258" name="104"/>
          <p:cNvSpPr txBox="1"/>
          <p:nvPr/>
        </p:nvSpPr>
        <p:spPr>
          <a:xfrm>
            <a:off x="17978687" y="2403848"/>
            <a:ext cx="1239013"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104</a:t>
            </a:r>
          </a:p>
        </p:txBody>
      </p:sp>
      <p:sp>
        <p:nvSpPr>
          <p:cNvPr id="259" name="Haute Cuisine"/>
          <p:cNvSpPr txBox="1"/>
          <p:nvPr/>
        </p:nvSpPr>
        <p:spPr>
          <a:xfrm>
            <a:off x="17047827" y="1757381"/>
            <a:ext cx="3100732" cy="706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Haute Cuisine</a:t>
            </a:r>
          </a:p>
        </p:txBody>
      </p:sp>
      <p:sp>
        <p:nvSpPr>
          <p:cNvPr id="260" name="Oval"/>
          <p:cNvSpPr/>
          <p:nvPr/>
        </p:nvSpPr>
        <p:spPr>
          <a:xfrm>
            <a:off x="15420680" y="4732657"/>
            <a:ext cx="6391188" cy="6364348"/>
          </a:xfrm>
          <a:prstGeom prst="ellipse">
            <a:avLst/>
          </a:prstGeom>
          <a:solidFill>
            <a:srgbClr val="BE41DE">
              <a:alpha val="10000"/>
            </a:srgbClr>
          </a:solidFill>
          <a:ln w="12700">
            <a:miter lim="400000"/>
          </a:ln>
        </p:spPr>
        <p:txBody>
          <a:bodyPr lIns="50800" tIns="50800" rIns="50800" bIns="50800" anchor="ctr"/>
          <a:lstStyle/>
          <a:p>
            <a:pPr algn="ctr" defTabSz="457200">
              <a:spcBef>
                <a:spcPts val="0"/>
              </a:spcBef>
              <a:defRPr sz="3200">
                <a:latin typeface="Graphik Medium"/>
                <a:ea typeface="Graphik Medium"/>
                <a:cs typeface="Graphik Medium"/>
                <a:sym typeface="Graphik Medium"/>
              </a:defRPr>
            </a:pPr>
          </a:p>
        </p:txBody>
      </p:sp>
      <p:sp>
        <p:nvSpPr>
          <p:cNvPr id="261" name="Oval"/>
          <p:cNvSpPr/>
          <p:nvPr/>
        </p:nvSpPr>
        <p:spPr>
          <a:xfrm>
            <a:off x="16591207" y="7063879"/>
            <a:ext cx="4050134" cy="4033126"/>
          </a:xfrm>
          <a:prstGeom prst="ellipse">
            <a:avLst/>
          </a:prstGeom>
          <a:solidFill>
            <a:srgbClr val="8043E6">
              <a:alpha val="25000"/>
            </a:srgbClr>
          </a:solidFill>
          <a:ln w="12700">
            <a:miter lim="400000"/>
          </a:ln>
        </p:spPr>
        <p:txBody>
          <a:bodyPr lIns="50800" tIns="50800" rIns="50800" bIns="50800" anchor="ctr"/>
          <a:lstStyle/>
          <a:p>
            <a:pPr algn="ctr" defTabSz="457200">
              <a:spcBef>
                <a:spcPts val="0"/>
              </a:spcBef>
              <a:defRPr sz="3200">
                <a:latin typeface="Graphik Medium"/>
                <a:ea typeface="Graphik Medium"/>
                <a:cs typeface="Graphik Medium"/>
                <a:sym typeface="Graphik Medium"/>
              </a:defRPr>
            </a:pPr>
          </a:p>
        </p:txBody>
      </p:sp>
      <p:sp>
        <p:nvSpPr>
          <p:cNvPr id="262" name="Sizing up the market - SAM (3)"/>
          <p:cNvSpPr txBox="1"/>
          <p:nvPr/>
        </p:nvSpPr>
        <p:spPr>
          <a:xfrm>
            <a:off x="4245481" y="2289056"/>
            <a:ext cx="6635287" cy="8602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734694">
              <a:spcBef>
                <a:spcPts val="0"/>
              </a:spcBef>
              <a:defRPr sz="3559">
                <a:latin typeface="Graphik Medium"/>
                <a:ea typeface="Graphik Medium"/>
                <a:cs typeface="Graphik Medium"/>
                <a:sym typeface="Graphik Medium"/>
              </a:defRPr>
            </a:lvl1pPr>
          </a:lstStyle>
          <a:p>
            <a:pPr/>
            <a:r>
              <a:t>Sizing up the market - SAM (3)</a:t>
            </a:r>
          </a:p>
        </p:txBody>
      </p:sp>
      <p:sp>
        <p:nvSpPr>
          <p:cNvPr id="263" name="Shape"/>
          <p:cNvSpPr/>
          <p:nvPr/>
        </p:nvSpPr>
        <p:spPr>
          <a:xfrm>
            <a:off x="16831020" y="9138595"/>
            <a:ext cx="3534346" cy="2021286"/>
          </a:xfrm>
          <a:custGeom>
            <a:avLst/>
            <a:gdLst/>
            <a:ahLst/>
            <a:cxnLst>
              <a:cxn ang="0">
                <a:pos x="wd2" y="hd2"/>
              </a:cxn>
              <a:cxn ang="5400000">
                <a:pos x="wd2" y="hd2"/>
              </a:cxn>
              <a:cxn ang="10800000">
                <a:pos x="wd2" y="hd2"/>
              </a:cxn>
              <a:cxn ang="16200000">
                <a:pos x="wd2" y="hd2"/>
              </a:cxn>
            </a:cxnLst>
            <a:rect l="0" t="0" r="r" b="b"/>
            <a:pathLst>
              <a:path w="21546" h="21600" fill="norm" stroke="1" extrusionOk="0">
                <a:moveTo>
                  <a:pt x="10773" y="0"/>
                </a:moveTo>
                <a:cubicBezTo>
                  <a:pt x="10716" y="0"/>
                  <a:pt x="10660" y="29"/>
                  <a:pt x="10609" y="81"/>
                </a:cubicBezTo>
                <a:lnTo>
                  <a:pt x="92" y="10726"/>
                </a:lnTo>
                <a:cubicBezTo>
                  <a:pt x="2" y="10816"/>
                  <a:pt x="-27" y="11021"/>
                  <a:pt x="29" y="11175"/>
                </a:cubicBezTo>
                <a:cubicBezTo>
                  <a:pt x="2272" y="17437"/>
                  <a:pt x="6245" y="21600"/>
                  <a:pt x="10773" y="21600"/>
                </a:cubicBezTo>
                <a:cubicBezTo>
                  <a:pt x="15302" y="21600"/>
                  <a:pt x="19275" y="17437"/>
                  <a:pt x="21518" y="11175"/>
                </a:cubicBezTo>
                <a:cubicBezTo>
                  <a:pt x="21573" y="11021"/>
                  <a:pt x="21545" y="10816"/>
                  <a:pt x="21455" y="10726"/>
                </a:cubicBezTo>
                <a:lnTo>
                  <a:pt x="10938" y="81"/>
                </a:lnTo>
                <a:cubicBezTo>
                  <a:pt x="10887" y="29"/>
                  <a:pt x="10830" y="0"/>
                  <a:pt x="10773" y="0"/>
                </a:cubicBezTo>
                <a:close/>
              </a:path>
            </a:pathLst>
          </a:custGeom>
          <a:solidFill>
            <a:srgbClr val="8043E6"/>
          </a:solidFill>
          <a:ln w="12700">
            <a:miter lim="400000"/>
          </a:ln>
        </p:spPr>
        <p:txBody>
          <a:bodyPr lIns="50800" tIns="50800" rIns="50800" bIns="50800" anchor="ct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264" name="Criteria 3…"/>
          <p:cNvSpPr txBox="1"/>
          <p:nvPr>
            <p:ph type="body" sz="quarter" idx="1"/>
          </p:nvPr>
        </p:nvSpPr>
        <p:spPr>
          <a:xfrm>
            <a:off x="1118432" y="4629682"/>
            <a:ext cx="5434618" cy="5992244"/>
          </a:xfrm>
          <a:prstGeom prst="rect">
            <a:avLst/>
          </a:prstGeom>
        </p:spPr>
        <p:txBody>
          <a:bodyPr/>
          <a:lstStyle/>
          <a:p>
            <a:pPr marL="0" indent="0" algn="ctr">
              <a:buClrTx/>
              <a:buSzTx/>
              <a:buNone/>
              <a:defRPr sz="3000"/>
            </a:pPr>
            <a:r>
              <a:t>Criteria 3</a:t>
            </a:r>
          </a:p>
          <a:p>
            <a:pPr marL="0" indent="0" algn="ctr">
              <a:buClrTx/>
              <a:buSzTx/>
              <a:buNone/>
              <a:defRPr sz="3000" u="sng"/>
            </a:pPr>
            <a:r>
              <a:t>Haute Cuisine</a:t>
            </a:r>
          </a:p>
          <a:p>
            <a:pPr marL="0" indent="0" algn="ctr">
              <a:buClrTx/>
              <a:buSzTx/>
              <a:buNone/>
              <a:defRPr sz="3000"/>
            </a:pPr>
            <a:r>
              <a:t>boundary pushing restaurants that aren't afraid to try new things in their menus</a:t>
            </a:r>
          </a:p>
          <a:p>
            <a:pPr marL="0" indent="0" algn="ctr">
              <a:buClrTx/>
              <a:buSzTx/>
              <a:buNone/>
              <a:defRPr sz="3000">
                <a:solidFill>
                  <a:schemeClr val="accent5">
                    <a:hueOff val="106044"/>
                    <a:satOff val="10158"/>
                    <a:lumOff val="16042"/>
                  </a:schemeClr>
                </a:solidFill>
              </a:defRPr>
            </a:pPr>
            <a:r>
              <a:t>—&gt; Cuisines known for risk taking</a:t>
            </a:r>
          </a:p>
        </p:txBody>
      </p:sp>
      <p:sp>
        <p:nvSpPr>
          <p:cNvPr id="265" name="Line"/>
          <p:cNvSpPr/>
          <p:nvPr/>
        </p:nvSpPr>
        <p:spPr>
          <a:xfrm flipV="1">
            <a:off x="7563124" y="4873279"/>
            <a:ext cx="1" cy="4518990"/>
          </a:xfrm>
          <a:prstGeom prst="line">
            <a:avLst/>
          </a:prstGeom>
          <a:ln w="25400">
            <a:solidFill>
              <a:srgbClr val="000000"/>
            </a:solidFill>
            <a:miter lim="400000"/>
          </a:ln>
        </p:spPr>
        <p:txBody>
          <a:bodyPr lIns="50800" tIns="50800" rIns="50800" bIns="50800" anchor="ctr"/>
          <a:lstStyle/>
          <a:p>
            <a:pPr/>
          </a:p>
        </p:txBody>
      </p:sp>
      <p:sp>
        <p:nvSpPr>
          <p:cNvPr id="266" name="Include Platform Category…"/>
          <p:cNvSpPr txBox="1"/>
          <p:nvPr/>
        </p:nvSpPr>
        <p:spPr>
          <a:xfrm>
            <a:off x="8434675" y="4559251"/>
            <a:ext cx="5104380" cy="53383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a:defRPr b="1" sz="3600"/>
            </a:pPr>
            <a:r>
              <a:t>Include Platform Category</a:t>
            </a:r>
          </a:p>
          <a:p>
            <a:pPr algn="ctr">
              <a:defRPr sz="2400"/>
            </a:pPr>
            <a:r>
              <a:t>Fusion Restaurant</a:t>
            </a:r>
          </a:p>
          <a:p>
            <a:pPr algn="ctr">
              <a:defRPr sz="2400"/>
            </a:pPr>
            <a:r>
              <a:t>French Restaurant</a:t>
            </a:r>
          </a:p>
          <a:p>
            <a:pPr algn="ctr">
              <a:defRPr sz="2400"/>
            </a:pPr>
            <a:r>
              <a:t>Asian Fusion Restaurant</a:t>
            </a:r>
          </a:p>
          <a:p>
            <a:pPr algn="ctr">
              <a:defRPr sz="2400"/>
            </a:pPr>
            <a:r>
              <a:t>Gastropub</a:t>
            </a:r>
          </a:p>
          <a:p>
            <a:pPr algn="ctr">
              <a:defRPr sz="2400"/>
            </a:pPr>
            <a:r>
              <a:t>Modern French Restaurant</a:t>
            </a:r>
          </a:p>
        </p:txBody>
      </p:sp>
      <p:sp>
        <p:nvSpPr>
          <p:cNvPr id="267" name="Business"/>
          <p:cNvSpPr txBox="1"/>
          <p:nvPr/>
        </p:nvSpPr>
        <p:spPr>
          <a:xfrm>
            <a:off x="2477140" y="3557147"/>
            <a:ext cx="2602688"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Business</a:t>
            </a:r>
          </a:p>
        </p:txBody>
      </p:sp>
      <p:sp>
        <p:nvSpPr>
          <p:cNvPr id="268" name="Data"/>
          <p:cNvSpPr txBox="1"/>
          <p:nvPr/>
        </p:nvSpPr>
        <p:spPr>
          <a:xfrm>
            <a:off x="10362052" y="3557147"/>
            <a:ext cx="1416407"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Data</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Opportunity in Singapore"/>
          <p:cNvSpPr txBox="1"/>
          <p:nvPr>
            <p:ph type="title"/>
          </p:nvPr>
        </p:nvSpPr>
        <p:spPr>
          <a:xfrm>
            <a:off x="2737124" y="838200"/>
            <a:ext cx="9652001" cy="1549400"/>
          </a:xfrm>
          <a:prstGeom prst="rect">
            <a:avLst/>
          </a:prstGeom>
        </p:spPr>
        <p:txBody>
          <a:bodyPr/>
          <a:lstStyle>
            <a:lvl1pPr defTabSz="635634">
              <a:defRPr spc="-194" sz="6468"/>
            </a:lvl1pPr>
          </a:lstStyle>
          <a:p>
            <a:pPr/>
            <a:r>
              <a:t>Opportunity in Singapore</a:t>
            </a:r>
          </a:p>
        </p:txBody>
      </p:sp>
      <p:sp>
        <p:nvSpPr>
          <p:cNvPr id="271" name="9276"/>
          <p:cNvSpPr txBox="1"/>
          <p:nvPr/>
        </p:nvSpPr>
        <p:spPr>
          <a:xfrm>
            <a:off x="10764235" y="5743302"/>
            <a:ext cx="1641349"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BE41DE"/>
                </a:solidFill>
              </a:defRPr>
            </a:lvl1pPr>
          </a:lstStyle>
          <a:p>
            <a:pPr/>
            <a:r>
              <a:t>9276</a:t>
            </a:r>
          </a:p>
        </p:txBody>
      </p:sp>
      <p:sp>
        <p:nvSpPr>
          <p:cNvPr id="272" name="Total Addressable Market"/>
          <p:cNvSpPr txBox="1"/>
          <p:nvPr/>
        </p:nvSpPr>
        <p:spPr>
          <a:xfrm>
            <a:off x="1920391" y="5743302"/>
            <a:ext cx="8439330" cy="9083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b="1">
                <a:solidFill>
                  <a:srgbClr val="BE41DE"/>
                </a:solidFill>
              </a:defRPr>
            </a:lvl1pPr>
          </a:lstStyle>
          <a:p>
            <a:pPr/>
            <a:r>
              <a:t>Total Addressable Market</a:t>
            </a:r>
          </a:p>
        </p:txBody>
      </p:sp>
      <p:sp>
        <p:nvSpPr>
          <p:cNvPr id="273" name="Oval"/>
          <p:cNvSpPr/>
          <p:nvPr/>
        </p:nvSpPr>
        <p:spPr>
          <a:xfrm>
            <a:off x="14864258" y="3646807"/>
            <a:ext cx="7504033" cy="7472519"/>
          </a:xfrm>
          <a:prstGeom prst="ellipse">
            <a:avLst/>
          </a:prstGeom>
          <a:solidFill>
            <a:srgbClr val="DE6CDE"/>
          </a:solidFill>
          <a:ln w="12700">
            <a:miter lim="400000"/>
          </a:ln>
        </p:spPr>
        <p:txBody>
          <a:bodyPr lIns="50800" tIns="50800" rIns="50800" bIns="50800" anchor="ctr"/>
          <a:lstStyle/>
          <a:p>
            <a:pPr algn="ctr" defTabSz="457200">
              <a:spcBef>
                <a:spcPts val="0"/>
              </a:spcBef>
              <a:defRPr sz="3200">
                <a:latin typeface="Graphik Medium"/>
                <a:ea typeface="Graphik Medium"/>
                <a:cs typeface="Graphik Medium"/>
                <a:sym typeface="Graphik Medium"/>
              </a:defRPr>
            </a:pPr>
          </a:p>
        </p:txBody>
      </p:sp>
      <p:sp>
        <p:nvSpPr>
          <p:cNvPr id="274" name="Oval"/>
          <p:cNvSpPr/>
          <p:nvPr/>
        </p:nvSpPr>
        <p:spPr>
          <a:xfrm>
            <a:off x="15420680" y="4732657"/>
            <a:ext cx="6391188" cy="6364348"/>
          </a:xfrm>
          <a:prstGeom prst="ellipse">
            <a:avLst/>
          </a:prstGeom>
          <a:solidFill>
            <a:srgbClr val="BE41DE"/>
          </a:solidFill>
          <a:ln w="12700">
            <a:miter lim="400000"/>
          </a:ln>
        </p:spPr>
        <p:txBody>
          <a:bodyPr lIns="50800" tIns="50800" rIns="50800" bIns="50800" anchor="ctr"/>
          <a:lstStyle/>
          <a:p>
            <a:pPr algn="ctr" defTabSz="457200">
              <a:spcBef>
                <a:spcPts val="0"/>
              </a:spcBef>
              <a:defRPr sz="3200">
                <a:latin typeface="Graphik Medium"/>
                <a:ea typeface="Graphik Medium"/>
                <a:cs typeface="Graphik Medium"/>
                <a:sym typeface="Graphik Medium"/>
              </a:defRPr>
            </a:pPr>
          </a:p>
        </p:txBody>
      </p:sp>
      <p:sp>
        <p:nvSpPr>
          <p:cNvPr id="275" name="Oval"/>
          <p:cNvSpPr/>
          <p:nvPr/>
        </p:nvSpPr>
        <p:spPr>
          <a:xfrm>
            <a:off x="16591207" y="7063879"/>
            <a:ext cx="4050134" cy="4033126"/>
          </a:xfrm>
          <a:prstGeom prst="ellipse">
            <a:avLst/>
          </a:prstGeom>
          <a:solidFill>
            <a:srgbClr val="7846DE"/>
          </a:solidFill>
          <a:ln w="12700">
            <a:miter lim="400000"/>
          </a:ln>
        </p:spPr>
        <p:txBody>
          <a:bodyPr lIns="50800" tIns="50800" rIns="50800" bIns="50800" anchor="ctr"/>
          <a:lstStyle/>
          <a:p>
            <a:pPr algn="ctr" defTabSz="457200">
              <a:spcBef>
                <a:spcPts val="0"/>
              </a:spcBef>
              <a:defRPr sz="3200">
                <a:latin typeface="Graphik Medium"/>
                <a:ea typeface="Graphik Medium"/>
                <a:cs typeface="Graphik Medium"/>
                <a:sym typeface="Graphik Medium"/>
              </a:defRPr>
            </a:pPr>
          </a:p>
        </p:txBody>
      </p:sp>
      <p:sp>
        <p:nvSpPr>
          <p:cNvPr id="276" name="Sizing up the market - SAM"/>
          <p:cNvSpPr txBox="1"/>
          <p:nvPr/>
        </p:nvSpPr>
        <p:spPr>
          <a:xfrm>
            <a:off x="4245481" y="2289056"/>
            <a:ext cx="6635287" cy="8602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825500">
              <a:spcBef>
                <a:spcPts val="0"/>
              </a:spcBef>
              <a:defRPr sz="4000">
                <a:latin typeface="Graphik Medium"/>
                <a:ea typeface="Graphik Medium"/>
                <a:cs typeface="Graphik Medium"/>
                <a:sym typeface="Graphik Medium"/>
              </a:defRPr>
            </a:lvl1pPr>
          </a:lstStyle>
          <a:p>
            <a:pPr/>
            <a:r>
              <a:t>Sizing up the market - SAM</a:t>
            </a:r>
          </a:p>
        </p:txBody>
      </p:sp>
      <p:sp>
        <p:nvSpPr>
          <p:cNvPr id="277" name="11865"/>
          <p:cNvSpPr txBox="1"/>
          <p:nvPr/>
        </p:nvSpPr>
        <p:spPr>
          <a:xfrm>
            <a:off x="10764235" y="4331106"/>
            <a:ext cx="2059916" cy="100914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400">
                <a:solidFill>
                  <a:schemeClr val="accent6">
                    <a:satOff val="15236"/>
                    <a:lumOff val="17673"/>
                  </a:schemeClr>
                </a:solidFill>
              </a:defRPr>
            </a:lvl1pPr>
          </a:lstStyle>
          <a:p>
            <a:pPr/>
            <a:r>
              <a:t>11865</a:t>
            </a:r>
          </a:p>
        </p:txBody>
      </p:sp>
      <p:sp>
        <p:nvSpPr>
          <p:cNvPr id="278" name="Total number of F&amp;B Venues"/>
          <p:cNvSpPr txBox="1"/>
          <p:nvPr/>
        </p:nvSpPr>
        <p:spPr>
          <a:xfrm>
            <a:off x="862304" y="4331106"/>
            <a:ext cx="9497417" cy="100914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5400">
                <a:solidFill>
                  <a:schemeClr val="accent6">
                    <a:satOff val="15236"/>
                    <a:lumOff val="17673"/>
                  </a:schemeClr>
                </a:solidFill>
              </a:defRPr>
            </a:lvl1pPr>
          </a:lstStyle>
          <a:p>
            <a:pPr/>
            <a:r>
              <a:t>Total number of F&amp;B Venues</a:t>
            </a:r>
          </a:p>
        </p:txBody>
      </p:sp>
      <p:sp>
        <p:nvSpPr>
          <p:cNvPr id="279" name="1505"/>
          <p:cNvSpPr txBox="1"/>
          <p:nvPr/>
        </p:nvSpPr>
        <p:spPr>
          <a:xfrm>
            <a:off x="10764235" y="7174420"/>
            <a:ext cx="1351789" cy="769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8043E6"/>
                </a:solidFill>
              </a:defRPr>
            </a:lvl1pPr>
          </a:lstStyle>
          <a:p>
            <a:pPr/>
            <a:r>
              <a:t>1505</a:t>
            </a:r>
          </a:p>
        </p:txBody>
      </p:sp>
      <p:sp>
        <p:nvSpPr>
          <p:cNvPr id="280" name="Serviceable Available Market"/>
          <p:cNvSpPr txBox="1"/>
          <p:nvPr/>
        </p:nvSpPr>
        <p:spPr>
          <a:xfrm>
            <a:off x="2988132" y="7174420"/>
            <a:ext cx="7371589" cy="769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4000">
                <a:solidFill>
                  <a:srgbClr val="8043E6"/>
                </a:solidFill>
              </a:defRPr>
            </a:lvl1pPr>
          </a:lstStyle>
          <a:p>
            <a:pPr/>
            <a:r>
              <a:t>Serviceable Available Market</a:t>
            </a:r>
          </a:p>
        </p:txBody>
      </p:sp>
      <p:sp>
        <p:nvSpPr>
          <p:cNvPr id="281" name="738"/>
          <p:cNvSpPr txBox="1"/>
          <p:nvPr/>
        </p:nvSpPr>
        <p:spPr>
          <a:xfrm>
            <a:off x="10764235" y="8516338"/>
            <a:ext cx="640386" cy="4922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8043E6"/>
                </a:solidFill>
              </a:defRPr>
            </a:lvl1pPr>
          </a:lstStyle>
          <a:p>
            <a:pPr/>
            <a:r>
              <a:t>738</a:t>
            </a:r>
          </a:p>
        </p:txBody>
      </p:sp>
      <p:sp>
        <p:nvSpPr>
          <p:cNvPr id="282" name="939"/>
          <p:cNvSpPr txBox="1"/>
          <p:nvPr/>
        </p:nvSpPr>
        <p:spPr>
          <a:xfrm>
            <a:off x="10764235" y="9330932"/>
            <a:ext cx="673305" cy="4922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8043E6"/>
                </a:solidFill>
              </a:defRPr>
            </a:lvl1pPr>
          </a:lstStyle>
          <a:p>
            <a:pPr/>
            <a:r>
              <a:t>939</a:t>
            </a:r>
          </a:p>
        </p:txBody>
      </p:sp>
      <p:sp>
        <p:nvSpPr>
          <p:cNvPr id="283" name="104"/>
          <p:cNvSpPr txBox="1"/>
          <p:nvPr/>
        </p:nvSpPr>
        <p:spPr>
          <a:xfrm>
            <a:off x="10764235" y="10145525"/>
            <a:ext cx="623927" cy="4922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8043E6"/>
                </a:solidFill>
              </a:defRPr>
            </a:lvl1pPr>
          </a:lstStyle>
          <a:p>
            <a:pPr/>
            <a:r>
              <a:t>104</a:t>
            </a:r>
          </a:p>
        </p:txBody>
      </p:sp>
      <p:sp>
        <p:nvSpPr>
          <p:cNvPr id="284" name="Young, Mild and Free"/>
          <p:cNvSpPr txBox="1"/>
          <p:nvPr/>
        </p:nvSpPr>
        <p:spPr>
          <a:xfrm>
            <a:off x="7255332" y="8516338"/>
            <a:ext cx="3104389" cy="4922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2400">
                <a:solidFill>
                  <a:srgbClr val="8043E6"/>
                </a:solidFill>
              </a:defRPr>
            </a:lvl1pPr>
          </a:lstStyle>
          <a:p>
            <a:pPr/>
            <a:r>
              <a:t>Young, Mild and Free</a:t>
            </a:r>
          </a:p>
        </p:txBody>
      </p:sp>
      <p:sp>
        <p:nvSpPr>
          <p:cNvPr id="285" name="Aesthetically Anchored"/>
          <p:cNvSpPr txBox="1"/>
          <p:nvPr/>
        </p:nvSpPr>
        <p:spPr>
          <a:xfrm>
            <a:off x="6935597" y="9330932"/>
            <a:ext cx="3424124" cy="4922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2400">
                <a:solidFill>
                  <a:srgbClr val="8043E6"/>
                </a:solidFill>
              </a:defRPr>
            </a:lvl1pPr>
          </a:lstStyle>
          <a:p>
            <a:pPr/>
            <a:r>
              <a:t>Aesthetically Anchored</a:t>
            </a:r>
          </a:p>
        </p:txBody>
      </p:sp>
      <p:sp>
        <p:nvSpPr>
          <p:cNvPr id="286" name="Haute Cuisine"/>
          <p:cNvSpPr txBox="1"/>
          <p:nvPr/>
        </p:nvSpPr>
        <p:spPr>
          <a:xfrm>
            <a:off x="8254466" y="10145525"/>
            <a:ext cx="2105255" cy="4922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2400">
                <a:solidFill>
                  <a:srgbClr val="8043E6"/>
                </a:solidFill>
              </a:defRPr>
            </a:lvl1pPr>
          </a:lstStyle>
          <a:p>
            <a:pPr/>
            <a:r>
              <a:t>Haute Cuisine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8" name="Two jellyfish touching against a dark blue background" descr="Two jellyfish touching against a dark blue background"/>
          <p:cNvPicPr>
            <a:picLocks noChangeAspect="1"/>
          </p:cNvPicPr>
          <p:nvPr>
            <p:ph type="pic" idx="21"/>
          </p:nvPr>
        </p:nvPicPr>
        <p:blipFill>
          <a:blip r:embed="rId2">
            <a:extLst/>
          </a:blip>
          <a:srcRect l="5719" t="0" r="5719" b="0"/>
          <a:stretch>
            <a:fillRect/>
          </a:stretch>
        </p:blipFill>
        <p:spPr>
          <a:xfrm>
            <a:off x="0" y="-25400"/>
            <a:ext cx="12192000" cy="13766800"/>
          </a:xfrm>
          <a:prstGeom prst="rect">
            <a:avLst/>
          </a:prstGeom>
        </p:spPr>
      </p:pic>
      <p:sp>
        <p:nvSpPr>
          <p:cNvPr id="289" name="Priority Venues"/>
          <p:cNvSpPr txBox="1"/>
          <p:nvPr>
            <p:ph type="title"/>
          </p:nvPr>
        </p:nvSpPr>
        <p:spPr>
          <a:xfrm>
            <a:off x="13639800" y="3885108"/>
            <a:ext cx="9652000" cy="3200203"/>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Priority Venues</a:t>
            </a:r>
          </a:p>
        </p:txBody>
      </p:sp>
      <p:sp>
        <p:nvSpPr>
          <p:cNvPr id="290" name="Deciding 25 venues to start"/>
          <p:cNvSpPr txBox="1"/>
          <p:nvPr>
            <p:ph type="body" sz="quarter" idx="1"/>
          </p:nvPr>
        </p:nvSpPr>
        <p:spPr>
          <a:xfrm>
            <a:off x="13639800" y="6845300"/>
            <a:ext cx="9652000" cy="5664200"/>
          </a:xfrm>
          <a:prstGeom prst="rect">
            <a:avLst/>
          </a:prstGeom>
        </p:spPr>
        <p:txBody>
          <a:bodyPr/>
          <a:lstStyle/>
          <a:p>
            <a:pPr/>
            <a:r>
              <a:t>Deciding 25 venues to start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Priority Venues"/>
          <p:cNvSpPr txBox="1"/>
          <p:nvPr>
            <p:ph type="title"/>
          </p:nvPr>
        </p:nvSpPr>
        <p:spPr>
          <a:xfrm>
            <a:off x="7366000" y="862116"/>
            <a:ext cx="9652000" cy="1549401"/>
          </a:xfrm>
          <a:prstGeom prst="rect">
            <a:avLst/>
          </a:prstGeom>
        </p:spPr>
        <p:txBody>
          <a:bodyPr/>
          <a:lstStyle/>
          <a:p>
            <a:pPr/>
            <a:r>
              <a:t>Priority Venues</a:t>
            </a:r>
          </a:p>
        </p:txBody>
      </p:sp>
      <p:sp>
        <p:nvSpPr>
          <p:cNvPr id="293" name="What’s important to get customers during the initial phase?"/>
          <p:cNvSpPr txBox="1"/>
          <p:nvPr>
            <p:ph type="body" sz="quarter" idx="1"/>
          </p:nvPr>
        </p:nvSpPr>
        <p:spPr>
          <a:xfrm>
            <a:off x="3530049" y="4972730"/>
            <a:ext cx="17323902" cy="1016001"/>
          </a:xfrm>
          <a:prstGeom prst="rect">
            <a:avLst/>
          </a:prstGeom>
        </p:spPr>
        <p:txBody>
          <a:bodyPr/>
          <a:lstStyle>
            <a:lvl1pPr marL="0" indent="0" algn="ctr">
              <a:buClrTx/>
              <a:buSzTx/>
              <a:buNone/>
            </a:lvl1pPr>
          </a:lstStyle>
          <a:p>
            <a:pPr/>
            <a:r>
              <a:t>What’s important to get customers during the initial phase?</a:t>
            </a:r>
          </a:p>
        </p:txBody>
      </p:sp>
      <p:sp>
        <p:nvSpPr>
          <p:cNvPr id="294" name="Deciding 25 venues to start"/>
          <p:cNvSpPr txBox="1"/>
          <p:nvPr>
            <p:ph type="body" idx="21"/>
          </p:nvPr>
        </p:nvSpPr>
        <p:spPr>
          <a:xfrm>
            <a:off x="7366000" y="2157516"/>
            <a:ext cx="9652000" cy="1016001"/>
          </a:xfrm>
          <a:prstGeom prst="rect">
            <a:avLst/>
          </a:prstGeom>
          <a:extLst>
            <a:ext uri="{C572A759-6A51-4108-AA02-DFA0A04FC94B}">
              <ma14:wrappingTextBoxFlag xmlns:ma14="http://schemas.microsoft.com/office/mac/drawingml/2011/main" val="1"/>
            </a:ext>
          </a:extLst>
        </p:spPr>
        <p:txBody>
          <a:bodyPr/>
          <a:lstStyle/>
          <a:p>
            <a:pPr/>
            <a:r>
              <a:t>Deciding 25 venues to start</a:t>
            </a:r>
          </a:p>
        </p:txBody>
      </p:sp>
      <p:grpSp>
        <p:nvGrpSpPr>
          <p:cNvPr id="299" name="Group"/>
          <p:cNvGrpSpPr/>
          <p:nvPr/>
        </p:nvGrpSpPr>
        <p:grpSpPr>
          <a:xfrm>
            <a:off x="2644030" y="7256863"/>
            <a:ext cx="5920131" cy="2793706"/>
            <a:chOff x="0" y="0"/>
            <a:chExt cx="5920130" cy="2793705"/>
          </a:xfrm>
        </p:grpSpPr>
        <p:grpSp>
          <p:nvGrpSpPr>
            <p:cNvPr id="297" name="Group"/>
            <p:cNvGrpSpPr/>
            <p:nvPr/>
          </p:nvGrpSpPr>
          <p:grpSpPr>
            <a:xfrm>
              <a:off x="2355933" y="-1"/>
              <a:ext cx="1208264" cy="1531199"/>
              <a:chOff x="0" y="0"/>
              <a:chExt cx="1208262" cy="1531197"/>
            </a:xfrm>
          </p:grpSpPr>
          <p:sp>
            <p:nvSpPr>
              <p:cNvPr id="295" name="Male"/>
              <p:cNvSpPr/>
              <p:nvPr/>
            </p:nvSpPr>
            <p:spPr>
              <a:xfrm>
                <a:off x="641072" y="367"/>
                <a:ext cx="567191" cy="1530463"/>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296" name="Female"/>
              <p:cNvSpPr/>
              <p:nvPr/>
            </p:nvSpPr>
            <p:spPr>
              <a:xfrm>
                <a:off x="-1" y="0"/>
                <a:ext cx="692275" cy="1531198"/>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7"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grpSp>
        <p:sp>
          <p:nvSpPr>
            <p:cNvPr id="298" name="Target Audience Fit"/>
            <p:cNvSpPr txBox="1"/>
            <p:nvPr/>
          </p:nvSpPr>
          <p:spPr>
            <a:xfrm>
              <a:off x="0" y="1885401"/>
              <a:ext cx="5920131"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vl1pPr>
            </a:lstStyle>
            <a:p>
              <a:pPr/>
              <a:r>
                <a:t>Target Audience Fit</a:t>
              </a:r>
            </a:p>
          </p:txBody>
        </p:sp>
      </p:grpSp>
      <p:grpSp>
        <p:nvGrpSpPr>
          <p:cNvPr id="309" name="Group"/>
          <p:cNvGrpSpPr/>
          <p:nvPr/>
        </p:nvGrpSpPr>
        <p:grpSpPr>
          <a:xfrm>
            <a:off x="9903759" y="7311460"/>
            <a:ext cx="5160570" cy="2684512"/>
            <a:chOff x="0" y="0"/>
            <a:chExt cx="5160568" cy="2684511"/>
          </a:xfrm>
        </p:grpSpPr>
        <p:grpSp>
          <p:nvGrpSpPr>
            <p:cNvPr id="307" name="Group"/>
            <p:cNvGrpSpPr/>
            <p:nvPr/>
          </p:nvGrpSpPr>
          <p:grpSpPr>
            <a:xfrm>
              <a:off x="2046487" y="0"/>
              <a:ext cx="1067595" cy="1422004"/>
              <a:chOff x="0" y="0"/>
              <a:chExt cx="1067593" cy="1422003"/>
            </a:xfrm>
          </p:grpSpPr>
          <p:sp>
            <p:nvSpPr>
              <p:cNvPr id="300" name="Shape"/>
              <p:cNvSpPr/>
              <p:nvPr/>
            </p:nvSpPr>
            <p:spPr>
              <a:xfrm>
                <a:off x="0" y="0"/>
                <a:ext cx="1067594" cy="1422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345"/>
                    </a:lnTo>
                    <a:lnTo>
                      <a:pt x="18476" y="0"/>
                    </a:lnTo>
                    <a:lnTo>
                      <a:pt x="0" y="0"/>
                    </a:lnTo>
                    <a:close/>
                    <a:moveTo>
                      <a:pt x="2778" y="2104"/>
                    </a:moveTo>
                    <a:lnTo>
                      <a:pt x="15409" y="2104"/>
                    </a:lnTo>
                    <a:lnTo>
                      <a:pt x="15409" y="4226"/>
                    </a:lnTo>
                    <a:lnTo>
                      <a:pt x="2778" y="4226"/>
                    </a:lnTo>
                    <a:lnTo>
                      <a:pt x="2778" y="2104"/>
                    </a:lnTo>
                    <a:close/>
                    <a:moveTo>
                      <a:pt x="17625" y="2104"/>
                    </a:moveTo>
                    <a:cubicBezTo>
                      <a:pt x="18405" y="2104"/>
                      <a:pt x="19039" y="2580"/>
                      <a:pt x="19039" y="3165"/>
                    </a:cubicBezTo>
                    <a:cubicBezTo>
                      <a:pt x="19039" y="3750"/>
                      <a:pt x="18405" y="4226"/>
                      <a:pt x="17625" y="4226"/>
                    </a:cubicBezTo>
                    <a:cubicBezTo>
                      <a:pt x="16846" y="4226"/>
                      <a:pt x="16220" y="3750"/>
                      <a:pt x="16220" y="3165"/>
                    </a:cubicBezTo>
                    <a:cubicBezTo>
                      <a:pt x="16220" y="2580"/>
                      <a:pt x="16846" y="2104"/>
                      <a:pt x="17625" y="2104"/>
                    </a:cubicBezTo>
                    <a:close/>
                    <a:moveTo>
                      <a:pt x="2778" y="5160"/>
                    </a:moveTo>
                    <a:lnTo>
                      <a:pt x="15409" y="5160"/>
                    </a:lnTo>
                    <a:lnTo>
                      <a:pt x="15409" y="7276"/>
                    </a:lnTo>
                    <a:lnTo>
                      <a:pt x="2778" y="7276"/>
                    </a:lnTo>
                    <a:lnTo>
                      <a:pt x="2778" y="5160"/>
                    </a:lnTo>
                    <a:close/>
                    <a:moveTo>
                      <a:pt x="17625" y="5160"/>
                    </a:moveTo>
                    <a:cubicBezTo>
                      <a:pt x="18405" y="5160"/>
                      <a:pt x="19039" y="5636"/>
                      <a:pt x="19039" y="6221"/>
                    </a:cubicBezTo>
                    <a:cubicBezTo>
                      <a:pt x="19039" y="6807"/>
                      <a:pt x="18405" y="7276"/>
                      <a:pt x="17625" y="7276"/>
                    </a:cubicBezTo>
                    <a:cubicBezTo>
                      <a:pt x="16846" y="7276"/>
                      <a:pt x="16220" y="6807"/>
                      <a:pt x="16220" y="6221"/>
                    </a:cubicBezTo>
                    <a:cubicBezTo>
                      <a:pt x="16220" y="5636"/>
                      <a:pt x="16846" y="5160"/>
                      <a:pt x="17625" y="5160"/>
                    </a:cubicBezTo>
                    <a:close/>
                    <a:moveTo>
                      <a:pt x="2778" y="8211"/>
                    </a:moveTo>
                    <a:lnTo>
                      <a:pt x="15409" y="8211"/>
                    </a:lnTo>
                    <a:lnTo>
                      <a:pt x="15409" y="10333"/>
                    </a:lnTo>
                    <a:lnTo>
                      <a:pt x="2778" y="10333"/>
                    </a:lnTo>
                    <a:lnTo>
                      <a:pt x="2778" y="8211"/>
                    </a:lnTo>
                    <a:close/>
                    <a:moveTo>
                      <a:pt x="17625" y="8211"/>
                    </a:moveTo>
                    <a:cubicBezTo>
                      <a:pt x="18405" y="8211"/>
                      <a:pt x="19039" y="8687"/>
                      <a:pt x="19039" y="9272"/>
                    </a:cubicBezTo>
                    <a:cubicBezTo>
                      <a:pt x="19039" y="9857"/>
                      <a:pt x="18405" y="10333"/>
                      <a:pt x="17625" y="10333"/>
                    </a:cubicBezTo>
                    <a:cubicBezTo>
                      <a:pt x="16846" y="10333"/>
                      <a:pt x="16220" y="9857"/>
                      <a:pt x="16220" y="9272"/>
                    </a:cubicBezTo>
                    <a:cubicBezTo>
                      <a:pt x="16220" y="8687"/>
                      <a:pt x="16846" y="8211"/>
                      <a:pt x="17625" y="8211"/>
                    </a:cubicBezTo>
                    <a:close/>
                    <a:moveTo>
                      <a:pt x="2778" y="11267"/>
                    </a:moveTo>
                    <a:lnTo>
                      <a:pt x="15409" y="11267"/>
                    </a:lnTo>
                    <a:lnTo>
                      <a:pt x="15409" y="13383"/>
                    </a:lnTo>
                    <a:lnTo>
                      <a:pt x="2778" y="13383"/>
                    </a:lnTo>
                    <a:lnTo>
                      <a:pt x="2778" y="11267"/>
                    </a:lnTo>
                    <a:close/>
                    <a:moveTo>
                      <a:pt x="17625" y="11267"/>
                    </a:moveTo>
                    <a:cubicBezTo>
                      <a:pt x="18405" y="11267"/>
                      <a:pt x="19039" y="11737"/>
                      <a:pt x="19039" y="12322"/>
                    </a:cubicBezTo>
                    <a:cubicBezTo>
                      <a:pt x="19039" y="12907"/>
                      <a:pt x="18405" y="13383"/>
                      <a:pt x="17625" y="13383"/>
                    </a:cubicBezTo>
                    <a:cubicBezTo>
                      <a:pt x="16846" y="13383"/>
                      <a:pt x="16220" y="12907"/>
                      <a:pt x="16220" y="12322"/>
                    </a:cubicBezTo>
                    <a:cubicBezTo>
                      <a:pt x="16220" y="11737"/>
                      <a:pt x="16846" y="11267"/>
                      <a:pt x="17625" y="11267"/>
                    </a:cubicBezTo>
                    <a:close/>
                    <a:moveTo>
                      <a:pt x="2778" y="14318"/>
                    </a:moveTo>
                    <a:lnTo>
                      <a:pt x="15409" y="14318"/>
                    </a:lnTo>
                    <a:lnTo>
                      <a:pt x="15409" y="16440"/>
                    </a:lnTo>
                    <a:lnTo>
                      <a:pt x="2778" y="16440"/>
                    </a:lnTo>
                    <a:lnTo>
                      <a:pt x="2778" y="14318"/>
                    </a:lnTo>
                    <a:close/>
                    <a:moveTo>
                      <a:pt x="17625" y="14318"/>
                    </a:moveTo>
                    <a:cubicBezTo>
                      <a:pt x="18405" y="14318"/>
                      <a:pt x="19039" y="14793"/>
                      <a:pt x="19039" y="15379"/>
                    </a:cubicBezTo>
                    <a:cubicBezTo>
                      <a:pt x="19039" y="15964"/>
                      <a:pt x="18405" y="16440"/>
                      <a:pt x="17625" y="16440"/>
                    </a:cubicBezTo>
                    <a:cubicBezTo>
                      <a:pt x="16846" y="16440"/>
                      <a:pt x="16220" y="15964"/>
                      <a:pt x="16220" y="15379"/>
                    </a:cubicBezTo>
                    <a:cubicBezTo>
                      <a:pt x="16220" y="14793"/>
                      <a:pt x="16846" y="14318"/>
                      <a:pt x="17625" y="14318"/>
                    </a:cubicBezTo>
                    <a:close/>
                    <a:moveTo>
                      <a:pt x="2778" y="17374"/>
                    </a:moveTo>
                    <a:lnTo>
                      <a:pt x="15409" y="17374"/>
                    </a:lnTo>
                    <a:lnTo>
                      <a:pt x="15409" y="19490"/>
                    </a:lnTo>
                    <a:lnTo>
                      <a:pt x="2778" y="19490"/>
                    </a:lnTo>
                    <a:lnTo>
                      <a:pt x="2778" y="17374"/>
                    </a:lnTo>
                    <a:close/>
                    <a:moveTo>
                      <a:pt x="17625" y="17374"/>
                    </a:moveTo>
                    <a:cubicBezTo>
                      <a:pt x="18405" y="17374"/>
                      <a:pt x="19039" y="17850"/>
                      <a:pt x="19039" y="18435"/>
                    </a:cubicBezTo>
                    <a:cubicBezTo>
                      <a:pt x="19039" y="19020"/>
                      <a:pt x="18405" y="19490"/>
                      <a:pt x="17625" y="19490"/>
                    </a:cubicBezTo>
                    <a:cubicBezTo>
                      <a:pt x="16846" y="19490"/>
                      <a:pt x="16220" y="19020"/>
                      <a:pt x="16220" y="18435"/>
                    </a:cubicBezTo>
                    <a:cubicBezTo>
                      <a:pt x="16220" y="17850"/>
                      <a:pt x="16846" y="17374"/>
                      <a:pt x="17625" y="17374"/>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01" name="Shape"/>
              <p:cNvSpPr/>
              <p:nvPr/>
            </p:nvSpPr>
            <p:spPr>
              <a:xfrm>
                <a:off x="814808" y="16508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02" name="Shape"/>
              <p:cNvSpPr/>
              <p:nvPr/>
            </p:nvSpPr>
            <p:spPr>
              <a:xfrm>
                <a:off x="814808" y="56786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03" name="Shape"/>
              <p:cNvSpPr/>
              <p:nvPr/>
            </p:nvSpPr>
            <p:spPr>
              <a:xfrm>
                <a:off x="814808" y="36012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04" name="Shape"/>
              <p:cNvSpPr/>
              <p:nvPr/>
            </p:nvSpPr>
            <p:spPr>
              <a:xfrm>
                <a:off x="814808" y="77560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05" name="Shape"/>
              <p:cNvSpPr/>
              <p:nvPr/>
            </p:nvSpPr>
            <p:spPr>
              <a:xfrm>
                <a:off x="814808" y="117838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06" name="Shape"/>
              <p:cNvSpPr/>
              <p:nvPr/>
            </p:nvSpPr>
            <p:spPr>
              <a:xfrm>
                <a:off x="814808" y="97064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grpSp>
        <p:sp>
          <p:nvSpPr>
            <p:cNvPr id="308" name="Three Criteria Fit"/>
            <p:cNvSpPr txBox="1"/>
            <p:nvPr/>
          </p:nvSpPr>
          <p:spPr>
            <a:xfrm>
              <a:off x="0" y="1776207"/>
              <a:ext cx="5160569"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vl1pPr>
            </a:lstStyle>
            <a:p>
              <a:pPr/>
              <a:r>
                <a:t>Three Criteria Fit</a:t>
              </a:r>
            </a:p>
          </p:txBody>
        </p:sp>
      </p:grpSp>
      <p:grpSp>
        <p:nvGrpSpPr>
          <p:cNvPr id="317" name="Group"/>
          <p:cNvGrpSpPr/>
          <p:nvPr/>
        </p:nvGrpSpPr>
        <p:grpSpPr>
          <a:xfrm>
            <a:off x="16726817" y="7265243"/>
            <a:ext cx="4796029" cy="2770511"/>
            <a:chOff x="0" y="0"/>
            <a:chExt cx="4796028" cy="2770510"/>
          </a:xfrm>
        </p:grpSpPr>
        <p:sp>
          <p:nvSpPr>
            <p:cNvPr id="310" name="Potential Reach"/>
            <p:cNvSpPr txBox="1"/>
            <p:nvPr/>
          </p:nvSpPr>
          <p:spPr>
            <a:xfrm>
              <a:off x="0" y="1862206"/>
              <a:ext cx="4796029"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vl1pPr>
            </a:lstStyle>
            <a:p>
              <a:pPr/>
              <a:r>
                <a:t>Potential Reach</a:t>
              </a:r>
            </a:p>
          </p:txBody>
        </p:sp>
        <p:grpSp>
          <p:nvGrpSpPr>
            <p:cNvPr id="316" name="Group"/>
            <p:cNvGrpSpPr/>
            <p:nvPr/>
          </p:nvGrpSpPr>
          <p:grpSpPr>
            <a:xfrm>
              <a:off x="1223568" y="0"/>
              <a:ext cx="2363510" cy="1555836"/>
              <a:chOff x="0" y="0"/>
              <a:chExt cx="2363508" cy="1555835"/>
            </a:xfrm>
          </p:grpSpPr>
          <p:sp>
            <p:nvSpPr>
              <p:cNvPr id="311" name="World"/>
              <p:cNvSpPr/>
              <p:nvPr/>
            </p:nvSpPr>
            <p:spPr>
              <a:xfrm>
                <a:off x="0" y="6435"/>
                <a:ext cx="645254" cy="645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12" name="Phone"/>
              <p:cNvSpPr/>
              <p:nvPr/>
            </p:nvSpPr>
            <p:spPr>
              <a:xfrm>
                <a:off x="1271847" y="853565"/>
                <a:ext cx="645230" cy="645264"/>
              </a:xfrm>
              <a:custGeom>
                <a:avLst/>
                <a:gdLst/>
                <a:ahLst/>
                <a:cxnLst>
                  <a:cxn ang="0">
                    <a:pos x="wd2" y="hd2"/>
                  </a:cxn>
                  <a:cxn ang="5400000">
                    <a:pos x="wd2" y="hd2"/>
                  </a:cxn>
                  <a:cxn ang="10800000">
                    <a:pos x="wd2" y="hd2"/>
                  </a:cxn>
                  <a:cxn ang="16200000">
                    <a:pos x="wd2" y="hd2"/>
                  </a:cxn>
                </a:cxnLst>
                <a:rect l="0" t="0" r="r" b="b"/>
                <a:pathLst>
                  <a:path w="21279" h="21372" fill="norm" stroke="1"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13" name="Child at Play"/>
              <p:cNvSpPr/>
              <p:nvPr/>
            </p:nvSpPr>
            <p:spPr>
              <a:xfrm>
                <a:off x="474612" y="796557"/>
                <a:ext cx="559626" cy="759279"/>
              </a:xfrm>
              <a:custGeom>
                <a:avLst/>
                <a:gdLst/>
                <a:ahLst/>
                <a:cxnLst>
                  <a:cxn ang="0">
                    <a:pos x="wd2" y="hd2"/>
                  </a:cxn>
                  <a:cxn ang="5400000">
                    <a:pos x="wd2" y="hd2"/>
                  </a:cxn>
                  <a:cxn ang="10800000">
                    <a:pos x="wd2" y="hd2"/>
                  </a:cxn>
                  <a:cxn ang="16200000">
                    <a:pos x="wd2" y="hd2"/>
                  </a:cxn>
                </a:cxnLst>
                <a:rect l="0" t="0" r="r" b="b"/>
                <a:pathLst>
                  <a:path w="21386" h="21580" fill="norm" stroke="1" extrusionOk="0">
                    <a:moveTo>
                      <a:pt x="12654" y="1"/>
                    </a:moveTo>
                    <a:cubicBezTo>
                      <a:pt x="12170" y="-5"/>
                      <a:pt x="12012" y="52"/>
                      <a:pt x="12012" y="52"/>
                    </a:cubicBezTo>
                    <a:lnTo>
                      <a:pt x="11943" y="80"/>
                    </a:lnTo>
                    <a:cubicBezTo>
                      <a:pt x="11837" y="63"/>
                      <a:pt x="11641" y="46"/>
                      <a:pt x="11256" y="141"/>
                    </a:cubicBezTo>
                    <a:cubicBezTo>
                      <a:pt x="10863" y="259"/>
                      <a:pt x="9776" y="725"/>
                      <a:pt x="10033" y="2169"/>
                    </a:cubicBezTo>
                    <a:cubicBezTo>
                      <a:pt x="10162" y="2894"/>
                      <a:pt x="10621" y="3103"/>
                      <a:pt x="11074" y="3479"/>
                    </a:cubicBezTo>
                    <a:cubicBezTo>
                      <a:pt x="11278" y="3648"/>
                      <a:pt x="11369" y="3856"/>
                      <a:pt x="11369" y="3901"/>
                    </a:cubicBezTo>
                    <a:cubicBezTo>
                      <a:pt x="11362" y="4080"/>
                      <a:pt x="11332" y="4188"/>
                      <a:pt x="11294" y="4261"/>
                    </a:cubicBezTo>
                    <a:cubicBezTo>
                      <a:pt x="11165" y="4244"/>
                      <a:pt x="11082" y="4192"/>
                      <a:pt x="10923" y="4271"/>
                    </a:cubicBezTo>
                    <a:cubicBezTo>
                      <a:pt x="10908" y="4277"/>
                      <a:pt x="10856" y="4322"/>
                      <a:pt x="10803" y="4373"/>
                    </a:cubicBezTo>
                    <a:cubicBezTo>
                      <a:pt x="10621" y="4435"/>
                      <a:pt x="8906" y="5227"/>
                      <a:pt x="7290" y="6503"/>
                    </a:cubicBezTo>
                    <a:cubicBezTo>
                      <a:pt x="7282" y="6509"/>
                      <a:pt x="7282" y="6508"/>
                      <a:pt x="7282" y="6513"/>
                    </a:cubicBezTo>
                    <a:cubicBezTo>
                      <a:pt x="7260" y="6525"/>
                      <a:pt x="7245" y="6541"/>
                      <a:pt x="7245" y="6547"/>
                    </a:cubicBezTo>
                    <a:cubicBezTo>
                      <a:pt x="7177" y="6609"/>
                      <a:pt x="6503" y="7013"/>
                      <a:pt x="6466" y="7249"/>
                    </a:cubicBezTo>
                    <a:cubicBezTo>
                      <a:pt x="6435" y="7485"/>
                      <a:pt x="6595" y="8176"/>
                      <a:pt x="6791" y="8794"/>
                    </a:cubicBezTo>
                    <a:cubicBezTo>
                      <a:pt x="7026" y="9519"/>
                      <a:pt x="7463" y="10352"/>
                      <a:pt x="7441" y="10610"/>
                    </a:cubicBezTo>
                    <a:cubicBezTo>
                      <a:pt x="7433" y="10683"/>
                      <a:pt x="7312" y="10986"/>
                      <a:pt x="7372" y="11126"/>
                    </a:cubicBezTo>
                    <a:cubicBezTo>
                      <a:pt x="7486" y="11385"/>
                      <a:pt x="7843" y="11492"/>
                      <a:pt x="7835" y="11627"/>
                    </a:cubicBezTo>
                    <a:cubicBezTo>
                      <a:pt x="7820" y="11818"/>
                      <a:pt x="7901" y="11914"/>
                      <a:pt x="8014" y="11959"/>
                    </a:cubicBezTo>
                    <a:cubicBezTo>
                      <a:pt x="8007" y="12195"/>
                      <a:pt x="8007" y="12391"/>
                      <a:pt x="8007" y="12470"/>
                    </a:cubicBezTo>
                    <a:cubicBezTo>
                      <a:pt x="8015" y="12565"/>
                      <a:pt x="8037" y="13133"/>
                      <a:pt x="8014" y="13228"/>
                    </a:cubicBezTo>
                    <a:cubicBezTo>
                      <a:pt x="7818" y="14251"/>
                      <a:pt x="7221" y="14958"/>
                      <a:pt x="7183" y="15009"/>
                    </a:cubicBezTo>
                    <a:cubicBezTo>
                      <a:pt x="7146" y="15059"/>
                      <a:pt x="7078" y="15168"/>
                      <a:pt x="7101" y="15212"/>
                    </a:cubicBezTo>
                    <a:cubicBezTo>
                      <a:pt x="7154" y="15308"/>
                      <a:pt x="7327" y="15381"/>
                      <a:pt x="7478" y="15465"/>
                    </a:cubicBezTo>
                    <a:cubicBezTo>
                      <a:pt x="7539" y="15499"/>
                      <a:pt x="7646" y="15550"/>
                      <a:pt x="7766" y="15606"/>
                    </a:cubicBezTo>
                    <a:lnTo>
                      <a:pt x="7743" y="15667"/>
                    </a:lnTo>
                    <a:cubicBezTo>
                      <a:pt x="7728" y="15701"/>
                      <a:pt x="7691" y="15728"/>
                      <a:pt x="7646" y="15734"/>
                    </a:cubicBezTo>
                    <a:cubicBezTo>
                      <a:pt x="7072" y="15796"/>
                      <a:pt x="6535" y="15835"/>
                      <a:pt x="5833" y="16020"/>
                    </a:cubicBezTo>
                    <a:cubicBezTo>
                      <a:pt x="4548" y="16363"/>
                      <a:pt x="3966" y="16757"/>
                      <a:pt x="2629" y="17077"/>
                    </a:cubicBezTo>
                    <a:cubicBezTo>
                      <a:pt x="2606" y="17066"/>
                      <a:pt x="2584" y="17055"/>
                      <a:pt x="2553" y="17044"/>
                    </a:cubicBezTo>
                    <a:cubicBezTo>
                      <a:pt x="2508" y="17033"/>
                      <a:pt x="2440" y="17044"/>
                      <a:pt x="2440" y="17044"/>
                    </a:cubicBezTo>
                    <a:cubicBezTo>
                      <a:pt x="2228" y="16903"/>
                      <a:pt x="2161" y="16881"/>
                      <a:pt x="1829" y="16824"/>
                    </a:cubicBezTo>
                    <a:cubicBezTo>
                      <a:pt x="1564" y="16785"/>
                      <a:pt x="1283" y="16824"/>
                      <a:pt x="1283" y="16824"/>
                    </a:cubicBezTo>
                    <a:cubicBezTo>
                      <a:pt x="1124" y="16785"/>
                      <a:pt x="1005" y="16752"/>
                      <a:pt x="853" y="16791"/>
                    </a:cubicBezTo>
                    <a:cubicBezTo>
                      <a:pt x="612" y="16864"/>
                      <a:pt x="557" y="16942"/>
                      <a:pt x="497" y="17077"/>
                    </a:cubicBezTo>
                    <a:lnTo>
                      <a:pt x="317" y="17453"/>
                    </a:lnTo>
                    <a:cubicBezTo>
                      <a:pt x="257" y="17588"/>
                      <a:pt x="263" y="17728"/>
                      <a:pt x="339" y="17846"/>
                    </a:cubicBezTo>
                    <a:cubicBezTo>
                      <a:pt x="392" y="17964"/>
                      <a:pt x="437" y="18112"/>
                      <a:pt x="369" y="18303"/>
                    </a:cubicBezTo>
                    <a:cubicBezTo>
                      <a:pt x="301" y="18500"/>
                      <a:pt x="150" y="18442"/>
                      <a:pt x="29" y="18881"/>
                    </a:cubicBezTo>
                    <a:cubicBezTo>
                      <a:pt x="-99" y="19319"/>
                      <a:pt x="233" y="20005"/>
                      <a:pt x="263" y="20083"/>
                    </a:cubicBezTo>
                    <a:cubicBezTo>
                      <a:pt x="301" y="20162"/>
                      <a:pt x="565" y="20382"/>
                      <a:pt x="905" y="20270"/>
                    </a:cubicBezTo>
                    <a:cubicBezTo>
                      <a:pt x="1238" y="20157"/>
                      <a:pt x="1133" y="19785"/>
                      <a:pt x="1269" y="19476"/>
                    </a:cubicBezTo>
                    <a:cubicBezTo>
                      <a:pt x="1405" y="19167"/>
                      <a:pt x="1608" y="19060"/>
                      <a:pt x="1699" y="18853"/>
                    </a:cubicBezTo>
                    <a:cubicBezTo>
                      <a:pt x="1827" y="18577"/>
                      <a:pt x="2727" y="18365"/>
                      <a:pt x="2818" y="18106"/>
                    </a:cubicBezTo>
                    <a:cubicBezTo>
                      <a:pt x="3717" y="17898"/>
                      <a:pt x="5400" y="17678"/>
                      <a:pt x="6126" y="17537"/>
                    </a:cubicBezTo>
                    <a:cubicBezTo>
                      <a:pt x="6904" y="17391"/>
                      <a:pt x="8808" y="17016"/>
                      <a:pt x="8808" y="17016"/>
                    </a:cubicBezTo>
                    <a:cubicBezTo>
                      <a:pt x="8921" y="16993"/>
                      <a:pt x="9029" y="16954"/>
                      <a:pt x="9119" y="16909"/>
                    </a:cubicBezTo>
                    <a:cubicBezTo>
                      <a:pt x="9263" y="16841"/>
                      <a:pt x="9459" y="16628"/>
                      <a:pt x="9466" y="16622"/>
                    </a:cubicBezTo>
                    <a:lnTo>
                      <a:pt x="9752" y="16319"/>
                    </a:lnTo>
                    <a:cubicBezTo>
                      <a:pt x="9858" y="16347"/>
                      <a:pt x="10192" y="16240"/>
                      <a:pt x="10260" y="16155"/>
                    </a:cubicBezTo>
                    <a:cubicBezTo>
                      <a:pt x="10592" y="15734"/>
                      <a:pt x="11468" y="14549"/>
                      <a:pt x="11521" y="14487"/>
                    </a:cubicBezTo>
                    <a:cubicBezTo>
                      <a:pt x="11573" y="14431"/>
                      <a:pt x="11642" y="14357"/>
                      <a:pt x="11740" y="14419"/>
                    </a:cubicBezTo>
                    <a:cubicBezTo>
                      <a:pt x="11793" y="14452"/>
                      <a:pt x="12141" y="14712"/>
                      <a:pt x="12715" y="15162"/>
                    </a:cubicBezTo>
                    <a:cubicBezTo>
                      <a:pt x="13463" y="15752"/>
                      <a:pt x="14006" y="15959"/>
                      <a:pt x="14059" y="15982"/>
                    </a:cubicBezTo>
                    <a:cubicBezTo>
                      <a:pt x="14263" y="16060"/>
                      <a:pt x="14702" y="15505"/>
                      <a:pt x="14831" y="15353"/>
                    </a:cubicBezTo>
                    <a:lnTo>
                      <a:pt x="14861" y="15363"/>
                    </a:lnTo>
                    <a:cubicBezTo>
                      <a:pt x="14907" y="15380"/>
                      <a:pt x="14928" y="15419"/>
                      <a:pt x="14920" y="15453"/>
                    </a:cubicBezTo>
                    <a:cubicBezTo>
                      <a:pt x="14822" y="15846"/>
                      <a:pt x="14823" y="16437"/>
                      <a:pt x="15020" y="17039"/>
                    </a:cubicBezTo>
                    <a:cubicBezTo>
                      <a:pt x="15352" y="18033"/>
                      <a:pt x="16053" y="18713"/>
                      <a:pt x="16212" y="18921"/>
                    </a:cubicBezTo>
                    <a:cubicBezTo>
                      <a:pt x="16439" y="19213"/>
                      <a:pt x="16568" y="19657"/>
                      <a:pt x="16568" y="19657"/>
                    </a:cubicBezTo>
                    <a:cubicBezTo>
                      <a:pt x="16629" y="19859"/>
                      <a:pt x="16651" y="19982"/>
                      <a:pt x="16651" y="19971"/>
                    </a:cubicBezTo>
                    <a:cubicBezTo>
                      <a:pt x="16659" y="19982"/>
                      <a:pt x="16658" y="20006"/>
                      <a:pt x="16665" y="20017"/>
                    </a:cubicBezTo>
                    <a:cubicBezTo>
                      <a:pt x="16665" y="20028"/>
                      <a:pt x="16650" y="20028"/>
                      <a:pt x="16627" y="20050"/>
                    </a:cubicBezTo>
                    <a:cubicBezTo>
                      <a:pt x="16582" y="20078"/>
                      <a:pt x="16590" y="20111"/>
                      <a:pt x="16620" y="20178"/>
                    </a:cubicBezTo>
                    <a:cubicBezTo>
                      <a:pt x="16628" y="20190"/>
                      <a:pt x="16599" y="20207"/>
                      <a:pt x="16561" y="20280"/>
                    </a:cubicBezTo>
                    <a:cubicBezTo>
                      <a:pt x="16523" y="20353"/>
                      <a:pt x="16561" y="20668"/>
                      <a:pt x="16599" y="20809"/>
                    </a:cubicBezTo>
                    <a:cubicBezTo>
                      <a:pt x="16637" y="20932"/>
                      <a:pt x="16778" y="21134"/>
                      <a:pt x="16816" y="21184"/>
                    </a:cubicBezTo>
                    <a:cubicBezTo>
                      <a:pt x="16824" y="21190"/>
                      <a:pt x="16826" y="21202"/>
                      <a:pt x="16826" y="21207"/>
                    </a:cubicBezTo>
                    <a:cubicBezTo>
                      <a:pt x="16856" y="21331"/>
                      <a:pt x="16901" y="21437"/>
                      <a:pt x="17015" y="21499"/>
                    </a:cubicBezTo>
                    <a:cubicBezTo>
                      <a:pt x="17135" y="21566"/>
                      <a:pt x="17354" y="21595"/>
                      <a:pt x="17551" y="21573"/>
                    </a:cubicBezTo>
                    <a:lnTo>
                      <a:pt x="18025" y="21499"/>
                    </a:lnTo>
                    <a:cubicBezTo>
                      <a:pt x="18222" y="21471"/>
                      <a:pt x="18389" y="21386"/>
                      <a:pt x="18495" y="21274"/>
                    </a:cubicBezTo>
                    <a:cubicBezTo>
                      <a:pt x="18616" y="21178"/>
                      <a:pt x="18766" y="21066"/>
                      <a:pt x="19038" y="21016"/>
                    </a:cubicBezTo>
                    <a:cubicBezTo>
                      <a:pt x="19310" y="20960"/>
                      <a:pt x="19326" y="21090"/>
                      <a:pt x="19930" y="20944"/>
                    </a:cubicBezTo>
                    <a:cubicBezTo>
                      <a:pt x="20535" y="20798"/>
                      <a:pt x="21198" y="20219"/>
                      <a:pt x="21274" y="20157"/>
                    </a:cubicBezTo>
                    <a:cubicBezTo>
                      <a:pt x="21372" y="20118"/>
                      <a:pt x="21501" y="19820"/>
                      <a:pt x="21191" y="19652"/>
                    </a:cubicBezTo>
                    <a:cubicBezTo>
                      <a:pt x="20874" y="19483"/>
                      <a:pt x="20481" y="19747"/>
                      <a:pt x="20027" y="19820"/>
                    </a:cubicBezTo>
                    <a:cubicBezTo>
                      <a:pt x="19581" y="19888"/>
                      <a:pt x="19302" y="19781"/>
                      <a:pt x="19000" y="19764"/>
                    </a:cubicBezTo>
                    <a:cubicBezTo>
                      <a:pt x="18698" y="19753"/>
                      <a:pt x="18284" y="19567"/>
                      <a:pt x="18186" y="19539"/>
                    </a:cubicBezTo>
                    <a:cubicBezTo>
                      <a:pt x="18163" y="19528"/>
                      <a:pt x="18133" y="19527"/>
                      <a:pt x="18110" y="19527"/>
                    </a:cubicBezTo>
                    <a:cubicBezTo>
                      <a:pt x="18050" y="19527"/>
                      <a:pt x="18002" y="19499"/>
                      <a:pt x="17987" y="19460"/>
                    </a:cubicBezTo>
                    <a:cubicBezTo>
                      <a:pt x="17882" y="19067"/>
                      <a:pt x="17452" y="17460"/>
                      <a:pt x="17362" y="17156"/>
                    </a:cubicBezTo>
                    <a:cubicBezTo>
                      <a:pt x="17127" y="16386"/>
                      <a:pt x="16704" y="15514"/>
                      <a:pt x="16689" y="15430"/>
                    </a:cubicBezTo>
                    <a:cubicBezTo>
                      <a:pt x="16659" y="15262"/>
                      <a:pt x="16710" y="15077"/>
                      <a:pt x="16703" y="14881"/>
                    </a:cubicBezTo>
                    <a:cubicBezTo>
                      <a:pt x="16695" y="14813"/>
                      <a:pt x="16667" y="14521"/>
                      <a:pt x="16455" y="14370"/>
                    </a:cubicBezTo>
                    <a:lnTo>
                      <a:pt x="16349" y="14278"/>
                    </a:lnTo>
                    <a:cubicBezTo>
                      <a:pt x="16364" y="14233"/>
                      <a:pt x="16122" y="13919"/>
                      <a:pt x="16084" y="13880"/>
                    </a:cubicBezTo>
                    <a:cubicBezTo>
                      <a:pt x="15722" y="13526"/>
                      <a:pt x="15215" y="13094"/>
                      <a:pt x="14580" y="12600"/>
                    </a:cubicBezTo>
                    <a:cubicBezTo>
                      <a:pt x="14074" y="12206"/>
                      <a:pt x="13614" y="11885"/>
                      <a:pt x="13282" y="11660"/>
                    </a:cubicBezTo>
                    <a:cubicBezTo>
                      <a:pt x="13357" y="11632"/>
                      <a:pt x="13991" y="11515"/>
                      <a:pt x="14014" y="11425"/>
                    </a:cubicBezTo>
                    <a:cubicBezTo>
                      <a:pt x="14014" y="11425"/>
                      <a:pt x="14014" y="11199"/>
                      <a:pt x="14044" y="10227"/>
                    </a:cubicBezTo>
                    <a:cubicBezTo>
                      <a:pt x="14082" y="8974"/>
                      <a:pt x="14233" y="8575"/>
                      <a:pt x="14233" y="8575"/>
                    </a:cubicBezTo>
                    <a:cubicBezTo>
                      <a:pt x="14256" y="8496"/>
                      <a:pt x="14400" y="8481"/>
                      <a:pt x="14453" y="8554"/>
                    </a:cubicBezTo>
                    <a:lnTo>
                      <a:pt x="14543" y="8687"/>
                    </a:lnTo>
                    <a:cubicBezTo>
                      <a:pt x="14573" y="8732"/>
                      <a:pt x="14618" y="8778"/>
                      <a:pt x="14663" y="8812"/>
                    </a:cubicBezTo>
                    <a:cubicBezTo>
                      <a:pt x="14671" y="8818"/>
                      <a:pt x="14679" y="8829"/>
                      <a:pt x="14687" y="8840"/>
                    </a:cubicBezTo>
                    <a:cubicBezTo>
                      <a:pt x="14785" y="9026"/>
                      <a:pt x="15102" y="9121"/>
                      <a:pt x="15411" y="9065"/>
                    </a:cubicBezTo>
                    <a:cubicBezTo>
                      <a:pt x="15411" y="9065"/>
                      <a:pt x="16417" y="8930"/>
                      <a:pt x="17211" y="8789"/>
                    </a:cubicBezTo>
                    <a:cubicBezTo>
                      <a:pt x="17755" y="8694"/>
                      <a:pt x="18941" y="8418"/>
                      <a:pt x="19175" y="8368"/>
                    </a:cubicBezTo>
                    <a:cubicBezTo>
                      <a:pt x="19296" y="8323"/>
                      <a:pt x="19461" y="8345"/>
                      <a:pt x="19491" y="8345"/>
                    </a:cubicBezTo>
                    <a:cubicBezTo>
                      <a:pt x="19665" y="8345"/>
                      <a:pt x="19878" y="8316"/>
                      <a:pt x="19999" y="8294"/>
                    </a:cubicBezTo>
                    <a:cubicBezTo>
                      <a:pt x="19999" y="8294"/>
                      <a:pt x="20383" y="8205"/>
                      <a:pt x="20473" y="8171"/>
                    </a:cubicBezTo>
                    <a:cubicBezTo>
                      <a:pt x="20829" y="8076"/>
                      <a:pt x="20693" y="7857"/>
                      <a:pt x="20700" y="7655"/>
                    </a:cubicBezTo>
                    <a:cubicBezTo>
                      <a:pt x="20708" y="7458"/>
                      <a:pt x="20669" y="7300"/>
                      <a:pt x="20669" y="7300"/>
                    </a:cubicBezTo>
                    <a:cubicBezTo>
                      <a:pt x="20669" y="7300"/>
                      <a:pt x="20730" y="7137"/>
                      <a:pt x="20625" y="7047"/>
                    </a:cubicBezTo>
                    <a:cubicBezTo>
                      <a:pt x="20511" y="6952"/>
                      <a:pt x="19998" y="7081"/>
                      <a:pt x="19635" y="7126"/>
                    </a:cubicBezTo>
                    <a:cubicBezTo>
                      <a:pt x="19605" y="7138"/>
                      <a:pt x="19508" y="7160"/>
                      <a:pt x="19470" y="7160"/>
                    </a:cubicBezTo>
                    <a:cubicBezTo>
                      <a:pt x="19311" y="7154"/>
                      <a:pt x="19190" y="7170"/>
                      <a:pt x="19144" y="7254"/>
                    </a:cubicBezTo>
                    <a:cubicBezTo>
                      <a:pt x="19061" y="7316"/>
                      <a:pt x="19015" y="7575"/>
                      <a:pt x="18962" y="7620"/>
                    </a:cubicBezTo>
                    <a:cubicBezTo>
                      <a:pt x="18864" y="7743"/>
                      <a:pt x="18329" y="7728"/>
                      <a:pt x="17022" y="7801"/>
                    </a:cubicBezTo>
                    <a:cubicBezTo>
                      <a:pt x="16531" y="7823"/>
                      <a:pt x="16063" y="7834"/>
                      <a:pt x="15881" y="7839"/>
                    </a:cubicBezTo>
                    <a:cubicBezTo>
                      <a:pt x="15836" y="7839"/>
                      <a:pt x="15791" y="7823"/>
                      <a:pt x="15768" y="7795"/>
                    </a:cubicBezTo>
                    <a:lnTo>
                      <a:pt x="15397" y="7261"/>
                    </a:lnTo>
                    <a:cubicBezTo>
                      <a:pt x="15337" y="7132"/>
                      <a:pt x="15313" y="6907"/>
                      <a:pt x="14927" y="6222"/>
                    </a:cubicBezTo>
                    <a:cubicBezTo>
                      <a:pt x="14897" y="6177"/>
                      <a:pt x="14528" y="5181"/>
                      <a:pt x="14415" y="5030"/>
                    </a:cubicBezTo>
                    <a:cubicBezTo>
                      <a:pt x="14370" y="4973"/>
                      <a:pt x="14362" y="4883"/>
                      <a:pt x="14113" y="4726"/>
                    </a:cubicBezTo>
                    <a:cubicBezTo>
                      <a:pt x="13947" y="4625"/>
                      <a:pt x="13598" y="4608"/>
                      <a:pt x="13379" y="4614"/>
                    </a:cubicBezTo>
                    <a:cubicBezTo>
                      <a:pt x="13348" y="4546"/>
                      <a:pt x="13343" y="4469"/>
                      <a:pt x="13388" y="4424"/>
                    </a:cubicBezTo>
                    <a:cubicBezTo>
                      <a:pt x="13464" y="4345"/>
                      <a:pt x="13667" y="4389"/>
                      <a:pt x="13931" y="4417"/>
                    </a:cubicBezTo>
                    <a:cubicBezTo>
                      <a:pt x="14075" y="4434"/>
                      <a:pt x="14474" y="4452"/>
                      <a:pt x="14587" y="4429"/>
                    </a:cubicBezTo>
                    <a:cubicBezTo>
                      <a:pt x="14731" y="4401"/>
                      <a:pt x="14837" y="4311"/>
                      <a:pt x="14852" y="4227"/>
                    </a:cubicBezTo>
                    <a:cubicBezTo>
                      <a:pt x="14859" y="4171"/>
                      <a:pt x="14867" y="4098"/>
                      <a:pt x="14890" y="4059"/>
                    </a:cubicBezTo>
                    <a:cubicBezTo>
                      <a:pt x="14935" y="3986"/>
                      <a:pt x="15058" y="3957"/>
                      <a:pt x="15126" y="3946"/>
                    </a:cubicBezTo>
                    <a:cubicBezTo>
                      <a:pt x="15269" y="3924"/>
                      <a:pt x="15177" y="3799"/>
                      <a:pt x="15154" y="3760"/>
                    </a:cubicBezTo>
                    <a:cubicBezTo>
                      <a:pt x="15124" y="3715"/>
                      <a:pt x="15185" y="3704"/>
                      <a:pt x="15223" y="3681"/>
                    </a:cubicBezTo>
                    <a:cubicBezTo>
                      <a:pt x="15260" y="3664"/>
                      <a:pt x="15298" y="3631"/>
                      <a:pt x="15298" y="3592"/>
                    </a:cubicBezTo>
                    <a:cubicBezTo>
                      <a:pt x="15306" y="3558"/>
                      <a:pt x="15261" y="3552"/>
                      <a:pt x="15246" y="3456"/>
                    </a:cubicBezTo>
                    <a:cubicBezTo>
                      <a:pt x="15239" y="3411"/>
                      <a:pt x="15209" y="3350"/>
                      <a:pt x="15277" y="3339"/>
                    </a:cubicBezTo>
                    <a:cubicBezTo>
                      <a:pt x="15315" y="3333"/>
                      <a:pt x="15458" y="3311"/>
                      <a:pt x="15511" y="3216"/>
                    </a:cubicBezTo>
                    <a:cubicBezTo>
                      <a:pt x="15556" y="3120"/>
                      <a:pt x="15480" y="3025"/>
                      <a:pt x="15442" y="2991"/>
                    </a:cubicBezTo>
                    <a:cubicBezTo>
                      <a:pt x="15412" y="2963"/>
                      <a:pt x="15351" y="2894"/>
                      <a:pt x="15336" y="2872"/>
                    </a:cubicBezTo>
                    <a:cubicBezTo>
                      <a:pt x="15313" y="2849"/>
                      <a:pt x="15245" y="2794"/>
                      <a:pt x="15230" y="2766"/>
                    </a:cubicBezTo>
                    <a:cubicBezTo>
                      <a:pt x="15215" y="2744"/>
                      <a:pt x="15171" y="2664"/>
                      <a:pt x="15164" y="2619"/>
                    </a:cubicBezTo>
                    <a:cubicBezTo>
                      <a:pt x="15156" y="2574"/>
                      <a:pt x="15139" y="2558"/>
                      <a:pt x="15192" y="2468"/>
                    </a:cubicBezTo>
                    <a:cubicBezTo>
                      <a:pt x="15237" y="2378"/>
                      <a:pt x="15275" y="2327"/>
                      <a:pt x="15298" y="2276"/>
                    </a:cubicBezTo>
                    <a:cubicBezTo>
                      <a:pt x="15321" y="2231"/>
                      <a:pt x="15366" y="2108"/>
                      <a:pt x="15374" y="2023"/>
                    </a:cubicBezTo>
                    <a:cubicBezTo>
                      <a:pt x="15381" y="1945"/>
                      <a:pt x="15397" y="1838"/>
                      <a:pt x="15329" y="1658"/>
                    </a:cubicBezTo>
                    <a:cubicBezTo>
                      <a:pt x="15268" y="1507"/>
                      <a:pt x="15179" y="1422"/>
                      <a:pt x="15126" y="1377"/>
                    </a:cubicBezTo>
                    <a:cubicBezTo>
                      <a:pt x="15133" y="1372"/>
                      <a:pt x="15359" y="1175"/>
                      <a:pt x="15253" y="1035"/>
                    </a:cubicBezTo>
                    <a:cubicBezTo>
                      <a:pt x="15193" y="951"/>
                      <a:pt x="15058" y="765"/>
                      <a:pt x="14710" y="642"/>
                    </a:cubicBezTo>
                    <a:cubicBezTo>
                      <a:pt x="14272" y="484"/>
                      <a:pt x="14036" y="12"/>
                      <a:pt x="12654" y="1"/>
                    </a:cubicBezTo>
                    <a:close/>
                    <a:moveTo>
                      <a:pt x="9242" y="7253"/>
                    </a:moveTo>
                    <a:cubicBezTo>
                      <a:pt x="9253" y="7258"/>
                      <a:pt x="9254" y="7271"/>
                      <a:pt x="9247" y="7283"/>
                    </a:cubicBezTo>
                    <a:cubicBezTo>
                      <a:pt x="9111" y="7569"/>
                      <a:pt x="9034" y="7743"/>
                      <a:pt x="8883" y="8182"/>
                    </a:cubicBezTo>
                    <a:cubicBezTo>
                      <a:pt x="8709" y="8710"/>
                      <a:pt x="8657" y="9526"/>
                      <a:pt x="8650" y="9987"/>
                    </a:cubicBezTo>
                    <a:cubicBezTo>
                      <a:pt x="8657" y="10088"/>
                      <a:pt x="8507" y="10412"/>
                      <a:pt x="8402" y="10373"/>
                    </a:cubicBezTo>
                    <a:cubicBezTo>
                      <a:pt x="8371" y="10328"/>
                      <a:pt x="8333" y="10284"/>
                      <a:pt x="8333" y="10273"/>
                    </a:cubicBezTo>
                    <a:cubicBezTo>
                      <a:pt x="8333" y="10222"/>
                      <a:pt x="8128" y="9610"/>
                      <a:pt x="8203" y="8840"/>
                    </a:cubicBezTo>
                    <a:cubicBezTo>
                      <a:pt x="8264" y="8289"/>
                      <a:pt x="8136" y="7879"/>
                      <a:pt x="8114" y="7727"/>
                    </a:cubicBezTo>
                    <a:cubicBezTo>
                      <a:pt x="8114" y="7721"/>
                      <a:pt x="8128" y="7699"/>
                      <a:pt x="8158" y="7671"/>
                    </a:cubicBezTo>
                    <a:cubicBezTo>
                      <a:pt x="8234" y="7755"/>
                      <a:pt x="8296" y="7817"/>
                      <a:pt x="8326" y="7839"/>
                    </a:cubicBezTo>
                    <a:cubicBezTo>
                      <a:pt x="8402" y="7912"/>
                      <a:pt x="8468" y="7844"/>
                      <a:pt x="8468" y="7844"/>
                    </a:cubicBezTo>
                    <a:cubicBezTo>
                      <a:pt x="8468" y="7844"/>
                      <a:pt x="9170" y="7289"/>
                      <a:pt x="9185" y="7272"/>
                    </a:cubicBezTo>
                    <a:cubicBezTo>
                      <a:pt x="9212" y="7250"/>
                      <a:pt x="9232" y="7247"/>
                      <a:pt x="9242" y="7253"/>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14" name="Draft"/>
              <p:cNvSpPr/>
              <p:nvPr/>
            </p:nvSpPr>
            <p:spPr>
              <a:xfrm>
                <a:off x="851817" y="6435"/>
                <a:ext cx="645255" cy="645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7" y="0"/>
                      <a:pt x="10800" y="0"/>
                    </a:cubicBezTo>
                    <a:close/>
                    <a:moveTo>
                      <a:pt x="15863" y="4296"/>
                    </a:moveTo>
                    <a:cubicBezTo>
                      <a:pt x="15997" y="4309"/>
                      <a:pt x="16136" y="4374"/>
                      <a:pt x="16249" y="4487"/>
                    </a:cubicBezTo>
                    <a:lnTo>
                      <a:pt x="17081" y="5319"/>
                    </a:lnTo>
                    <a:cubicBezTo>
                      <a:pt x="17308" y="5540"/>
                      <a:pt x="17339" y="5876"/>
                      <a:pt x="17150" y="6065"/>
                    </a:cubicBezTo>
                    <a:lnTo>
                      <a:pt x="16561" y="6652"/>
                    </a:lnTo>
                    <a:lnTo>
                      <a:pt x="14914" y="5005"/>
                    </a:lnTo>
                    <a:lnTo>
                      <a:pt x="15503" y="4418"/>
                    </a:lnTo>
                    <a:cubicBezTo>
                      <a:pt x="15598" y="4323"/>
                      <a:pt x="15728" y="4284"/>
                      <a:pt x="15863" y="4296"/>
                    </a:cubicBezTo>
                    <a:close/>
                    <a:moveTo>
                      <a:pt x="14477" y="5444"/>
                    </a:moveTo>
                    <a:lnTo>
                      <a:pt x="16124" y="7091"/>
                    </a:lnTo>
                    <a:lnTo>
                      <a:pt x="7879" y="15336"/>
                    </a:lnTo>
                    <a:lnTo>
                      <a:pt x="6232" y="13689"/>
                    </a:lnTo>
                    <a:lnTo>
                      <a:pt x="14477" y="5444"/>
                    </a:lnTo>
                    <a:close/>
                    <a:moveTo>
                      <a:pt x="5849" y="14138"/>
                    </a:moveTo>
                    <a:lnTo>
                      <a:pt x="7435" y="15724"/>
                    </a:lnTo>
                    <a:lnTo>
                      <a:pt x="5054" y="16519"/>
                    </a:lnTo>
                    <a:lnTo>
                      <a:pt x="5849" y="14138"/>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15" name="Line Graph"/>
              <p:cNvSpPr/>
              <p:nvPr/>
            </p:nvSpPr>
            <p:spPr>
              <a:xfrm>
                <a:off x="1703637" y="0"/>
                <a:ext cx="659872" cy="658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99"/>
                                        </p:tgtEl>
                                        <p:attrNameLst>
                                          <p:attrName>style.visibility</p:attrName>
                                        </p:attrNameLst>
                                      </p:cBhvr>
                                      <p:to>
                                        <p:strVal val="visible"/>
                                      </p:to>
                                    </p:set>
                                    <p:animEffect filter="fade" transition="in">
                                      <p:cBhvr>
                                        <p:cTn id="7" dur="1000"/>
                                        <p:tgtEl>
                                          <p:spTgt spid="29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309"/>
                                        </p:tgtEl>
                                        <p:attrNameLst>
                                          <p:attrName>style.visibility</p:attrName>
                                        </p:attrNameLst>
                                      </p:cBhvr>
                                      <p:to>
                                        <p:strVal val="visible"/>
                                      </p:to>
                                    </p:set>
                                    <p:animEffect filter="fade" transition="in">
                                      <p:cBhvr>
                                        <p:cTn id="12" dur="1000"/>
                                        <p:tgtEl>
                                          <p:spTgt spid="30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317"/>
                                        </p:tgtEl>
                                        <p:attrNameLst>
                                          <p:attrName>style.visibility</p:attrName>
                                        </p:attrNameLst>
                                      </p:cBhvr>
                                      <p:to>
                                        <p:strVal val="visible"/>
                                      </p:to>
                                    </p:set>
                                    <p:animEffect filter="fade" transition="in">
                                      <p:cBhvr>
                                        <p:cTn id="17"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9" grpId="2"/>
      <p:bldP build="whole" bldLvl="1" animBg="1" rev="0" advAuto="0" spid="299" grpId="1"/>
      <p:bldP build="whole" bldLvl="1" animBg="1" rev="0" advAuto="0" spid="317" grpId="3"/>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Callout"/>
          <p:cNvSpPr/>
          <p:nvPr/>
        </p:nvSpPr>
        <p:spPr>
          <a:xfrm>
            <a:off x="18089119" y="9794171"/>
            <a:ext cx="2909491" cy="1870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37" y="21600"/>
                </a:moveTo>
                <a:cubicBezTo>
                  <a:pt x="6931" y="21600"/>
                  <a:pt x="5062" y="18692"/>
                  <a:pt x="5062" y="15104"/>
                </a:cubicBezTo>
                <a:lnTo>
                  <a:pt x="5062" y="10429"/>
                </a:lnTo>
                <a:cubicBezTo>
                  <a:pt x="5062" y="9660"/>
                  <a:pt x="5164" y="8931"/>
                  <a:pt x="5321" y="8247"/>
                </a:cubicBezTo>
                <a:lnTo>
                  <a:pt x="0" y="0"/>
                </a:lnTo>
                <a:lnTo>
                  <a:pt x="6691" y="5317"/>
                </a:lnTo>
                <a:cubicBezTo>
                  <a:pt x="7398" y="4464"/>
                  <a:pt x="8273" y="3933"/>
                  <a:pt x="9237" y="3933"/>
                </a:cubicBezTo>
                <a:lnTo>
                  <a:pt x="17425" y="3933"/>
                </a:lnTo>
                <a:cubicBezTo>
                  <a:pt x="19731" y="3933"/>
                  <a:pt x="21600" y="6841"/>
                  <a:pt x="21600" y="10429"/>
                </a:cubicBezTo>
                <a:lnTo>
                  <a:pt x="21600" y="15104"/>
                </a:lnTo>
                <a:cubicBezTo>
                  <a:pt x="21600" y="18692"/>
                  <a:pt x="19731" y="21600"/>
                  <a:pt x="17425" y="21600"/>
                </a:cubicBezTo>
                <a:lnTo>
                  <a:pt x="9237" y="21600"/>
                </a:lnTo>
                <a:close/>
              </a:path>
            </a:pathLst>
          </a:custGeom>
          <a:solidFill>
            <a:schemeClr val="accent5">
              <a:hueOff val="106044"/>
              <a:satOff val="10158"/>
              <a:lumOff val="16042"/>
              <a:alpha val="25000"/>
            </a:schemeClr>
          </a:solidFill>
          <a:ln w="12700">
            <a:miter lim="400000"/>
          </a:ln>
        </p:spPr>
        <p:txBody>
          <a:bodyPr lIns="50800" tIns="50800" rIns="50800" bIns="50800" anchor="ct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20" name="Callout"/>
          <p:cNvSpPr/>
          <p:nvPr/>
        </p:nvSpPr>
        <p:spPr>
          <a:xfrm>
            <a:off x="18089119" y="7046031"/>
            <a:ext cx="2909491" cy="1870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37" y="0"/>
                </a:moveTo>
                <a:cubicBezTo>
                  <a:pt x="6931" y="0"/>
                  <a:pt x="5062" y="2908"/>
                  <a:pt x="5062" y="6496"/>
                </a:cubicBezTo>
                <a:lnTo>
                  <a:pt x="5062" y="11171"/>
                </a:lnTo>
                <a:cubicBezTo>
                  <a:pt x="5062" y="11942"/>
                  <a:pt x="5163" y="12667"/>
                  <a:pt x="5321" y="13353"/>
                </a:cubicBezTo>
                <a:lnTo>
                  <a:pt x="0" y="21600"/>
                </a:lnTo>
                <a:lnTo>
                  <a:pt x="6691" y="16283"/>
                </a:lnTo>
                <a:cubicBezTo>
                  <a:pt x="7398" y="17136"/>
                  <a:pt x="8273" y="17667"/>
                  <a:pt x="9237" y="17667"/>
                </a:cubicBezTo>
                <a:lnTo>
                  <a:pt x="17425" y="17667"/>
                </a:lnTo>
                <a:cubicBezTo>
                  <a:pt x="19731" y="17667"/>
                  <a:pt x="21600" y="14759"/>
                  <a:pt x="21600" y="11171"/>
                </a:cubicBezTo>
                <a:lnTo>
                  <a:pt x="21600" y="6496"/>
                </a:lnTo>
                <a:cubicBezTo>
                  <a:pt x="21600" y="2908"/>
                  <a:pt x="19731" y="0"/>
                  <a:pt x="17425" y="0"/>
                </a:cubicBezTo>
                <a:lnTo>
                  <a:pt x="9237" y="0"/>
                </a:lnTo>
                <a:close/>
              </a:path>
            </a:pathLst>
          </a:custGeom>
          <a:solidFill>
            <a:srgbClr val="8043E6">
              <a:alpha val="25000"/>
            </a:srgbClr>
          </a:solidFill>
          <a:ln w="12700">
            <a:miter lim="400000"/>
          </a:ln>
        </p:spPr>
        <p:txBody>
          <a:bodyPr lIns="50800" tIns="50800" rIns="50800" bIns="50800" anchor="ctr"/>
          <a:lstStyle/>
          <a:p>
            <a:pPr algn="ctr" defTabSz="457200">
              <a:spcBef>
                <a:spcPts val="0"/>
              </a:spcBef>
              <a:defRPr sz="3200">
                <a:latin typeface="Graphik Medium"/>
                <a:ea typeface="Graphik Medium"/>
                <a:cs typeface="Graphik Medium"/>
                <a:sym typeface="Graphik Medium"/>
              </a:defRPr>
            </a:pPr>
          </a:p>
        </p:txBody>
      </p:sp>
      <p:sp>
        <p:nvSpPr>
          <p:cNvPr id="321" name="Priority Venues"/>
          <p:cNvSpPr txBox="1"/>
          <p:nvPr>
            <p:ph type="title"/>
          </p:nvPr>
        </p:nvSpPr>
        <p:spPr>
          <a:xfrm>
            <a:off x="-24138" y="440134"/>
            <a:ext cx="9652001" cy="1549401"/>
          </a:xfrm>
          <a:prstGeom prst="rect">
            <a:avLst/>
          </a:prstGeom>
        </p:spPr>
        <p:txBody>
          <a:bodyPr/>
          <a:lstStyle/>
          <a:p>
            <a:pPr/>
            <a:r>
              <a:t>Priority Venues</a:t>
            </a:r>
          </a:p>
        </p:txBody>
      </p:sp>
      <p:sp>
        <p:nvSpPr>
          <p:cNvPr id="322" name="How to decide?"/>
          <p:cNvSpPr txBox="1"/>
          <p:nvPr>
            <p:ph type="body" idx="21"/>
          </p:nvPr>
        </p:nvSpPr>
        <p:spPr>
          <a:xfrm>
            <a:off x="713558" y="1766216"/>
            <a:ext cx="5920131" cy="1016001"/>
          </a:xfrm>
          <a:prstGeom prst="rect">
            <a:avLst/>
          </a:prstGeom>
          <a:extLst>
            <a:ext uri="{C572A759-6A51-4108-AA02-DFA0A04FC94B}">
              <ma14:wrappingTextBoxFlag xmlns:ma14="http://schemas.microsoft.com/office/mac/drawingml/2011/main" val="1"/>
            </a:ext>
          </a:extLst>
        </p:spPr>
        <p:txBody>
          <a:bodyPr/>
          <a:lstStyle/>
          <a:p>
            <a:pPr/>
            <a:r>
              <a:t>How to decide?</a:t>
            </a:r>
          </a:p>
        </p:txBody>
      </p:sp>
      <p:grpSp>
        <p:nvGrpSpPr>
          <p:cNvPr id="327" name="Group"/>
          <p:cNvGrpSpPr/>
          <p:nvPr/>
        </p:nvGrpSpPr>
        <p:grpSpPr>
          <a:xfrm>
            <a:off x="1841797" y="3313662"/>
            <a:ext cx="5920131" cy="2793707"/>
            <a:chOff x="0" y="0"/>
            <a:chExt cx="5920130" cy="2793705"/>
          </a:xfrm>
        </p:grpSpPr>
        <p:grpSp>
          <p:nvGrpSpPr>
            <p:cNvPr id="325" name="Group"/>
            <p:cNvGrpSpPr/>
            <p:nvPr/>
          </p:nvGrpSpPr>
          <p:grpSpPr>
            <a:xfrm>
              <a:off x="2355933" y="-1"/>
              <a:ext cx="1208264" cy="1531199"/>
              <a:chOff x="0" y="0"/>
              <a:chExt cx="1208262" cy="1531197"/>
            </a:xfrm>
          </p:grpSpPr>
          <p:sp>
            <p:nvSpPr>
              <p:cNvPr id="323" name="Male"/>
              <p:cNvSpPr/>
              <p:nvPr/>
            </p:nvSpPr>
            <p:spPr>
              <a:xfrm>
                <a:off x="641072" y="367"/>
                <a:ext cx="567191" cy="1530463"/>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24" name="Female"/>
              <p:cNvSpPr/>
              <p:nvPr/>
            </p:nvSpPr>
            <p:spPr>
              <a:xfrm>
                <a:off x="-1" y="0"/>
                <a:ext cx="692275" cy="1531198"/>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7"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grpSp>
        <p:sp>
          <p:nvSpPr>
            <p:cNvPr id="326" name="Target Audience Fit"/>
            <p:cNvSpPr txBox="1"/>
            <p:nvPr/>
          </p:nvSpPr>
          <p:spPr>
            <a:xfrm>
              <a:off x="0" y="1885401"/>
              <a:ext cx="5920131"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vl1pPr>
            </a:lstStyle>
            <a:p>
              <a:pPr/>
              <a:r>
                <a:t>Target Audience Fit</a:t>
              </a:r>
            </a:p>
          </p:txBody>
        </p:sp>
      </p:grpSp>
      <p:grpSp>
        <p:nvGrpSpPr>
          <p:cNvPr id="337" name="Group"/>
          <p:cNvGrpSpPr/>
          <p:nvPr/>
        </p:nvGrpSpPr>
        <p:grpSpPr>
          <a:xfrm>
            <a:off x="2221577" y="6638814"/>
            <a:ext cx="5160570" cy="2684512"/>
            <a:chOff x="0" y="0"/>
            <a:chExt cx="5160568" cy="2684511"/>
          </a:xfrm>
        </p:grpSpPr>
        <p:grpSp>
          <p:nvGrpSpPr>
            <p:cNvPr id="335" name="Group"/>
            <p:cNvGrpSpPr/>
            <p:nvPr/>
          </p:nvGrpSpPr>
          <p:grpSpPr>
            <a:xfrm>
              <a:off x="2046487" y="0"/>
              <a:ext cx="1067595" cy="1422004"/>
              <a:chOff x="0" y="0"/>
              <a:chExt cx="1067593" cy="1422003"/>
            </a:xfrm>
          </p:grpSpPr>
          <p:sp>
            <p:nvSpPr>
              <p:cNvPr id="328" name="Shape"/>
              <p:cNvSpPr/>
              <p:nvPr/>
            </p:nvSpPr>
            <p:spPr>
              <a:xfrm>
                <a:off x="0" y="0"/>
                <a:ext cx="1067594" cy="1422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345"/>
                    </a:lnTo>
                    <a:lnTo>
                      <a:pt x="18476" y="0"/>
                    </a:lnTo>
                    <a:lnTo>
                      <a:pt x="0" y="0"/>
                    </a:lnTo>
                    <a:close/>
                    <a:moveTo>
                      <a:pt x="2778" y="2104"/>
                    </a:moveTo>
                    <a:lnTo>
                      <a:pt x="15409" y="2104"/>
                    </a:lnTo>
                    <a:lnTo>
                      <a:pt x="15409" y="4226"/>
                    </a:lnTo>
                    <a:lnTo>
                      <a:pt x="2778" y="4226"/>
                    </a:lnTo>
                    <a:lnTo>
                      <a:pt x="2778" y="2104"/>
                    </a:lnTo>
                    <a:close/>
                    <a:moveTo>
                      <a:pt x="17625" y="2104"/>
                    </a:moveTo>
                    <a:cubicBezTo>
                      <a:pt x="18405" y="2104"/>
                      <a:pt x="19039" y="2580"/>
                      <a:pt x="19039" y="3165"/>
                    </a:cubicBezTo>
                    <a:cubicBezTo>
                      <a:pt x="19039" y="3750"/>
                      <a:pt x="18405" y="4226"/>
                      <a:pt x="17625" y="4226"/>
                    </a:cubicBezTo>
                    <a:cubicBezTo>
                      <a:pt x="16846" y="4226"/>
                      <a:pt x="16220" y="3750"/>
                      <a:pt x="16220" y="3165"/>
                    </a:cubicBezTo>
                    <a:cubicBezTo>
                      <a:pt x="16220" y="2580"/>
                      <a:pt x="16846" y="2104"/>
                      <a:pt x="17625" y="2104"/>
                    </a:cubicBezTo>
                    <a:close/>
                    <a:moveTo>
                      <a:pt x="2778" y="5160"/>
                    </a:moveTo>
                    <a:lnTo>
                      <a:pt x="15409" y="5160"/>
                    </a:lnTo>
                    <a:lnTo>
                      <a:pt x="15409" y="7276"/>
                    </a:lnTo>
                    <a:lnTo>
                      <a:pt x="2778" y="7276"/>
                    </a:lnTo>
                    <a:lnTo>
                      <a:pt x="2778" y="5160"/>
                    </a:lnTo>
                    <a:close/>
                    <a:moveTo>
                      <a:pt x="17625" y="5160"/>
                    </a:moveTo>
                    <a:cubicBezTo>
                      <a:pt x="18405" y="5160"/>
                      <a:pt x="19039" y="5636"/>
                      <a:pt x="19039" y="6221"/>
                    </a:cubicBezTo>
                    <a:cubicBezTo>
                      <a:pt x="19039" y="6807"/>
                      <a:pt x="18405" y="7276"/>
                      <a:pt x="17625" y="7276"/>
                    </a:cubicBezTo>
                    <a:cubicBezTo>
                      <a:pt x="16846" y="7276"/>
                      <a:pt x="16220" y="6807"/>
                      <a:pt x="16220" y="6221"/>
                    </a:cubicBezTo>
                    <a:cubicBezTo>
                      <a:pt x="16220" y="5636"/>
                      <a:pt x="16846" y="5160"/>
                      <a:pt x="17625" y="5160"/>
                    </a:cubicBezTo>
                    <a:close/>
                    <a:moveTo>
                      <a:pt x="2778" y="8211"/>
                    </a:moveTo>
                    <a:lnTo>
                      <a:pt x="15409" y="8211"/>
                    </a:lnTo>
                    <a:lnTo>
                      <a:pt x="15409" y="10333"/>
                    </a:lnTo>
                    <a:lnTo>
                      <a:pt x="2778" y="10333"/>
                    </a:lnTo>
                    <a:lnTo>
                      <a:pt x="2778" y="8211"/>
                    </a:lnTo>
                    <a:close/>
                    <a:moveTo>
                      <a:pt x="17625" y="8211"/>
                    </a:moveTo>
                    <a:cubicBezTo>
                      <a:pt x="18405" y="8211"/>
                      <a:pt x="19039" y="8687"/>
                      <a:pt x="19039" y="9272"/>
                    </a:cubicBezTo>
                    <a:cubicBezTo>
                      <a:pt x="19039" y="9857"/>
                      <a:pt x="18405" y="10333"/>
                      <a:pt x="17625" y="10333"/>
                    </a:cubicBezTo>
                    <a:cubicBezTo>
                      <a:pt x="16846" y="10333"/>
                      <a:pt x="16220" y="9857"/>
                      <a:pt x="16220" y="9272"/>
                    </a:cubicBezTo>
                    <a:cubicBezTo>
                      <a:pt x="16220" y="8687"/>
                      <a:pt x="16846" y="8211"/>
                      <a:pt x="17625" y="8211"/>
                    </a:cubicBezTo>
                    <a:close/>
                    <a:moveTo>
                      <a:pt x="2778" y="11267"/>
                    </a:moveTo>
                    <a:lnTo>
                      <a:pt x="15409" y="11267"/>
                    </a:lnTo>
                    <a:lnTo>
                      <a:pt x="15409" y="13383"/>
                    </a:lnTo>
                    <a:lnTo>
                      <a:pt x="2778" y="13383"/>
                    </a:lnTo>
                    <a:lnTo>
                      <a:pt x="2778" y="11267"/>
                    </a:lnTo>
                    <a:close/>
                    <a:moveTo>
                      <a:pt x="17625" y="11267"/>
                    </a:moveTo>
                    <a:cubicBezTo>
                      <a:pt x="18405" y="11267"/>
                      <a:pt x="19039" y="11737"/>
                      <a:pt x="19039" y="12322"/>
                    </a:cubicBezTo>
                    <a:cubicBezTo>
                      <a:pt x="19039" y="12907"/>
                      <a:pt x="18405" y="13383"/>
                      <a:pt x="17625" y="13383"/>
                    </a:cubicBezTo>
                    <a:cubicBezTo>
                      <a:pt x="16846" y="13383"/>
                      <a:pt x="16220" y="12907"/>
                      <a:pt x="16220" y="12322"/>
                    </a:cubicBezTo>
                    <a:cubicBezTo>
                      <a:pt x="16220" y="11737"/>
                      <a:pt x="16846" y="11267"/>
                      <a:pt x="17625" y="11267"/>
                    </a:cubicBezTo>
                    <a:close/>
                    <a:moveTo>
                      <a:pt x="2778" y="14318"/>
                    </a:moveTo>
                    <a:lnTo>
                      <a:pt x="15409" y="14318"/>
                    </a:lnTo>
                    <a:lnTo>
                      <a:pt x="15409" y="16440"/>
                    </a:lnTo>
                    <a:lnTo>
                      <a:pt x="2778" y="16440"/>
                    </a:lnTo>
                    <a:lnTo>
                      <a:pt x="2778" y="14318"/>
                    </a:lnTo>
                    <a:close/>
                    <a:moveTo>
                      <a:pt x="17625" y="14318"/>
                    </a:moveTo>
                    <a:cubicBezTo>
                      <a:pt x="18405" y="14318"/>
                      <a:pt x="19039" y="14793"/>
                      <a:pt x="19039" y="15379"/>
                    </a:cubicBezTo>
                    <a:cubicBezTo>
                      <a:pt x="19039" y="15964"/>
                      <a:pt x="18405" y="16440"/>
                      <a:pt x="17625" y="16440"/>
                    </a:cubicBezTo>
                    <a:cubicBezTo>
                      <a:pt x="16846" y="16440"/>
                      <a:pt x="16220" y="15964"/>
                      <a:pt x="16220" y="15379"/>
                    </a:cubicBezTo>
                    <a:cubicBezTo>
                      <a:pt x="16220" y="14793"/>
                      <a:pt x="16846" y="14318"/>
                      <a:pt x="17625" y="14318"/>
                    </a:cubicBezTo>
                    <a:close/>
                    <a:moveTo>
                      <a:pt x="2778" y="17374"/>
                    </a:moveTo>
                    <a:lnTo>
                      <a:pt x="15409" y="17374"/>
                    </a:lnTo>
                    <a:lnTo>
                      <a:pt x="15409" y="19490"/>
                    </a:lnTo>
                    <a:lnTo>
                      <a:pt x="2778" y="19490"/>
                    </a:lnTo>
                    <a:lnTo>
                      <a:pt x="2778" y="17374"/>
                    </a:lnTo>
                    <a:close/>
                    <a:moveTo>
                      <a:pt x="17625" y="17374"/>
                    </a:moveTo>
                    <a:cubicBezTo>
                      <a:pt x="18405" y="17374"/>
                      <a:pt x="19039" y="17850"/>
                      <a:pt x="19039" y="18435"/>
                    </a:cubicBezTo>
                    <a:cubicBezTo>
                      <a:pt x="19039" y="19020"/>
                      <a:pt x="18405" y="19490"/>
                      <a:pt x="17625" y="19490"/>
                    </a:cubicBezTo>
                    <a:cubicBezTo>
                      <a:pt x="16846" y="19490"/>
                      <a:pt x="16220" y="19020"/>
                      <a:pt x="16220" y="18435"/>
                    </a:cubicBezTo>
                    <a:cubicBezTo>
                      <a:pt x="16220" y="17850"/>
                      <a:pt x="16846" y="17374"/>
                      <a:pt x="17625" y="17374"/>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29" name="Shape"/>
              <p:cNvSpPr/>
              <p:nvPr/>
            </p:nvSpPr>
            <p:spPr>
              <a:xfrm>
                <a:off x="814808" y="16508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30" name="Shape"/>
              <p:cNvSpPr/>
              <p:nvPr/>
            </p:nvSpPr>
            <p:spPr>
              <a:xfrm>
                <a:off x="814808" y="56786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31" name="Shape"/>
              <p:cNvSpPr/>
              <p:nvPr/>
            </p:nvSpPr>
            <p:spPr>
              <a:xfrm>
                <a:off x="814808" y="36012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32" name="Shape"/>
              <p:cNvSpPr/>
              <p:nvPr/>
            </p:nvSpPr>
            <p:spPr>
              <a:xfrm>
                <a:off x="814808" y="77560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33" name="Shape"/>
              <p:cNvSpPr/>
              <p:nvPr/>
            </p:nvSpPr>
            <p:spPr>
              <a:xfrm>
                <a:off x="814808" y="117838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34" name="Shape"/>
              <p:cNvSpPr/>
              <p:nvPr/>
            </p:nvSpPr>
            <p:spPr>
              <a:xfrm>
                <a:off x="814808" y="97064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grpSp>
        <p:sp>
          <p:nvSpPr>
            <p:cNvPr id="336" name="Three Criteria Fit"/>
            <p:cNvSpPr txBox="1"/>
            <p:nvPr/>
          </p:nvSpPr>
          <p:spPr>
            <a:xfrm>
              <a:off x="0" y="1776207"/>
              <a:ext cx="5160569"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vl1pPr>
            </a:lstStyle>
            <a:p>
              <a:pPr/>
              <a:r>
                <a:t>Three Criteria Fit</a:t>
              </a:r>
            </a:p>
          </p:txBody>
        </p:sp>
      </p:grpSp>
      <p:sp>
        <p:nvSpPr>
          <p:cNvPr id="338" name="Focus on high-end consumers…"/>
          <p:cNvSpPr txBox="1"/>
          <p:nvPr/>
        </p:nvSpPr>
        <p:spPr>
          <a:xfrm>
            <a:off x="10910791" y="3138763"/>
            <a:ext cx="11757661" cy="31435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Focus on high-end consumers</a:t>
            </a:r>
          </a:p>
          <a:p>
            <a:pPr/>
            <a:r>
              <a:t>Only include F&amp;B venues with that are in </a:t>
            </a:r>
          </a:p>
          <a:p>
            <a:pPr/>
            <a:r>
              <a:t>the price_point_bucket ‘$$$’ and ‘$$$$’</a:t>
            </a:r>
          </a:p>
        </p:txBody>
      </p:sp>
      <p:sp>
        <p:nvSpPr>
          <p:cNvPr id="339" name="A scoring matrix that considers the 3 criteria and Potential Reach to determine top 25 venues"/>
          <p:cNvSpPr txBox="1"/>
          <p:nvPr/>
        </p:nvSpPr>
        <p:spPr>
          <a:xfrm>
            <a:off x="10895865" y="7593848"/>
            <a:ext cx="7711425" cy="33467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scoring matrix that considers the 3 criteria and Potential Reach to determine top 25 venues</a:t>
            </a:r>
          </a:p>
        </p:txBody>
      </p:sp>
      <p:sp>
        <p:nvSpPr>
          <p:cNvPr id="340" name="60%"/>
          <p:cNvSpPr txBox="1"/>
          <p:nvPr/>
        </p:nvSpPr>
        <p:spPr>
          <a:xfrm>
            <a:off x="19248521" y="7323717"/>
            <a:ext cx="1381659"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60%</a:t>
            </a:r>
          </a:p>
        </p:txBody>
      </p:sp>
      <p:sp>
        <p:nvSpPr>
          <p:cNvPr id="341" name="40%"/>
          <p:cNvSpPr txBox="1"/>
          <p:nvPr/>
        </p:nvSpPr>
        <p:spPr>
          <a:xfrm>
            <a:off x="19249130" y="10467272"/>
            <a:ext cx="1380440"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40%</a:t>
            </a:r>
          </a:p>
        </p:txBody>
      </p:sp>
      <p:grpSp>
        <p:nvGrpSpPr>
          <p:cNvPr id="349" name="Group"/>
          <p:cNvGrpSpPr/>
          <p:nvPr/>
        </p:nvGrpSpPr>
        <p:grpSpPr>
          <a:xfrm>
            <a:off x="2403848" y="9688569"/>
            <a:ext cx="4796029" cy="2770511"/>
            <a:chOff x="0" y="0"/>
            <a:chExt cx="4796028" cy="2770510"/>
          </a:xfrm>
        </p:grpSpPr>
        <p:sp>
          <p:nvSpPr>
            <p:cNvPr id="342" name="Potential Reach"/>
            <p:cNvSpPr txBox="1"/>
            <p:nvPr/>
          </p:nvSpPr>
          <p:spPr>
            <a:xfrm>
              <a:off x="0" y="1862206"/>
              <a:ext cx="4796029"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vl1pPr>
            </a:lstStyle>
            <a:p>
              <a:pPr/>
              <a:r>
                <a:t>Potential Reach</a:t>
              </a:r>
            </a:p>
          </p:txBody>
        </p:sp>
        <p:grpSp>
          <p:nvGrpSpPr>
            <p:cNvPr id="348" name="Group"/>
            <p:cNvGrpSpPr/>
            <p:nvPr/>
          </p:nvGrpSpPr>
          <p:grpSpPr>
            <a:xfrm>
              <a:off x="1223568" y="0"/>
              <a:ext cx="2363510" cy="1555836"/>
              <a:chOff x="0" y="0"/>
              <a:chExt cx="2363508" cy="1555835"/>
            </a:xfrm>
          </p:grpSpPr>
          <p:sp>
            <p:nvSpPr>
              <p:cNvPr id="343" name="World"/>
              <p:cNvSpPr/>
              <p:nvPr/>
            </p:nvSpPr>
            <p:spPr>
              <a:xfrm>
                <a:off x="0" y="6435"/>
                <a:ext cx="645254" cy="645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44" name="Phone"/>
              <p:cNvSpPr/>
              <p:nvPr/>
            </p:nvSpPr>
            <p:spPr>
              <a:xfrm>
                <a:off x="1271847" y="853565"/>
                <a:ext cx="645230" cy="645264"/>
              </a:xfrm>
              <a:custGeom>
                <a:avLst/>
                <a:gdLst/>
                <a:ahLst/>
                <a:cxnLst>
                  <a:cxn ang="0">
                    <a:pos x="wd2" y="hd2"/>
                  </a:cxn>
                  <a:cxn ang="5400000">
                    <a:pos x="wd2" y="hd2"/>
                  </a:cxn>
                  <a:cxn ang="10800000">
                    <a:pos x="wd2" y="hd2"/>
                  </a:cxn>
                  <a:cxn ang="16200000">
                    <a:pos x="wd2" y="hd2"/>
                  </a:cxn>
                </a:cxnLst>
                <a:rect l="0" t="0" r="r" b="b"/>
                <a:pathLst>
                  <a:path w="21279" h="21372" fill="norm" stroke="1"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45" name="Child at Play"/>
              <p:cNvSpPr/>
              <p:nvPr/>
            </p:nvSpPr>
            <p:spPr>
              <a:xfrm>
                <a:off x="474612" y="796557"/>
                <a:ext cx="559626" cy="759279"/>
              </a:xfrm>
              <a:custGeom>
                <a:avLst/>
                <a:gdLst/>
                <a:ahLst/>
                <a:cxnLst>
                  <a:cxn ang="0">
                    <a:pos x="wd2" y="hd2"/>
                  </a:cxn>
                  <a:cxn ang="5400000">
                    <a:pos x="wd2" y="hd2"/>
                  </a:cxn>
                  <a:cxn ang="10800000">
                    <a:pos x="wd2" y="hd2"/>
                  </a:cxn>
                  <a:cxn ang="16200000">
                    <a:pos x="wd2" y="hd2"/>
                  </a:cxn>
                </a:cxnLst>
                <a:rect l="0" t="0" r="r" b="b"/>
                <a:pathLst>
                  <a:path w="21386" h="21580" fill="norm" stroke="1" extrusionOk="0">
                    <a:moveTo>
                      <a:pt x="12654" y="1"/>
                    </a:moveTo>
                    <a:cubicBezTo>
                      <a:pt x="12170" y="-5"/>
                      <a:pt x="12012" y="52"/>
                      <a:pt x="12012" y="52"/>
                    </a:cubicBezTo>
                    <a:lnTo>
                      <a:pt x="11943" y="80"/>
                    </a:lnTo>
                    <a:cubicBezTo>
                      <a:pt x="11837" y="63"/>
                      <a:pt x="11641" y="46"/>
                      <a:pt x="11256" y="141"/>
                    </a:cubicBezTo>
                    <a:cubicBezTo>
                      <a:pt x="10863" y="259"/>
                      <a:pt x="9776" y="725"/>
                      <a:pt x="10033" y="2169"/>
                    </a:cubicBezTo>
                    <a:cubicBezTo>
                      <a:pt x="10162" y="2894"/>
                      <a:pt x="10621" y="3103"/>
                      <a:pt x="11074" y="3479"/>
                    </a:cubicBezTo>
                    <a:cubicBezTo>
                      <a:pt x="11278" y="3648"/>
                      <a:pt x="11369" y="3856"/>
                      <a:pt x="11369" y="3901"/>
                    </a:cubicBezTo>
                    <a:cubicBezTo>
                      <a:pt x="11362" y="4080"/>
                      <a:pt x="11332" y="4188"/>
                      <a:pt x="11294" y="4261"/>
                    </a:cubicBezTo>
                    <a:cubicBezTo>
                      <a:pt x="11165" y="4244"/>
                      <a:pt x="11082" y="4192"/>
                      <a:pt x="10923" y="4271"/>
                    </a:cubicBezTo>
                    <a:cubicBezTo>
                      <a:pt x="10908" y="4277"/>
                      <a:pt x="10856" y="4322"/>
                      <a:pt x="10803" y="4373"/>
                    </a:cubicBezTo>
                    <a:cubicBezTo>
                      <a:pt x="10621" y="4435"/>
                      <a:pt x="8906" y="5227"/>
                      <a:pt x="7290" y="6503"/>
                    </a:cubicBezTo>
                    <a:cubicBezTo>
                      <a:pt x="7282" y="6509"/>
                      <a:pt x="7282" y="6508"/>
                      <a:pt x="7282" y="6513"/>
                    </a:cubicBezTo>
                    <a:cubicBezTo>
                      <a:pt x="7260" y="6525"/>
                      <a:pt x="7245" y="6541"/>
                      <a:pt x="7245" y="6547"/>
                    </a:cubicBezTo>
                    <a:cubicBezTo>
                      <a:pt x="7177" y="6609"/>
                      <a:pt x="6503" y="7013"/>
                      <a:pt x="6466" y="7249"/>
                    </a:cubicBezTo>
                    <a:cubicBezTo>
                      <a:pt x="6435" y="7485"/>
                      <a:pt x="6595" y="8176"/>
                      <a:pt x="6791" y="8794"/>
                    </a:cubicBezTo>
                    <a:cubicBezTo>
                      <a:pt x="7026" y="9519"/>
                      <a:pt x="7463" y="10352"/>
                      <a:pt x="7441" y="10610"/>
                    </a:cubicBezTo>
                    <a:cubicBezTo>
                      <a:pt x="7433" y="10683"/>
                      <a:pt x="7312" y="10986"/>
                      <a:pt x="7372" y="11126"/>
                    </a:cubicBezTo>
                    <a:cubicBezTo>
                      <a:pt x="7486" y="11385"/>
                      <a:pt x="7843" y="11492"/>
                      <a:pt x="7835" y="11627"/>
                    </a:cubicBezTo>
                    <a:cubicBezTo>
                      <a:pt x="7820" y="11818"/>
                      <a:pt x="7901" y="11914"/>
                      <a:pt x="8014" y="11959"/>
                    </a:cubicBezTo>
                    <a:cubicBezTo>
                      <a:pt x="8007" y="12195"/>
                      <a:pt x="8007" y="12391"/>
                      <a:pt x="8007" y="12470"/>
                    </a:cubicBezTo>
                    <a:cubicBezTo>
                      <a:pt x="8015" y="12565"/>
                      <a:pt x="8037" y="13133"/>
                      <a:pt x="8014" y="13228"/>
                    </a:cubicBezTo>
                    <a:cubicBezTo>
                      <a:pt x="7818" y="14251"/>
                      <a:pt x="7221" y="14958"/>
                      <a:pt x="7183" y="15009"/>
                    </a:cubicBezTo>
                    <a:cubicBezTo>
                      <a:pt x="7146" y="15059"/>
                      <a:pt x="7078" y="15168"/>
                      <a:pt x="7101" y="15212"/>
                    </a:cubicBezTo>
                    <a:cubicBezTo>
                      <a:pt x="7154" y="15308"/>
                      <a:pt x="7327" y="15381"/>
                      <a:pt x="7478" y="15465"/>
                    </a:cubicBezTo>
                    <a:cubicBezTo>
                      <a:pt x="7539" y="15499"/>
                      <a:pt x="7646" y="15550"/>
                      <a:pt x="7766" y="15606"/>
                    </a:cubicBezTo>
                    <a:lnTo>
                      <a:pt x="7743" y="15667"/>
                    </a:lnTo>
                    <a:cubicBezTo>
                      <a:pt x="7728" y="15701"/>
                      <a:pt x="7691" y="15728"/>
                      <a:pt x="7646" y="15734"/>
                    </a:cubicBezTo>
                    <a:cubicBezTo>
                      <a:pt x="7072" y="15796"/>
                      <a:pt x="6535" y="15835"/>
                      <a:pt x="5833" y="16020"/>
                    </a:cubicBezTo>
                    <a:cubicBezTo>
                      <a:pt x="4548" y="16363"/>
                      <a:pt x="3966" y="16757"/>
                      <a:pt x="2629" y="17077"/>
                    </a:cubicBezTo>
                    <a:cubicBezTo>
                      <a:pt x="2606" y="17066"/>
                      <a:pt x="2584" y="17055"/>
                      <a:pt x="2553" y="17044"/>
                    </a:cubicBezTo>
                    <a:cubicBezTo>
                      <a:pt x="2508" y="17033"/>
                      <a:pt x="2440" y="17044"/>
                      <a:pt x="2440" y="17044"/>
                    </a:cubicBezTo>
                    <a:cubicBezTo>
                      <a:pt x="2228" y="16903"/>
                      <a:pt x="2161" y="16881"/>
                      <a:pt x="1829" y="16824"/>
                    </a:cubicBezTo>
                    <a:cubicBezTo>
                      <a:pt x="1564" y="16785"/>
                      <a:pt x="1283" y="16824"/>
                      <a:pt x="1283" y="16824"/>
                    </a:cubicBezTo>
                    <a:cubicBezTo>
                      <a:pt x="1124" y="16785"/>
                      <a:pt x="1005" y="16752"/>
                      <a:pt x="853" y="16791"/>
                    </a:cubicBezTo>
                    <a:cubicBezTo>
                      <a:pt x="612" y="16864"/>
                      <a:pt x="557" y="16942"/>
                      <a:pt x="497" y="17077"/>
                    </a:cubicBezTo>
                    <a:lnTo>
                      <a:pt x="317" y="17453"/>
                    </a:lnTo>
                    <a:cubicBezTo>
                      <a:pt x="257" y="17588"/>
                      <a:pt x="263" y="17728"/>
                      <a:pt x="339" y="17846"/>
                    </a:cubicBezTo>
                    <a:cubicBezTo>
                      <a:pt x="392" y="17964"/>
                      <a:pt x="437" y="18112"/>
                      <a:pt x="369" y="18303"/>
                    </a:cubicBezTo>
                    <a:cubicBezTo>
                      <a:pt x="301" y="18500"/>
                      <a:pt x="150" y="18442"/>
                      <a:pt x="29" y="18881"/>
                    </a:cubicBezTo>
                    <a:cubicBezTo>
                      <a:pt x="-99" y="19319"/>
                      <a:pt x="233" y="20005"/>
                      <a:pt x="263" y="20083"/>
                    </a:cubicBezTo>
                    <a:cubicBezTo>
                      <a:pt x="301" y="20162"/>
                      <a:pt x="565" y="20382"/>
                      <a:pt x="905" y="20270"/>
                    </a:cubicBezTo>
                    <a:cubicBezTo>
                      <a:pt x="1238" y="20157"/>
                      <a:pt x="1133" y="19785"/>
                      <a:pt x="1269" y="19476"/>
                    </a:cubicBezTo>
                    <a:cubicBezTo>
                      <a:pt x="1405" y="19167"/>
                      <a:pt x="1608" y="19060"/>
                      <a:pt x="1699" y="18853"/>
                    </a:cubicBezTo>
                    <a:cubicBezTo>
                      <a:pt x="1827" y="18577"/>
                      <a:pt x="2727" y="18365"/>
                      <a:pt x="2818" y="18106"/>
                    </a:cubicBezTo>
                    <a:cubicBezTo>
                      <a:pt x="3717" y="17898"/>
                      <a:pt x="5400" y="17678"/>
                      <a:pt x="6126" y="17537"/>
                    </a:cubicBezTo>
                    <a:cubicBezTo>
                      <a:pt x="6904" y="17391"/>
                      <a:pt x="8808" y="17016"/>
                      <a:pt x="8808" y="17016"/>
                    </a:cubicBezTo>
                    <a:cubicBezTo>
                      <a:pt x="8921" y="16993"/>
                      <a:pt x="9029" y="16954"/>
                      <a:pt x="9119" y="16909"/>
                    </a:cubicBezTo>
                    <a:cubicBezTo>
                      <a:pt x="9263" y="16841"/>
                      <a:pt x="9459" y="16628"/>
                      <a:pt x="9466" y="16622"/>
                    </a:cubicBezTo>
                    <a:lnTo>
                      <a:pt x="9752" y="16319"/>
                    </a:lnTo>
                    <a:cubicBezTo>
                      <a:pt x="9858" y="16347"/>
                      <a:pt x="10192" y="16240"/>
                      <a:pt x="10260" y="16155"/>
                    </a:cubicBezTo>
                    <a:cubicBezTo>
                      <a:pt x="10592" y="15734"/>
                      <a:pt x="11468" y="14549"/>
                      <a:pt x="11521" y="14487"/>
                    </a:cubicBezTo>
                    <a:cubicBezTo>
                      <a:pt x="11573" y="14431"/>
                      <a:pt x="11642" y="14357"/>
                      <a:pt x="11740" y="14419"/>
                    </a:cubicBezTo>
                    <a:cubicBezTo>
                      <a:pt x="11793" y="14452"/>
                      <a:pt x="12141" y="14712"/>
                      <a:pt x="12715" y="15162"/>
                    </a:cubicBezTo>
                    <a:cubicBezTo>
                      <a:pt x="13463" y="15752"/>
                      <a:pt x="14006" y="15959"/>
                      <a:pt x="14059" y="15982"/>
                    </a:cubicBezTo>
                    <a:cubicBezTo>
                      <a:pt x="14263" y="16060"/>
                      <a:pt x="14702" y="15505"/>
                      <a:pt x="14831" y="15353"/>
                    </a:cubicBezTo>
                    <a:lnTo>
                      <a:pt x="14861" y="15363"/>
                    </a:lnTo>
                    <a:cubicBezTo>
                      <a:pt x="14907" y="15380"/>
                      <a:pt x="14928" y="15419"/>
                      <a:pt x="14920" y="15453"/>
                    </a:cubicBezTo>
                    <a:cubicBezTo>
                      <a:pt x="14822" y="15846"/>
                      <a:pt x="14823" y="16437"/>
                      <a:pt x="15020" y="17039"/>
                    </a:cubicBezTo>
                    <a:cubicBezTo>
                      <a:pt x="15352" y="18033"/>
                      <a:pt x="16053" y="18713"/>
                      <a:pt x="16212" y="18921"/>
                    </a:cubicBezTo>
                    <a:cubicBezTo>
                      <a:pt x="16439" y="19213"/>
                      <a:pt x="16568" y="19657"/>
                      <a:pt x="16568" y="19657"/>
                    </a:cubicBezTo>
                    <a:cubicBezTo>
                      <a:pt x="16629" y="19859"/>
                      <a:pt x="16651" y="19982"/>
                      <a:pt x="16651" y="19971"/>
                    </a:cubicBezTo>
                    <a:cubicBezTo>
                      <a:pt x="16659" y="19982"/>
                      <a:pt x="16658" y="20006"/>
                      <a:pt x="16665" y="20017"/>
                    </a:cubicBezTo>
                    <a:cubicBezTo>
                      <a:pt x="16665" y="20028"/>
                      <a:pt x="16650" y="20028"/>
                      <a:pt x="16627" y="20050"/>
                    </a:cubicBezTo>
                    <a:cubicBezTo>
                      <a:pt x="16582" y="20078"/>
                      <a:pt x="16590" y="20111"/>
                      <a:pt x="16620" y="20178"/>
                    </a:cubicBezTo>
                    <a:cubicBezTo>
                      <a:pt x="16628" y="20190"/>
                      <a:pt x="16599" y="20207"/>
                      <a:pt x="16561" y="20280"/>
                    </a:cubicBezTo>
                    <a:cubicBezTo>
                      <a:pt x="16523" y="20353"/>
                      <a:pt x="16561" y="20668"/>
                      <a:pt x="16599" y="20809"/>
                    </a:cubicBezTo>
                    <a:cubicBezTo>
                      <a:pt x="16637" y="20932"/>
                      <a:pt x="16778" y="21134"/>
                      <a:pt x="16816" y="21184"/>
                    </a:cubicBezTo>
                    <a:cubicBezTo>
                      <a:pt x="16824" y="21190"/>
                      <a:pt x="16826" y="21202"/>
                      <a:pt x="16826" y="21207"/>
                    </a:cubicBezTo>
                    <a:cubicBezTo>
                      <a:pt x="16856" y="21331"/>
                      <a:pt x="16901" y="21437"/>
                      <a:pt x="17015" y="21499"/>
                    </a:cubicBezTo>
                    <a:cubicBezTo>
                      <a:pt x="17135" y="21566"/>
                      <a:pt x="17354" y="21595"/>
                      <a:pt x="17551" y="21573"/>
                    </a:cubicBezTo>
                    <a:lnTo>
                      <a:pt x="18025" y="21499"/>
                    </a:lnTo>
                    <a:cubicBezTo>
                      <a:pt x="18222" y="21471"/>
                      <a:pt x="18389" y="21386"/>
                      <a:pt x="18495" y="21274"/>
                    </a:cubicBezTo>
                    <a:cubicBezTo>
                      <a:pt x="18616" y="21178"/>
                      <a:pt x="18766" y="21066"/>
                      <a:pt x="19038" y="21016"/>
                    </a:cubicBezTo>
                    <a:cubicBezTo>
                      <a:pt x="19310" y="20960"/>
                      <a:pt x="19326" y="21090"/>
                      <a:pt x="19930" y="20944"/>
                    </a:cubicBezTo>
                    <a:cubicBezTo>
                      <a:pt x="20535" y="20798"/>
                      <a:pt x="21198" y="20219"/>
                      <a:pt x="21274" y="20157"/>
                    </a:cubicBezTo>
                    <a:cubicBezTo>
                      <a:pt x="21372" y="20118"/>
                      <a:pt x="21501" y="19820"/>
                      <a:pt x="21191" y="19652"/>
                    </a:cubicBezTo>
                    <a:cubicBezTo>
                      <a:pt x="20874" y="19483"/>
                      <a:pt x="20481" y="19747"/>
                      <a:pt x="20027" y="19820"/>
                    </a:cubicBezTo>
                    <a:cubicBezTo>
                      <a:pt x="19581" y="19888"/>
                      <a:pt x="19302" y="19781"/>
                      <a:pt x="19000" y="19764"/>
                    </a:cubicBezTo>
                    <a:cubicBezTo>
                      <a:pt x="18698" y="19753"/>
                      <a:pt x="18284" y="19567"/>
                      <a:pt x="18186" y="19539"/>
                    </a:cubicBezTo>
                    <a:cubicBezTo>
                      <a:pt x="18163" y="19528"/>
                      <a:pt x="18133" y="19527"/>
                      <a:pt x="18110" y="19527"/>
                    </a:cubicBezTo>
                    <a:cubicBezTo>
                      <a:pt x="18050" y="19527"/>
                      <a:pt x="18002" y="19499"/>
                      <a:pt x="17987" y="19460"/>
                    </a:cubicBezTo>
                    <a:cubicBezTo>
                      <a:pt x="17882" y="19067"/>
                      <a:pt x="17452" y="17460"/>
                      <a:pt x="17362" y="17156"/>
                    </a:cubicBezTo>
                    <a:cubicBezTo>
                      <a:pt x="17127" y="16386"/>
                      <a:pt x="16704" y="15514"/>
                      <a:pt x="16689" y="15430"/>
                    </a:cubicBezTo>
                    <a:cubicBezTo>
                      <a:pt x="16659" y="15262"/>
                      <a:pt x="16710" y="15077"/>
                      <a:pt x="16703" y="14881"/>
                    </a:cubicBezTo>
                    <a:cubicBezTo>
                      <a:pt x="16695" y="14813"/>
                      <a:pt x="16667" y="14521"/>
                      <a:pt x="16455" y="14370"/>
                    </a:cubicBezTo>
                    <a:lnTo>
                      <a:pt x="16349" y="14278"/>
                    </a:lnTo>
                    <a:cubicBezTo>
                      <a:pt x="16364" y="14233"/>
                      <a:pt x="16122" y="13919"/>
                      <a:pt x="16084" y="13880"/>
                    </a:cubicBezTo>
                    <a:cubicBezTo>
                      <a:pt x="15722" y="13526"/>
                      <a:pt x="15215" y="13094"/>
                      <a:pt x="14580" y="12600"/>
                    </a:cubicBezTo>
                    <a:cubicBezTo>
                      <a:pt x="14074" y="12206"/>
                      <a:pt x="13614" y="11885"/>
                      <a:pt x="13282" y="11660"/>
                    </a:cubicBezTo>
                    <a:cubicBezTo>
                      <a:pt x="13357" y="11632"/>
                      <a:pt x="13991" y="11515"/>
                      <a:pt x="14014" y="11425"/>
                    </a:cubicBezTo>
                    <a:cubicBezTo>
                      <a:pt x="14014" y="11425"/>
                      <a:pt x="14014" y="11199"/>
                      <a:pt x="14044" y="10227"/>
                    </a:cubicBezTo>
                    <a:cubicBezTo>
                      <a:pt x="14082" y="8974"/>
                      <a:pt x="14233" y="8575"/>
                      <a:pt x="14233" y="8575"/>
                    </a:cubicBezTo>
                    <a:cubicBezTo>
                      <a:pt x="14256" y="8496"/>
                      <a:pt x="14400" y="8481"/>
                      <a:pt x="14453" y="8554"/>
                    </a:cubicBezTo>
                    <a:lnTo>
                      <a:pt x="14543" y="8687"/>
                    </a:lnTo>
                    <a:cubicBezTo>
                      <a:pt x="14573" y="8732"/>
                      <a:pt x="14618" y="8778"/>
                      <a:pt x="14663" y="8812"/>
                    </a:cubicBezTo>
                    <a:cubicBezTo>
                      <a:pt x="14671" y="8818"/>
                      <a:pt x="14679" y="8829"/>
                      <a:pt x="14687" y="8840"/>
                    </a:cubicBezTo>
                    <a:cubicBezTo>
                      <a:pt x="14785" y="9026"/>
                      <a:pt x="15102" y="9121"/>
                      <a:pt x="15411" y="9065"/>
                    </a:cubicBezTo>
                    <a:cubicBezTo>
                      <a:pt x="15411" y="9065"/>
                      <a:pt x="16417" y="8930"/>
                      <a:pt x="17211" y="8789"/>
                    </a:cubicBezTo>
                    <a:cubicBezTo>
                      <a:pt x="17755" y="8694"/>
                      <a:pt x="18941" y="8418"/>
                      <a:pt x="19175" y="8368"/>
                    </a:cubicBezTo>
                    <a:cubicBezTo>
                      <a:pt x="19296" y="8323"/>
                      <a:pt x="19461" y="8345"/>
                      <a:pt x="19491" y="8345"/>
                    </a:cubicBezTo>
                    <a:cubicBezTo>
                      <a:pt x="19665" y="8345"/>
                      <a:pt x="19878" y="8316"/>
                      <a:pt x="19999" y="8294"/>
                    </a:cubicBezTo>
                    <a:cubicBezTo>
                      <a:pt x="19999" y="8294"/>
                      <a:pt x="20383" y="8205"/>
                      <a:pt x="20473" y="8171"/>
                    </a:cubicBezTo>
                    <a:cubicBezTo>
                      <a:pt x="20829" y="8076"/>
                      <a:pt x="20693" y="7857"/>
                      <a:pt x="20700" y="7655"/>
                    </a:cubicBezTo>
                    <a:cubicBezTo>
                      <a:pt x="20708" y="7458"/>
                      <a:pt x="20669" y="7300"/>
                      <a:pt x="20669" y="7300"/>
                    </a:cubicBezTo>
                    <a:cubicBezTo>
                      <a:pt x="20669" y="7300"/>
                      <a:pt x="20730" y="7137"/>
                      <a:pt x="20625" y="7047"/>
                    </a:cubicBezTo>
                    <a:cubicBezTo>
                      <a:pt x="20511" y="6952"/>
                      <a:pt x="19998" y="7081"/>
                      <a:pt x="19635" y="7126"/>
                    </a:cubicBezTo>
                    <a:cubicBezTo>
                      <a:pt x="19605" y="7138"/>
                      <a:pt x="19508" y="7160"/>
                      <a:pt x="19470" y="7160"/>
                    </a:cubicBezTo>
                    <a:cubicBezTo>
                      <a:pt x="19311" y="7154"/>
                      <a:pt x="19190" y="7170"/>
                      <a:pt x="19144" y="7254"/>
                    </a:cubicBezTo>
                    <a:cubicBezTo>
                      <a:pt x="19061" y="7316"/>
                      <a:pt x="19015" y="7575"/>
                      <a:pt x="18962" y="7620"/>
                    </a:cubicBezTo>
                    <a:cubicBezTo>
                      <a:pt x="18864" y="7743"/>
                      <a:pt x="18329" y="7728"/>
                      <a:pt x="17022" y="7801"/>
                    </a:cubicBezTo>
                    <a:cubicBezTo>
                      <a:pt x="16531" y="7823"/>
                      <a:pt x="16063" y="7834"/>
                      <a:pt x="15881" y="7839"/>
                    </a:cubicBezTo>
                    <a:cubicBezTo>
                      <a:pt x="15836" y="7839"/>
                      <a:pt x="15791" y="7823"/>
                      <a:pt x="15768" y="7795"/>
                    </a:cubicBezTo>
                    <a:lnTo>
                      <a:pt x="15397" y="7261"/>
                    </a:lnTo>
                    <a:cubicBezTo>
                      <a:pt x="15337" y="7132"/>
                      <a:pt x="15313" y="6907"/>
                      <a:pt x="14927" y="6222"/>
                    </a:cubicBezTo>
                    <a:cubicBezTo>
                      <a:pt x="14897" y="6177"/>
                      <a:pt x="14528" y="5181"/>
                      <a:pt x="14415" y="5030"/>
                    </a:cubicBezTo>
                    <a:cubicBezTo>
                      <a:pt x="14370" y="4973"/>
                      <a:pt x="14362" y="4883"/>
                      <a:pt x="14113" y="4726"/>
                    </a:cubicBezTo>
                    <a:cubicBezTo>
                      <a:pt x="13947" y="4625"/>
                      <a:pt x="13598" y="4608"/>
                      <a:pt x="13379" y="4614"/>
                    </a:cubicBezTo>
                    <a:cubicBezTo>
                      <a:pt x="13348" y="4546"/>
                      <a:pt x="13343" y="4469"/>
                      <a:pt x="13388" y="4424"/>
                    </a:cubicBezTo>
                    <a:cubicBezTo>
                      <a:pt x="13464" y="4345"/>
                      <a:pt x="13667" y="4389"/>
                      <a:pt x="13931" y="4417"/>
                    </a:cubicBezTo>
                    <a:cubicBezTo>
                      <a:pt x="14075" y="4434"/>
                      <a:pt x="14474" y="4452"/>
                      <a:pt x="14587" y="4429"/>
                    </a:cubicBezTo>
                    <a:cubicBezTo>
                      <a:pt x="14731" y="4401"/>
                      <a:pt x="14837" y="4311"/>
                      <a:pt x="14852" y="4227"/>
                    </a:cubicBezTo>
                    <a:cubicBezTo>
                      <a:pt x="14859" y="4171"/>
                      <a:pt x="14867" y="4098"/>
                      <a:pt x="14890" y="4059"/>
                    </a:cubicBezTo>
                    <a:cubicBezTo>
                      <a:pt x="14935" y="3986"/>
                      <a:pt x="15058" y="3957"/>
                      <a:pt x="15126" y="3946"/>
                    </a:cubicBezTo>
                    <a:cubicBezTo>
                      <a:pt x="15269" y="3924"/>
                      <a:pt x="15177" y="3799"/>
                      <a:pt x="15154" y="3760"/>
                    </a:cubicBezTo>
                    <a:cubicBezTo>
                      <a:pt x="15124" y="3715"/>
                      <a:pt x="15185" y="3704"/>
                      <a:pt x="15223" y="3681"/>
                    </a:cubicBezTo>
                    <a:cubicBezTo>
                      <a:pt x="15260" y="3664"/>
                      <a:pt x="15298" y="3631"/>
                      <a:pt x="15298" y="3592"/>
                    </a:cubicBezTo>
                    <a:cubicBezTo>
                      <a:pt x="15306" y="3558"/>
                      <a:pt x="15261" y="3552"/>
                      <a:pt x="15246" y="3456"/>
                    </a:cubicBezTo>
                    <a:cubicBezTo>
                      <a:pt x="15239" y="3411"/>
                      <a:pt x="15209" y="3350"/>
                      <a:pt x="15277" y="3339"/>
                    </a:cubicBezTo>
                    <a:cubicBezTo>
                      <a:pt x="15315" y="3333"/>
                      <a:pt x="15458" y="3311"/>
                      <a:pt x="15511" y="3216"/>
                    </a:cubicBezTo>
                    <a:cubicBezTo>
                      <a:pt x="15556" y="3120"/>
                      <a:pt x="15480" y="3025"/>
                      <a:pt x="15442" y="2991"/>
                    </a:cubicBezTo>
                    <a:cubicBezTo>
                      <a:pt x="15412" y="2963"/>
                      <a:pt x="15351" y="2894"/>
                      <a:pt x="15336" y="2872"/>
                    </a:cubicBezTo>
                    <a:cubicBezTo>
                      <a:pt x="15313" y="2849"/>
                      <a:pt x="15245" y="2794"/>
                      <a:pt x="15230" y="2766"/>
                    </a:cubicBezTo>
                    <a:cubicBezTo>
                      <a:pt x="15215" y="2744"/>
                      <a:pt x="15171" y="2664"/>
                      <a:pt x="15164" y="2619"/>
                    </a:cubicBezTo>
                    <a:cubicBezTo>
                      <a:pt x="15156" y="2574"/>
                      <a:pt x="15139" y="2558"/>
                      <a:pt x="15192" y="2468"/>
                    </a:cubicBezTo>
                    <a:cubicBezTo>
                      <a:pt x="15237" y="2378"/>
                      <a:pt x="15275" y="2327"/>
                      <a:pt x="15298" y="2276"/>
                    </a:cubicBezTo>
                    <a:cubicBezTo>
                      <a:pt x="15321" y="2231"/>
                      <a:pt x="15366" y="2108"/>
                      <a:pt x="15374" y="2023"/>
                    </a:cubicBezTo>
                    <a:cubicBezTo>
                      <a:pt x="15381" y="1945"/>
                      <a:pt x="15397" y="1838"/>
                      <a:pt x="15329" y="1658"/>
                    </a:cubicBezTo>
                    <a:cubicBezTo>
                      <a:pt x="15268" y="1507"/>
                      <a:pt x="15179" y="1422"/>
                      <a:pt x="15126" y="1377"/>
                    </a:cubicBezTo>
                    <a:cubicBezTo>
                      <a:pt x="15133" y="1372"/>
                      <a:pt x="15359" y="1175"/>
                      <a:pt x="15253" y="1035"/>
                    </a:cubicBezTo>
                    <a:cubicBezTo>
                      <a:pt x="15193" y="951"/>
                      <a:pt x="15058" y="765"/>
                      <a:pt x="14710" y="642"/>
                    </a:cubicBezTo>
                    <a:cubicBezTo>
                      <a:pt x="14272" y="484"/>
                      <a:pt x="14036" y="12"/>
                      <a:pt x="12654" y="1"/>
                    </a:cubicBezTo>
                    <a:close/>
                    <a:moveTo>
                      <a:pt x="9242" y="7253"/>
                    </a:moveTo>
                    <a:cubicBezTo>
                      <a:pt x="9253" y="7258"/>
                      <a:pt x="9254" y="7271"/>
                      <a:pt x="9247" y="7283"/>
                    </a:cubicBezTo>
                    <a:cubicBezTo>
                      <a:pt x="9111" y="7569"/>
                      <a:pt x="9034" y="7743"/>
                      <a:pt x="8883" y="8182"/>
                    </a:cubicBezTo>
                    <a:cubicBezTo>
                      <a:pt x="8709" y="8710"/>
                      <a:pt x="8657" y="9526"/>
                      <a:pt x="8650" y="9987"/>
                    </a:cubicBezTo>
                    <a:cubicBezTo>
                      <a:pt x="8657" y="10088"/>
                      <a:pt x="8507" y="10412"/>
                      <a:pt x="8402" y="10373"/>
                    </a:cubicBezTo>
                    <a:cubicBezTo>
                      <a:pt x="8371" y="10328"/>
                      <a:pt x="8333" y="10284"/>
                      <a:pt x="8333" y="10273"/>
                    </a:cubicBezTo>
                    <a:cubicBezTo>
                      <a:pt x="8333" y="10222"/>
                      <a:pt x="8128" y="9610"/>
                      <a:pt x="8203" y="8840"/>
                    </a:cubicBezTo>
                    <a:cubicBezTo>
                      <a:pt x="8264" y="8289"/>
                      <a:pt x="8136" y="7879"/>
                      <a:pt x="8114" y="7727"/>
                    </a:cubicBezTo>
                    <a:cubicBezTo>
                      <a:pt x="8114" y="7721"/>
                      <a:pt x="8128" y="7699"/>
                      <a:pt x="8158" y="7671"/>
                    </a:cubicBezTo>
                    <a:cubicBezTo>
                      <a:pt x="8234" y="7755"/>
                      <a:pt x="8296" y="7817"/>
                      <a:pt x="8326" y="7839"/>
                    </a:cubicBezTo>
                    <a:cubicBezTo>
                      <a:pt x="8402" y="7912"/>
                      <a:pt x="8468" y="7844"/>
                      <a:pt x="8468" y="7844"/>
                    </a:cubicBezTo>
                    <a:cubicBezTo>
                      <a:pt x="8468" y="7844"/>
                      <a:pt x="9170" y="7289"/>
                      <a:pt x="9185" y="7272"/>
                    </a:cubicBezTo>
                    <a:cubicBezTo>
                      <a:pt x="9212" y="7250"/>
                      <a:pt x="9232" y="7247"/>
                      <a:pt x="9242" y="7253"/>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46" name="Draft"/>
              <p:cNvSpPr/>
              <p:nvPr/>
            </p:nvSpPr>
            <p:spPr>
              <a:xfrm>
                <a:off x="851817" y="6435"/>
                <a:ext cx="645255" cy="645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7" y="0"/>
                      <a:pt x="10800" y="0"/>
                    </a:cubicBezTo>
                    <a:close/>
                    <a:moveTo>
                      <a:pt x="15863" y="4296"/>
                    </a:moveTo>
                    <a:cubicBezTo>
                      <a:pt x="15997" y="4309"/>
                      <a:pt x="16136" y="4374"/>
                      <a:pt x="16249" y="4487"/>
                    </a:cubicBezTo>
                    <a:lnTo>
                      <a:pt x="17081" y="5319"/>
                    </a:lnTo>
                    <a:cubicBezTo>
                      <a:pt x="17308" y="5540"/>
                      <a:pt x="17339" y="5876"/>
                      <a:pt x="17150" y="6065"/>
                    </a:cubicBezTo>
                    <a:lnTo>
                      <a:pt x="16561" y="6652"/>
                    </a:lnTo>
                    <a:lnTo>
                      <a:pt x="14914" y="5005"/>
                    </a:lnTo>
                    <a:lnTo>
                      <a:pt x="15503" y="4418"/>
                    </a:lnTo>
                    <a:cubicBezTo>
                      <a:pt x="15598" y="4323"/>
                      <a:pt x="15728" y="4284"/>
                      <a:pt x="15863" y="4296"/>
                    </a:cubicBezTo>
                    <a:close/>
                    <a:moveTo>
                      <a:pt x="14477" y="5444"/>
                    </a:moveTo>
                    <a:lnTo>
                      <a:pt x="16124" y="7091"/>
                    </a:lnTo>
                    <a:lnTo>
                      <a:pt x="7879" y="15336"/>
                    </a:lnTo>
                    <a:lnTo>
                      <a:pt x="6232" y="13689"/>
                    </a:lnTo>
                    <a:lnTo>
                      <a:pt x="14477" y="5444"/>
                    </a:lnTo>
                    <a:close/>
                    <a:moveTo>
                      <a:pt x="5849" y="14138"/>
                    </a:moveTo>
                    <a:lnTo>
                      <a:pt x="7435" y="15724"/>
                    </a:lnTo>
                    <a:lnTo>
                      <a:pt x="5054" y="16519"/>
                    </a:lnTo>
                    <a:lnTo>
                      <a:pt x="5849" y="14138"/>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47" name="Line Graph"/>
              <p:cNvSpPr/>
              <p:nvPr/>
            </p:nvSpPr>
            <p:spPr>
              <a:xfrm>
                <a:off x="1703637" y="0"/>
                <a:ext cx="659872" cy="658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grpSp>
      </p:gr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Priority Venues"/>
          <p:cNvSpPr txBox="1"/>
          <p:nvPr>
            <p:ph type="title"/>
          </p:nvPr>
        </p:nvSpPr>
        <p:spPr>
          <a:xfrm>
            <a:off x="7366000" y="862116"/>
            <a:ext cx="9652000" cy="1549401"/>
          </a:xfrm>
          <a:prstGeom prst="rect">
            <a:avLst/>
          </a:prstGeom>
        </p:spPr>
        <p:txBody>
          <a:bodyPr/>
          <a:lstStyle/>
          <a:p>
            <a:pPr/>
            <a:r>
              <a:t>Priority Venues</a:t>
            </a:r>
          </a:p>
        </p:txBody>
      </p:sp>
      <p:sp>
        <p:nvSpPr>
          <p:cNvPr id="352" name="What is Potential Reach?"/>
          <p:cNvSpPr txBox="1"/>
          <p:nvPr>
            <p:ph type="body" idx="21"/>
          </p:nvPr>
        </p:nvSpPr>
        <p:spPr>
          <a:xfrm>
            <a:off x="7366000" y="2157516"/>
            <a:ext cx="9652000" cy="1016001"/>
          </a:xfrm>
          <a:prstGeom prst="rect">
            <a:avLst/>
          </a:prstGeom>
          <a:extLst>
            <a:ext uri="{C572A759-6A51-4108-AA02-DFA0A04FC94B}">
              <ma14:wrappingTextBoxFlag xmlns:ma14="http://schemas.microsoft.com/office/mac/drawingml/2011/main" val="1"/>
            </a:ext>
          </a:extLst>
        </p:spPr>
        <p:txBody>
          <a:bodyPr/>
          <a:lstStyle/>
          <a:p>
            <a:pPr/>
            <a:r>
              <a:t>What is Potential Reach?</a:t>
            </a:r>
          </a:p>
        </p:txBody>
      </p:sp>
      <p:grpSp>
        <p:nvGrpSpPr>
          <p:cNvPr id="355" name="Group"/>
          <p:cNvGrpSpPr/>
          <p:nvPr/>
        </p:nvGrpSpPr>
        <p:grpSpPr>
          <a:xfrm>
            <a:off x="1676400" y="4597383"/>
            <a:ext cx="3187684" cy="1270034"/>
            <a:chOff x="0" y="0"/>
            <a:chExt cx="3187683" cy="1270032"/>
          </a:xfrm>
        </p:grpSpPr>
        <p:sp>
          <p:nvSpPr>
            <p:cNvPr id="353" name="World"/>
            <p:cNvSpPr/>
            <p:nvPr/>
          </p:nvSpPr>
          <p:spPr>
            <a:xfrm>
              <a:off x="0" y="16"/>
              <a:ext cx="1270000"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54" name="Phone"/>
            <p:cNvSpPr/>
            <p:nvPr/>
          </p:nvSpPr>
          <p:spPr>
            <a:xfrm>
              <a:off x="1917716" y="-1"/>
              <a:ext cx="1269968" cy="1270034"/>
            </a:xfrm>
            <a:custGeom>
              <a:avLst/>
              <a:gdLst/>
              <a:ahLst/>
              <a:cxnLst>
                <a:cxn ang="0">
                  <a:pos x="wd2" y="hd2"/>
                </a:cxn>
                <a:cxn ang="5400000">
                  <a:pos x="wd2" y="hd2"/>
                </a:cxn>
                <a:cxn ang="10800000">
                  <a:pos x="wd2" y="hd2"/>
                </a:cxn>
                <a:cxn ang="16200000">
                  <a:pos x="wd2" y="hd2"/>
                </a:cxn>
              </a:cxnLst>
              <a:rect l="0" t="0" r="r" b="b"/>
              <a:pathLst>
                <a:path w="21279" h="21372" fill="norm" stroke="1"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grpSp>
      <p:sp>
        <p:nvSpPr>
          <p:cNvPr id="356" name="Child at Play"/>
          <p:cNvSpPr/>
          <p:nvPr/>
        </p:nvSpPr>
        <p:spPr>
          <a:xfrm>
            <a:off x="8710110" y="4517653"/>
            <a:ext cx="1053607" cy="1429494"/>
          </a:xfrm>
          <a:custGeom>
            <a:avLst/>
            <a:gdLst/>
            <a:ahLst/>
            <a:cxnLst>
              <a:cxn ang="0">
                <a:pos x="wd2" y="hd2"/>
              </a:cxn>
              <a:cxn ang="5400000">
                <a:pos x="wd2" y="hd2"/>
              </a:cxn>
              <a:cxn ang="10800000">
                <a:pos x="wd2" y="hd2"/>
              </a:cxn>
              <a:cxn ang="16200000">
                <a:pos x="wd2" y="hd2"/>
              </a:cxn>
            </a:cxnLst>
            <a:rect l="0" t="0" r="r" b="b"/>
            <a:pathLst>
              <a:path w="21386" h="21580" fill="norm" stroke="1" extrusionOk="0">
                <a:moveTo>
                  <a:pt x="12654" y="1"/>
                </a:moveTo>
                <a:cubicBezTo>
                  <a:pt x="12170" y="-5"/>
                  <a:pt x="12012" y="52"/>
                  <a:pt x="12012" y="52"/>
                </a:cubicBezTo>
                <a:lnTo>
                  <a:pt x="11943" y="80"/>
                </a:lnTo>
                <a:cubicBezTo>
                  <a:pt x="11837" y="63"/>
                  <a:pt x="11641" y="46"/>
                  <a:pt x="11256" y="141"/>
                </a:cubicBezTo>
                <a:cubicBezTo>
                  <a:pt x="10863" y="259"/>
                  <a:pt x="9776" y="725"/>
                  <a:pt x="10033" y="2169"/>
                </a:cubicBezTo>
                <a:cubicBezTo>
                  <a:pt x="10162" y="2894"/>
                  <a:pt x="10621" y="3103"/>
                  <a:pt x="11074" y="3479"/>
                </a:cubicBezTo>
                <a:cubicBezTo>
                  <a:pt x="11278" y="3648"/>
                  <a:pt x="11369" y="3856"/>
                  <a:pt x="11369" y="3901"/>
                </a:cubicBezTo>
                <a:cubicBezTo>
                  <a:pt x="11362" y="4080"/>
                  <a:pt x="11332" y="4188"/>
                  <a:pt x="11294" y="4261"/>
                </a:cubicBezTo>
                <a:cubicBezTo>
                  <a:pt x="11165" y="4244"/>
                  <a:pt x="11082" y="4192"/>
                  <a:pt x="10923" y="4271"/>
                </a:cubicBezTo>
                <a:cubicBezTo>
                  <a:pt x="10908" y="4277"/>
                  <a:pt x="10856" y="4322"/>
                  <a:pt x="10803" y="4373"/>
                </a:cubicBezTo>
                <a:cubicBezTo>
                  <a:pt x="10621" y="4435"/>
                  <a:pt x="8906" y="5227"/>
                  <a:pt x="7290" y="6503"/>
                </a:cubicBezTo>
                <a:cubicBezTo>
                  <a:pt x="7282" y="6509"/>
                  <a:pt x="7282" y="6508"/>
                  <a:pt x="7282" y="6513"/>
                </a:cubicBezTo>
                <a:cubicBezTo>
                  <a:pt x="7260" y="6525"/>
                  <a:pt x="7245" y="6541"/>
                  <a:pt x="7245" y="6547"/>
                </a:cubicBezTo>
                <a:cubicBezTo>
                  <a:pt x="7177" y="6609"/>
                  <a:pt x="6503" y="7013"/>
                  <a:pt x="6466" y="7249"/>
                </a:cubicBezTo>
                <a:cubicBezTo>
                  <a:pt x="6435" y="7485"/>
                  <a:pt x="6595" y="8176"/>
                  <a:pt x="6791" y="8794"/>
                </a:cubicBezTo>
                <a:cubicBezTo>
                  <a:pt x="7026" y="9519"/>
                  <a:pt x="7463" y="10352"/>
                  <a:pt x="7441" y="10610"/>
                </a:cubicBezTo>
                <a:cubicBezTo>
                  <a:pt x="7433" y="10683"/>
                  <a:pt x="7312" y="10986"/>
                  <a:pt x="7372" y="11126"/>
                </a:cubicBezTo>
                <a:cubicBezTo>
                  <a:pt x="7486" y="11385"/>
                  <a:pt x="7843" y="11492"/>
                  <a:pt x="7835" y="11627"/>
                </a:cubicBezTo>
                <a:cubicBezTo>
                  <a:pt x="7820" y="11818"/>
                  <a:pt x="7901" y="11914"/>
                  <a:pt x="8014" y="11959"/>
                </a:cubicBezTo>
                <a:cubicBezTo>
                  <a:pt x="8007" y="12195"/>
                  <a:pt x="8007" y="12391"/>
                  <a:pt x="8007" y="12470"/>
                </a:cubicBezTo>
                <a:cubicBezTo>
                  <a:pt x="8015" y="12565"/>
                  <a:pt x="8037" y="13133"/>
                  <a:pt x="8014" y="13228"/>
                </a:cubicBezTo>
                <a:cubicBezTo>
                  <a:pt x="7818" y="14251"/>
                  <a:pt x="7221" y="14958"/>
                  <a:pt x="7183" y="15009"/>
                </a:cubicBezTo>
                <a:cubicBezTo>
                  <a:pt x="7146" y="15059"/>
                  <a:pt x="7078" y="15168"/>
                  <a:pt x="7101" y="15212"/>
                </a:cubicBezTo>
                <a:cubicBezTo>
                  <a:pt x="7154" y="15308"/>
                  <a:pt x="7327" y="15381"/>
                  <a:pt x="7478" y="15465"/>
                </a:cubicBezTo>
                <a:cubicBezTo>
                  <a:pt x="7539" y="15499"/>
                  <a:pt x="7646" y="15550"/>
                  <a:pt x="7766" y="15606"/>
                </a:cubicBezTo>
                <a:lnTo>
                  <a:pt x="7743" y="15667"/>
                </a:lnTo>
                <a:cubicBezTo>
                  <a:pt x="7728" y="15701"/>
                  <a:pt x="7691" y="15728"/>
                  <a:pt x="7646" y="15734"/>
                </a:cubicBezTo>
                <a:cubicBezTo>
                  <a:pt x="7072" y="15796"/>
                  <a:pt x="6535" y="15835"/>
                  <a:pt x="5833" y="16020"/>
                </a:cubicBezTo>
                <a:cubicBezTo>
                  <a:pt x="4548" y="16363"/>
                  <a:pt x="3966" y="16757"/>
                  <a:pt x="2629" y="17077"/>
                </a:cubicBezTo>
                <a:cubicBezTo>
                  <a:pt x="2606" y="17066"/>
                  <a:pt x="2584" y="17055"/>
                  <a:pt x="2553" y="17044"/>
                </a:cubicBezTo>
                <a:cubicBezTo>
                  <a:pt x="2508" y="17033"/>
                  <a:pt x="2440" y="17044"/>
                  <a:pt x="2440" y="17044"/>
                </a:cubicBezTo>
                <a:cubicBezTo>
                  <a:pt x="2228" y="16903"/>
                  <a:pt x="2161" y="16881"/>
                  <a:pt x="1829" y="16824"/>
                </a:cubicBezTo>
                <a:cubicBezTo>
                  <a:pt x="1564" y="16785"/>
                  <a:pt x="1283" y="16824"/>
                  <a:pt x="1283" y="16824"/>
                </a:cubicBezTo>
                <a:cubicBezTo>
                  <a:pt x="1124" y="16785"/>
                  <a:pt x="1005" y="16752"/>
                  <a:pt x="853" y="16791"/>
                </a:cubicBezTo>
                <a:cubicBezTo>
                  <a:pt x="612" y="16864"/>
                  <a:pt x="557" y="16942"/>
                  <a:pt x="497" y="17077"/>
                </a:cubicBezTo>
                <a:lnTo>
                  <a:pt x="317" y="17453"/>
                </a:lnTo>
                <a:cubicBezTo>
                  <a:pt x="257" y="17588"/>
                  <a:pt x="263" y="17728"/>
                  <a:pt x="339" y="17846"/>
                </a:cubicBezTo>
                <a:cubicBezTo>
                  <a:pt x="392" y="17964"/>
                  <a:pt x="437" y="18112"/>
                  <a:pt x="369" y="18303"/>
                </a:cubicBezTo>
                <a:cubicBezTo>
                  <a:pt x="301" y="18500"/>
                  <a:pt x="150" y="18442"/>
                  <a:pt x="29" y="18881"/>
                </a:cubicBezTo>
                <a:cubicBezTo>
                  <a:pt x="-99" y="19319"/>
                  <a:pt x="233" y="20005"/>
                  <a:pt x="263" y="20083"/>
                </a:cubicBezTo>
                <a:cubicBezTo>
                  <a:pt x="301" y="20162"/>
                  <a:pt x="565" y="20382"/>
                  <a:pt x="905" y="20270"/>
                </a:cubicBezTo>
                <a:cubicBezTo>
                  <a:pt x="1238" y="20157"/>
                  <a:pt x="1133" y="19785"/>
                  <a:pt x="1269" y="19476"/>
                </a:cubicBezTo>
                <a:cubicBezTo>
                  <a:pt x="1405" y="19167"/>
                  <a:pt x="1608" y="19060"/>
                  <a:pt x="1699" y="18853"/>
                </a:cubicBezTo>
                <a:cubicBezTo>
                  <a:pt x="1827" y="18577"/>
                  <a:pt x="2727" y="18365"/>
                  <a:pt x="2818" y="18106"/>
                </a:cubicBezTo>
                <a:cubicBezTo>
                  <a:pt x="3717" y="17898"/>
                  <a:pt x="5400" y="17678"/>
                  <a:pt x="6126" y="17537"/>
                </a:cubicBezTo>
                <a:cubicBezTo>
                  <a:pt x="6904" y="17391"/>
                  <a:pt x="8808" y="17016"/>
                  <a:pt x="8808" y="17016"/>
                </a:cubicBezTo>
                <a:cubicBezTo>
                  <a:pt x="8921" y="16993"/>
                  <a:pt x="9029" y="16954"/>
                  <a:pt x="9119" y="16909"/>
                </a:cubicBezTo>
                <a:cubicBezTo>
                  <a:pt x="9263" y="16841"/>
                  <a:pt x="9459" y="16628"/>
                  <a:pt x="9466" y="16622"/>
                </a:cubicBezTo>
                <a:lnTo>
                  <a:pt x="9752" y="16319"/>
                </a:lnTo>
                <a:cubicBezTo>
                  <a:pt x="9858" y="16347"/>
                  <a:pt x="10192" y="16240"/>
                  <a:pt x="10260" y="16155"/>
                </a:cubicBezTo>
                <a:cubicBezTo>
                  <a:pt x="10592" y="15734"/>
                  <a:pt x="11468" y="14549"/>
                  <a:pt x="11521" y="14487"/>
                </a:cubicBezTo>
                <a:cubicBezTo>
                  <a:pt x="11573" y="14431"/>
                  <a:pt x="11642" y="14357"/>
                  <a:pt x="11740" y="14419"/>
                </a:cubicBezTo>
                <a:cubicBezTo>
                  <a:pt x="11793" y="14452"/>
                  <a:pt x="12141" y="14712"/>
                  <a:pt x="12715" y="15162"/>
                </a:cubicBezTo>
                <a:cubicBezTo>
                  <a:pt x="13463" y="15752"/>
                  <a:pt x="14006" y="15959"/>
                  <a:pt x="14059" y="15982"/>
                </a:cubicBezTo>
                <a:cubicBezTo>
                  <a:pt x="14263" y="16060"/>
                  <a:pt x="14702" y="15505"/>
                  <a:pt x="14831" y="15353"/>
                </a:cubicBezTo>
                <a:lnTo>
                  <a:pt x="14861" y="15363"/>
                </a:lnTo>
                <a:cubicBezTo>
                  <a:pt x="14907" y="15380"/>
                  <a:pt x="14928" y="15419"/>
                  <a:pt x="14920" y="15453"/>
                </a:cubicBezTo>
                <a:cubicBezTo>
                  <a:pt x="14822" y="15846"/>
                  <a:pt x="14823" y="16437"/>
                  <a:pt x="15020" y="17039"/>
                </a:cubicBezTo>
                <a:cubicBezTo>
                  <a:pt x="15352" y="18033"/>
                  <a:pt x="16053" y="18713"/>
                  <a:pt x="16212" y="18921"/>
                </a:cubicBezTo>
                <a:cubicBezTo>
                  <a:pt x="16439" y="19213"/>
                  <a:pt x="16568" y="19657"/>
                  <a:pt x="16568" y="19657"/>
                </a:cubicBezTo>
                <a:cubicBezTo>
                  <a:pt x="16629" y="19859"/>
                  <a:pt x="16651" y="19982"/>
                  <a:pt x="16651" y="19971"/>
                </a:cubicBezTo>
                <a:cubicBezTo>
                  <a:pt x="16659" y="19982"/>
                  <a:pt x="16658" y="20006"/>
                  <a:pt x="16665" y="20017"/>
                </a:cubicBezTo>
                <a:cubicBezTo>
                  <a:pt x="16665" y="20028"/>
                  <a:pt x="16650" y="20028"/>
                  <a:pt x="16627" y="20050"/>
                </a:cubicBezTo>
                <a:cubicBezTo>
                  <a:pt x="16582" y="20078"/>
                  <a:pt x="16590" y="20111"/>
                  <a:pt x="16620" y="20178"/>
                </a:cubicBezTo>
                <a:cubicBezTo>
                  <a:pt x="16628" y="20190"/>
                  <a:pt x="16599" y="20207"/>
                  <a:pt x="16561" y="20280"/>
                </a:cubicBezTo>
                <a:cubicBezTo>
                  <a:pt x="16523" y="20353"/>
                  <a:pt x="16561" y="20668"/>
                  <a:pt x="16599" y="20809"/>
                </a:cubicBezTo>
                <a:cubicBezTo>
                  <a:pt x="16637" y="20932"/>
                  <a:pt x="16778" y="21134"/>
                  <a:pt x="16816" y="21184"/>
                </a:cubicBezTo>
                <a:cubicBezTo>
                  <a:pt x="16824" y="21190"/>
                  <a:pt x="16826" y="21202"/>
                  <a:pt x="16826" y="21207"/>
                </a:cubicBezTo>
                <a:cubicBezTo>
                  <a:pt x="16856" y="21331"/>
                  <a:pt x="16901" y="21437"/>
                  <a:pt x="17015" y="21499"/>
                </a:cubicBezTo>
                <a:cubicBezTo>
                  <a:pt x="17135" y="21566"/>
                  <a:pt x="17354" y="21595"/>
                  <a:pt x="17551" y="21573"/>
                </a:cubicBezTo>
                <a:lnTo>
                  <a:pt x="18025" y="21499"/>
                </a:lnTo>
                <a:cubicBezTo>
                  <a:pt x="18222" y="21471"/>
                  <a:pt x="18389" y="21386"/>
                  <a:pt x="18495" y="21274"/>
                </a:cubicBezTo>
                <a:cubicBezTo>
                  <a:pt x="18616" y="21178"/>
                  <a:pt x="18766" y="21066"/>
                  <a:pt x="19038" y="21016"/>
                </a:cubicBezTo>
                <a:cubicBezTo>
                  <a:pt x="19310" y="20960"/>
                  <a:pt x="19326" y="21090"/>
                  <a:pt x="19930" y="20944"/>
                </a:cubicBezTo>
                <a:cubicBezTo>
                  <a:pt x="20535" y="20798"/>
                  <a:pt x="21198" y="20219"/>
                  <a:pt x="21274" y="20157"/>
                </a:cubicBezTo>
                <a:cubicBezTo>
                  <a:pt x="21372" y="20118"/>
                  <a:pt x="21501" y="19820"/>
                  <a:pt x="21191" y="19652"/>
                </a:cubicBezTo>
                <a:cubicBezTo>
                  <a:pt x="20874" y="19483"/>
                  <a:pt x="20481" y="19747"/>
                  <a:pt x="20027" y="19820"/>
                </a:cubicBezTo>
                <a:cubicBezTo>
                  <a:pt x="19581" y="19888"/>
                  <a:pt x="19302" y="19781"/>
                  <a:pt x="19000" y="19764"/>
                </a:cubicBezTo>
                <a:cubicBezTo>
                  <a:pt x="18698" y="19753"/>
                  <a:pt x="18284" y="19567"/>
                  <a:pt x="18186" y="19539"/>
                </a:cubicBezTo>
                <a:cubicBezTo>
                  <a:pt x="18163" y="19528"/>
                  <a:pt x="18133" y="19527"/>
                  <a:pt x="18110" y="19527"/>
                </a:cubicBezTo>
                <a:cubicBezTo>
                  <a:pt x="18050" y="19527"/>
                  <a:pt x="18002" y="19499"/>
                  <a:pt x="17987" y="19460"/>
                </a:cubicBezTo>
                <a:cubicBezTo>
                  <a:pt x="17882" y="19067"/>
                  <a:pt x="17452" y="17460"/>
                  <a:pt x="17362" y="17156"/>
                </a:cubicBezTo>
                <a:cubicBezTo>
                  <a:pt x="17127" y="16386"/>
                  <a:pt x="16704" y="15514"/>
                  <a:pt x="16689" y="15430"/>
                </a:cubicBezTo>
                <a:cubicBezTo>
                  <a:pt x="16659" y="15262"/>
                  <a:pt x="16710" y="15077"/>
                  <a:pt x="16703" y="14881"/>
                </a:cubicBezTo>
                <a:cubicBezTo>
                  <a:pt x="16695" y="14813"/>
                  <a:pt x="16667" y="14521"/>
                  <a:pt x="16455" y="14370"/>
                </a:cubicBezTo>
                <a:lnTo>
                  <a:pt x="16349" y="14278"/>
                </a:lnTo>
                <a:cubicBezTo>
                  <a:pt x="16364" y="14233"/>
                  <a:pt x="16122" y="13919"/>
                  <a:pt x="16084" y="13880"/>
                </a:cubicBezTo>
                <a:cubicBezTo>
                  <a:pt x="15722" y="13526"/>
                  <a:pt x="15215" y="13094"/>
                  <a:pt x="14580" y="12600"/>
                </a:cubicBezTo>
                <a:cubicBezTo>
                  <a:pt x="14074" y="12206"/>
                  <a:pt x="13614" y="11885"/>
                  <a:pt x="13282" y="11660"/>
                </a:cubicBezTo>
                <a:cubicBezTo>
                  <a:pt x="13357" y="11632"/>
                  <a:pt x="13991" y="11515"/>
                  <a:pt x="14014" y="11425"/>
                </a:cubicBezTo>
                <a:cubicBezTo>
                  <a:pt x="14014" y="11425"/>
                  <a:pt x="14014" y="11199"/>
                  <a:pt x="14044" y="10227"/>
                </a:cubicBezTo>
                <a:cubicBezTo>
                  <a:pt x="14082" y="8974"/>
                  <a:pt x="14233" y="8575"/>
                  <a:pt x="14233" y="8575"/>
                </a:cubicBezTo>
                <a:cubicBezTo>
                  <a:pt x="14256" y="8496"/>
                  <a:pt x="14400" y="8481"/>
                  <a:pt x="14453" y="8554"/>
                </a:cubicBezTo>
                <a:lnTo>
                  <a:pt x="14543" y="8687"/>
                </a:lnTo>
                <a:cubicBezTo>
                  <a:pt x="14573" y="8732"/>
                  <a:pt x="14618" y="8778"/>
                  <a:pt x="14663" y="8812"/>
                </a:cubicBezTo>
                <a:cubicBezTo>
                  <a:pt x="14671" y="8818"/>
                  <a:pt x="14679" y="8829"/>
                  <a:pt x="14687" y="8840"/>
                </a:cubicBezTo>
                <a:cubicBezTo>
                  <a:pt x="14785" y="9026"/>
                  <a:pt x="15102" y="9121"/>
                  <a:pt x="15411" y="9065"/>
                </a:cubicBezTo>
                <a:cubicBezTo>
                  <a:pt x="15411" y="9065"/>
                  <a:pt x="16417" y="8930"/>
                  <a:pt x="17211" y="8789"/>
                </a:cubicBezTo>
                <a:cubicBezTo>
                  <a:pt x="17755" y="8694"/>
                  <a:pt x="18941" y="8418"/>
                  <a:pt x="19175" y="8368"/>
                </a:cubicBezTo>
                <a:cubicBezTo>
                  <a:pt x="19296" y="8323"/>
                  <a:pt x="19461" y="8345"/>
                  <a:pt x="19491" y="8345"/>
                </a:cubicBezTo>
                <a:cubicBezTo>
                  <a:pt x="19665" y="8345"/>
                  <a:pt x="19878" y="8316"/>
                  <a:pt x="19999" y="8294"/>
                </a:cubicBezTo>
                <a:cubicBezTo>
                  <a:pt x="19999" y="8294"/>
                  <a:pt x="20383" y="8205"/>
                  <a:pt x="20473" y="8171"/>
                </a:cubicBezTo>
                <a:cubicBezTo>
                  <a:pt x="20829" y="8076"/>
                  <a:pt x="20693" y="7857"/>
                  <a:pt x="20700" y="7655"/>
                </a:cubicBezTo>
                <a:cubicBezTo>
                  <a:pt x="20708" y="7458"/>
                  <a:pt x="20669" y="7300"/>
                  <a:pt x="20669" y="7300"/>
                </a:cubicBezTo>
                <a:cubicBezTo>
                  <a:pt x="20669" y="7300"/>
                  <a:pt x="20730" y="7137"/>
                  <a:pt x="20625" y="7047"/>
                </a:cubicBezTo>
                <a:cubicBezTo>
                  <a:pt x="20511" y="6952"/>
                  <a:pt x="19998" y="7081"/>
                  <a:pt x="19635" y="7126"/>
                </a:cubicBezTo>
                <a:cubicBezTo>
                  <a:pt x="19605" y="7138"/>
                  <a:pt x="19508" y="7160"/>
                  <a:pt x="19470" y="7160"/>
                </a:cubicBezTo>
                <a:cubicBezTo>
                  <a:pt x="19311" y="7154"/>
                  <a:pt x="19190" y="7170"/>
                  <a:pt x="19144" y="7254"/>
                </a:cubicBezTo>
                <a:cubicBezTo>
                  <a:pt x="19061" y="7316"/>
                  <a:pt x="19015" y="7575"/>
                  <a:pt x="18962" y="7620"/>
                </a:cubicBezTo>
                <a:cubicBezTo>
                  <a:pt x="18864" y="7743"/>
                  <a:pt x="18329" y="7728"/>
                  <a:pt x="17022" y="7801"/>
                </a:cubicBezTo>
                <a:cubicBezTo>
                  <a:pt x="16531" y="7823"/>
                  <a:pt x="16063" y="7834"/>
                  <a:pt x="15881" y="7839"/>
                </a:cubicBezTo>
                <a:cubicBezTo>
                  <a:pt x="15836" y="7839"/>
                  <a:pt x="15791" y="7823"/>
                  <a:pt x="15768" y="7795"/>
                </a:cubicBezTo>
                <a:lnTo>
                  <a:pt x="15397" y="7261"/>
                </a:lnTo>
                <a:cubicBezTo>
                  <a:pt x="15337" y="7132"/>
                  <a:pt x="15313" y="6907"/>
                  <a:pt x="14927" y="6222"/>
                </a:cubicBezTo>
                <a:cubicBezTo>
                  <a:pt x="14897" y="6177"/>
                  <a:pt x="14528" y="5181"/>
                  <a:pt x="14415" y="5030"/>
                </a:cubicBezTo>
                <a:cubicBezTo>
                  <a:pt x="14370" y="4973"/>
                  <a:pt x="14362" y="4883"/>
                  <a:pt x="14113" y="4726"/>
                </a:cubicBezTo>
                <a:cubicBezTo>
                  <a:pt x="13947" y="4625"/>
                  <a:pt x="13598" y="4608"/>
                  <a:pt x="13379" y="4614"/>
                </a:cubicBezTo>
                <a:cubicBezTo>
                  <a:pt x="13348" y="4546"/>
                  <a:pt x="13343" y="4469"/>
                  <a:pt x="13388" y="4424"/>
                </a:cubicBezTo>
                <a:cubicBezTo>
                  <a:pt x="13464" y="4345"/>
                  <a:pt x="13667" y="4389"/>
                  <a:pt x="13931" y="4417"/>
                </a:cubicBezTo>
                <a:cubicBezTo>
                  <a:pt x="14075" y="4434"/>
                  <a:pt x="14474" y="4452"/>
                  <a:pt x="14587" y="4429"/>
                </a:cubicBezTo>
                <a:cubicBezTo>
                  <a:pt x="14731" y="4401"/>
                  <a:pt x="14837" y="4311"/>
                  <a:pt x="14852" y="4227"/>
                </a:cubicBezTo>
                <a:cubicBezTo>
                  <a:pt x="14859" y="4171"/>
                  <a:pt x="14867" y="4098"/>
                  <a:pt x="14890" y="4059"/>
                </a:cubicBezTo>
                <a:cubicBezTo>
                  <a:pt x="14935" y="3986"/>
                  <a:pt x="15058" y="3957"/>
                  <a:pt x="15126" y="3946"/>
                </a:cubicBezTo>
                <a:cubicBezTo>
                  <a:pt x="15269" y="3924"/>
                  <a:pt x="15177" y="3799"/>
                  <a:pt x="15154" y="3760"/>
                </a:cubicBezTo>
                <a:cubicBezTo>
                  <a:pt x="15124" y="3715"/>
                  <a:pt x="15185" y="3704"/>
                  <a:pt x="15223" y="3681"/>
                </a:cubicBezTo>
                <a:cubicBezTo>
                  <a:pt x="15260" y="3664"/>
                  <a:pt x="15298" y="3631"/>
                  <a:pt x="15298" y="3592"/>
                </a:cubicBezTo>
                <a:cubicBezTo>
                  <a:pt x="15306" y="3558"/>
                  <a:pt x="15261" y="3552"/>
                  <a:pt x="15246" y="3456"/>
                </a:cubicBezTo>
                <a:cubicBezTo>
                  <a:pt x="15239" y="3411"/>
                  <a:pt x="15209" y="3350"/>
                  <a:pt x="15277" y="3339"/>
                </a:cubicBezTo>
                <a:cubicBezTo>
                  <a:pt x="15315" y="3333"/>
                  <a:pt x="15458" y="3311"/>
                  <a:pt x="15511" y="3216"/>
                </a:cubicBezTo>
                <a:cubicBezTo>
                  <a:pt x="15556" y="3120"/>
                  <a:pt x="15480" y="3025"/>
                  <a:pt x="15442" y="2991"/>
                </a:cubicBezTo>
                <a:cubicBezTo>
                  <a:pt x="15412" y="2963"/>
                  <a:pt x="15351" y="2894"/>
                  <a:pt x="15336" y="2872"/>
                </a:cubicBezTo>
                <a:cubicBezTo>
                  <a:pt x="15313" y="2849"/>
                  <a:pt x="15245" y="2794"/>
                  <a:pt x="15230" y="2766"/>
                </a:cubicBezTo>
                <a:cubicBezTo>
                  <a:pt x="15215" y="2744"/>
                  <a:pt x="15171" y="2664"/>
                  <a:pt x="15164" y="2619"/>
                </a:cubicBezTo>
                <a:cubicBezTo>
                  <a:pt x="15156" y="2574"/>
                  <a:pt x="15139" y="2558"/>
                  <a:pt x="15192" y="2468"/>
                </a:cubicBezTo>
                <a:cubicBezTo>
                  <a:pt x="15237" y="2378"/>
                  <a:pt x="15275" y="2327"/>
                  <a:pt x="15298" y="2276"/>
                </a:cubicBezTo>
                <a:cubicBezTo>
                  <a:pt x="15321" y="2231"/>
                  <a:pt x="15366" y="2108"/>
                  <a:pt x="15374" y="2023"/>
                </a:cubicBezTo>
                <a:cubicBezTo>
                  <a:pt x="15381" y="1945"/>
                  <a:pt x="15397" y="1838"/>
                  <a:pt x="15329" y="1658"/>
                </a:cubicBezTo>
                <a:cubicBezTo>
                  <a:pt x="15268" y="1507"/>
                  <a:pt x="15179" y="1422"/>
                  <a:pt x="15126" y="1377"/>
                </a:cubicBezTo>
                <a:cubicBezTo>
                  <a:pt x="15133" y="1372"/>
                  <a:pt x="15359" y="1175"/>
                  <a:pt x="15253" y="1035"/>
                </a:cubicBezTo>
                <a:cubicBezTo>
                  <a:pt x="15193" y="951"/>
                  <a:pt x="15058" y="765"/>
                  <a:pt x="14710" y="642"/>
                </a:cubicBezTo>
                <a:cubicBezTo>
                  <a:pt x="14272" y="484"/>
                  <a:pt x="14036" y="12"/>
                  <a:pt x="12654" y="1"/>
                </a:cubicBezTo>
                <a:close/>
                <a:moveTo>
                  <a:pt x="9242" y="7253"/>
                </a:moveTo>
                <a:cubicBezTo>
                  <a:pt x="9253" y="7258"/>
                  <a:pt x="9254" y="7271"/>
                  <a:pt x="9247" y="7283"/>
                </a:cubicBezTo>
                <a:cubicBezTo>
                  <a:pt x="9111" y="7569"/>
                  <a:pt x="9034" y="7743"/>
                  <a:pt x="8883" y="8182"/>
                </a:cubicBezTo>
                <a:cubicBezTo>
                  <a:pt x="8709" y="8710"/>
                  <a:pt x="8657" y="9526"/>
                  <a:pt x="8650" y="9987"/>
                </a:cubicBezTo>
                <a:cubicBezTo>
                  <a:pt x="8657" y="10088"/>
                  <a:pt x="8507" y="10412"/>
                  <a:pt x="8402" y="10373"/>
                </a:cubicBezTo>
                <a:cubicBezTo>
                  <a:pt x="8371" y="10328"/>
                  <a:pt x="8333" y="10284"/>
                  <a:pt x="8333" y="10273"/>
                </a:cubicBezTo>
                <a:cubicBezTo>
                  <a:pt x="8333" y="10222"/>
                  <a:pt x="8128" y="9610"/>
                  <a:pt x="8203" y="8840"/>
                </a:cubicBezTo>
                <a:cubicBezTo>
                  <a:pt x="8264" y="8289"/>
                  <a:pt x="8136" y="7879"/>
                  <a:pt x="8114" y="7727"/>
                </a:cubicBezTo>
                <a:cubicBezTo>
                  <a:pt x="8114" y="7721"/>
                  <a:pt x="8128" y="7699"/>
                  <a:pt x="8158" y="7671"/>
                </a:cubicBezTo>
                <a:cubicBezTo>
                  <a:pt x="8234" y="7755"/>
                  <a:pt x="8296" y="7817"/>
                  <a:pt x="8326" y="7839"/>
                </a:cubicBezTo>
                <a:cubicBezTo>
                  <a:pt x="8402" y="7912"/>
                  <a:pt x="8468" y="7844"/>
                  <a:pt x="8468" y="7844"/>
                </a:cubicBezTo>
                <a:cubicBezTo>
                  <a:pt x="8468" y="7844"/>
                  <a:pt x="9170" y="7289"/>
                  <a:pt x="9185" y="7272"/>
                </a:cubicBezTo>
                <a:cubicBezTo>
                  <a:pt x="9212" y="7250"/>
                  <a:pt x="9232" y="7247"/>
                  <a:pt x="9242" y="7253"/>
                </a:cubicBezTo>
                <a:close/>
              </a:path>
            </a:pathLst>
          </a:custGeom>
          <a:solidFill>
            <a:srgbClr val="000000"/>
          </a:solidFill>
          <a:ln w="12700">
            <a:miter lim="400000"/>
          </a:ln>
        </p:spPr>
        <p:txBody>
          <a:bodyPr lIns="50800" tIns="50800" rIns="50800" bIns="50800" anchor="ct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57" name="Draft"/>
          <p:cNvSpPr/>
          <p:nvPr/>
        </p:nvSpPr>
        <p:spPr>
          <a:xfrm>
            <a:off x="14568585" y="459740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7" y="0"/>
                  <a:pt x="10800" y="0"/>
                </a:cubicBezTo>
                <a:close/>
                <a:moveTo>
                  <a:pt x="15862" y="4296"/>
                </a:moveTo>
                <a:cubicBezTo>
                  <a:pt x="15997" y="4309"/>
                  <a:pt x="16136" y="4374"/>
                  <a:pt x="16249" y="4487"/>
                </a:cubicBezTo>
                <a:lnTo>
                  <a:pt x="17081" y="5319"/>
                </a:lnTo>
                <a:cubicBezTo>
                  <a:pt x="17308" y="5540"/>
                  <a:pt x="17339" y="5876"/>
                  <a:pt x="17150" y="6065"/>
                </a:cubicBezTo>
                <a:lnTo>
                  <a:pt x="16561" y="6652"/>
                </a:lnTo>
                <a:lnTo>
                  <a:pt x="14914" y="5005"/>
                </a:lnTo>
                <a:lnTo>
                  <a:pt x="15503" y="4418"/>
                </a:lnTo>
                <a:cubicBezTo>
                  <a:pt x="15598" y="4323"/>
                  <a:pt x="15728" y="4284"/>
                  <a:pt x="15862" y="4296"/>
                </a:cubicBezTo>
                <a:close/>
                <a:moveTo>
                  <a:pt x="14477" y="5444"/>
                </a:moveTo>
                <a:lnTo>
                  <a:pt x="16124" y="7091"/>
                </a:lnTo>
                <a:lnTo>
                  <a:pt x="7879" y="15336"/>
                </a:lnTo>
                <a:lnTo>
                  <a:pt x="6232" y="13689"/>
                </a:lnTo>
                <a:lnTo>
                  <a:pt x="14477" y="5444"/>
                </a:lnTo>
                <a:close/>
                <a:moveTo>
                  <a:pt x="5849" y="14138"/>
                </a:moveTo>
                <a:lnTo>
                  <a:pt x="7435" y="15724"/>
                </a:lnTo>
                <a:lnTo>
                  <a:pt x="5054" y="16519"/>
                </a:lnTo>
                <a:lnTo>
                  <a:pt x="5849" y="14138"/>
                </a:lnTo>
                <a:close/>
              </a:path>
            </a:pathLst>
          </a:custGeom>
          <a:solidFill>
            <a:srgbClr val="000000"/>
          </a:solidFill>
          <a:ln w="12700">
            <a:miter lim="400000"/>
          </a:ln>
        </p:spPr>
        <p:txBody>
          <a:bodyPr lIns="50800" tIns="50800" rIns="50800" bIns="50800" anchor="ct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58" name="Presence of Website…"/>
          <p:cNvSpPr txBox="1"/>
          <p:nvPr/>
        </p:nvSpPr>
        <p:spPr>
          <a:xfrm>
            <a:off x="884114" y="6348145"/>
            <a:ext cx="4772255" cy="11975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30000"/>
              </a:lnSpc>
              <a:defRPr b="1" sz="3600"/>
            </a:pPr>
            <a:r>
              <a:t>Presence of Website </a:t>
            </a:r>
          </a:p>
          <a:p>
            <a:pPr algn="ctr">
              <a:lnSpc>
                <a:spcPct val="30000"/>
              </a:lnSpc>
              <a:defRPr b="1" sz="3600"/>
            </a:pPr>
            <a:r>
              <a:t>and Phone</a:t>
            </a:r>
          </a:p>
        </p:txBody>
      </p:sp>
      <p:sp>
        <p:nvSpPr>
          <p:cNvPr id="359" name="Having a Website and Phone Number means that the venue has multiple avenues to reach its customers and vice versa. (Eg. Customer sees website promotion and phones the venue to ask for more information)"/>
          <p:cNvSpPr txBox="1"/>
          <p:nvPr/>
        </p:nvSpPr>
        <p:spPr>
          <a:xfrm>
            <a:off x="420137" y="8036824"/>
            <a:ext cx="5700210" cy="24607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ctr">
              <a:defRPr sz="2400"/>
            </a:lvl1pPr>
          </a:lstStyle>
          <a:p>
            <a:pPr/>
            <a:r>
              <a:t>Having a Website and Phone Number means that the venue has multiple avenues to reach its customers and vice versa. (Eg. Customer sees website promotion and phones the venue to ask for more information)</a:t>
            </a:r>
          </a:p>
        </p:txBody>
      </p:sp>
      <p:sp>
        <p:nvSpPr>
          <p:cNvPr id="360" name="Check against ‘phone’ and ‘website’ columns and create new corresponding columns that indicate 1 if present, 0 if absent"/>
          <p:cNvSpPr txBox="1"/>
          <p:nvPr/>
        </p:nvSpPr>
        <p:spPr>
          <a:xfrm>
            <a:off x="774920" y="11063223"/>
            <a:ext cx="4990644" cy="16733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ctr">
              <a:defRPr sz="2400">
                <a:solidFill>
                  <a:srgbClr val="8043E6"/>
                </a:solidFill>
              </a:defRPr>
            </a:lvl1pPr>
          </a:lstStyle>
          <a:p>
            <a:pPr/>
            <a:r>
              <a:t>Check against ‘phone’ and ‘website’ columns and create new corresponding columns that indicate 1 if present, 0 if absent</a:t>
            </a:r>
          </a:p>
        </p:txBody>
      </p:sp>
      <p:sp>
        <p:nvSpPr>
          <p:cNvPr id="361" name="Delivery Availability"/>
          <p:cNvSpPr txBox="1"/>
          <p:nvPr/>
        </p:nvSpPr>
        <p:spPr>
          <a:xfrm>
            <a:off x="6933083" y="6314185"/>
            <a:ext cx="4607662" cy="706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vl1pPr>
          </a:lstStyle>
          <a:p>
            <a:pPr/>
            <a:r>
              <a:t>Delivery Availability</a:t>
            </a:r>
          </a:p>
        </p:txBody>
      </p:sp>
      <p:sp>
        <p:nvSpPr>
          <p:cNvPr id="362" name="Having a delivery option means the venue would be able to reach a larger crowd. Customers don’t have to physically be at the venue to order to Boozeless spirits and can order it to go."/>
          <p:cNvSpPr txBox="1"/>
          <p:nvPr/>
        </p:nvSpPr>
        <p:spPr>
          <a:xfrm>
            <a:off x="6286077" y="8036824"/>
            <a:ext cx="5901673" cy="20670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ctr">
              <a:defRPr sz="2400"/>
            </a:lvl1pPr>
          </a:lstStyle>
          <a:p>
            <a:pPr/>
            <a:r>
              <a:t>Having a delivery option means the venue would be able to reach a larger crowd. Customers don’t have to physically be at the venue to order to Boozeless spirits and can order it to go.</a:t>
            </a:r>
          </a:p>
        </p:txBody>
      </p:sp>
      <p:sp>
        <p:nvSpPr>
          <p:cNvPr id="363" name="Check against ‘delivery’ key-value pair under ‘amenities’ column and create a new corresponding column that indicate 1 if present, 0 if absent"/>
          <p:cNvSpPr txBox="1"/>
          <p:nvPr/>
        </p:nvSpPr>
        <p:spPr>
          <a:xfrm>
            <a:off x="6741592" y="11063223"/>
            <a:ext cx="4990644" cy="20670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ctr">
              <a:defRPr sz="2400">
                <a:solidFill>
                  <a:srgbClr val="8043E6"/>
                </a:solidFill>
              </a:defRPr>
            </a:lvl1pPr>
          </a:lstStyle>
          <a:p>
            <a:pPr/>
            <a:r>
              <a:t>Check against ‘delivery’ key-value pair under ‘amenities’ column and create a new corresponding column that indicate 1 if present, 0 if absent</a:t>
            </a:r>
          </a:p>
        </p:txBody>
      </p:sp>
      <p:sp>
        <p:nvSpPr>
          <p:cNvPr id="364" name="Review Count"/>
          <p:cNvSpPr txBox="1"/>
          <p:nvPr/>
        </p:nvSpPr>
        <p:spPr>
          <a:xfrm>
            <a:off x="13612945" y="6314185"/>
            <a:ext cx="3216403" cy="706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vl1pPr>
          </a:lstStyle>
          <a:p>
            <a:pPr/>
            <a:r>
              <a:t>Review Count</a:t>
            </a:r>
          </a:p>
        </p:txBody>
      </p:sp>
      <p:sp>
        <p:nvSpPr>
          <p:cNvPr id="365" name="Having a high review count means that there is certainty in traffic to the venue compared to others and they are willing to give reviews."/>
          <p:cNvSpPr txBox="1"/>
          <p:nvPr/>
        </p:nvSpPr>
        <p:spPr>
          <a:xfrm>
            <a:off x="12726047" y="8036824"/>
            <a:ext cx="4990200" cy="20670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ctr">
              <a:defRPr sz="2400"/>
            </a:lvl1pPr>
          </a:lstStyle>
          <a:p>
            <a:pPr/>
            <a:r>
              <a:t>Having a high review count means that there is certainty in traffic to the venue compared to others and they are willing to give reviews. </a:t>
            </a:r>
          </a:p>
        </p:txBody>
      </p:sp>
      <p:sp>
        <p:nvSpPr>
          <p:cNvPr id="366" name="Check against review_count column and create a new corresponding column that takes the review count and applies logarithmic scaling, then min_max_scaling to range 0 - 1"/>
          <p:cNvSpPr txBox="1"/>
          <p:nvPr/>
        </p:nvSpPr>
        <p:spPr>
          <a:xfrm>
            <a:off x="12522625" y="11063223"/>
            <a:ext cx="5361920" cy="20670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ctr">
              <a:defRPr sz="2400">
                <a:solidFill>
                  <a:srgbClr val="8043E6"/>
                </a:solidFill>
              </a:defRPr>
            </a:lvl1pPr>
          </a:lstStyle>
          <a:p>
            <a:pPr/>
            <a:r>
              <a:t>Check against review_count column and create a new corresponding column that takes the review count and applies logarithmic scaling, then min_max_scaling to range 0 - 1</a:t>
            </a:r>
          </a:p>
        </p:txBody>
      </p:sp>
      <p:sp>
        <p:nvSpPr>
          <p:cNvPr id="367" name="Average Rating"/>
          <p:cNvSpPr txBox="1"/>
          <p:nvPr/>
        </p:nvSpPr>
        <p:spPr>
          <a:xfrm>
            <a:off x="19398836" y="6314185"/>
            <a:ext cx="3542843" cy="706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vl1pPr>
          </a:lstStyle>
          <a:p>
            <a:pPr/>
            <a:r>
              <a:t>Average Rating</a:t>
            </a:r>
          </a:p>
        </p:txBody>
      </p:sp>
      <p:sp>
        <p:nvSpPr>
          <p:cNvPr id="368" name="Having a higher average rating gives some assurance about the quality of the venue and is a good heuristic in general for anyone who found the restaurant through Google maps"/>
          <p:cNvSpPr txBox="1"/>
          <p:nvPr/>
        </p:nvSpPr>
        <p:spPr>
          <a:xfrm>
            <a:off x="18582313" y="8036824"/>
            <a:ext cx="5175888" cy="24607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ctr">
              <a:defRPr sz="2400"/>
            </a:lvl1pPr>
          </a:lstStyle>
          <a:p>
            <a:pPr/>
            <a:r>
              <a:t>Having a higher average rating gives some assurance about the quality of the venue and is a good heuristic in general for anyone who found the restaurant through Google maps  </a:t>
            </a:r>
          </a:p>
        </p:txBody>
      </p:sp>
      <p:sp>
        <p:nvSpPr>
          <p:cNvPr id="369" name="Check against average_rating column and create a new corresponding column that takes the average rating and applies then min_max_scaling to range 0 - 1"/>
          <p:cNvSpPr txBox="1"/>
          <p:nvPr/>
        </p:nvSpPr>
        <p:spPr>
          <a:xfrm>
            <a:off x="18674936" y="11063223"/>
            <a:ext cx="5175888" cy="20670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ctr">
              <a:defRPr sz="2400">
                <a:solidFill>
                  <a:srgbClr val="8043E6"/>
                </a:solidFill>
              </a:defRPr>
            </a:lvl1pPr>
          </a:lstStyle>
          <a:p>
            <a:pPr/>
            <a:r>
              <a:t>Check against average_rating column and create a new corresponding column that takes the average rating and applies then min_max_scaling to range 0 - 1</a:t>
            </a:r>
          </a:p>
        </p:txBody>
      </p:sp>
      <p:sp>
        <p:nvSpPr>
          <p:cNvPr id="370" name="Line Graph"/>
          <p:cNvSpPr/>
          <p:nvPr/>
        </p:nvSpPr>
        <p:spPr>
          <a:xfrm>
            <a:off x="20534416" y="4598243"/>
            <a:ext cx="1271683" cy="1268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000000"/>
          </a:solidFill>
          <a:ln w="12700">
            <a:miter lim="400000"/>
          </a:ln>
        </p:spPr>
        <p:txBody>
          <a:bodyPr lIns="50800" tIns="50800" rIns="50800" bIns="50800" anchor="ctr"/>
          <a:lstStyle/>
          <a:p>
            <a:pPr algn="ctr" defTabSz="457200">
              <a:spcBef>
                <a:spcPts val="0"/>
              </a:spcBef>
              <a:defRPr sz="3200">
                <a:solidFill>
                  <a:srgbClr val="FFFFFF"/>
                </a:solidFill>
                <a:latin typeface="Graphik Medium"/>
                <a:ea typeface="Graphik Medium"/>
                <a:cs typeface="Graphik Medium"/>
                <a:sym typeface="Graphik Medium"/>
              </a:defRPr>
            </a:pPr>
          </a:p>
        </p:txBody>
      </p:sp>
      <p:grpSp>
        <p:nvGrpSpPr>
          <p:cNvPr id="378" name="Group"/>
          <p:cNvGrpSpPr/>
          <p:nvPr/>
        </p:nvGrpSpPr>
        <p:grpSpPr>
          <a:xfrm>
            <a:off x="872227" y="582669"/>
            <a:ext cx="4796029" cy="2770511"/>
            <a:chOff x="0" y="0"/>
            <a:chExt cx="4796028" cy="2770510"/>
          </a:xfrm>
        </p:grpSpPr>
        <p:sp>
          <p:nvSpPr>
            <p:cNvPr id="371" name="Potential Reach"/>
            <p:cNvSpPr txBox="1"/>
            <p:nvPr/>
          </p:nvSpPr>
          <p:spPr>
            <a:xfrm>
              <a:off x="0" y="1862206"/>
              <a:ext cx="4796029"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vl1pPr>
            </a:lstStyle>
            <a:p>
              <a:pPr/>
              <a:r>
                <a:t>Potential Reach</a:t>
              </a:r>
            </a:p>
          </p:txBody>
        </p:sp>
        <p:grpSp>
          <p:nvGrpSpPr>
            <p:cNvPr id="377" name="Group"/>
            <p:cNvGrpSpPr/>
            <p:nvPr/>
          </p:nvGrpSpPr>
          <p:grpSpPr>
            <a:xfrm>
              <a:off x="1223568" y="0"/>
              <a:ext cx="2363510" cy="1555836"/>
              <a:chOff x="0" y="0"/>
              <a:chExt cx="2363508" cy="1555835"/>
            </a:xfrm>
          </p:grpSpPr>
          <p:sp>
            <p:nvSpPr>
              <p:cNvPr id="372" name="World"/>
              <p:cNvSpPr/>
              <p:nvPr/>
            </p:nvSpPr>
            <p:spPr>
              <a:xfrm>
                <a:off x="0" y="6435"/>
                <a:ext cx="645254" cy="645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73" name="Phone"/>
              <p:cNvSpPr/>
              <p:nvPr/>
            </p:nvSpPr>
            <p:spPr>
              <a:xfrm>
                <a:off x="1271847" y="853565"/>
                <a:ext cx="645230" cy="645264"/>
              </a:xfrm>
              <a:custGeom>
                <a:avLst/>
                <a:gdLst/>
                <a:ahLst/>
                <a:cxnLst>
                  <a:cxn ang="0">
                    <a:pos x="wd2" y="hd2"/>
                  </a:cxn>
                  <a:cxn ang="5400000">
                    <a:pos x="wd2" y="hd2"/>
                  </a:cxn>
                  <a:cxn ang="10800000">
                    <a:pos x="wd2" y="hd2"/>
                  </a:cxn>
                  <a:cxn ang="16200000">
                    <a:pos x="wd2" y="hd2"/>
                  </a:cxn>
                </a:cxnLst>
                <a:rect l="0" t="0" r="r" b="b"/>
                <a:pathLst>
                  <a:path w="21279" h="21372" fill="norm" stroke="1"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74" name="Child at Play"/>
              <p:cNvSpPr/>
              <p:nvPr/>
            </p:nvSpPr>
            <p:spPr>
              <a:xfrm>
                <a:off x="474612" y="796557"/>
                <a:ext cx="559626" cy="759279"/>
              </a:xfrm>
              <a:custGeom>
                <a:avLst/>
                <a:gdLst/>
                <a:ahLst/>
                <a:cxnLst>
                  <a:cxn ang="0">
                    <a:pos x="wd2" y="hd2"/>
                  </a:cxn>
                  <a:cxn ang="5400000">
                    <a:pos x="wd2" y="hd2"/>
                  </a:cxn>
                  <a:cxn ang="10800000">
                    <a:pos x="wd2" y="hd2"/>
                  </a:cxn>
                  <a:cxn ang="16200000">
                    <a:pos x="wd2" y="hd2"/>
                  </a:cxn>
                </a:cxnLst>
                <a:rect l="0" t="0" r="r" b="b"/>
                <a:pathLst>
                  <a:path w="21386" h="21580" fill="norm" stroke="1" extrusionOk="0">
                    <a:moveTo>
                      <a:pt x="12654" y="1"/>
                    </a:moveTo>
                    <a:cubicBezTo>
                      <a:pt x="12170" y="-5"/>
                      <a:pt x="12012" y="52"/>
                      <a:pt x="12012" y="52"/>
                    </a:cubicBezTo>
                    <a:lnTo>
                      <a:pt x="11943" y="80"/>
                    </a:lnTo>
                    <a:cubicBezTo>
                      <a:pt x="11837" y="63"/>
                      <a:pt x="11641" y="46"/>
                      <a:pt x="11256" y="141"/>
                    </a:cubicBezTo>
                    <a:cubicBezTo>
                      <a:pt x="10863" y="259"/>
                      <a:pt x="9776" y="725"/>
                      <a:pt x="10033" y="2169"/>
                    </a:cubicBezTo>
                    <a:cubicBezTo>
                      <a:pt x="10162" y="2894"/>
                      <a:pt x="10621" y="3103"/>
                      <a:pt x="11074" y="3479"/>
                    </a:cubicBezTo>
                    <a:cubicBezTo>
                      <a:pt x="11278" y="3648"/>
                      <a:pt x="11369" y="3856"/>
                      <a:pt x="11369" y="3901"/>
                    </a:cubicBezTo>
                    <a:cubicBezTo>
                      <a:pt x="11362" y="4080"/>
                      <a:pt x="11332" y="4188"/>
                      <a:pt x="11294" y="4261"/>
                    </a:cubicBezTo>
                    <a:cubicBezTo>
                      <a:pt x="11165" y="4244"/>
                      <a:pt x="11082" y="4192"/>
                      <a:pt x="10923" y="4271"/>
                    </a:cubicBezTo>
                    <a:cubicBezTo>
                      <a:pt x="10908" y="4277"/>
                      <a:pt x="10856" y="4322"/>
                      <a:pt x="10803" y="4373"/>
                    </a:cubicBezTo>
                    <a:cubicBezTo>
                      <a:pt x="10621" y="4435"/>
                      <a:pt x="8906" y="5227"/>
                      <a:pt x="7290" y="6503"/>
                    </a:cubicBezTo>
                    <a:cubicBezTo>
                      <a:pt x="7282" y="6509"/>
                      <a:pt x="7282" y="6508"/>
                      <a:pt x="7282" y="6513"/>
                    </a:cubicBezTo>
                    <a:cubicBezTo>
                      <a:pt x="7260" y="6525"/>
                      <a:pt x="7245" y="6541"/>
                      <a:pt x="7245" y="6547"/>
                    </a:cubicBezTo>
                    <a:cubicBezTo>
                      <a:pt x="7177" y="6609"/>
                      <a:pt x="6503" y="7013"/>
                      <a:pt x="6466" y="7249"/>
                    </a:cubicBezTo>
                    <a:cubicBezTo>
                      <a:pt x="6435" y="7485"/>
                      <a:pt x="6595" y="8176"/>
                      <a:pt x="6791" y="8794"/>
                    </a:cubicBezTo>
                    <a:cubicBezTo>
                      <a:pt x="7026" y="9519"/>
                      <a:pt x="7463" y="10352"/>
                      <a:pt x="7441" y="10610"/>
                    </a:cubicBezTo>
                    <a:cubicBezTo>
                      <a:pt x="7433" y="10683"/>
                      <a:pt x="7312" y="10986"/>
                      <a:pt x="7372" y="11126"/>
                    </a:cubicBezTo>
                    <a:cubicBezTo>
                      <a:pt x="7486" y="11385"/>
                      <a:pt x="7843" y="11492"/>
                      <a:pt x="7835" y="11627"/>
                    </a:cubicBezTo>
                    <a:cubicBezTo>
                      <a:pt x="7820" y="11818"/>
                      <a:pt x="7901" y="11914"/>
                      <a:pt x="8014" y="11959"/>
                    </a:cubicBezTo>
                    <a:cubicBezTo>
                      <a:pt x="8007" y="12195"/>
                      <a:pt x="8007" y="12391"/>
                      <a:pt x="8007" y="12470"/>
                    </a:cubicBezTo>
                    <a:cubicBezTo>
                      <a:pt x="8015" y="12565"/>
                      <a:pt x="8037" y="13133"/>
                      <a:pt x="8014" y="13228"/>
                    </a:cubicBezTo>
                    <a:cubicBezTo>
                      <a:pt x="7818" y="14251"/>
                      <a:pt x="7221" y="14958"/>
                      <a:pt x="7183" y="15009"/>
                    </a:cubicBezTo>
                    <a:cubicBezTo>
                      <a:pt x="7146" y="15059"/>
                      <a:pt x="7078" y="15168"/>
                      <a:pt x="7101" y="15212"/>
                    </a:cubicBezTo>
                    <a:cubicBezTo>
                      <a:pt x="7154" y="15308"/>
                      <a:pt x="7327" y="15381"/>
                      <a:pt x="7478" y="15465"/>
                    </a:cubicBezTo>
                    <a:cubicBezTo>
                      <a:pt x="7539" y="15499"/>
                      <a:pt x="7646" y="15550"/>
                      <a:pt x="7766" y="15606"/>
                    </a:cubicBezTo>
                    <a:lnTo>
                      <a:pt x="7743" y="15667"/>
                    </a:lnTo>
                    <a:cubicBezTo>
                      <a:pt x="7728" y="15701"/>
                      <a:pt x="7691" y="15728"/>
                      <a:pt x="7646" y="15734"/>
                    </a:cubicBezTo>
                    <a:cubicBezTo>
                      <a:pt x="7072" y="15796"/>
                      <a:pt x="6535" y="15835"/>
                      <a:pt x="5833" y="16020"/>
                    </a:cubicBezTo>
                    <a:cubicBezTo>
                      <a:pt x="4548" y="16363"/>
                      <a:pt x="3966" y="16757"/>
                      <a:pt x="2629" y="17077"/>
                    </a:cubicBezTo>
                    <a:cubicBezTo>
                      <a:pt x="2606" y="17066"/>
                      <a:pt x="2584" y="17055"/>
                      <a:pt x="2553" y="17044"/>
                    </a:cubicBezTo>
                    <a:cubicBezTo>
                      <a:pt x="2508" y="17033"/>
                      <a:pt x="2440" y="17044"/>
                      <a:pt x="2440" y="17044"/>
                    </a:cubicBezTo>
                    <a:cubicBezTo>
                      <a:pt x="2228" y="16903"/>
                      <a:pt x="2161" y="16881"/>
                      <a:pt x="1829" y="16824"/>
                    </a:cubicBezTo>
                    <a:cubicBezTo>
                      <a:pt x="1564" y="16785"/>
                      <a:pt x="1283" y="16824"/>
                      <a:pt x="1283" y="16824"/>
                    </a:cubicBezTo>
                    <a:cubicBezTo>
                      <a:pt x="1124" y="16785"/>
                      <a:pt x="1005" y="16752"/>
                      <a:pt x="853" y="16791"/>
                    </a:cubicBezTo>
                    <a:cubicBezTo>
                      <a:pt x="612" y="16864"/>
                      <a:pt x="557" y="16942"/>
                      <a:pt x="497" y="17077"/>
                    </a:cubicBezTo>
                    <a:lnTo>
                      <a:pt x="317" y="17453"/>
                    </a:lnTo>
                    <a:cubicBezTo>
                      <a:pt x="257" y="17588"/>
                      <a:pt x="263" y="17728"/>
                      <a:pt x="339" y="17846"/>
                    </a:cubicBezTo>
                    <a:cubicBezTo>
                      <a:pt x="392" y="17964"/>
                      <a:pt x="437" y="18112"/>
                      <a:pt x="369" y="18303"/>
                    </a:cubicBezTo>
                    <a:cubicBezTo>
                      <a:pt x="301" y="18500"/>
                      <a:pt x="150" y="18442"/>
                      <a:pt x="29" y="18881"/>
                    </a:cubicBezTo>
                    <a:cubicBezTo>
                      <a:pt x="-99" y="19319"/>
                      <a:pt x="233" y="20005"/>
                      <a:pt x="263" y="20083"/>
                    </a:cubicBezTo>
                    <a:cubicBezTo>
                      <a:pt x="301" y="20162"/>
                      <a:pt x="565" y="20382"/>
                      <a:pt x="905" y="20270"/>
                    </a:cubicBezTo>
                    <a:cubicBezTo>
                      <a:pt x="1238" y="20157"/>
                      <a:pt x="1133" y="19785"/>
                      <a:pt x="1269" y="19476"/>
                    </a:cubicBezTo>
                    <a:cubicBezTo>
                      <a:pt x="1405" y="19167"/>
                      <a:pt x="1608" y="19060"/>
                      <a:pt x="1699" y="18853"/>
                    </a:cubicBezTo>
                    <a:cubicBezTo>
                      <a:pt x="1827" y="18577"/>
                      <a:pt x="2727" y="18365"/>
                      <a:pt x="2818" y="18106"/>
                    </a:cubicBezTo>
                    <a:cubicBezTo>
                      <a:pt x="3717" y="17898"/>
                      <a:pt x="5400" y="17678"/>
                      <a:pt x="6126" y="17537"/>
                    </a:cubicBezTo>
                    <a:cubicBezTo>
                      <a:pt x="6904" y="17391"/>
                      <a:pt x="8808" y="17016"/>
                      <a:pt x="8808" y="17016"/>
                    </a:cubicBezTo>
                    <a:cubicBezTo>
                      <a:pt x="8921" y="16993"/>
                      <a:pt x="9029" y="16954"/>
                      <a:pt x="9119" y="16909"/>
                    </a:cubicBezTo>
                    <a:cubicBezTo>
                      <a:pt x="9263" y="16841"/>
                      <a:pt x="9459" y="16628"/>
                      <a:pt x="9466" y="16622"/>
                    </a:cubicBezTo>
                    <a:lnTo>
                      <a:pt x="9752" y="16319"/>
                    </a:lnTo>
                    <a:cubicBezTo>
                      <a:pt x="9858" y="16347"/>
                      <a:pt x="10192" y="16240"/>
                      <a:pt x="10260" y="16155"/>
                    </a:cubicBezTo>
                    <a:cubicBezTo>
                      <a:pt x="10592" y="15734"/>
                      <a:pt x="11468" y="14549"/>
                      <a:pt x="11521" y="14487"/>
                    </a:cubicBezTo>
                    <a:cubicBezTo>
                      <a:pt x="11573" y="14431"/>
                      <a:pt x="11642" y="14357"/>
                      <a:pt x="11740" y="14419"/>
                    </a:cubicBezTo>
                    <a:cubicBezTo>
                      <a:pt x="11793" y="14452"/>
                      <a:pt x="12141" y="14712"/>
                      <a:pt x="12715" y="15162"/>
                    </a:cubicBezTo>
                    <a:cubicBezTo>
                      <a:pt x="13463" y="15752"/>
                      <a:pt x="14006" y="15959"/>
                      <a:pt x="14059" y="15982"/>
                    </a:cubicBezTo>
                    <a:cubicBezTo>
                      <a:pt x="14263" y="16060"/>
                      <a:pt x="14702" y="15505"/>
                      <a:pt x="14831" y="15353"/>
                    </a:cubicBezTo>
                    <a:lnTo>
                      <a:pt x="14861" y="15363"/>
                    </a:lnTo>
                    <a:cubicBezTo>
                      <a:pt x="14907" y="15380"/>
                      <a:pt x="14928" y="15419"/>
                      <a:pt x="14920" y="15453"/>
                    </a:cubicBezTo>
                    <a:cubicBezTo>
                      <a:pt x="14822" y="15846"/>
                      <a:pt x="14823" y="16437"/>
                      <a:pt x="15020" y="17039"/>
                    </a:cubicBezTo>
                    <a:cubicBezTo>
                      <a:pt x="15352" y="18033"/>
                      <a:pt x="16053" y="18713"/>
                      <a:pt x="16212" y="18921"/>
                    </a:cubicBezTo>
                    <a:cubicBezTo>
                      <a:pt x="16439" y="19213"/>
                      <a:pt x="16568" y="19657"/>
                      <a:pt x="16568" y="19657"/>
                    </a:cubicBezTo>
                    <a:cubicBezTo>
                      <a:pt x="16629" y="19859"/>
                      <a:pt x="16651" y="19982"/>
                      <a:pt x="16651" y="19971"/>
                    </a:cubicBezTo>
                    <a:cubicBezTo>
                      <a:pt x="16659" y="19982"/>
                      <a:pt x="16658" y="20006"/>
                      <a:pt x="16665" y="20017"/>
                    </a:cubicBezTo>
                    <a:cubicBezTo>
                      <a:pt x="16665" y="20028"/>
                      <a:pt x="16650" y="20028"/>
                      <a:pt x="16627" y="20050"/>
                    </a:cubicBezTo>
                    <a:cubicBezTo>
                      <a:pt x="16582" y="20078"/>
                      <a:pt x="16590" y="20111"/>
                      <a:pt x="16620" y="20178"/>
                    </a:cubicBezTo>
                    <a:cubicBezTo>
                      <a:pt x="16628" y="20190"/>
                      <a:pt x="16599" y="20207"/>
                      <a:pt x="16561" y="20280"/>
                    </a:cubicBezTo>
                    <a:cubicBezTo>
                      <a:pt x="16523" y="20353"/>
                      <a:pt x="16561" y="20668"/>
                      <a:pt x="16599" y="20809"/>
                    </a:cubicBezTo>
                    <a:cubicBezTo>
                      <a:pt x="16637" y="20932"/>
                      <a:pt x="16778" y="21134"/>
                      <a:pt x="16816" y="21184"/>
                    </a:cubicBezTo>
                    <a:cubicBezTo>
                      <a:pt x="16824" y="21190"/>
                      <a:pt x="16826" y="21202"/>
                      <a:pt x="16826" y="21207"/>
                    </a:cubicBezTo>
                    <a:cubicBezTo>
                      <a:pt x="16856" y="21331"/>
                      <a:pt x="16901" y="21437"/>
                      <a:pt x="17015" y="21499"/>
                    </a:cubicBezTo>
                    <a:cubicBezTo>
                      <a:pt x="17135" y="21566"/>
                      <a:pt x="17354" y="21595"/>
                      <a:pt x="17551" y="21573"/>
                    </a:cubicBezTo>
                    <a:lnTo>
                      <a:pt x="18025" y="21499"/>
                    </a:lnTo>
                    <a:cubicBezTo>
                      <a:pt x="18222" y="21471"/>
                      <a:pt x="18389" y="21386"/>
                      <a:pt x="18495" y="21274"/>
                    </a:cubicBezTo>
                    <a:cubicBezTo>
                      <a:pt x="18616" y="21178"/>
                      <a:pt x="18766" y="21066"/>
                      <a:pt x="19038" y="21016"/>
                    </a:cubicBezTo>
                    <a:cubicBezTo>
                      <a:pt x="19310" y="20960"/>
                      <a:pt x="19326" y="21090"/>
                      <a:pt x="19930" y="20944"/>
                    </a:cubicBezTo>
                    <a:cubicBezTo>
                      <a:pt x="20535" y="20798"/>
                      <a:pt x="21198" y="20219"/>
                      <a:pt x="21274" y="20157"/>
                    </a:cubicBezTo>
                    <a:cubicBezTo>
                      <a:pt x="21372" y="20118"/>
                      <a:pt x="21501" y="19820"/>
                      <a:pt x="21191" y="19652"/>
                    </a:cubicBezTo>
                    <a:cubicBezTo>
                      <a:pt x="20874" y="19483"/>
                      <a:pt x="20481" y="19747"/>
                      <a:pt x="20027" y="19820"/>
                    </a:cubicBezTo>
                    <a:cubicBezTo>
                      <a:pt x="19581" y="19888"/>
                      <a:pt x="19302" y="19781"/>
                      <a:pt x="19000" y="19764"/>
                    </a:cubicBezTo>
                    <a:cubicBezTo>
                      <a:pt x="18698" y="19753"/>
                      <a:pt x="18284" y="19567"/>
                      <a:pt x="18186" y="19539"/>
                    </a:cubicBezTo>
                    <a:cubicBezTo>
                      <a:pt x="18163" y="19528"/>
                      <a:pt x="18133" y="19527"/>
                      <a:pt x="18110" y="19527"/>
                    </a:cubicBezTo>
                    <a:cubicBezTo>
                      <a:pt x="18050" y="19527"/>
                      <a:pt x="18002" y="19499"/>
                      <a:pt x="17987" y="19460"/>
                    </a:cubicBezTo>
                    <a:cubicBezTo>
                      <a:pt x="17882" y="19067"/>
                      <a:pt x="17452" y="17460"/>
                      <a:pt x="17362" y="17156"/>
                    </a:cubicBezTo>
                    <a:cubicBezTo>
                      <a:pt x="17127" y="16386"/>
                      <a:pt x="16704" y="15514"/>
                      <a:pt x="16689" y="15430"/>
                    </a:cubicBezTo>
                    <a:cubicBezTo>
                      <a:pt x="16659" y="15262"/>
                      <a:pt x="16710" y="15077"/>
                      <a:pt x="16703" y="14881"/>
                    </a:cubicBezTo>
                    <a:cubicBezTo>
                      <a:pt x="16695" y="14813"/>
                      <a:pt x="16667" y="14521"/>
                      <a:pt x="16455" y="14370"/>
                    </a:cubicBezTo>
                    <a:lnTo>
                      <a:pt x="16349" y="14278"/>
                    </a:lnTo>
                    <a:cubicBezTo>
                      <a:pt x="16364" y="14233"/>
                      <a:pt x="16122" y="13919"/>
                      <a:pt x="16084" y="13880"/>
                    </a:cubicBezTo>
                    <a:cubicBezTo>
                      <a:pt x="15722" y="13526"/>
                      <a:pt x="15215" y="13094"/>
                      <a:pt x="14580" y="12600"/>
                    </a:cubicBezTo>
                    <a:cubicBezTo>
                      <a:pt x="14074" y="12206"/>
                      <a:pt x="13614" y="11885"/>
                      <a:pt x="13282" y="11660"/>
                    </a:cubicBezTo>
                    <a:cubicBezTo>
                      <a:pt x="13357" y="11632"/>
                      <a:pt x="13991" y="11515"/>
                      <a:pt x="14014" y="11425"/>
                    </a:cubicBezTo>
                    <a:cubicBezTo>
                      <a:pt x="14014" y="11425"/>
                      <a:pt x="14014" y="11199"/>
                      <a:pt x="14044" y="10227"/>
                    </a:cubicBezTo>
                    <a:cubicBezTo>
                      <a:pt x="14082" y="8974"/>
                      <a:pt x="14233" y="8575"/>
                      <a:pt x="14233" y="8575"/>
                    </a:cubicBezTo>
                    <a:cubicBezTo>
                      <a:pt x="14256" y="8496"/>
                      <a:pt x="14400" y="8481"/>
                      <a:pt x="14453" y="8554"/>
                    </a:cubicBezTo>
                    <a:lnTo>
                      <a:pt x="14543" y="8687"/>
                    </a:lnTo>
                    <a:cubicBezTo>
                      <a:pt x="14573" y="8732"/>
                      <a:pt x="14618" y="8778"/>
                      <a:pt x="14663" y="8812"/>
                    </a:cubicBezTo>
                    <a:cubicBezTo>
                      <a:pt x="14671" y="8818"/>
                      <a:pt x="14679" y="8829"/>
                      <a:pt x="14687" y="8840"/>
                    </a:cubicBezTo>
                    <a:cubicBezTo>
                      <a:pt x="14785" y="9026"/>
                      <a:pt x="15102" y="9121"/>
                      <a:pt x="15411" y="9065"/>
                    </a:cubicBezTo>
                    <a:cubicBezTo>
                      <a:pt x="15411" y="9065"/>
                      <a:pt x="16417" y="8930"/>
                      <a:pt x="17211" y="8789"/>
                    </a:cubicBezTo>
                    <a:cubicBezTo>
                      <a:pt x="17755" y="8694"/>
                      <a:pt x="18941" y="8418"/>
                      <a:pt x="19175" y="8368"/>
                    </a:cubicBezTo>
                    <a:cubicBezTo>
                      <a:pt x="19296" y="8323"/>
                      <a:pt x="19461" y="8345"/>
                      <a:pt x="19491" y="8345"/>
                    </a:cubicBezTo>
                    <a:cubicBezTo>
                      <a:pt x="19665" y="8345"/>
                      <a:pt x="19878" y="8316"/>
                      <a:pt x="19999" y="8294"/>
                    </a:cubicBezTo>
                    <a:cubicBezTo>
                      <a:pt x="19999" y="8294"/>
                      <a:pt x="20383" y="8205"/>
                      <a:pt x="20473" y="8171"/>
                    </a:cubicBezTo>
                    <a:cubicBezTo>
                      <a:pt x="20829" y="8076"/>
                      <a:pt x="20693" y="7857"/>
                      <a:pt x="20700" y="7655"/>
                    </a:cubicBezTo>
                    <a:cubicBezTo>
                      <a:pt x="20708" y="7458"/>
                      <a:pt x="20669" y="7300"/>
                      <a:pt x="20669" y="7300"/>
                    </a:cubicBezTo>
                    <a:cubicBezTo>
                      <a:pt x="20669" y="7300"/>
                      <a:pt x="20730" y="7137"/>
                      <a:pt x="20625" y="7047"/>
                    </a:cubicBezTo>
                    <a:cubicBezTo>
                      <a:pt x="20511" y="6952"/>
                      <a:pt x="19998" y="7081"/>
                      <a:pt x="19635" y="7126"/>
                    </a:cubicBezTo>
                    <a:cubicBezTo>
                      <a:pt x="19605" y="7138"/>
                      <a:pt x="19508" y="7160"/>
                      <a:pt x="19470" y="7160"/>
                    </a:cubicBezTo>
                    <a:cubicBezTo>
                      <a:pt x="19311" y="7154"/>
                      <a:pt x="19190" y="7170"/>
                      <a:pt x="19144" y="7254"/>
                    </a:cubicBezTo>
                    <a:cubicBezTo>
                      <a:pt x="19061" y="7316"/>
                      <a:pt x="19015" y="7575"/>
                      <a:pt x="18962" y="7620"/>
                    </a:cubicBezTo>
                    <a:cubicBezTo>
                      <a:pt x="18864" y="7743"/>
                      <a:pt x="18329" y="7728"/>
                      <a:pt x="17022" y="7801"/>
                    </a:cubicBezTo>
                    <a:cubicBezTo>
                      <a:pt x="16531" y="7823"/>
                      <a:pt x="16063" y="7834"/>
                      <a:pt x="15881" y="7839"/>
                    </a:cubicBezTo>
                    <a:cubicBezTo>
                      <a:pt x="15836" y="7839"/>
                      <a:pt x="15791" y="7823"/>
                      <a:pt x="15768" y="7795"/>
                    </a:cubicBezTo>
                    <a:lnTo>
                      <a:pt x="15397" y="7261"/>
                    </a:lnTo>
                    <a:cubicBezTo>
                      <a:pt x="15337" y="7132"/>
                      <a:pt x="15313" y="6907"/>
                      <a:pt x="14927" y="6222"/>
                    </a:cubicBezTo>
                    <a:cubicBezTo>
                      <a:pt x="14897" y="6177"/>
                      <a:pt x="14528" y="5181"/>
                      <a:pt x="14415" y="5030"/>
                    </a:cubicBezTo>
                    <a:cubicBezTo>
                      <a:pt x="14370" y="4973"/>
                      <a:pt x="14362" y="4883"/>
                      <a:pt x="14113" y="4726"/>
                    </a:cubicBezTo>
                    <a:cubicBezTo>
                      <a:pt x="13947" y="4625"/>
                      <a:pt x="13598" y="4608"/>
                      <a:pt x="13379" y="4614"/>
                    </a:cubicBezTo>
                    <a:cubicBezTo>
                      <a:pt x="13348" y="4546"/>
                      <a:pt x="13343" y="4469"/>
                      <a:pt x="13388" y="4424"/>
                    </a:cubicBezTo>
                    <a:cubicBezTo>
                      <a:pt x="13464" y="4345"/>
                      <a:pt x="13667" y="4389"/>
                      <a:pt x="13931" y="4417"/>
                    </a:cubicBezTo>
                    <a:cubicBezTo>
                      <a:pt x="14075" y="4434"/>
                      <a:pt x="14474" y="4452"/>
                      <a:pt x="14587" y="4429"/>
                    </a:cubicBezTo>
                    <a:cubicBezTo>
                      <a:pt x="14731" y="4401"/>
                      <a:pt x="14837" y="4311"/>
                      <a:pt x="14852" y="4227"/>
                    </a:cubicBezTo>
                    <a:cubicBezTo>
                      <a:pt x="14859" y="4171"/>
                      <a:pt x="14867" y="4098"/>
                      <a:pt x="14890" y="4059"/>
                    </a:cubicBezTo>
                    <a:cubicBezTo>
                      <a:pt x="14935" y="3986"/>
                      <a:pt x="15058" y="3957"/>
                      <a:pt x="15126" y="3946"/>
                    </a:cubicBezTo>
                    <a:cubicBezTo>
                      <a:pt x="15269" y="3924"/>
                      <a:pt x="15177" y="3799"/>
                      <a:pt x="15154" y="3760"/>
                    </a:cubicBezTo>
                    <a:cubicBezTo>
                      <a:pt x="15124" y="3715"/>
                      <a:pt x="15185" y="3704"/>
                      <a:pt x="15223" y="3681"/>
                    </a:cubicBezTo>
                    <a:cubicBezTo>
                      <a:pt x="15260" y="3664"/>
                      <a:pt x="15298" y="3631"/>
                      <a:pt x="15298" y="3592"/>
                    </a:cubicBezTo>
                    <a:cubicBezTo>
                      <a:pt x="15306" y="3558"/>
                      <a:pt x="15261" y="3552"/>
                      <a:pt x="15246" y="3456"/>
                    </a:cubicBezTo>
                    <a:cubicBezTo>
                      <a:pt x="15239" y="3411"/>
                      <a:pt x="15209" y="3350"/>
                      <a:pt x="15277" y="3339"/>
                    </a:cubicBezTo>
                    <a:cubicBezTo>
                      <a:pt x="15315" y="3333"/>
                      <a:pt x="15458" y="3311"/>
                      <a:pt x="15511" y="3216"/>
                    </a:cubicBezTo>
                    <a:cubicBezTo>
                      <a:pt x="15556" y="3120"/>
                      <a:pt x="15480" y="3025"/>
                      <a:pt x="15442" y="2991"/>
                    </a:cubicBezTo>
                    <a:cubicBezTo>
                      <a:pt x="15412" y="2963"/>
                      <a:pt x="15351" y="2894"/>
                      <a:pt x="15336" y="2872"/>
                    </a:cubicBezTo>
                    <a:cubicBezTo>
                      <a:pt x="15313" y="2849"/>
                      <a:pt x="15245" y="2794"/>
                      <a:pt x="15230" y="2766"/>
                    </a:cubicBezTo>
                    <a:cubicBezTo>
                      <a:pt x="15215" y="2744"/>
                      <a:pt x="15171" y="2664"/>
                      <a:pt x="15164" y="2619"/>
                    </a:cubicBezTo>
                    <a:cubicBezTo>
                      <a:pt x="15156" y="2574"/>
                      <a:pt x="15139" y="2558"/>
                      <a:pt x="15192" y="2468"/>
                    </a:cubicBezTo>
                    <a:cubicBezTo>
                      <a:pt x="15237" y="2378"/>
                      <a:pt x="15275" y="2327"/>
                      <a:pt x="15298" y="2276"/>
                    </a:cubicBezTo>
                    <a:cubicBezTo>
                      <a:pt x="15321" y="2231"/>
                      <a:pt x="15366" y="2108"/>
                      <a:pt x="15374" y="2023"/>
                    </a:cubicBezTo>
                    <a:cubicBezTo>
                      <a:pt x="15381" y="1945"/>
                      <a:pt x="15397" y="1838"/>
                      <a:pt x="15329" y="1658"/>
                    </a:cubicBezTo>
                    <a:cubicBezTo>
                      <a:pt x="15268" y="1507"/>
                      <a:pt x="15179" y="1422"/>
                      <a:pt x="15126" y="1377"/>
                    </a:cubicBezTo>
                    <a:cubicBezTo>
                      <a:pt x="15133" y="1372"/>
                      <a:pt x="15359" y="1175"/>
                      <a:pt x="15253" y="1035"/>
                    </a:cubicBezTo>
                    <a:cubicBezTo>
                      <a:pt x="15193" y="951"/>
                      <a:pt x="15058" y="765"/>
                      <a:pt x="14710" y="642"/>
                    </a:cubicBezTo>
                    <a:cubicBezTo>
                      <a:pt x="14272" y="484"/>
                      <a:pt x="14036" y="12"/>
                      <a:pt x="12654" y="1"/>
                    </a:cubicBezTo>
                    <a:close/>
                    <a:moveTo>
                      <a:pt x="9242" y="7253"/>
                    </a:moveTo>
                    <a:cubicBezTo>
                      <a:pt x="9253" y="7258"/>
                      <a:pt x="9254" y="7271"/>
                      <a:pt x="9247" y="7283"/>
                    </a:cubicBezTo>
                    <a:cubicBezTo>
                      <a:pt x="9111" y="7569"/>
                      <a:pt x="9034" y="7743"/>
                      <a:pt x="8883" y="8182"/>
                    </a:cubicBezTo>
                    <a:cubicBezTo>
                      <a:pt x="8709" y="8710"/>
                      <a:pt x="8657" y="9526"/>
                      <a:pt x="8650" y="9987"/>
                    </a:cubicBezTo>
                    <a:cubicBezTo>
                      <a:pt x="8657" y="10088"/>
                      <a:pt x="8507" y="10412"/>
                      <a:pt x="8402" y="10373"/>
                    </a:cubicBezTo>
                    <a:cubicBezTo>
                      <a:pt x="8371" y="10328"/>
                      <a:pt x="8333" y="10284"/>
                      <a:pt x="8333" y="10273"/>
                    </a:cubicBezTo>
                    <a:cubicBezTo>
                      <a:pt x="8333" y="10222"/>
                      <a:pt x="8128" y="9610"/>
                      <a:pt x="8203" y="8840"/>
                    </a:cubicBezTo>
                    <a:cubicBezTo>
                      <a:pt x="8264" y="8289"/>
                      <a:pt x="8136" y="7879"/>
                      <a:pt x="8114" y="7727"/>
                    </a:cubicBezTo>
                    <a:cubicBezTo>
                      <a:pt x="8114" y="7721"/>
                      <a:pt x="8128" y="7699"/>
                      <a:pt x="8158" y="7671"/>
                    </a:cubicBezTo>
                    <a:cubicBezTo>
                      <a:pt x="8234" y="7755"/>
                      <a:pt x="8296" y="7817"/>
                      <a:pt x="8326" y="7839"/>
                    </a:cubicBezTo>
                    <a:cubicBezTo>
                      <a:pt x="8402" y="7912"/>
                      <a:pt x="8468" y="7844"/>
                      <a:pt x="8468" y="7844"/>
                    </a:cubicBezTo>
                    <a:cubicBezTo>
                      <a:pt x="8468" y="7844"/>
                      <a:pt x="9170" y="7289"/>
                      <a:pt x="9185" y="7272"/>
                    </a:cubicBezTo>
                    <a:cubicBezTo>
                      <a:pt x="9212" y="7250"/>
                      <a:pt x="9232" y="7247"/>
                      <a:pt x="9242" y="7253"/>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75" name="Draft"/>
              <p:cNvSpPr/>
              <p:nvPr/>
            </p:nvSpPr>
            <p:spPr>
              <a:xfrm>
                <a:off x="851817" y="6435"/>
                <a:ext cx="645255" cy="645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7" y="0"/>
                      <a:pt x="10800" y="0"/>
                    </a:cubicBezTo>
                    <a:close/>
                    <a:moveTo>
                      <a:pt x="15863" y="4296"/>
                    </a:moveTo>
                    <a:cubicBezTo>
                      <a:pt x="15997" y="4309"/>
                      <a:pt x="16136" y="4374"/>
                      <a:pt x="16249" y="4487"/>
                    </a:cubicBezTo>
                    <a:lnTo>
                      <a:pt x="17081" y="5319"/>
                    </a:lnTo>
                    <a:cubicBezTo>
                      <a:pt x="17308" y="5540"/>
                      <a:pt x="17339" y="5876"/>
                      <a:pt x="17150" y="6065"/>
                    </a:cubicBezTo>
                    <a:lnTo>
                      <a:pt x="16561" y="6652"/>
                    </a:lnTo>
                    <a:lnTo>
                      <a:pt x="14914" y="5005"/>
                    </a:lnTo>
                    <a:lnTo>
                      <a:pt x="15503" y="4418"/>
                    </a:lnTo>
                    <a:cubicBezTo>
                      <a:pt x="15598" y="4323"/>
                      <a:pt x="15728" y="4284"/>
                      <a:pt x="15863" y="4296"/>
                    </a:cubicBezTo>
                    <a:close/>
                    <a:moveTo>
                      <a:pt x="14477" y="5444"/>
                    </a:moveTo>
                    <a:lnTo>
                      <a:pt x="16124" y="7091"/>
                    </a:lnTo>
                    <a:lnTo>
                      <a:pt x="7879" y="15336"/>
                    </a:lnTo>
                    <a:lnTo>
                      <a:pt x="6232" y="13689"/>
                    </a:lnTo>
                    <a:lnTo>
                      <a:pt x="14477" y="5444"/>
                    </a:lnTo>
                    <a:close/>
                    <a:moveTo>
                      <a:pt x="5849" y="14138"/>
                    </a:moveTo>
                    <a:lnTo>
                      <a:pt x="7435" y="15724"/>
                    </a:lnTo>
                    <a:lnTo>
                      <a:pt x="5054" y="16519"/>
                    </a:lnTo>
                    <a:lnTo>
                      <a:pt x="5849" y="14138"/>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76" name="Line Graph"/>
              <p:cNvSpPr/>
              <p:nvPr/>
            </p:nvSpPr>
            <p:spPr>
              <a:xfrm>
                <a:off x="1703637" y="0"/>
                <a:ext cx="659872" cy="658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gr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Priority Venues"/>
          <p:cNvSpPr txBox="1"/>
          <p:nvPr>
            <p:ph type="title"/>
          </p:nvPr>
        </p:nvSpPr>
        <p:spPr>
          <a:xfrm>
            <a:off x="-24138" y="440134"/>
            <a:ext cx="9652001" cy="1549401"/>
          </a:xfrm>
          <a:prstGeom prst="rect">
            <a:avLst/>
          </a:prstGeom>
        </p:spPr>
        <p:txBody>
          <a:bodyPr/>
          <a:lstStyle/>
          <a:p>
            <a:pPr/>
            <a:r>
              <a:t>Priority Venues</a:t>
            </a:r>
          </a:p>
        </p:txBody>
      </p:sp>
      <p:sp>
        <p:nvSpPr>
          <p:cNvPr id="381" name="Scoring Matrix"/>
          <p:cNvSpPr txBox="1"/>
          <p:nvPr>
            <p:ph type="body" idx="21"/>
          </p:nvPr>
        </p:nvSpPr>
        <p:spPr>
          <a:xfrm>
            <a:off x="573858" y="1766216"/>
            <a:ext cx="5920131" cy="1016001"/>
          </a:xfrm>
          <a:prstGeom prst="rect">
            <a:avLst/>
          </a:prstGeom>
          <a:extLst>
            <a:ext uri="{C572A759-6A51-4108-AA02-DFA0A04FC94B}">
              <ma14:wrappingTextBoxFlag xmlns:ma14="http://schemas.microsoft.com/office/mac/drawingml/2011/main" val="1"/>
            </a:ext>
          </a:extLst>
        </p:spPr>
        <p:txBody>
          <a:bodyPr/>
          <a:lstStyle/>
          <a:p>
            <a:pPr/>
            <a:r>
              <a:t>Scoring Matrix</a:t>
            </a:r>
          </a:p>
        </p:txBody>
      </p:sp>
      <p:grpSp>
        <p:nvGrpSpPr>
          <p:cNvPr id="402" name="Group"/>
          <p:cNvGrpSpPr/>
          <p:nvPr/>
        </p:nvGrpSpPr>
        <p:grpSpPr>
          <a:xfrm>
            <a:off x="970808" y="3561334"/>
            <a:ext cx="22396180" cy="2864105"/>
            <a:chOff x="0" y="0"/>
            <a:chExt cx="22396178" cy="2864103"/>
          </a:xfrm>
        </p:grpSpPr>
        <p:grpSp>
          <p:nvGrpSpPr>
            <p:cNvPr id="391" name="Group"/>
            <p:cNvGrpSpPr/>
            <p:nvPr/>
          </p:nvGrpSpPr>
          <p:grpSpPr>
            <a:xfrm>
              <a:off x="0" y="89796"/>
              <a:ext cx="5160569" cy="2684512"/>
              <a:chOff x="0" y="0"/>
              <a:chExt cx="5160568" cy="2684511"/>
            </a:xfrm>
          </p:grpSpPr>
          <p:grpSp>
            <p:nvGrpSpPr>
              <p:cNvPr id="389" name="Group"/>
              <p:cNvGrpSpPr/>
              <p:nvPr/>
            </p:nvGrpSpPr>
            <p:grpSpPr>
              <a:xfrm>
                <a:off x="2046487" y="0"/>
                <a:ext cx="1067595" cy="1422004"/>
                <a:chOff x="0" y="0"/>
                <a:chExt cx="1067593" cy="1422003"/>
              </a:xfrm>
            </p:grpSpPr>
            <p:sp>
              <p:nvSpPr>
                <p:cNvPr id="382" name="Shape"/>
                <p:cNvSpPr/>
                <p:nvPr/>
              </p:nvSpPr>
              <p:spPr>
                <a:xfrm>
                  <a:off x="0" y="0"/>
                  <a:ext cx="1067594" cy="1422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345"/>
                      </a:lnTo>
                      <a:lnTo>
                        <a:pt x="18476" y="0"/>
                      </a:lnTo>
                      <a:lnTo>
                        <a:pt x="0" y="0"/>
                      </a:lnTo>
                      <a:close/>
                      <a:moveTo>
                        <a:pt x="2778" y="2104"/>
                      </a:moveTo>
                      <a:lnTo>
                        <a:pt x="15409" y="2104"/>
                      </a:lnTo>
                      <a:lnTo>
                        <a:pt x="15409" y="4226"/>
                      </a:lnTo>
                      <a:lnTo>
                        <a:pt x="2778" y="4226"/>
                      </a:lnTo>
                      <a:lnTo>
                        <a:pt x="2778" y="2104"/>
                      </a:lnTo>
                      <a:close/>
                      <a:moveTo>
                        <a:pt x="17625" y="2104"/>
                      </a:moveTo>
                      <a:cubicBezTo>
                        <a:pt x="18405" y="2104"/>
                        <a:pt x="19039" y="2580"/>
                        <a:pt x="19039" y="3165"/>
                      </a:cubicBezTo>
                      <a:cubicBezTo>
                        <a:pt x="19039" y="3750"/>
                        <a:pt x="18405" y="4226"/>
                        <a:pt x="17625" y="4226"/>
                      </a:cubicBezTo>
                      <a:cubicBezTo>
                        <a:pt x="16846" y="4226"/>
                        <a:pt x="16220" y="3750"/>
                        <a:pt x="16220" y="3165"/>
                      </a:cubicBezTo>
                      <a:cubicBezTo>
                        <a:pt x="16220" y="2580"/>
                        <a:pt x="16846" y="2104"/>
                        <a:pt x="17625" y="2104"/>
                      </a:cubicBezTo>
                      <a:close/>
                      <a:moveTo>
                        <a:pt x="2778" y="5160"/>
                      </a:moveTo>
                      <a:lnTo>
                        <a:pt x="15409" y="5160"/>
                      </a:lnTo>
                      <a:lnTo>
                        <a:pt x="15409" y="7276"/>
                      </a:lnTo>
                      <a:lnTo>
                        <a:pt x="2778" y="7276"/>
                      </a:lnTo>
                      <a:lnTo>
                        <a:pt x="2778" y="5160"/>
                      </a:lnTo>
                      <a:close/>
                      <a:moveTo>
                        <a:pt x="17625" y="5160"/>
                      </a:moveTo>
                      <a:cubicBezTo>
                        <a:pt x="18405" y="5160"/>
                        <a:pt x="19039" y="5636"/>
                        <a:pt x="19039" y="6221"/>
                      </a:cubicBezTo>
                      <a:cubicBezTo>
                        <a:pt x="19039" y="6807"/>
                        <a:pt x="18405" y="7276"/>
                        <a:pt x="17625" y="7276"/>
                      </a:cubicBezTo>
                      <a:cubicBezTo>
                        <a:pt x="16846" y="7276"/>
                        <a:pt x="16220" y="6807"/>
                        <a:pt x="16220" y="6221"/>
                      </a:cubicBezTo>
                      <a:cubicBezTo>
                        <a:pt x="16220" y="5636"/>
                        <a:pt x="16846" y="5160"/>
                        <a:pt x="17625" y="5160"/>
                      </a:cubicBezTo>
                      <a:close/>
                      <a:moveTo>
                        <a:pt x="2778" y="8211"/>
                      </a:moveTo>
                      <a:lnTo>
                        <a:pt x="15409" y="8211"/>
                      </a:lnTo>
                      <a:lnTo>
                        <a:pt x="15409" y="10333"/>
                      </a:lnTo>
                      <a:lnTo>
                        <a:pt x="2778" y="10333"/>
                      </a:lnTo>
                      <a:lnTo>
                        <a:pt x="2778" y="8211"/>
                      </a:lnTo>
                      <a:close/>
                      <a:moveTo>
                        <a:pt x="17625" y="8211"/>
                      </a:moveTo>
                      <a:cubicBezTo>
                        <a:pt x="18405" y="8211"/>
                        <a:pt x="19039" y="8687"/>
                        <a:pt x="19039" y="9272"/>
                      </a:cubicBezTo>
                      <a:cubicBezTo>
                        <a:pt x="19039" y="9857"/>
                        <a:pt x="18405" y="10333"/>
                        <a:pt x="17625" y="10333"/>
                      </a:cubicBezTo>
                      <a:cubicBezTo>
                        <a:pt x="16846" y="10333"/>
                        <a:pt x="16220" y="9857"/>
                        <a:pt x="16220" y="9272"/>
                      </a:cubicBezTo>
                      <a:cubicBezTo>
                        <a:pt x="16220" y="8687"/>
                        <a:pt x="16846" y="8211"/>
                        <a:pt x="17625" y="8211"/>
                      </a:cubicBezTo>
                      <a:close/>
                      <a:moveTo>
                        <a:pt x="2778" y="11267"/>
                      </a:moveTo>
                      <a:lnTo>
                        <a:pt x="15409" y="11267"/>
                      </a:lnTo>
                      <a:lnTo>
                        <a:pt x="15409" y="13383"/>
                      </a:lnTo>
                      <a:lnTo>
                        <a:pt x="2778" y="13383"/>
                      </a:lnTo>
                      <a:lnTo>
                        <a:pt x="2778" y="11267"/>
                      </a:lnTo>
                      <a:close/>
                      <a:moveTo>
                        <a:pt x="17625" y="11267"/>
                      </a:moveTo>
                      <a:cubicBezTo>
                        <a:pt x="18405" y="11267"/>
                        <a:pt x="19039" y="11737"/>
                        <a:pt x="19039" y="12322"/>
                      </a:cubicBezTo>
                      <a:cubicBezTo>
                        <a:pt x="19039" y="12907"/>
                        <a:pt x="18405" y="13383"/>
                        <a:pt x="17625" y="13383"/>
                      </a:cubicBezTo>
                      <a:cubicBezTo>
                        <a:pt x="16846" y="13383"/>
                        <a:pt x="16220" y="12907"/>
                        <a:pt x="16220" y="12322"/>
                      </a:cubicBezTo>
                      <a:cubicBezTo>
                        <a:pt x="16220" y="11737"/>
                        <a:pt x="16846" y="11267"/>
                        <a:pt x="17625" y="11267"/>
                      </a:cubicBezTo>
                      <a:close/>
                      <a:moveTo>
                        <a:pt x="2778" y="14318"/>
                      </a:moveTo>
                      <a:lnTo>
                        <a:pt x="15409" y="14318"/>
                      </a:lnTo>
                      <a:lnTo>
                        <a:pt x="15409" y="16440"/>
                      </a:lnTo>
                      <a:lnTo>
                        <a:pt x="2778" y="16440"/>
                      </a:lnTo>
                      <a:lnTo>
                        <a:pt x="2778" y="14318"/>
                      </a:lnTo>
                      <a:close/>
                      <a:moveTo>
                        <a:pt x="17625" y="14318"/>
                      </a:moveTo>
                      <a:cubicBezTo>
                        <a:pt x="18405" y="14318"/>
                        <a:pt x="19039" y="14793"/>
                        <a:pt x="19039" y="15379"/>
                      </a:cubicBezTo>
                      <a:cubicBezTo>
                        <a:pt x="19039" y="15964"/>
                        <a:pt x="18405" y="16440"/>
                        <a:pt x="17625" y="16440"/>
                      </a:cubicBezTo>
                      <a:cubicBezTo>
                        <a:pt x="16846" y="16440"/>
                        <a:pt x="16220" y="15964"/>
                        <a:pt x="16220" y="15379"/>
                      </a:cubicBezTo>
                      <a:cubicBezTo>
                        <a:pt x="16220" y="14793"/>
                        <a:pt x="16846" y="14318"/>
                        <a:pt x="17625" y="14318"/>
                      </a:cubicBezTo>
                      <a:close/>
                      <a:moveTo>
                        <a:pt x="2778" y="17374"/>
                      </a:moveTo>
                      <a:lnTo>
                        <a:pt x="15409" y="17374"/>
                      </a:lnTo>
                      <a:lnTo>
                        <a:pt x="15409" y="19490"/>
                      </a:lnTo>
                      <a:lnTo>
                        <a:pt x="2778" y="19490"/>
                      </a:lnTo>
                      <a:lnTo>
                        <a:pt x="2778" y="17374"/>
                      </a:lnTo>
                      <a:close/>
                      <a:moveTo>
                        <a:pt x="17625" y="17374"/>
                      </a:moveTo>
                      <a:cubicBezTo>
                        <a:pt x="18405" y="17374"/>
                        <a:pt x="19039" y="17850"/>
                        <a:pt x="19039" y="18435"/>
                      </a:cubicBezTo>
                      <a:cubicBezTo>
                        <a:pt x="19039" y="19020"/>
                        <a:pt x="18405" y="19490"/>
                        <a:pt x="17625" y="19490"/>
                      </a:cubicBezTo>
                      <a:cubicBezTo>
                        <a:pt x="16846" y="19490"/>
                        <a:pt x="16220" y="19020"/>
                        <a:pt x="16220" y="18435"/>
                      </a:cubicBezTo>
                      <a:cubicBezTo>
                        <a:pt x="16220" y="17850"/>
                        <a:pt x="16846" y="17374"/>
                        <a:pt x="17625" y="17374"/>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83" name="Shape"/>
                <p:cNvSpPr/>
                <p:nvPr/>
              </p:nvSpPr>
              <p:spPr>
                <a:xfrm>
                  <a:off x="814808" y="16508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84" name="Shape"/>
                <p:cNvSpPr/>
                <p:nvPr/>
              </p:nvSpPr>
              <p:spPr>
                <a:xfrm>
                  <a:off x="814808" y="56786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85" name="Shape"/>
                <p:cNvSpPr/>
                <p:nvPr/>
              </p:nvSpPr>
              <p:spPr>
                <a:xfrm>
                  <a:off x="814808" y="36012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86" name="Shape"/>
                <p:cNvSpPr/>
                <p:nvPr/>
              </p:nvSpPr>
              <p:spPr>
                <a:xfrm>
                  <a:off x="814808" y="77560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87" name="Shape"/>
                <p:cNvSpPr/>
                <p:nvPr/>
              </p:nvSpPr>
              <p:spPr>
                <a:xfrm>
                  <a:off x="814808" y="117838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388" name="Shape"/>
                <p:cNvSpPr/>
                <p:nvPr/>
              </p:nvSpPr>
              <p:spPr>
                <a:xfrm>
                  <a:off x="814808" y="970641"/>
                  <a:ext cx="104018" cy="87357"/>
                </a:xfrm>
                <a:custGeom>
                  <a:avLst/>
                  <a:gdLst/>
                  <a:ahLst/>
                  <a:cxnLst>
                    <a:cxn ang="0">
                      <a:pos x="wd2" y="hd2"/>
                    </a:cxn>
                    <a:cxn ang="5400000">
                      <a:pos x="wd2" y="hd2"/>
                    </a:cxn>
                    <a:cxn ang="10800000">
                      <a:pos x="wd2" y="hd2"/>
                    </a:cxn>
                    <a:cxn ang="16200000">
                      <a:pos x="wd2" y="hd2"/>
                    </a:cxn>
                  </a:cxnLst>
                  <a:rect l="0" t="0" r="r" b="b"/>
                  <a:pathLst>
                    <a:path w="20972" h="21553" fill="norm" stroke="1" extrusionOk="0">
                      <a:moveTo>
                        <a:pt x="18205" y="10"/>
                      </a:moveTo>
                      <a:cubicBezTo>
                        <a:pt x="17545" y="67"/>
                        <a:pt x="16913" y="429"/>
                        <a:pt x="16445" y="1087"/>
                      </a:cubicBezTo>
                      <a:lnTo>
                        <a:pt x="7482" y="13719"/>
                      </a:lnTo>
                      <a:lnTo>
                        <a:pt x="4442" y="9803"/>
                      </a:lnTo>
                      <a:cubicBezTo>
                        <a:pt x="3463" y="8527"/>
                        <a:pt x="1883" y="8411"/>
                        <a:pt x="841" y="9607"/>
                      </a:cubicBezTo>
                      <a:cubicBezTo>
                        <a:pt x="-201" y="10802"/>
                        <a:pt x="-297" y="12837"/>
                        <a:pt x="681" y="14111"/>
                      </a:cubicBezTo>
                      <a:lnTo>
                        <a:pt x="5642" y="20574"/>
                      </a:lnTo>
                      <a:cubicBezTo>
                        <a:pt x="6131" y="21212"/>
                        <a:pt x="6768" y="21553"/>
                        <a:pt x="7482" y="21553"/>
                      </a:cubicBezTo>
                      <a:cubicBezTo>
                        <a:pt x="7498" y="21553"/>
                        <a:pt x="7546" y="21554"/>
                        <a:pt x="7562" y="21553"/>
                      </a:cubicBezTo>
                      <a:cubicBezTo>
                        <a:pt x="8293" y="21536"/>
                        <a:pt x="9003" y="21151"/>
                        <a:pt x="9483" y="20476"/>
                      </a:cubicBezTo>
                      <a:lnTo>
                        <a:pt x="20365" y="5200"/>
                      </a:lnTo>
                      <a:cubicBezTo>
                        <a:pt x="21303" y="3882"/>
                        <a:pt x="21123" y="1842"/>
                        <a:pt x="20045" y="696"/>
                      </a:cubicBezTo>
                      <a:cubicBezTo>
                        <a:pt x="19507" y="121"/>
                        <a:pt x="18865" y="-46"/>
                        <a:pt x="18205" y="1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grpSp>
          <p:sp>
            <p:nvSpPr>
              <p:cNvPr id="390" name="Three Criteria Fit"/>
              <p:cNvSpPr txBox="1"/>
              <p:nvPr/>
            </p:nvSpPr>
            <p:spPr>
              <a:xfrm>
                <a:off x="0" y="1776207"/>
                <a:ext cx="5160569"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vl1pPr>
              </a:lstStyle>
              <a:p>
                <a:pPr/>
                <a:r>
                  <a:t>Three Criteria Fit</a:t>
                </a:r>
              </a:p>
            </p:txBody>
          </p:sp>
        </p:grpSp>
        <p:grpSp>
          <p:nvGrpSpPr>
            <p:cNvPr id="394" name="Group"/>
            <p:cNvGrpSpPr/>
            <p:nvPr/>
          </p:nvGrpSpPr>
          <p:grpSpPr>
            <a:xfrm>
              <a:off x="5237641" y="667273"/>
              <a:ext cx="2591992" cy="1529558"/>
              <a:chOff x="-364331" y="0"/>
              <a:chExt cx="2591990" cy="1529556"/>
            </a:xfrm>
          </p:grpSpPr>
          <p:sp>
            <p:nvSpPr>
              <p:cNvPr id="392" name="Callout"/>
              <p:cNvSpPr/>
              <p:nvPr/>
            </p:nvSpPr>
            <p:spPr>
              <a:xfrm>
                <a:off x="-364332" y="0"/>
                <a:ext cx="2591992" cy="1529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723" y="0"/>
                    </a:moveTo>
                    <a:cubicBezTo>
                      <a:pt x="5134" y="0"/>
                      <a:pt x="3036" y="3555"/>
                      <a:pt x="3036" y="7942"/>
                    </a:cubicBezTo>
                    <a:lnTo>
                      <a:pt x="3036" y="9309"/>
                    </a:lnTo>
                    <a:lnTo>
                      <a:pt x="0" y="11467"/>
                    </a:lnTo>
                    <a:lnTo>
                      <a:pt x="3036" y="13625"/>
                    </a:lnTo>
                    <a:lnTo>
                      <a:pt x="3036" y="13658"/>
                    </a:lnTo>
                    <a:cubicBezTo>
                      <a:pt x="3036" y="18045"/>
                      <a:pt x="5134" y="21600"/>
                      <a:pt x="7723" y="21600"/>
                    </a:cubicBezTo>
                    <a:lnTo>
                      <a:pt x="16914" y="21600"/>
                    </a:lnTo>
                    <a:cubicBezTo>
                      <a:pt x="19502" y="21600"/>
                      <a:pt x="21600" y="18045"/>
                      <a:pt x="21600" y="13658"/>
                    </a:cubicBezTo>
                    <a:lnTo>
                      <a:pt x="21600" y="7942"/>
                    </a:lnTo>
                    <a:cubicBezTo>
                      <a:pt x="21600" y="3555"/>
                      <a:pt x="19502" y="0"/>
                      <a:pt x="16914" y="0"/>
                    </a:cubicBezTo>
                    <a:lnTo>
                      <a:pt x="7723" y="0"/>
                    </a:lnTo>
                    <a:close/>
                  </a:path>
                </a:pathLst>
              </a:custGeom>
              <a:solidFill>
                <a:srgbClr val="8043E6">
                  <a:alpha val="25000"/>
                </a:srgbClr>
              </a:solidFill>
              <a:ln w="12700" cap="flat">
                <a:noFill/>
                <a:miter lim="400000"/>
              </a:ln>
              <a:effectLst/>
            </p:spPr>
            <p:txBody>
              <a:bodyPr wrap="square" lIns="50800" tIns="50800" rIns="50800" bIns="50800" numCol="1" anchor="ctr">
                <a:noAutofit/>
              </a:bodyPr>
              <a:lstStyle/>
              <a:p>
                <a:pPr algn="ctr" defTabSz="457200">
                  <a:spcBef>
                    <a:spcPts val="0"/>
                  </a:spcBef>
                  <a:defRPr sz="3200">
                    <a:latin typeface="Graphik Medium"/>
                    <a:ea typeface="Graphik Medium"/>
                    <a:cs typeface="Graphik Medium"/>
                    <a:sym typeface="Graphik Medium"/>
                  </a:defRPr>
                </a:pPr>
              </a:p>
            </p:txBody>
          </p:sp>
          <p:sp>
            <p:nvSpPr>
              <p:cNvPr id="393" name="60%"/>
              <p:cNvSpPr txBox="1"/>
              <p:nvPr/>
            </p:nvSpPr>
            <p:spPr>
              <a:xfrm>
                <a:off x="477570" y="277685"/>
                <a:ext cx="1381660"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60%</a:t>
                </a:r>
              </a:p>
            </p:txBody>
          </p:sp>
        </p:grpSp>
        <p:grpSp>
          <p:nvGrpSpPr>
            <p:cNvPr id="401" name="Group"/>
            <p:cNvGrpSpPr/>
            <p:nvPr/>
          </p:nvGrpSpPr>
          <p:grpSpPr>
            <a:xfrm>
              <a:off x="9911646" y="0"/>
              <a:ext cx="12484533" cy="2864104"/>
              <a:chOff x="0" y="0"/>
              <a:chExt cx="12484531" cy="2864103"/>
            </a:xfrm>
          </p:grpSpPr>
          <p:sp>
            <p:nvSpPr>
              <p:cNvPr id="395" name="Young, Mild, Free"/>
              <p:cNvSpPr txBox="1"/>
              <p:nvPr/>
            </p:nvSpPr>
            <p:spPr>
              <a:xfrm>
                <a:off x="0" y="0"/>
                <a:ext cx="5028896"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Young, Mild, Free</a:t>
                </a:r>
              </a:p>
            </p:txBody>
          </p:sp>
          <p:sp>
            <p:nvSpPr>
              <p:cNvPr id="396" name="Haute Cuisine"/>
              <p:cNvSpPr txBox="1"/>
              <p:nvPr/>
            </p:nvSpPr>
            <p:spPr>
              <a:xfrm>
                <a:off x="0" y="1955799"/>
                <a:ext cx="4096208"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Haute Cuisine</a:t>
                </a:r>
              </a:p>
            </p:txBody>
          </p:sp>
          <p:sp>
            <p:nvSpPr>
              <p:cNvPr id="397" name="Aesthetically Anchored"/>
              <p:cNvSpPr txBox="1"/>
              <p:nvPr/>
            </p:nvSpPr>
            <p:spPr>
              <a:xfrm>
                <a:off x="0" y="977900"/>
                <a:ext cx="6733947"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Aesthetically Anchored</a:t>
                </a:r>
              </a:p>
            </p:txBody>
          </p:sp>
          <p:sp>
            <p:nvSpPr>
              <p:cNvPr id="398" name="20%"/>
              <p:cNvSpPr txBox="1"/>
              <p:nvPr/>
            </p:nvSpPr>
            <p:spPr>
              <a:xfrm>
                <a:off x="11142497" y="0"/>
                <a:ext cx="1342035"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20%</a:t>
                </a:r>
              </a:p>
            </p:txBody>
          </p:sp>
          <p:sp>
            <p:nvSpPr>
              <p:cNvPr id="399" name="20%"/>
              <p:cNvSpPr txBox="1"/>
              <p:nvPr/>
            </p:nvSpPr>
            <p:spPr>
              <a:xfrm>
                <a:off x="11142497" y="1955799"/>
                <a:ext cx="1342035"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20%</a:t>
                </a:r>
              </a:p>
            </p:txBody>
          </p:sp>
          <p:sp>
            <p:nvSpPr>
              <p:cNvPr id="400" name="20%"/>
              <p:cNvSpPr txBox="1"/>
              <p:nvPr/>
            </p:nvSpPr>
            <p:spPr>
              <a:xfrm>
                <a:off x="11142497" y="977900"/>
                <a:ext cx="1342035"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20%</a:t>
                </a:r>
              </a:p>
            </p:txBody>
          </p:sp>
        </p:grpSp>
      </p:grpSp>
      <p:grpSp>
        <p:nvGrpSpPr>
          <p:cNvPr id="425" name="Group"/>
          <p:cNvGrpSpPr/>
          <p:nvPr/>
        </p:nvGrpSpPr>
        <p:grpSpPr>
          <a:xfrm>
            <a:off x="1210047" y="7134424"/>
            <a:ext cx="22065501" cy="4498015"/>
            <a:chOff x="0" y="0"/>
            <a:chExt cx="22065499" cy="4498014"/>
          </a:xfrm>
        </p:grpSpPr>
        <p:grpSp>
          <p:nvGrpSpPr>
            <p:cNvPr id="410" name="Group"/>
            <p:cNvGrpSpPr/>
            <p:nvPr/>
          </p:nvGrpSpPr>
          <p:grpSpPr>
            <a:xfrm>
              <a:off x="-1" y="879669"/>
              <a:ext cx="4796030" cy="2770512"/>
              <a:chOff x="0" y="0"/>
              <a:chExt cx="4796028" cy="2770510"/>
            </a:xfrm>
          </p:grpSpPr>
          <p:sp>
            <p:nvSpPr>
              <p:cNvPr id="403" name="Potential Reach"/>
              <p:cNvSpPr txBox="1"/>
              <p:nvPr/>
            </p:nvSpPr>
            <p:spPr>
              <a:xfrm>
                <a:off x="0" y="1862206"/>
                <a:ext cx="4796029"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vl1pPr>
              </a:lstStyle>
              <a:p>
                <a:pPr/>
                <a:r>
                  <a:t>Potential Reach</a:t>
                </a:r>
              </a:p>
            </p:txBody>
          </p:sp>
          <p:grpSp>
            <p:nvGrpSpPr>
              <p:cNvPr id="409" name="Group"/>
              <p:cNvGrpSpPr/>
              <p:nvPr/>
            </p:nvGrpSpPr>
            <p:grpSpPr>
              <a:xfrm>
                <a:off x="1223568" y="0"/>
                <a:ext cx="2363510" cy="1555836"/>
                <a:chOff x="0" y="0"/>
                <a:chExt cx="2363508" cy="1555835"/>
              </a:xfrm>
            </p:grpSpPr>
            <p:sp>
              <p:nvSpPr>
                <p:cNvPr id="404" name="World"/>
                <p:cNvSpPr/>
                <p:nvPr/>
              </p:nvSpPr>
              <p:spPr>
                <a:xfrm>
                  <a:off x="0" y="6435"/>
                  <a:ext cx="645254" cy="645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405" name="Phone"/>
                <p:cNvSpPr/>
                <p:nvPr/>
              </p:nvSpPr>
              <p:spPr>
                <a:xfrm>
                  <a:off x="1271847" y="853565"/>
                  <a:ext cx="645230" cy="645264"/>
                </a:xfrm>
                <a:custGeom>
                  <a:avLst/>
                  <a:gdLst/>
                  <a:ahLst/>
                  <a:cxnLst>
                    <a:cxn ang="0">
                      <a:pos x="wd2" y="hd2"/>
                    </a:cxn>
                    <a:cxn ang="5400000">
                      <a:pos x="wd2" y="hd2"/>
                    </a:cxn>
                    <a:cxn ang="10800000">
                      <a:pos x="wd2" y="hd2"/>
                    </a:cxn>
                    <a:cxn ang="16200000">
                      <a:pos x="wd2" y="hd2"/>
                    </a:cxn>
                  </a:cxnLst>
                  <a:rect l="0" t="0" r="r" b="b"/>
                  <a:pathLst>
                    <a:path w="21279" h="21372" fill="norm" stroke="1"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406" name="Child at Play"/>
                <p:cNvSpPr/>
                <p:nvPr/>
              </p:nvSpPr>
              <p:spPr>
                <a:xfrm>
                  <a:off x="474612" y="796557"/>
                  <a:ext cx="559626" cy="759279"/>
                </a:xfrm>
                <a:custGeom>
                  <a:avLst/>
                  <a:gdLst/>
                  <a:ahLst/>
                  <a:cxnLst>
                    <a:cxn ang="0">
                      <a:pos x="wd2" y="hd2"/>
                    </a:cxn>
                    <a:cxn ang="5400000">
                      <a:pos x="wd2" y="hd2"/>
                    </a:cxn>
                    <a:cxn ang="10800000">
                      <a:pos x="wd2" y="hd2"/>
                    </a:cxn>
                    <a:cxn ang="16200000">
                      <a:pos x="wd2" y="hd2"/>
                    </a:cxn>
                  </a:cxnLst>
                  <a:rect l="0" t="0" r="r" b="b"/>
                  <a:pathLst>
                    <a:path w="21386" h="21580" fill="norm" stroke="1" extrusionOk="0">
                      <a:moveTo>
                        <a:pt x="12654" y="1"/>
                      </a:moveTo>
                      <a:cubicBezTo>
                        <a:pt x="12170" y="-5"/>
                        <a:pt x="12012" y="52"/>
                        <a:pt x="12012" y="52"/>
                      </a:cubicBezTo>
                      <a:lnTo>
                        <a:pt x="11943" y="80"/>
                      </a:lnTo>
                      <a:cubicBezTo>
                        <a:pt x="11837" y="63"/>
                        <a:pt x="11641" y="46"/>
                        <a:pt x="11256" y="141"/>
                      </a:cubicBezTo>
                      <a:cubicBezTo>
                        <a:pt x="10863" y="259"/>
                        <a:pt x="9776" y="725"/>
                        <a:pt x="10033" y="2169"/>
                      </a:cubicBezTo>
                      <a:cubicBezTo>
                        <a:pt x="10162" y="2894"/>
                        <a:pt x="10621" y="3103"/>
                        <a:pt x="11074" y="3479"/>
                      </a:cubicBezTo>
                      <a:cubicBezTo>
                        <a:pt x="11278" y="3648"/>
                        <a:pt x="11369" y="3856"/>
                        <a:pt x="11369" y="3901"/>
                      </a:cubicBezTo>
                      <a:cubicBezTo>
                        <a:pt x="11362" y="4080"/>
                        <a:pt x="11332" y="4188"/>
                        <a:pt x="11294" y="4261"/>
                      </a:cubicBezTo>
                      <a:cubicBezTo>
                        <a:pt x="11165" y="4244"/>
                        <a:pt x="11082" y="4192"/>
                        <a:pt x="10923" y="4271"/>
                      </a:cubicBezTo>
                      <a:cubicBezTo>
                        <a:pt x="10908" y="4277"/>
                        <a:pt x="10856" y="4322"/>
                        <a:pt x="10803" y="4373"/>
                      </a:cubicBezTo>
                      <a:cubicBezTo>
                        <a:pt x="10621" y="4435"/>
                        <a:pt x="8906" y="5227"/>
                        <a:pt x="7290" y="6503"/>
                      </a:cubicBezTo>
                      <a:cubicBezTo>
                        <a:pt x="7282" y="6509"/>
                        <a:pt x="7282" y="6508"/>
                        <a:pt x="7282" y="6513"/>
                      </a:cubicBezTo>
                      <a:cubicBezTo>
                        <a:pt x="7260" y="6525"/>
                        <a:pt x="7245" y="6541"/>
                        <a:pt x="7245" y="6547"/>
                      </a:cubicBezTo>
                      <a:cubicBezTo>
                        <a:pt x="7177" y="6609"/>
                        <a:pt x="6503" y="7013"/>
                        <a:pt x="6466" y="7249"/>
                      </a:cubicBezTo>
                      <a:cubicBezTo>
                        <a:pt x="6435" y="7485"/>
                        <a:pt x="6595" y="8176"/>
                        <a:pt x="6791" y="8794"/>
                      </a:cubicBezTo>
                      <a:cubicBezTo>
                        <a:pt x="7026" y="9519"/>
                        <a:pt x="7463" y="10352"/>
                        <a:pt x="7441" y="10610"/>
                      </a:cubicBezTo>
                      <a:cubicBezTo>
                        <a:pt x="7433" y="10683"/>
                        <a:pt x="7312" y="10986"/>
                        <a:pt x="7372" y="11126"/>
                      </a:cubicBezTo>
                      <a:cubicBezTo>
                        <a:pt x="7486" y="11385"/>
                        <a:pt x="7843" y="11492"/>
                        <a:pt x="7835" y="11627"/>
                      </a:cubicBezTo>
                      <a:cubicBezTo>
                        <a:pt x="7820" y="11818"/>
                        <a:pt x="7901" y="11914"/>
                        <a:pt x="8014" y="11959"/>
                      </a:cubicBezTo>
                      <a:cubicBezTo>
                        <a:pt x="8007" y="12195"/>
                        <a:pt x="8007" y="12391"/>
                        <a:pt x="8007" y="12470"/>
                      </a:cubicBezTo>
                      <a:cubicBezTo>
                        <a:pt x="8015" y="12565"/>
                        <a:pt x="8037" y="13133"/>
                        <a:pt x="8014" y="13228"/>
                      </a:cubicBezTo>
                      <a:cubicBezTo>
                        <a:pt x="7818" y="14251"/>
                        <a:pt x="7221" y="14958"/>
                        <a:pt x="7183" y="15009"/>
                      </a:cubicBezTo>
                      <a:cubicBezTo>
                        <a:pt x="7146" y="15059"/>
                        <a:pt x="7078" y="15168"/>
                        <a:pt x="7101" y="15212"/>
                      </a:cubicBezTo>
                      <a:cubicBezTo>
                        <a:pt x="7154" y="15308"/>
                        <a:pt x="7327" y="15381"/>
                        <a:pt x="7478" y="15465"/>
                      </a:cubicBezTo>
                      <a:cubicBezTo>
                        <a:pt x="7539" y="15499"/>
                        <a:pt x="7646" y="15550"/>
                        <a:pt x="7766" y="15606"/>
                      </a:cubicBezTo>
                      <a:lnTo>
                        <a:pt x="7743" y="15667"/>
                      </a:lnTo>
                      <a:cubicBezTo>
                        <a:pt x="7728" y="15701"/>
                        <a:pt x="7691" y="15728"/>
                        <a:pt x="7646" y="15734"/>
                      </a:cubicBezTo>
                      <a:cubicBezTo>
                        <a:pt x="7072" y="15796"/>
                        <a:pt x="6535" y="15835"/>
                        <a:pt x="5833" y="16020"/>
                      </a:cubicBezTo>
                      <a:cubicBezTo>
                        <a:pt x="4548" y="16363"/>
                        <a:pt x="3966" y="16757"/>
                        <a:pt x="2629" y="17077"/>
                      </a:cubicBezTo>
                      <a:cubicBezTo>
                        <a:pt x="2606" y="17066"/>
                        <a:pt x="2584" y="17055"/>
                        <a:pt x="2553" y="17044"/>
                      </a:cubicBezTo>
                      <a:cubicBezTo>
                        <a:pt x="2508" y="17033"/>
                        <a:pt x="2440" y="17044"/>
                        <a:pt x="2440" y="17044"/>
                      </a:cubicBezTo>
                      <a:cubicBezTo>
                        <a:pt x="2228" y="16903"/>
                        <a:pt x="2161" y="16881"/>
                        <a:pt x="1829" y="16824"/>
                      </a:cubicBezTo>
                      <a:cubicBezTo>
                        <a:pt x="1564" y="16785"/>
                        <a:pt x="1283" y="16824"/>
                        <a:pt x="1283" y="16824"/>
                      </a:cubicBezTo>
                      <a:cubicBezTo>
                        <a:pt x="1124" y="16785"/>
                        <a:pt x="1005" y="16752"/>
                        <a:pt x="853" y="16791"/>
                      </a:cubicBezTo>
                      <a:cubicBezTo>
                        <a:pt x="612" y="16864"/>
                        <a:pt x="557" y="16942"/>
                        <a:pt x="497" y="17077"/>
                      </a:cubicBezTo>
                      <a:lnTo>
                        <a:pt x="317" y="17453"/>
                      </a:lnTo>
                      <a:cubicBezTo>
                        <a:pt x="257" y="17588"/>
                        <a:pt x="263" y="17728"/>
                        <a:pt x="339" y="17846"/>
                      </a:cubicBezTo>
                      <a:cubicBezTo>
                        <a:pt x="392" y="17964"/>
                        <a:pt x="437" y="18112"/>
                        <a:pt x="369" y="18303"/>
                      </a:cubicBezTo>
                      <a:cubicBezTo>
                        <a:pt x="301" y="18500"/>
                        <a:pt x="150" y="18442"/>
                        <a:pt x="29" y="18881"/>
                      </a:cubicBezTo>
                      <a:cubicBezTo>
                        <a:pt x="-99" y="19319"/>
                        <a:pt x="233" y="20005"/>
                        <a:pt x="263" y="20083"/>
                      </a:cubicBezTo>
                      <a:cubicBezTo>
                        <a:pt x="301" y="20162"/>
                        <a:pt x="565" y="20382"/>
                        <a:pt x="905" y="20270"/>
                      </a:cubicBezTo>
                      <a:cubicBezTo>
                        <a:pt x="1238" y="20157"/>
                        <a:pt x="1133" y="19785"/>
                        <a:pt x="1269" y="19476"/>
                      </a:cubicBezTo>
                      <a:cubicBezTo>
                        <a:pt x="1405" y="19167"/>
                        <a:pt x="1608" y="19060"/>
                        <a:pt x="1699" y="18853"/>
                      </a:cubicBezTo>
                      <a:cubicBezTo>
                        <a:pt x="1827" y="18577"/>
                        <a:pt x="2727" y="18365"/>
                        <a:pt x="2818" y="18106"/>
                      </a:cubicBezTo>
                      <a:cubicBezTo>
                        <a:pt x="3717" y="17898"/>
                        <a:pt x="5400" y="17678"/>
                        <a:pt x="6126" y="17537"/>
                      </a:cubicBezTo>
                      <a:cubicBezTo>
                        <a:pt x="6904" y="17391"/>
                        <a:pt x="8808" y="17016"/>
                        <a:pt x="8808" y="17016"/>
                      </a:cubicBezTo>
                      <a:cubicBezTo>
                        <a:pt x="8921" y="16993"/>
                        <a:pt x="9029" y="16954"/>
                        <a:pt x="9119" y="16909"/>
                      </a:cubicBezTo>
                      <a:cubicBezTo>
                        <a:pt x="9263" y="16841"/>
                        <a:pt x="9459" y="16628"/>
                        <a:pt x="9466" y="16622"/>
                      </a:cubicBezTo>
                      <a:lnTo>
                        <a:pt x="9752" y="16319"/>
                      </a:lnTo>
                      <a:cubicBezTo>
                        <a:pt x="9858" y="16347"/>
                        <a:pt x="10192" y="16240"/>
                        <a:pt x="10260" y="16155"/>
                      </a:cubicBezTo>
                      <a:cubicBezTo>
                        <a:pt x="10592" y="15734"/>
                        <a:pt x="11468" y="14549"/>
                        <a:pt x="11521" y="14487"/>
                      </a:cubicBezTo>
                      <a:cubicBezTo>
                        <a:pt x="11573" y="14431"/>
                        <a:pt x="11642" y="14357"/>
                        <a:pt x="11740" y="14419"/>
                      </a:cubicBezTo>
                      <a:cubicBezTo>
                        <a:pt x="11793" y="14452"/>
                        <a:pt x="12141" y="14712"/>
                        <a:pt x="12715" y="15162"/>
                      </a:cubicBezTo>
                      <a:cubicBezTo>
                        <a:pt x="13463" y="15752"/>
                        <a:pt x="14006" y="15959"/>
                        <a:pt x="14059" y="15982"/>
                      </a:cubicBezTo>
                      <a:cubicBezTo>
                        <a:pt x="14263" y="16060"/>
                        <a:pt x="14702" y="15505"/>
                        <a:pt x="14831" y="15353"/>
                      </a:cubicBezTo>
                      <a:lnTo>
                        <a:pt x="14861" y="15363"/>
                      </a:lnTo>
                      <a:cubicBezTo>
                        <a:pt x="14907" y="15380"/>
                        <a:pt x="14928" y="15419"/>
                        <a:pt x="14920" y="15453"/>
                      </a:cubicBezTo>
                      <a:cubicBezTo>
                        <a:pt x="14822" y="15846"/>
                        <a:pt x="14823" y="16437"/>
                        <a:pt x="15020" y="17039"/>
                      </a:cubicBezTo>
                      <a:cubicBezTo>
                        <a:pt x="15352" y="18033"/>
                        <a:pt x="16053" y="18713"/>
                        <a:pt x="16212" y="18921"/>
                      </a:cubicBezTo>
                      <a:cubicBezTo>
                        <a:pt x="16439" y="19213"/>
                        <a:pt x="16568" y="19657"/>
                        <a:pt x="16568" y="19657"/>
                      </a:cubicBezTo>
                      <a:cubicBezTo>
                        <a:pt x="16629" y="19859"/>
                        <a:pt x="16651" y="19982"/>
                        <a:pt x="16651" y="19971"/>
                      </a:cubicBezTo>
                      <a:cubicBezTo>
                        <a:pt x="16659" y="19982"/>
                        <a:pt x="16658" y="20006"/>
                        <a:pt x="16665" y="20017"/>
                      </a:cubicBezTo>
                      <a:cubicBezTo>
                        <a:pt x="16665" y="20028"/>
                        <a:pt x="16650" y="20028"/>
                        <a:pt x="16627" y="20050"/>
                      </a:cubicBezTo>
                      <a:cubicBezTo>
                        <a:pt x="16582" y="20078"/>
                        <a:pt x="16590" y="20111"/>
                        <a:pt x="16620" y="20178"/>
                      </a:cubicBezTo>
                      <a:cubicBezTo>
                        <a:pt x="16628" y="20190"/>
                        <a:pt x="16599" y="20207"/>
                        <a:pt x="16561" y="20280"/>
                      </a:cubicBezTo>
                      <a:cubicBezTo>
                        <a:pt x="16523" y="20353"/>
                        <a:pt x="16561" y="20668"/>
                        <a:pt x="16599" y="20809"/>
                      </a:cubicBezTo>
                      <a:cubicBezTo>
                        <a:pt x="16637" y="20932"/>
                        <a:pt x="16778" y="21134"/>
                        <a:pt x="16816" y="21184"/>
                      </a:cubicBezTo>
                      <a:cubicBezTo>
                        <a:pt x="16824" y="21190"/>
                        <a:pt x="16826" y="21202"/>
                        <a:pt x="16826" y="21207"/>
                      </a:cubicBezTo>
                      <a:cubicBezTo>
                        <a:pt x="16856" y="21331"/>
                        <a:pt x="16901" y="21437"/>
                        <a:pt x="17015" y="21499"/>
                      </a:cubicBezTo>
                      <a:cubicBezTo>
                        <a:pt x="17135" y="21566"/>
                        <a:pt x="17354" y="21595"/>
                        <a:pt x="17551" y="21573"/>
                      </a:cubicBezTo>
                      <a:lnTo>
                        <a:pt x="18025" y="21499"/>
                      </a:lnTo>
                      <a:cubicBezTo>
                        <a:pt x="18222" y="21471"/>
                        <a:pt x="18389" y="21386"/>
                        <a:pt x="18495" y="21274"/>
                      </a:cubicBezTo>
                      <a:cubicBezTo>
                        <a:pt x="18616" y="21178"/>
                        <a:pt x="18766" y="21066"/>
                        <a:pt x="19038" y="21016"/>
                      </a:cubicBezTo>
                      <a:cubicBezTo>
                        <a:pt x="19310" y="20960"/>
                        <a:pt x="19326" y="21090"/>
                        <a:pt x="19930" y="20944"/>
                      </a:cubicBezTo>
                      <a:cubicBezTo>
                        <a:pt x="20535" y="20798"/>
                        <a:pt x="21198" y="20219"/>
                        <a:pt x="21274" y="20157"/>
                      </a:cubicBezTo>
                      <a:cubicBezTo>
                        <a:pt x="21372" y="20118"/>
                        <a:pt x="21501" y="19820"/>
                        <a:pt x="21191" y="19652"/>
                      </a:cubicBezTo>
                      <a:cubicBezTo>
                        <a:pt x="20874" y="19483"/>
                        <a:pt x="20481" y="19747"/>
                        <a:pt x="20027" y="19820"/>
                      </a:cubicBezTo>
                      <a:cubicBezTo>
                        <a:pt x="19581" y="19888"/>
                        <a:pt x="19302" y="19781"/>
                        <a:pt x="19000" y="19764"/>
                      </a:cubicBezTo>
                      <a:cubicBezTo>
                        <a:pt x="18698" y="19753"/>
                        <a:pt x="18284" y="19567"/>
                        <a:pt x="18186" y="19539"/>
                      </a:cubicBezTo>
                      <a:cubicBezTo>
                        <a:pt x="18163" y="19528"/>
                        <a:pt x="18133" y="19527"/>
                        <a:pt x="18110" y="19527"/>
                      </a:cubicBezTo>
                      <a:cubicBezTo>
                        <a:pt x="18050" y="19527"/>
                        <a:pt x="18002" y="19499"/>
                        <a:pt x="17987" y="19460"/>
                      </a:cubicBezTo>
                      <a:cubicBezTo>
                        <a:pt x="17882" y="19067"/>
                        <a:pt x="17452" y="17460"/>
                        <a:pt x="17362" y="17156"/>
                      </a:cubicBezTo>
                      <a:cubicBezTo>
                        <a:pt x="17127" y="16386"/>
                        <a:pt x="16704" y="15514"/>
                        <a:pt x="16689" y="15430"/>
                      </a:cubicBezTo>
                      <a:cubicBezTo>
                        <a:pt x="16659" y="15262"/>
                        <a:pt x="16710" y="15077"/>
                        <a:pt x="16703" y="14881"/>
                      </a:cubicBezTo>
                      <a:cubicBezTo>
                        <a:pt x="16695" y="14813"/>
                        <a:pt x="16667" y="14521"/>
                        <a:pt x="16455" y="14370"/>
                      </a:cubicBezTo>
                      <a:lnTo>
                        <a:pt x="16349" y="14278"/>
                      </a:lnTo>
                      <a:cubicBezTo>
                        <a:pt x="16364" y="14233"/>
                        <a:pt x="16122" y="13919"/>
                        <a:pt x="16084" y="13880"/>
                      </a:cubicBezTo>
                      <a:cubicBezTo>
                        <a:pt x="15722" y="13526"/>
                        <a:pt x="15215" y="13094"/>
                        <a:pt x="14580" y="12600"/>
                      </a:cubicBezTo>
                      <a:cubicBezTo>
                        <a:pt x="14074" y="12206"/>
                        <a:pt x="13614" y="11885"/>
                        <a:pt x="13282" y="11660"/>
                      </a:cubicBezTo>
                      <a:cubicBezTo>
                        <a:pt x="13357" y="11632"/>
                        <a:pt x="13991" y="11515"/>
                        <a:pt x="14014" y="11425"/>
                      </a:cubicBezTo>
                      <a:cubicBezTo>
                        <a:pt x="14014" y="11425"/>
                        <a:pt x="14014" y="11199"/>
                        <a:pt x="14044" y="10227"/>
                      </a:cubicBezTo>
                      <a:cubicBezTo>
                        <a:pt x="14082" y="8974"/>
                        <a:pt x="14233" y="8575"/>
                        <a:pt x="14233" y="8575"/>
                      </a:cubicBezTo>
                      <a:cubicBezTo>
                        <a:pt x="14256" y="8496"/>
                        <a:pt x="14400" y="8481"/>
                        <a:pt x="14453" y="8554"/>
                      </a:cubicBezTo>
                      <a:lnTo>
                        <a:pt x="14543" y="8687"/>
                      </a:lnTo>
                      <a:cubicBezTo>
                        <a:pt x="14573" y="8732"/>
                        <a:pt x="14618" y="8778"/>
                        <a:pt x="14663" y="8812"/>
                      </a:cubicBezTo>
                      <a:cubicBezTo>
                        <a:pt x="14671" y="8818"/>
                        <a:pt x="14679" y="8829"/>
                        <a:pt x="14687" y="8840"/>
                      </a:cubicBezTo>
                      <a:cubicBezTo>
                        <a:pt x="14785" y="9026"/>
                        <a:pt x="15102" y="9121"/>
                        <a:pt x="15411" y="9065"/>
                      </a:cubicBezTo>
                      <a:cubicBezTo>
                        <a:pt x="15411" y="9065"/>
                        <a:pt x="16417" y="8930"/>
                        <a:pt x="17211" y="8789"/>
                      </a:cubicBezTo>
                      <a:cubicBezTo>
                        <a:pt x="17755" y="8694"/>
                        <a:pt x="18941" y="8418"/>
                        <a:pt x="19175" y="8368"/>
                      </a:cubicBezTo>
                      <a:cubicBezTo>
                        <a:pt x="19296" y="8323"/>
                        <a:pt x="19461" y="8345"/>
                        <a:pt x="19491" y="8345"/>
                      </a:cubicBezTo>
                      <a:cubicBezTo>
                        <a:pt x="19665" y="8345"/>
                        <a:pt x="19878" y="8316"/>
                        <a:pt x="19999" y="8294"/>
                      </a:cubicBezTo>
                      <a:cubicBezTo>
                        <a:pt x="19999" y="8294"/>
                        <a:pt x="20383" y="8205"/>
                        <a:pt x="20473" y="8171"/>
                      </a:cubicBezTo>
                      <a:cubicBezTo>
                        <a:pt x="20829" y="8076"/>
                        <a:pt x="20693" y="7857"/>
                        <a:pt x="20700" y="7655"/>
                      </a:cubicBezTo>
                      <a:cubicBezTo>
                        <a:pt x="20708" y="7458"/>
                        <a:pt x="20669" y="7300"/>
                        <a:pt x="20669" y="7300"/>
                      </a:cubicBezTo>
                      <a:cubicBezTo>
                        <a:pt x="20669" y="7300"/>
                        <a:pt x="20730" y="7137"/>
                        <a:pt x="20625" y="7047"/>
                      </a:cubicBezTo>
                      <a:cubicBezTo>
                        <a:pt x="20511" y="6952"/>
                        <a:pt x="19998" y="7081"/>
                        <a:pt x="19635" y="7126"/>
                      </a:cubicBezTo>
                      <a:cubicBezTo>
                        <a:pt x="19605" y="7138"/>
                        <a:pt x="19508" y="7160"/>
                        <a:pt x="19470" y="7160"/>
                      </a:cubicBezTo>
                      <a:cubicBezTo>
                        <a:pt x="19311" y="7154"/>
                        <a:pt x="19190" y="7170"/>
                        <a:pt x="19144" y="7254"/>
                      </a:cubicBezTo>
                      <a:cubicBezTo>
                        <a:pt x="19061" y="7316"/>
                        <a:pt x="19015" y="7575"/>
                        <a:pt x="18962" y="7620"/>
                      </a:cubicBezTo>
                      <a:cubicBezTo>
                        <a:pt x="18864" y="7743"/>
                        <a:pt x="18329" y="7728"/>
                        <a:pt x="17022" y="7801"/>
                      </a:cubicBezTo>
                      <a:cubicBezTo>
                        <a:pt x="16531" y="7823"/>
                        <a:pt x="16063" y="7834"/>
                        <a:pt x="15881" y="7839"/>
                      </a:cubicBezTo>
                      <a:cubicBezTo>
                        <a:pt x="15836" y="7839"/>
                        <a:pt x="15791" y="7823"/>
                        <a:pt x="15768" y="7795"/>
                      </a:cubicBezTo>
                      <a:lnTo>
                        <a:pt x="15397" y="7261"/>
                      </a:lnTo>
                      <a:cubicBezTo>
                        <a:pt x="15337" y="7132"/>
                        <a:pt x="15313" y="6907"/>
                        <a:pt x="14927" y="6222"/>
                      </a:cubicBezTo>
                      <a:cubicBezTo>
                        <a:pt x="14897" y="6177"/>
                        <a:pt x="14528" y="5181"/>
                        <a:pt x="14415" y="5030"/>
                      </a:cubicBezTo>
                      <a:cubicBezTo>
                        <a:pt x="14370" y="4973"/>
                        <a:pt x="14362" y="4883"/>
                        <a:pt x="14113" y="4726"/>
                      </a:cubicBezTo>
                      <a:cubicBezTo>
                        <a:pt x="13947" y="4625"/>
                        <a:pt x="13598" y="4608"/>
                        <a:pt x="13379" y="4614"/>
                      </a:cubicBezTo>
                      <a:cubicBezTo>
                        <a:pt x="13348" y="4546"/>
                        <a:pt x="13343" y="4469"/>
                        <a:pt x="13388" y="4424"/>
                      </a:cubicBezTo>
                      <a:cubicBezTo>
                        <a:pt x="13464" y="4345"/>
                        <a:pt x="13667" y="4389"/>
                        <a:pt x="13931" y="4417"/>
                      </a:cubicBezTo>
                      <a:cubicBezTo>
                        <a:pt x="14075" y="4434"/>
                        <a:pt x="14474" y="4452"/>
                        <a:pt x="14587" y="4429"/>
                      </a:cubicBezTo>
                      <a:cubicBezTo>
                        <a:pt x="14731" y="4401"/>
                        <a:pt x="14837" y="4311"/>
                        <a:pt x="14852" y="4227"/>
                      </a:cubicBezTo>
                      <a:cubicBezTo>
                        <a:pt x="14859" y="4171"/>
                        <a:pt x="14867" y="4098"/>
                        <a:pt x="14890" y="4059"/>
                      </a:cubicBezTo>
                      <a:cubicBezTo>
                        <a:pt x="14935" y="3986"/>
                        <a:pt x="15058" y="3957"/>
                        <a:pt x="15126" y="3946"/>
                      </a:cubicBezTo>
                      <a:cubicBezTo>
                        <a:pt x="15269" y="3924"/>
                        <a:pt x="15177" y="3799"/>
                        <a:pt x="15154" y="3760"/>
                      </a:cubicBezTo>
                      <a:cubicBezTo>
                        <a:pt x="15124" y="3715"/>
                        <a:pt x="15185" y="3704"/>
                        <a:pt x="15223" y="3681"/>
                      </a:cubicBezTo>
                      <a:cubicBezTo>
                        <a:pt x="15260" y="3664"/>
                        <a:pt x="15298" y="3631"/>
                        <a:pt x="15298" y="3592"/>
                      </a:cubicBezTo>
                      <a:cubicBezTo>
                        <a:pt x="15306" y="3558"/>
                        <a:pt x="15261" y="3552"/>
                        <a:pt x="15246" y="3456"/>
                      </a:cubicBezTo>
                      <a:cubicBezTo>
                        <a:pt x="15239" y="3411"/>
                        <a:pt x="15209" y="3350"/>
                        <a:pt x="15277" y="3339"/>
                      </a:cubicBezTo>
                      <a:cubicBezTo>
                        <a:pt x="15315" y="3333"/>
                        <a:pt x="15458" y="3311"/>
                        <a:pt x="15511" y="3216"/>
                      </a:cubicBezTo>
                      <a:cubicBezTo>
                        <a:pt x="15556" y="3120"/>
                        <a:pt x="15480" y="3025"/>
                        <a:pt x="15442" y="2991"/>
                      </a:cubicBezTo>
                      <a:cubicBezTo>
                        <a:pt x="15412" y="2963"/>
                        <a:pt x="15351" y="2894"/>
                        <a:pt x="15336" y="2872"/>
                      </a:cubicBezTo>
                      <a:cubicBezTo>
                        <a:pt x="15313" y="2849"/>
                        <a:pt x="15245" y="2794"/>
                        <a:pt x="15230" y="2766"/>
                      </a:cubicBezTo>
                      <a:cubicBezTo>
                        <a:pt x="15215" y="2744"/>
                        <a:pt x="15171" y="2664"/>
                        <a:pt x="15164" y="2619"/>
                      </a:cubicBezTo>
                      <a:cubicBezTo>
                        <a:pt x="15156" y="2574"/>
                        <a:pt x="15139" y="2558"/>
                        <a:pt x="15192" y="2468"/>
                      </a:cubicBezTo>
                      <a:cubicBezTo>
                        <a:pt x="15237" y="2378"/>
                        <a:pt x="15275" y="2327"/>
                        <a:pt x="15298" y="2276"/>
                      </a:cubicBezTo>
                      <a:cubicBezTo>
                        <a:pt x="15321" y="2231"/>
                        <a:pt x="15366" y="2108"/>
                        <a:pt x="15374" y="2023"/>
                      </a:cubicBezTo>
                      <a:cubicBezTo>
                        <a:pt x="15381" y="1945"/>
                        <a:pt x="15397" y="1838"/>
                        <a:pt x="15329" y="1658"/>
                      </a:cubicBezTo>
                      <a:cubicBezTo>
                        <a:pt x="15268" y="1507"/>
                        <a:pt x="15179" y="1422"/>
                        <a:pt x="15126" y="1377"/>
                      </a:cubicBezTo>
                      <a:cubicBezTo>
                        <a:pt x="15133" y="1372"/>
                        <a:pt x="15359" y="1175"/>
                        <a:pt x="15253" y="1035"/>
                      </a:cubicBezTo>
                      <a:cubicBezTo>
                        <a:pt x="15193" y="951"/>
                        <a:pt x="15058" y="765"/>
                        <a:pt x="14710" y="642"/>
                      </a:cubicBezTo>
                      <a:cubicBezTo>
                        <a:pt x="14272" y="484"/>
                        <a:pt x="14036" y="12"/>
                        <a:pt x="12654" y="1"/>
                      </a:cubicBezTo>
                      <a:close/>
                      <a:moveTo>
                        <a:pt x="9242" y="7253"/>
                      </a:moveTo>
                      <a:cubicBezTo>
                        <a:pt x="9253" y="7258"/>
                        <a:pt x="9254" y="7271"/>
                        <a:pt x="9247" y="7283"/>
                      </a:cubicBezTo>
                      <a:cubicBezTo>
                        <a:pt x="9111" y="7569"/>
                        <a:pt x="9034" y="7743"/>
                        <a:pt x="8883" y="8182"/>
                      </a:cubicBezTo>
                      <a:cubicBezTo>
                        <a:pt x="8709" y="8710"/>
                        <a:pt x="8657" y="9526"/>
                        <a:pt x="8650" y="9987"/>
                      </a:cubicBezTo>
                      <a:cubicBezTo>
                        <a:pt x="8657" y="10088"/>
                        <a:pt x="8507" y="10412"/>
                        <a:pt x="8402" y="10373"/>
                      </a:cubicBezTo>
                      <a:cubicBezTo>
                        <a:pt x="8371" y="10328"/>
                        <a:pt x="8333" y="10284"/>
                        <a:pt x="8333" y="10273"/>
                      </a:cubicBezTo>
                      <a:cubicBezTo>
                        <a:pt x="8333" y="10222"/>
                        <a:pt x="8128" y="9610"/>
                        <a:pt x="8203" y="8840"/>
                      </a:cubicBezTo>
                      <a:cubicBezTo>
                        <a:pt x="8264" y="8289"/>
                        <a:pt x="8136" y="7879"/>
                        <a:pt x="8114" y="7727"/>
                      </a:cubicBezTo>
                      <a:cubicBezTo>
                        <a:pt x="8114" y="7721"/>
                        <a:pt x="8128" y="7699"/>
                        <a:pt x="8158" y="7671"/>
                      </a:cubicBezTo>
                      <a:cubicBezTo>
                        <a:pt x="8234" y="7755"/>
                        <a:pt x="8296" y="7817"/>
                        <a:pt x="8326" y="7839"/>
                      </a:cubicBezTo>
                      <a:cubicBezTo>
                        <a:pt x="8402" y="7912"/>
                        <a:pt x="8468" y="7844"/>
                        <a:pt x="8468" y="7844"/>
                      </a:cubicBezTo>
                      <a:cubicBezTo>
                        <a:pt x="8468" y="7844"/>
                        <a:pt x="9170" y="7289"/>
                        <a:pt x="9185" y="7272"/>
                      </a:cubicBezTo>
                      <a:cubicBezTo>
                        <a:pt x="9212" y="7250"/>
                        <a:pt x="9232" y="7247"/>
                        <a:pt x="9242" y="7253"/>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407" name="Draft"/>
                <p:cNvSpPr/>
                <p:nvPr/>
              </p:nvSpPr>
              <p:spPr>
                <a:xfrm>
                  <a:off x="851817" y="6435"/>
                  <a:ext cx="645255" cy="645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7" y="0"/>
                        <a:pt x="10800" y="0"/>
                      </a:cubicBezTo>
                      <a:close/>
                      <a:moveTo>
                        <a:pt x="15863" y="4296"/>
                      </a:moveTo>
                      <a:cubicBezTo>
                        <a:pt x="15997" y="4309"/>
                        <a:pt x="16136" y="4374"/>
                        <a:pt x="16249" y="4487"/>
                      </a:cubicBezTo>
                      <a:lnTo>
                        <a:pt x="17081" y="5319"/>
                      </a:lnTo>
                      <a:cubicBezTo>
                        <a:pt x="17308" y="5540"/>
                        <a:pt x="17339" y="5876"/>
                        <a:pt x="17150" y="6065"/>
                      </a:cubicBezTo>
                      <a:lnTo>
                        <a:pt x="16561" y="6652"/>
                      </a:lnTo>
                      <a:lnTo>
                        <a:pt x="14914" y="5005"/>
                      </a:lnTo>
                      <a:lnTo>
                        <a:pt x="15503" y="4418"/>
                      </a:lnTo>
                      <a:cubicBezTo>
                        <a:pt x="15598" y="4323"/>
                        <a:pt x="15728" y="4284"/>
                        <a:pt x="15863" y="4296"/>
                      </a:cubicBezTo>
                      <a:close/>
                      <a:moveTo>
                        <a:pt x="14477" y="5444"/>
                      </a:moveTo>
                      <a:lnTo>
                        <a:pt x="16124" y="7091"/>
                      </a:lnTo>
                      <a:lnTo>
                        <a:pt x="7879" y="15336"/>
                      </a:lnTo>
                      <a:lnTo>
                        <a:pt x="6232" y="13689"/>
                      </a:lnTo>
                      <a:lnTo>
                        <a:pt x="14477" y="5444"/>
                      </a:lnTo>
                      <a:close/>
                      <a:moveTo>
                        <a:pt x="5849" y="14138"/>
                      </a:moveTo>
                      <a:lnTo>
                        <a:pt x="7435" y="15724"/>
                      </a:lnTo>
                      <a:lnTo>
                        <a:pt x="5054" y="16519"/>
                      </a:lnTo>
                      <a:lnTo>
                        <a:pt x="5849" y="14138"/>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408" name="Line Graph"/>
                <p:cNvSpPr/>
                <p:nvPr/>
              </p:nvSpPr>
              <p:spPr>
                <a:xfrm>
                  <a:off x="1703637" y="0"/>
                  <a:ext cx="659872" cy="658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grpSp>
        </p:grpSp>
        <p:grpSp>
          <p:nvGrpSpPr>
            <p:cNvPr id="413" name="Group"/>
            <p:cNvGrpSpPr/>
            <p:nvPr/>
          </p:nvGrpSpPr>
          <p:grpSpPr>
            <a:xfrm>
              <a:off x="5027192" y="1484324"/>
              <a:ext cx="2620170" cy="1529557"/>
              <a:chOff x="-392509" y="190"/>
              <a:chExt cx="2620168" cy="1529556"/>
            </a:xfrm>
          </p:grpSpPr>
          <p:sp>
            <p:nvSpPr>
              <p:cNvPr id="411" name="Callout"/>
              <p:cNvSpPr/>
              <p:nvPr/>
            </p:nvSpPr>
            <p:spPr>
              <a:xfrm>
                <a:off x="-392510" y="190"/>
                <a:ext cx="2620170" cy="1529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72" y="21600"/>
                    </a:moveTo>
                    <a:cubicBezTo>
                      <a:pt x="5311" y="21600"/>
                      <a:pt x="3236" y="18045"/>
                      <a:pt x="3236" y="13658"/>
                    </a:cubicBezTo>
                    <a:lnTo>
                      <a:pt x="3236" y="13255"/>
                    </a:lnTo>
                    <a:lnTo>
                      <a:pt x="0" y="11097"/>
                    </a:lnTo>
                    <a:lnTo>
                      <a:pt x="3236" y="8939"/>
                    </a:lnTo>
                    <a:lnTo>
                      <a:pt x="3236" y="7942"/>
                    </a:lnTo>
                    <a:cubicBezTo>
                      <a:pt x="3236" y="3555"/>
                      <a:pt x="5311" y="0"/>
                      <a:pt x="7872" y="0"/>
                    </a:cubicBezTo>
                    <a:lnTo>
                      <a:pt x="16964" y="0"/>
                    </a:lnTo>
                    <a:cubicBezTo>
                      <a:pt x="19525" y="0"/>
                      <a:pt x="21600" y="3555"/>
                      <a:pt x="21600" y="7942"/>
                    </a:cubicBezTo>
                    <a:lnTo>
                      <a:pt x="21600" y="13658"/>
                    </a:lnTo>
                    <a:cubicBezTo>
                      <a:pt x="21600" y="18045"/>
                      <a:pt x="19525" y="21600"/>
                      <a:pt x="16964" y="21600"/>
                    </a:cubicBezTo>
                    <a:lnTo>
                      <a:pt x="7872" y="21600"/>
                    </a:lnTo>
                    <a:close/>
                  </a:path>
                </a:pathLst>
              </a:custGeom>
              <a:solidFill>
                <a:schemeClr val="accent5">
                  <a:hueOff val="106044"/>
                  <a:satOff val="10158"/>
                  <a:lumOff val="16042"/>
                  <a:alpha val="25000"/>
                </a:schemeClr>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412" name="40%"/>
              <p:cNvSpPr txBox="1"/>
              <p:nvPr/>
            </p:nvSpPr>
            <p:spPr>
              <a:xfrm>
                <a:off x="478180" y="310816"/>
                <a:ext cx="1380440"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40%</a:t>
                </a:r>
              </a:p>
            </p:txBody>
          </p:sp>
        </p:grpSp>
        <p:grpSp>
          <p:nvGrpSpPr>
            <p:cNvPr id="424" name="Group"/>
            <p:cNvGrpSpPr/>
            <p:nvPr/>
          </p:nvGrpSpPr>
          <p:grpSpPr>
            <a:xfrm>
              <a:off x="9727804" y="-1"/>
              <a:ext cx="12337695" cy="4498016"/>
              <a:chOff x="0" y="0"/>
              <a:chExt cx="12337694" cy="4498014"/>
            </a:xfrm>
          </p:grpSpPr>
          <p:sp>
            <p:nvSpPr>
              <p:cNvPr id="414" name="5%"/>
              <p:cNvSpPr txBox="1"/>
              <p:nvPr/>
            </p:nvSpPr>
            <p:spPr>
              <a:xfrm>
                <a:off x="11087100" y="8310"/>
                <a:ext cx="931774"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5%</a:t>
                </a:r>
              </a:p>
            </p:txBody>
          </p:sp>
          <p:sp>
            <p:nvSpPr>
              <p:cNvPr id="415" name="10%"/>
              <p:cNvSpPr txBox="1"/>
              <p:nvPr/>
            </p:nvSpPr>
            <p:spPr>
              <a:xfrm>
                <a:off x="11087100" y="1799010"/>
                <a:ext cx="1250595"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10%</a:t>
                </a:r>
              </a:p>
            </p:txBody>
          </p:sp>
          <p:sp>
            <p:nvSpPr>
              <p:cNvPr id="416" name="5%"/>
              <p:cNvSpPr txBox="1"/>
              <p:nvPr/>
            </p:nvSpPr>
            <p:spPr>
              <a:xfrm>
                <a:off x="11087100" y="903660"/>
                <a:ext cx="931774"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5%</a:t>
                </a:r>
              </a:p>
            </p:txBody>
          </p:sp>
          <p:sp>
            <p:nvSpPr>
              <p:cNvPr id="417" name="10%"/>
              <p:cNvSpPr txBox="1"/>
              <p:nvPr/>
            </p:nvSpPr>
            <p:spPr>
              <a:xfrm>
                <a:off x="11087100" y="3589710"/>
                <a:ext cx="1250595"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10%</a:t>
                </a:r>
              </a:p>
            </p:txBody>
          </p:sp>
          <p:sp>
            <p:nvSpPr>
              <p:cNvPr id="418" name="10%"/>
              <p:cNvSpPr txBox="1"/>
              <p:nvPr/>
            </p:nvSpPr>
            <p:spPr>
              <a:xfrm>
                <a:off x="11087100" y="2694360"/>
                <a:ext cx="1250595"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10%</a:t>
                </a:r>
              </a:p>
            </p:txBody>
          </p:sp>
          <p:sp>
            <p:nvSpPr>
              <p:cNvPr id="419" name="Presence of a Phone Number"/>
              <p:cNvSpPr txBox="1"/>
              <p:nvPr/>
            </p:nvSpPr>
            <p:spPr>
              <a:xfrm>
                <a:off x="0" y="0"/>
                <a:ext cx="8403032"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Presence of a Phone Number</a:t>
                </a:r>
              </a:p>
            </p:txBody>
          </p:sp>
          <p:sp>
            <p:nvSpPr>
              <p:cNvPr id="420" name="Delivery Availability"/>
              <p:cNvSpPr txBox="1"/>
              <p:nvPr/>
            </p:nvSpPr>
            <p:spPr>
              <a:xfrm>
                <a:off x="0" y="1790699"/>
                <a:ext cx="5645201"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Delivery Availability</a:t>
                </a:r>
              </a:p>
            </p:txBody>
          </p:sp>
          <p:sp>
            <p:nvSpPr>
              <p:cNvPr id="421" name="Presence of a Website"/>
              <p:cNvSpPr txBox="1"/>
              <p:nvPr/>
            </p:nvSpPr>
            <p:spPr>
              <a:xfrm>
                <a:off x="0" y="895350"/>
                <a:ext cx="8551972"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r>
                  <a:t>Presence of a Website</a:t>
                </a:r>
              </a:p>
            </p:txBody>
          </p:sp>
          <p:sp>
            <p:nvSpPr>
              <p:cNvPr id="422" name="Average Rating"/>
              <p:cNvSpPr txBox="1"/>
              <p:nvPr/>
            </p:nvSpPr>
            <p:spPr>
              <a:xfrm>
                <a:off x="0" y="3581400"/>
                <a:ext cx="4442461"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Average Rating</a:t>
                </a:r>
              </a:p>
            </p:txBody>
          </p:sp>
          <p:sp>
            <p:nvSpPr>
              <p:cNvPr id="423" name="Review Count"/>
              <p:cNvSpPr txBox="1"/>
              <p:nvPr/>
            </p:nvSpPr>
            <p:spPr>
              <a:xfrm>
                <a:off x="0" y="2686049"/>
                <a:ext cx="4057193" cy="90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Review Count</a:t>
                </a:r>
              </a:p>
            </p:txBody>
          </p:sp>
        </p:grpSp>
      </p:grpSp>
      <p:sp>
        <p:nvSpPr>
          <p:cNvPr id="426" name="Line"/>
          <p:cNvSpPr/>
          <p:nvPr/>
        </p:nvSpPr>
        <p:spPr>
          <a:xfrm>
            <a:off x="21729700" y="11772900"/>
            <a:ext cx="1841103" cy="0"/>
          </a:xfrm>
          <a:prstGeom prst="line">
            <a:avLst/>
          </a:prstGeom>
          <a:ln w="25400">
            <a:solidFill>
              <a:srgbClr val="000000"/>
            </a:solidFill>
            <a:miter lim="400000"/>
          </a:ln>
        </p:spPr>
        <p:txBody>
          <a:bodyPr lIns="50800" tIns="50800" rIns="50800" bIns="50800" anchor="ctr"/>
          <a:lstStyle/>
          <a:p>
            <a:pPr/>
          </a:p>
        </p:txBody>
      </p:sp>
      <p:sp>
        <p:nvSpPr>
          <p:cNvPr id="427" name="100%"/>
          <p:cNvSpPr txBox="1"/>
          <p:nvPr/>
        </p:nvSpPr>
        <p:spPr>
          <a:xfrm>
            <a:off x="22070674" y="11913361"/>
            <a:ext cx="1665733"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100%</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Priority Venues"/>
          <p:cNvSpPr txBox="1"/>
          <p:nvPr>
            <p:ph type="title"/>
          </p:nvPr>
        </p:nvSpPr>
        <p:spPr>
          <a:xfrm>
            <a:off x="7366000" y="862116"/>
            <a:ext cx="9652000" cy="1549401"/>
          </a:xfrm>
          <a:prstGeom prst="rect">
            <a:avLst/>
          </a:prstGeom>
        </p:spPr>
        <p:txBody>
          <a:bodyPr/>
          <a:lstStyle/>
          <a:p>
            <a:pPr/>
            <a:r>
              <a:t>Priority Venues</a:t>
            </a:r>
          </a:p>
        </p:txBody>
      </p:sp>
      <p:sp>
        <p:nvSpPr>
          <p:cNvPr id="430" name="Recommendation of Top 25 Priority Venues"/>
          <p:cNvSpPr txBox="1"/>
          <p:nvPr>
            <p:ph type="body" idx="21"/>
          </p:nvPr>
        </p:nvSpPr>
        <p:spPr>
          <a:xfrm>
            <a:off x="7366000" y="2157516"/>
            <a:ext cx="9652000" cy="1016001"/>
          </a:xfrm>
          <a:prstGeom prst="rect">
            <a:avLst/>
          </a:prstGeom>
          <a:extLst>
            <a:ext uri="{C572A759-6A51-4108-AA02-DFA0A04FC94B}">
              <ma14:wrappingTextBoxFlag xmlns:ma14="http://schemas.microsoft.com/office/mac/drawingml/2011/main" val="1"/>
            </a:ext>
          </a:extLst>
        </p:spPr>
        <p:txBody>
          <a:bodyPr/>
          <a:lstStyle>
            <a:lvl1pPr defTabSz="553084">
              <a:defRPr sz="3618"/>
            </a:lvl1pPr>
          </a:lstStyle>
          <a:p>
            <a:pPr/>
            <a:r>
              <a:t>Recommendation of Top 25 Priority Venues</a:t>
            </a:r>
          </a:p>
        </p:txBody>
      </p:sp>
      <p:pic>
        <p:nvPicPr>
          <p:cNvPr id="431" name="Image" descr="Image"/>
          <p:cNvPicPr>
            <a:picLocks noChangeAspect="1"/>
          </p:cNvPicPr>
          <p:nvPr/>
        </p:nvPicPr>
        <p:blipFill>
          <a:blip r:embed="rId2">
            <a:extLst/>
          </a:blip>
          <a:srcRect l="6464" t="0" r="0" b="0"/>
          <a:stretch>
            <a:fillRect/>
          </a:stretch>
        </p:blipFill>
        <p:spPr>
          <a:xfrm>
            <a:off x="7094205" y="3189046"/>
            <a:ext cx="10952495" cy="95504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Assumptions"/>
          <p:cNvSpPr txBox="1"/>
          <p:nvPr>
            <p:ph type="title"/>
          </p:nvPr>
        </p:nvSpPr>
        <p:spPr>
          <a:xfrm>
            <a:off x="1531375" y="812800"/>
            <a:ext cx="8806062" cy="1562100"/>
          </a:xfrm>
          <a:prstGeom prst="rect">
            <a:avLst/>
          </a:prstGeom>
        </p:spPr>
        <p:txBody>
          <a:bodyPr/>
          <a:lstStyle/>
          <a:p>
            <a:pPr/>
            <a:r>
              <a:t>Assumptions</a:t>
            </a:r>
          </a:p>
        </p:txBody>
      </p:sp>
      <p:sp>
        <p:nvSpPr>
          <p:cNvPr id="434" name="Information in Google Maps are taken to be true and perfect; any missing information is taken to be difficult to retrieve with reliable accuracy, and hence is to be taken as Nil/ 0 where suitable.…"/>
          <p:cNvSpPr txBox="1"/>
          <p:nvPr>
            <p:ph type="body" sz="half" idx="1"/>
          </p:nvPr>
        </p:nvSpPr>
        <p:spPr>
          <a:xfrm>
            <a:off x="1618224" y="3177838"/>
            <a:ext cx="9179456" cy="8432801"/>
          </a:xfrm>
          <a:prstGeom prst="rect">
            <a:avLst/>
          </a:prstGeom>
        </p:spPr>
        <p:txBody>
          <a:bodyPr/>
          <a:lstStyle/>
          <a:p>
            <a:pPr marL="419100" indent="-419100">
              <a:buClr>
                <a:srgbClr val="000000"/>
              </a:buClr>
              <a:buSzPct val="100000"/>
              <a:buChar char="•"/>
              <a:defRPr spc="-36" sz="3600"/>
            </a:pPr>
            <a:r>
              <a:t>Information in Google Maps are taken to be true and perfect; any missing information is taken to be difficult to retrieve with reliable accuracy, and hence is to be taken as Nil/ 0 where suitable.</a:t>
            </a:r>
          </a:p>
          <a:p>
            <a:pPr marL="419100" indent="-419100">
              <a:buClr>
                <a:srgbClr val="000000"/>
              </a:buClr>
              <a:buSzPct val="100000"/>
              <a:buChar char="•"/>
              <a:defRPr spc="-36" sz="3600"/>
            </a:pPr>
            <a:r>
              <a:t>The target market of Boozeless, high-end consumers, is the top criteria to satisfy, and the remaining markets are inconsequential compared to these high-end consumers. </a:t>
            </a:r>
          </a:p>
          <a:p>
            <a:pPr>
              <a:defRPr spc="-36" sz="3600"/>
            </a:pPr>
            <a:r>
              <a:t> </a:t>
            </a:r>
          </a:p>
        </p:txBody>
      </p:sp>
      <p:sp>
        <p:nvSpPr>
          <p:cNvPr id="435" name="Reality"/>
          <p:cNvSpPr txBox="1"/>
          <p:nvPr/>
        </p:nvSpPr>
        <p:spPr>
          <a:xfrm>
            <a:off x="12877800" y="812085"/>
            <a:ext cx="8806061" cy="156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lgn="ctr" defTabSz="825500">
              <a:lnSpc>
                <a:spcPct val="80000"/>
              </a:lnSpc>
              <a:spcBef>
                <a:spcPts val="0"/>
              </a:spcBef>
              <a:defRPr spc="-252" sz="8400">
                <a:latin typeface="+mn-lt"/>
                <a:ea typeface="+mn-ea"/>
                <a:cs typeface="+mn-cs"/>
                <a:sym typeface="Graphik Semibold"/>
              </a:defRPr>
            </a:lvl1pPr>
          </a:lstStyle>
          <a:p>
            <a:pPr/>
            <a:r>
              <a:t>Reality</a:t>
            </a:r>
          </a:p>
        </p:txBody>
      </p:sp>
      <p:sp>
        <p:nvSpPr>
          <p:cNvPr id="436" name="Google Maps data are user volunteered, and hence may result in biases and inaccuracies in data, especially with reviews and ratings…"/>
          <p:cNvSpPr txBox="1"/>
          <p:nvPr/>
        </p:nvSpPr>
        <p:spPr>
          <a:xfrm>
            <a:off x="12964648" y="3254038"/>
            <a:ext cx="9458393" cy="843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19100" indent="-419100" defTabSz="825500">
              <a:buClr>
                <a:srgbClr val="000000"/>
              </a:buClr>
              <a:buSzPct val="100000"/>
              <a:buChar char="•"/>
              <a:defRPr spc="-36" sz="3600"/>
            </a:pPr>
            <a:r>
              <a:t>Google Maps data are user volunteered, and hence may result in biases and inaccuracies in data, especially with reviews and ratings</a:t>
            </a:r>
          </a:p>
          <a:p>
            <a:pPr defTabSz="825500">
              <a:defRPr spc="-36" sz="3600"/>
            </a:pPr>
          </a:p>
          <a:p>
            <a:pPr marL="419100" indent="-419100" defTabSz="825500">
              <a:buClr>
                <a:srgbClr val="000000"/>
              </a:buClr>
              <a:buSzPct val="100000"/>
              <a:buChar char="•"/>
              <a:defRPr spc="-36" sz="3600"/>
            </a:pPr>
            <a:r>
              <a:t>There may be potential for Boozeless to look into differentiated marketing and sales, such that other markets not identified during this analysis could be useful as well.</a:t>
            </a:r>
          </a:p>
          <a:p>
            <a:pPr defTabSz="825500">
              <a:defRPr spc="-36" sz="3600"/>
            </a:pPr>
            <a:r>
              <a:t> </a:t>
            </a:r>
          </a:p>
        </p:txBody>
      </p:sp>
      <p:sp>
        <p:nvSpPr>
          <p:cNvPr id="437" name="Line"/>
          <p:cNvSpPr/>
          <p:nvPr/>
        </p:nvSpPr>
        <p:spPr>
          <a:xfrm flipV="1">
            <a:off x="11557000" y="558204"/>
            <a:ext cx="101237" cy="10673690"/>
          </a:xfrm>
          <a:prstGeom prst="line">
            <a:avLst/>
          </a:prstGeom>
          <a:ln w="25400">
            <a:solidFill>
              <a:srgbClr val="000000"/>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39" name="Two jellyfish touching against a dark blue background" descr="Two jellyfish touching against a dark blue background"/>
          <p:cNvPicPr>
            <a:picLocks noChangeAspect="1"/>
          </p:cNvPicPr>
          <p:nvPr>
            <p:ph type="pic" idx="21"/>
          </p:nvPr>
        </p:nvPicPr>
        <p:blipFill>
          <a:blip r:embed="rId2">
            <a:extLst/>
          </a:blip>
          <a:srcRect l="5719" t="0" r="5719" b="0"/>
          <a:stretch>
            <a:fillRect/>
          </a:stretch>
        </p:blipFill>
        <p:spPr>
          <a:xfrm>
            <a:off x="12297944" y="-25400"/>
            <a:ext cx="12192001" cy="13766800"/>
          </a:xfrm>
          <a:prstGeom prst="rect">
            <a:avLst/>
          </a:prstGeom>
        </p:spPr>
      </p:pic>
      <p:sp>
        <p:nvSpPr>
          <p:cNvPr id="440" name="Launch and Marketing of Boozeless in SG"/>
          <p:cNvSpPr txBox="1"/>
          <p:nvPr>
            <p:ph type="title"/>
          </p:nvPr>
        </p:nvSpPr>
        <p:spPr>
          <a:prstGeom prst="rect">
            <a:avLst/>
          </a:prstGeom>
        </p:spPr>
        <p:txBody>
          <a:bodyPr/>
          <a:lstStyle>
            <a:lvl1pPr defTabSz="726440">
              <a:defRPr spc="-221" sz="7392">
                <a:gradFill flip="none" rotWithShape="1">
                  <a:gsLst>
                    <a:gs pos="0">
                      <a:srgbClr val="5E03FF"/>
                    </a:gs>
                    <a:gs pos="100000">
                      <a:srgbClr val="FF00F7"/>
                    </a:gs>
                  </a:gsLst>
                  <a:lin ang="3960000" scaled="0"/>
                </a:gradFill>
              </a:defRPr>
            </a:lvl1pPr>
          </a:lstStyle>
          <a:p>
            <a:pPr/>
            <a:r>
              <a:t>Launch and Marketing of Boozeless in SG</a:t>
            </a:r>
          </a:p>
        </p:txBody>
      </p:sp>
      <p:sp>
        <p:nvSpPr>
          <p:cNvPr id="441" name="The role of Publicly Available data"/>
          <p:cNvSpPr txBox="1"/>
          <p:nvPr>
            <p:ph type="body" sz="quarter" idx="1"/>
          </p:nvPr>
        </p:nvSpPr>
        <p:spPr>
          <a:prstGeom prst="rect">
            <a:avLst/>
          </a:prstGeom>
        </p:spPr>
        <p:txBody>
          <a:bodyPr/>
          <a:lstStyle/>
          <a:p>
            <a:pPr/>
            <a:r>
              <a:t>The role of Publicly Available data </a:t>
            </a:r>
            <a:endParaRPr sz="1200"/>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Context"/>
          <p:cNvSpPr txBox="1"/>
          <p:nvPr>
            <p:ph type="title"/>
          </p:nvPr>
        </p:nvSpPr>
        <p:spPr>
          <a:prstGeom prst="rect">
            <a:avLst/>
          </a:prstGeom>
        </p:spPr>
        <p:txBody>
          <a:bodyPr/>
          <a:lstStyle/>
          <a:p>
            <a:pPr/>
            <a:r>
              <a:t>Context</a:t>
            </a:r>
          </a:p>
        </p:txBody>
      </p:sp>
      <p:sp>
        <p:nvSpPr>
          <p:cNvPr id="177" name="What’s the proble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What’s the problem?</a:t>
            </a:r>
          </a:p>
        </p:txBody>
      </p:sp>
      <p:sp>
        <p:nvSpPr>
          <p:cNvPr id="178" name="Boozeless, a non-alcoholic spirits brand, is looking to expand its launch their line of non-alcoholic spirits in Asia, beginning in Singapore.…"/>
          <p:cNvSpPr txBox="1"/>
          <p:nvPr>
            <p:ph type="body" idx="1"/>
          </p:nvPr>
        </p:nvSpPr>
        <p:spPr>
          <a:xfrm>
            <a:off x="1270000" y="2935889"/>
            <a:ext cx="21844000" cy="8432801"/>
          </a:xfrm>
          <a:prstGeom prst="rect">
            <a:avLst/>
          </a:prstGeom>
        </p:spPr>
        <p:txBody>
          <a:bodyPr anchor="ctr"/>
          <a:lstStyle/>
          <a:p>
            <a:pPr marL="582083" indent="-582083" defTabSz="457200">
              <a:lnSpc>
                <a:spcPct val="120000"/>
              </a:lnSpc>
              <a:spcBef>
                <a:spcPts val="1200"/>
              </a:spcBef>
            </a:pPr>
            <a:r>
              <a:t>Boozeless, a non-alcoholic spirits brand, is looking to expand its launch their line of non-alcoholic spirits in Asia, beginning in Singapore. </a:t>
            </a:r>
          </a:p>
          <a:p>
            <a:pPr marL="582083" indent="-582083" defTabSz="457200">
              <a:lnSpc>
                <a:spcPct val="120000"/>
              </a:lnSpc>
              <a:spcBef>
                <a:spcPts val="1200"/>
              </a:spcBef>
            </a:pPr>
            <a:r>
              <a:t>Boozeless has </a:t>
            </a:r>
            <a:r>
              <a:rPr b="1"/>
              <a:t>already launched in specialist stores</a:t>
            </a:r>
            <a:r>
              <a:t>, and now they are looking for advice on </a:t>
            </a:r>
            <a:r>
              <a:rPr b="1" u="sng">
                <a:solidFill>
                  <a:srgbClr val="8043E6"/>
                </a:solidFill>
              </a:rPr>
              <a:t>which F&amp;B outlets to target with their offering</a:t>
            </a:r>
            <a:r>
              <a:t>. </a:t>
            </a:r>
          </a:p>
          <a:p>
            <a:pPr marL="582083" indent="-582083" defTabSz="457200">
              <a:lnSpc>
                <a:spcPct val="120000"/>
              </a:lnSpc>
              <a:spcBef>
                <a:spcPts val="1200"/>
              </a:spcBef>
            </a:pPr>
            <a:r>
              <a:t>They have approached Synthesis for advice on which F&amp;B outlets to target with their offering. </a:t>
            </a:r>
          </a:p>
        </p:txBody>
      </p:sp>
      <p:sp>
        <p:nvSpPr>
          <p:cNvPr id="179" name="Opportunities"/>
          <p:cNvSpPr txBox="1"/>
          <p:nvPr/>
        </p:nvSpPr>
        <p:spPr>
          <a:xfrm>
            <a:off x="1520054" y="11191747"/>
            <a:ext cx="4318103"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8043E6"/>
                </a:solidFill>
              </a:defRPr>
            </a:lvl1pPr>
          </a:lstStyle>
          <a:p>
            <a:pPr/>
            <a:r>
              <a:t>Opportunities</a:t>
            </a:r>
          </a:p>
        </p:txBody>
      </p:sp>
      <p:sp>
        <p:nvSpPr>
          <p:cNvPr id="180" name="Use of Publicly Avail Data"/>
          <p:cNvSpPr txBox="1"/>
          <p:nvPr/>
        </p:nvSpPr>
        <p:spPr>
          <a:xfrm>
            <a:off x="15218036" y="11191747"/>
            <a:ext cx="7645909"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8043E6"/>
                </a:solidFill>
              </a:defRPr>
            </a:lvl1pPr>
          </a:lstStyle>
          <a:p>
            <a:pPr/>
            <a:r>
              <a:t>Use of Publicly Avail Data</a:t>
            </a:r>
          </a:p>
        </p:txBody>
      </p:sp>
      <p:sp>
        <p:nvSpPr>
          <p:cNvPr id="181" name="Priority Venues"/>
          <p:cNvSpPr txBox="1"/>
          <p:nvPr/>
        </p:nvSpPr>
        <p:spPr>
          <a:xfrm>
            <a:off x="9012021" y="11191747"/>
            <a:ext cx="4696054"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8043E6"/>
                </a:solidFill>
              </a:defRPr>
            </a:lvl1pPr>
          </a:lstStyle>
          <a:p>
            <a:pPr/>
            <a:r>
              <a:t>Priority Venues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Launch and Marketing of Boozeless in SG"/>
          <p:cNvSpPr txBox="1"/>
          <p:nvPr>
            <p:ph type="title"/>
          </p:nvPr>
        </p:nvSpPr>
        <p:spPr>
          <a:xfrm>
            <a:off x="-13626" y="862116"/>
            <a:ext cx="24384001" cy="1549401"/>
          </a:xfrm>
          <a:prstGeom prst="rect">
            <a:avLst/>
          </a:prstGeom>
        </p:spPr>
        <p:txBody>
          <a:bodyPr/>
          <a:lstStyle/>
          <a:p>
            <a:pPr/>
            <a:r>
              <a:t>Launch and Marketing of Boozeless in SG</a:t>
            </a:r>
          </a:p>
        </p:txBody>
      </p:sp>
      <p:sp>
        <p:nvSpPr>
          <p:cNvPr id="444" name="The role of Publicly Available data"/>
          <p:cNvSpPr txBox="1"/>
          <p:nvPr>
            <p:ph type="body" idx="21"/>
          </p:nvPr>
        </p:nvSpPr>
        <p:spPr>
          <a:xfrm>
            <a:off x="6098635" y="2157516"/>
            <a:ext cx="12159479" cy="1016001"/>
          </a:xfrm>
          <a:prstGeom prst="rect">
            <a:avLst/>
          </a:prstGeom>
          <a:extLst>
            <a:ext uri="{C572A759-6A51-4108-AA02-DFA0A04FC94B}">
              <ma14:wrappingTextBoxFlag xmlns:ma14="http://schemas.microsoft.com/office/mac/drawingml/2011/main" val="1"/>
            </a:ext>
          </a:extLst>
        </p:spPr>
        <p:txBody>
          <a:bodyPr/>
          <a:lstStyle/>
          <a:p>
            <a:pPr/>
            <a:r>
              <a:t>The role of Publicly Available data </a:t>
            </a:r>
          </a:p>
        </p:txBody>
      </p:sp>
      <p:sp>
        <p:nvSpPr>
          <p:cNvPr id="445" name="Social Media Presence of F&amp;B venues to decide which venue to launch in…"/>
          <p:cNvSpPr txBox="1"/>
          <p:nvPr/>
        </p:nvSpPr>
        <p:spPr>
          <a:xfrm>
            <a:off x="399275" y="8273891"/>
            <a:ext cx="5700210" cy="26766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ctr">
              <a:defRPr sz="2400">
                <a:solidFill>
                  <a:srgbClr val="8043E6"/>
                </a:solidFill>
              </a:defRPr>
            </a:pPr>
            <a:r>
              <a:t>Social Media Presence of F&amp;B venues to decide which venue to launch in</a:t>
            </a:r>
          </a:p>
          <a:p>
            <a:pPr algn="ctr">
              <a:defRPr sz="2400">
                <a:solidFill>
                  <a:srgbClr val="8043E6"/>
                </a:solidFill>
              </a:defRPr>
            </a:pPr>
            <a:r>
              <a:t>Leverage Social Media of partner venues to publicise Boozeless</a:t>
            </a:r>
          </a:p>
        </p:txBody>
      </p:sp>
      <p:sp>
        <p:nvSpPr>
          <p:cNvPr id="446" name="Use of trends software such as Google Trends for time-critical information for product/sale strategies (time-based discounts) or market research tools like Statista for macro-economic information"/>
          <p:cNvSpPr txBox="1"/>
          <p:nvPr/>
        </p:nvSpPr>
        <p:spPr>
          <a:xfrm>
            <a:off x="6265216" y="8273891"/>
            <a:ext cx="5901673" cy="20670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ctr">
              <a:defRPr sz="2400">
                <a:solidFill>
                  <a:srgbClr val="8043E6"/>
                </a:solidFill>
              </a:defRPr>
            </a:lvl1pPr>
          </a:lstStyle>
          <a:p>
            <a:pPr/>
            <a:r>
              <a:t>Use of trends software such as Google Trends for time-critical information for product/sale strategies (time-based discounts) or market research tools like Statista for macro-economic information</a:t>
            </a:r>
          </a:p>
        </p:txBody>
      </p:sp>
      <p:sp>
        <p:nvSpPr>
          <p:cNvPr id="447" name="Gain crucial information such as price points (Eg. potential price points its competitors are selling at etc)"/>
          <p:cNvSpPr txBox="1"/>
          <p:nvPr/>
        </p:nvSpPr>
        <p:spPr>
          <a:xfrm>
            <a:off x="12705185" y="8273891"/>
            <a:ext cx="4990201" cy="16733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ctr">
              <a:defRPr sz="2400">
                <a:solidFill>
                  <a:srgbClr val="8043E6"/>
                </a:solidFill>
              </a:defRPr>
            </a:lvl1pPr>
          </a:lstStyle>
          <a:p>
            <a:pPr/>
            <a:r>
              <a:t>Gain crucial information such as price points (Eg. potential price points its competitors are selling at etc)</a:t>
            </a:r>
          </a:p>
        </p:txBody>
      </p:sp>
      <p:sp>
        <p:nvSpPr>
          <p:cNvPr id="448" name="Publicly available maps such as URA and OneMap that label the spaces of opportunities Boozeless could use for marketing and launch events that could be close to the F&amp;B venues (Eg. Giving out samples)"/>
          <p:cNvSpPr txBox="1"/>
          <p:nvPr/>
        </p:nvSpPr>
        <p:spPr>
          <a:xfrm>
            <a:off x="18781585" y="8184991"/>
            <a:ext cx="5175888" cy="28544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ctr">
              <a:defRPr sz="2400">
                <a:solidFill>
                  <a:srgbClr val="8043E6"/>
                </a:solidFill>
              </a:defRPr>
            </a:lvl1pPr>
          </a:lstStyle>
          <a:p>
            <a:pPr/>
            <a:r>
              <a:t>Publicly available maps such as URA and OneMap that label the spaces of opportunities Boozeless could use for marketing and launch events that could be close to the F&amp;B venues (Eg. Giving out samples)</a:t>
            </a:r>
          </a:p>
        </p:txBody>
      </p:sp>
      <p:grpSp>
        <p:nvGrpSpPr>
          <p:cNvPr id="453" name="Group"/>
          <p:cNvGrpSpPr/>
          <p:nvPr/>
        </p:nvGrpSpPr>
        <p:grpSpPr>
          <a:xfrm>
            <a:off x="1478987" y="6207978"/>
            <a:ext cx="22255760" cy="1316229"/>
            <a:chOff x="0" y="0"/>
            <a:chExt cx="22255760" cy="1316227"/>
          </a:xfrm>
        </p:grpSpPr>
        <p:sp>
          <p:nvSpPr>
            <p:cNvPr id="449" name="Social Media"/>
            <p:cNvSpPr txBox="1"/>
            <p:nvPr/>
          </p:nvSpPr>
          <p:spPr>
            <a:xfrm>
              <a:off x="0" y="304799"/>
              <a:ext cx="2979573" cy="7066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30000"/>
                </a:lnSpc>
                <a:defRPr b="1" sz="3600"/>
              </a:lvl1pPr>
            </a:lstStyle>
            <a:p>
              <a:pPr/>
              <a:r>
                <a:t>Social Media</a:t>
              </a:r>
            </a:p>
          </p:txBody>
        </p:sp>
        <p:sp>
          <p:nvSpPr>
            <p:cNvPr id="450" name="Market Research &amp; Trends Softwares"/>
            <p:cNvSpPr txBox="1"/>
            <p:nvPr/>
          </p:nvSpPr>
          <p:spPr>
            <a:xfrm>
              <a:off x="5619656" y="0"/>
              <a:ext cx="4459294" cy="13162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lvl1pPr>
            </a:lstStyle>
            <a:p>
              <a:pPr/>
              <a:r>
                <a:t>Market Research &amp; Trends Softwares</a:t>
              </a:r>
            </a:p>
          </p:txBody>
        </p:sp>
        <p:sp>
          <p:nvSpPr>
            <p:cNvPr id="451" name="Open Sourced Maps"/>
            <p:cNvSpPr txBox="1"/>
            <p:nvPr/>
          </p:nvSpPr>
          <p:spPr>
            <a:xfrm>
              <a:off x="17618380" y="304799"/>
              <a:ext cx="4637381" cy="7066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3600"/>
              </a:lvl1pPr>
            </a:lstStyle>
            <a:p>
              <a:pPr/>
              <a:r>
                <a:t>Open Sourced Maps</a:t>
              </a:r>
            </a:p>
          </p:txBody>
        </p:sp>
        <p:sp>
          <p:nvSpPr>
            <p:cNvPr id="452" name="Web scrapping competitors"/>
            <p:cNvSpPr txBox="1"/>
            <p:nvPr/>
          </p:nvSpPr>
          <p:spPr>
            <a:xfrm>
              <a:off x="12015889" y="0"/>
              <a:ext cx="3544173" cy="13162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a:defRPr b="1" sz="3600"/>
              </a:lvl1pPr>
            </a:lstStyle>
            <a:p>
              <a:pPr/>
              <a:r>
                <a:t>Web scrapping competitors </a:t>
              </a:r>
            </a:p>
          </p:txBody>
        </p:sp>
      </p:grpSp>
      <p:grpSp>
        <p:nvGrpSpPr>
          <p:cNvPr id="458" name="Group"/>
          <p:cNvGrpSpPr/>
          <p:nvPr/>
        </p:nvGrpSpPr>
        <p:grpSpPr>
          <a:xfrm>
            <a:off x="2598101" y="4342128"/>
            <a:ext cx="19477840" cy="1526708"/>
            <a:chOff x="0" y="0"/>
            <a:chExt cx="19477839" cy="1526707"/>
          </a:xfrm>
        </p:grpSpPr>
        <p:sp>
          <p:nvSpPr>
            <p:cNvPr id="454" name="Phone"/>
            <p:cNvSpPr/>
            <p:nvPr/>
          </p:nvSpPr>
          <p:spPr>
            <a:xfrm>
              <a:off x="0" y="0"/>
              <a:ext cx="741343" cy="1526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455" name="Line Graph"/>
            <p:cNvSpPr/>
            <p:nvPr/>
          </p:nvSpPr>
          <p:spPr>
            <a:xfrm>
              <a:off x="6094348" y="129197"/>
              <a:ext cx="1271683" cy="1268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456" name="Map"/>
            <p:cNvSpPr/>
            <p:nvPr/>
          </p:nvSpPr>
          <p:spPr>
            <a:xfrm>
              <a:off x="18158074" y="155359"/>
              <a:ext cx="1319766" cy="1215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457" name="Computer"/>
            <p:cNvSpPr/>
            <p:nvPr/>
          </p:nvSpPr>
          <p:spPr>
            <a:xfrm>
              <a:off x="11973960" y="202581"/>
              <a:ext cx="1389802" cy="1121546"/>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2" name="Thank you!!"/>
          <p:cNvSpPr txBox="1"/>
          <p:nvPr>
            <p:ph type="body" sz="half" idx="1"/>
          </p:nvPr>
        </p:nvSpPr>
        <p:spPr>
          <a:prstGeom prst="rect">
            <a:avLst/>
          </a:prstGeom>
        </p:spPr>
        <p:txBody>
          <a:bodyPr/>
          <a:lstStyle>
            <a:lvl1pPr>
              <a:defRPr spc="-324" sz="10800"/>
            </a:lvl1pPr>
          </a:lstStyle>
          <a:p>
            <a:pPr/>
            <a:r>
              <a:t>Thank you!!</a:t>
            </a:r>
          </a:p>
        </p:txBody>
      </p:sp>
      <p:sp>
        <p:nvSpPr>
          <p:cNvPr id="463" name="Line"/>
          <p:cNvSpPr/>
          <p:nvPr/>
        </p:nvSpPr>
        <p:spPr>
          <a:xfrm>
            <a:off x="19091513" y="13011235"/>
            <a:ext cx="4161966" cy="1"/>
          </a:xfrm>
          <a:prstGeom prst="line">
            <a:avLst/>
          </a:prstGeom>
          <a:ln w="25400">
            <a:solidFill>
              <a:srgbClr val="000000"/>
            </a:solidFill>
            <a:miter lim="400000"/>
            <a:tailEnd type="triangle"/>
          </a:ln>
        </p:spPr>
        <p:txBody>
          <a:bodyPr lIns="50800" tIns="50800" rIns="50800" bIns="50800" anchor="ctr"/>
          <a:lstStyle/>
          <a:p>
            <a:pPr/>
          </a:p>
        </p:txBody>
      </p:sp>
      <p:sp>
        <p:nvSpPr>
          <p:cNvPr id="464" name="Appendix maybe?"/>
          <p:cNvSpPr txBox="1"/>
          <p:nvPr/>
        </p:nvSpPr>
        <p:spPr>
          <a:xfrm>
            <a:off x="18473349" y="12049452"/>
            <a:ext cx="3957982" cy="706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Appendix maybe?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Machine Learning Trial - Predicting whether venue was high-end or not"/>
          <p:cNvSpPr txBox="1"/>
          <p:nvPr>
            <p:ph type="body" sz="half" idx="1"/>
          </p:nvPr>
        </p:nvSpPr>
        <p:spPr>
          <a:prstGeom prst="rect">
            <a:avLst/>
          </a:prstGeom>
        </p:spPr>
        <p:txBody>
          <a:bodyPr/>
          <a:lstStyle/>
          <a:p>
            <a:pPr/>
            <a:r>
              <a:t>Machine Learning Trial - Predicting whether venue was high-end or not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Goal of ML"/>
          <p:cNvSpPr txBox="1"/>
          <p:nvPr>
            <p:ph type="title"/>
          </p:nvPr>
        </p:nvSpPr>
        <p:spPr>
          <a:xfrm>
            <a:off x="7366000" y="862116"/>
            <a:ext cx="9652000" cy="1549401"/>
          </a:xfrm>
          <a:prstGeom prst="rect">
            <a:avLst/>
          </a:prstGeom>
        </p:spPr>
        <p:txBody>
          <a:bodyPr/>
          <a:lstStyle/>
          <a:p>
            <a:pPr/>
            <a:r>
              <a:t>Goal of ML</a:t>
            </a:r>
          </a:p>
        </p:txBody>
      </p:sp>
      <p:sp>
        <p:nvSpPr>
          <p:cNvPr id="469" name="To predict the accuracies of data with existing price_point_bucket so that we can fill in the missing values in the column in other rows."/>
          <p:cNvSpPr txBox="1"/>
          <p:nvPr>
            <p:ph type="body" idx="21"/>
          </p:nvPr>
        </p:nvSpPr>
        <p:spPr>
          <a:xfrm>
            <a:off x="1066579" y="2794235"/>
            <a:ext cx="22250842" cy="2519298"/>
          </a:xfrm>
          <a:prstGeom prst="rect">
            <a:avLst/>
          </a:prstGeom>
          <a:extLst>
            <a:ext uri="{C572A759-6A51-4108-AA02-DFA0A04FC94B}">
              <ma14:wrappingTextBoxFlag xmlns:ma14="http://schemas.microsoft.com/office/mac/drawingml/2011/main" val="1"/>
            </a:ext>
          </a:extLst>
        </p:spPr>
        <p:txBody>
          <a:bodyPr/>
          <a:lstStyle/>
          <a:p>
            <a:pPr/>
            <a:r>
              <a:t>To predict the accuracies of data with existing price_point_bucket so that we can fill in the missing values in the column in other rows.</a:t>
            </a:r>
          </a:p>
        </p:txBody>
      </p:sp>
      <p:sp>
        <p:nvSpPr>
          <p:cNvPr id="470" name="Post Note tldr: It is possible to predict with relative accuracy whether the outlet fit a high-end consumer regular (I.e. 3 $ and more), around 93.7% accuracy*, but due to time constraints, it is not included in the main section.…"/>
          <p:cNvSpPr txBox="1"/>
          <p:nvPr/>
        </p:nvSpPr>
        <p:spPr>
          <a:xfrm>
            <a:off x="1066579" y="5598351"/>
            <a:ext cx="22250842" cy="50009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734694">
              <a:spcBef>
                <a:spcPts val="0"/>
              </a:spcBef>
              <a:defRPr sz="4806">
                <a:latin typeface="Graphik Medium"/>
                <a:ea typeface="Graphik Medium"/>
                <a:cs typeface="Graphik Medium"/>
                <a:sym typeface="Graphik Medium"/>
              </a:defRPr>
            </a:pPr>
            <a:r>
              <a:t>Post Note tldr: It is possible to predict with relative accuracy whether the outlet fit a high-end consumer regular (I.e. 3 $ and more), around 93.7% accuracy*, but due to time constraints, it is not included in the main section. </a:t>
            </a:r>
          </a:p>
          <a:p>
            <a:pPr algn="ctr" defTabSz="734694">
              <a:spcBef>
                <a:spcPts val="0"/>
              </a:spcBef>
              <a:defRPr sz="4806">
                <a:latin typeface="Graphik Medium"/>
                <a:ea typeface="Graphik Medium"/>
                <a:cs typeface="Graphik Medium"/>
                <a:sym typeface="Graphik Medium"/>
              </a:defRPr>
            </a:pPr>
          </a:p>
          <a:p>
            <a:pPr algn="ctr" defTabSz="734694">
              <a:spcBef>
                <a:spcPts val="0"/>
              </a:spcBef>
              <a:defRPr sz="4806">
                <a:latin typeface="Graphik Medium"/>
                <a:ea typeface="Graphik Medium"/>
                <a:cs typeface="Graphik Medium"/>
                <a:sym typeface="Graphik Medium"/>
              </a:defRPr>
            </a:pPr>
            <a:r>
              <a:t>Future alterations include: Using other models to test, Using the model to predict whether a venue is likely to be high-end.</a:t>
            </a:r>
          </a:p>
        </p:txBody>
      </p:sp>
      <p:sp>
        <p:nvSpPr>
          <p:cNvPr id="471" name="*Refer to code for more information"/>
          <p:cNvSpPr txBox="1"/>
          <p:nvPr/>
        </p:nvSpPr>
        <p:spPr>
          <a:xfrm>
            <a:off x="1414571" y="11683314"/>
            <a:ext cx="10283039"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*Refer to code for more information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Profile of Boozeless customers"/>
          <p:cNvSpPr txBox="1"/>
          <p:nvPr>
            <p:ph type="title"/>
          </p:nvPr>
        </p:nvSpPr>
        <p:spPr>
          <a:prstGeom prst="rect">
            <a:avLst/>
          </a:prstGeom>
        </p:spPr>
        <p:txBody>
          <a:bodyPr/>
          <a:lstStyle/>
          <a:p>
            <a:pPr/>
            <a:r>
              <a:t>Profile of Boozeless customers</a:t>
            </a:r>
          </a:p>
        </p:txBody>
      </p:sp>
      <p:sp>
        <p:nvSpPr>
          <p:cNvPr id="184" name="Target Customers and Venues that do wel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Target Customers and Venues that do well</a:t>
            </a:r>
          </a:p>
        </p:txBody>
      </p:sp>
      <p:sp>
        <p:nvSpPr>
          <p:cNvPr id="185" name="High-end consumers…"/>
          <p:cNvSpPr txBox="1"/>
          <p:nvPr>
            <p:ph type="body" idx="1"/>
          </p:nvPr>
        </p:nvSpPr>
        <p:spPr>
          <a:prstGeom prst="rect">
            <a:avLst/>
          </a:prstGeom>
        </p:spPr>
        <p:txBody>
          <a:bodyPr/>
          <a:lstStyle/>
          <a:p>
            <a:pPr/>
            <a:r>
              <a:rPr>
                <a:solidFill>
                  <a:srgbClr val="8043E6"/>
                </a:solidFill>
              </a:rPr>
              <a:t>High-end</a:t>
            </a:r>
            <a:r>
              <a:t> consumers</a:t>
            </a:r>
          </a:p>
          <a:p>
            <a:pPr/>
            <a:r>
              <a:rPr>
                <a:solidFill>
                  <a:srgbClr val="8043E6"/>
                </a:solidFill>
              </a:rPr>
              <a:t>Young, Mild and Free</a:t>
            </a:r>
            <a:r>
              <a:t>: modern venues connected with an active, healthy and sporty lifestyle </a:t>
            </a:r>
            <a:endParaRPr sz="1200"/>
          </a:p>
          <a:p>
            <a:pPr/>
            <a:r>
              <a:rPr>
                <a:solidFill>
                  <a:srgbClr val="8043E6"/>
                </a:solidFill>
              </a:rPr>
              <a:t>Aesthetically Anchored</a:t>
            </a:r>
            <a:r>
              <a:t>: venues with unique design, where people go for special occasions</a:t>
            </a:r>
            <a:endParaRPr sz="1200"/>
          </a:p>
          <a:p>
            <a:pPr/>
            <a:r>
              <a:rPr>
                <a:solidFill>
                  <a:srgbClr val="8043E6"/>
                </a:solidFill>
              </a:rPr>
              <a:t>Haute Cuisine</a:t>
            </a:r>
            <a:r>
              <a:t>: boundary pushing restaurants that aren't afraid to try new things in their menus. </a:t>
            </a:r>
            <a:br>
              <a:rPr sz="1200"/>
            </a:br>
            <a:endParaRPr sz="1200"/>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7" name="Two jellyfish touching against a dark blue background" descr="Two jellyfish touching against a dark blue background"/>
          <p:cNvPicPr>
            <a:picLocks noChangeAspect="1"/>
          </p:cNvPicPr>
          <p:nvPr>
            <p:ph type="pic" idx="21"/>
          </p:nvPr>
        </p:nvPicPr>
        <p:blipFill>
          <a:blip r:embed="rId2">
            <a:extLst/>
          </a:blip>
          <a:srcRect l="5719" t="0" r="5719" b="0"/>
          <a:stretch>
            <a:fillRect/>
          </a:stretch>
        </p:blipFill>
        <p:spPr>
          <a:xfrm>
            <a:off x="12192000" y="-25400"/>
            <a:ext cx="12192000" cy="13766800"/>
          </a:xfrm>
          <a:prstGeom prst="rect">
            <a:avLst/>
          </a:prstGeom>
        </p:spPr>
      </p:pic>
      <p:sp>
        <p:nvSpPr>
          <p:cNvPr id="188" name="Opportunity in Singapore"/>
          <p:cNvSpPr txBox="1"/>
          <p:nvPr>
            <p:ph type="title"/>
          </p:nvPr>
        </p:nvSpPr>
        <p:spPr>
          <a:prstGeom prst="rect">
            <a:avLst/>
          </a:prstGeom>
        </p:spPr>
        <p:txBody>
          <a:bodyPr/>
          <a:lstStyle>
            <a:lvl1pPr>
              <a:defRPr>
                <a:gradFill flip="none" rotWithShape="1">
                  <a:gsLst>
                    <a:gs pos="0">
                      <a:srgbClr val="5E03FF"/>
                    </a:gs>
                    <a:gs pos="100000">
                      <a:srgbClr val="FF00F7"/>
                    </a:gs>
                  </a:gsLst>
                  <a:lin ang="3960000" scaled="0"/>
                </a:gradFill>
              </a:defRPr>
            </a:lvl1pPr>
          </a:lstStyle>
          <a:p>
            <a:pPr/>
            <a:r>
              <a:t>Opportunity in Singapore</a:t>
            </a:r>
          </a:p>
        </p:txBody>
      </p:sp>
      <p:sp>
        <p:nvSpPr>
          <p:cNvPr id="189" name="Sizing up the market"/>
          <p:cNvSpPr txBox="1"/>
          <p:nvPr>
            <p:ph type="body" sz="quarter" idx="1"/>
          </p:nvPr>
        </p:nvSpPr>
        <p:spPr>
          <a:prstGeom prst="rect">
            <a:avLst/>
          </a:prstGeom>
        </p:spPr>
        <p:txBody>
          <a:bodyPr/>
          <a:lstStyle/>
          <a:p>
            <a:pPr/>
            <a:r>
              <a:t>Sizing up the market</a:t>
            </a:r>
          </a:p>
        </p:txBody>
      </p:sp>
      <p:sp>
        <p:nvSpPr>
          <p:cNvPr id="190" name="Text"/>
          <p:cNvSpPr txBox="1"/>
          <p:nvPr/>
        </p:nvSpPr>
        <p:spPr>
          <a:xfrm>
            <a:off x="12128500" y="6629399"/>
            <a:ext cx="1270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spcBef>
                <a:spcPts val="0"/>
              </a:spcBef>
              <a:defRPr sz="1200">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Opportunity in Singapore"/>
          <p:cNvSpPr txBox="1"/>
          <p:nvPr>
            <p:ph type="title"/>
          </p:nvPr>
        </p:nvSpPr>
        <p:spPr>
          <a:xfrm>
            <a:off x="2737124" y="838200"/>
            <a:ext cx="9652001" cy="1549400"/>
          </a:xfrm>
          <a:prstGeom prst="rect">
            <a:avLst/>
          </a:prstGeom>
        </p:spPr>
        <p:txBody>
          <a:bodyPr/>
          <a:lstStyle>
            <a:lvl1pPr defTabSz="635634">
              <a:defRPr spc="-194" sz="6468"/>
            </a:lvl1pPr>
          </a:lstStyle>
          <a:p>
            <a:pPr/>
            <a:r>
              <a:t>Opportunity in Singapore</a:t>
            </a:r>
          </a:p>
        </p:txBody>
      </p:sp>
      <p:sp>
        <p:nvSpPr>
          <p:cNvPr id="193" name="SG F&amp;B Venues Dataset from Google Maps…"/>
          <p:cNvSpPr txBox="1"/>
          <p:nvPr>
            <p:ph type="body" sz="half" idx="1"/>
          </p:nvPr>
        </p:nvSpPr>
        <p:spPr>
          <a:xfrm>
            <a:off x="2479940" y="4267200"/>
            <a:ext cx="10166369" cy="8432800"/>
          </a:xfrm>
          <a:prstGeom prst="rect">
            <a:avLst/>
          </a:prstGeom>
        </p:spPr>
        <p:txBody>
          <a:bodyPr/>
          <a:lstStyle/>
          <a:p>
            <a:pPr marL="0" indent="0" algn="ctr">
              <a:buClrTx/>
              <a:buSzTx/>
              <a:buNone/>
              <a:defRPr b="1" sz="3600"/>
            </a:pPr>
            <a:r>
              <a:t>SG F&amp;B Venues Dataset from Google Maps</a:t>
            </a:r>
          </a:p>
          <a:p>
            <a:pPr marL="0" indent="0" algn="ctr">
              <a:buClrTx/>
              <a:buSzTx/>
              <a:buNone/>
              <a:defRPr sz="3600"/>
            </a:pPr>
            <a:r>
              <a:t>Type of Restaurant: venue_segment, venue_subsegment, platform_category</a:t>
            </a:r>
          </a:p>
          <a:p>
            <a:pPr marL="0" indent="0" algn="ctr">
              <a:buClrTx/>
              <a:buSzTx/>
              <a:buNone/>
              <a:defRPr sz="3600"/>
            </a:pPr>
            <a:r>
              <a:t>Price Point: price_point_bucket</a:t>
            </a:r>
          </a:p>
          <a:p>
            <a:pPr marL="0" indent="0" algn="ctr">
              <a:buClrTx/>
              <a:buSzTx/>
              <a:buNone/>
              <a:defRPr sz="3600"/>
            </a:pPr>
            <a:r>
              <a:t>Quality: review_count, average_rating</a:t>
            </a:r>
          </a:p>
          <a:p>
            <a:pPr marL="0" indent="0" algn="ctr">
              <a:buClrTx/>
              <a:buSzTx/>
              <a:buNone/>
              <a:defRPr sz="3600"/>
            </a:pPr>
            <a:r>
              <a:t>Amenities: amenities (food options, highlights, ordering options)</a:t>
            </a:r>
          </a:p>
        </p:txBody>
      </p:sp>
      <p:sp>
        <p:nvSpPr>
          <p:cNvPr id="194" name="Oval"/>
          <p:cNvSpPr/>
          <p:nvPr/>
        </p:nvSpPr>
        <p:spPr>
          <a:xfrm>
            <a:off x="14864258" y="3646807"/>
            <a:ext cx="7504033" cy="7472519"/>
          </a:xfrm>
          <a:prstGeom prst="ellipse">
            <a:avLst/>
          </a:prstGeom>
          <a:solidFill>
            <a:srgbClr val="DE6CDE"/>
          </a:solidFill>
          <a:ln w="12700">
            <a:miter lim="400000"/>
          </a:ln>
        </p:spPr>
        <p:txBody>
          <a:bodyPr lIns="50800" tIns="50800" rIns="50800" bIns="50800" anchor="ctr"/>
          <a:lstStyle/>
          <a:p>
            <a:pPr algn="ctr" defTabSz="457200">
              <a:spcBef>
                <a:spcPts val="0"/>
              </a:spcBef>
              <a:defRPr sz="3200">
                <a:latin typeface="Graphik Medium"/>
                <a:ea typeface="Graphik Medium"/>
                <a:cs typeface="Graphik Medium"/>
                <a:sym typeface="Graphik Medium"/>
              </a:defRPr>
            </a:pPr>
          </a:p>
        </p:txBody>
      </p:sp>
      <p:sp>
        <p:nvSpPr>
          <p:cNvPr id="195" name="11865"/>
          <p:cNvSpPr txBox="1"/>
          <p:nvPr/>
        </p:nvSpPr>
        <p:spPr>
          <a:xfrm>
            <a:off x="17694406" y="2403848"/>
            <a:ext cx="1843736"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11865</a:t>
            </a:r>
          </a:p>
        </p:txBody>
      </p:sp>
      <p:sp>
        <p:nvSpPr>
          <p:cNvPr id="196" name="Total Number"/>
          <p:cNvSpPr txBox="1"/>
          <p:nvPr/>
        </p:nvSpPr>
        <p:spPr>
          <a:xfrm>
            <a:off x="17116659" y="1769339"/>
            <a:ext cx="2999233" cy="706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Total Number</a:t>
            </a:r>
          </a:p>
        </p:txBody>
      </p:sp>
      <p:sp>
        <p:nvSpPr>
          <p:cNvPr id="197" name="Sizing up the market - Dataset"/>
          <p:cNvSpPr txBox="1"/>
          <p:nvPr/>
        </p:nvSpPr>
        <p:spPr>
          <a:xfrm>
            <a:off x="3598806" y="2427868"/>
            <a:ext cx="7928637" cy="8602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825500">
              <a:spcBef>
                <a:spcPts val="0"/>
              </a:spcBef>
              <a:defRPr sz="4000">
                <a:latin typeface="Graphik Medium"/>
                <a:ea typeface="Graphik Medium"/>
                <a:cs typeface="Graphik Medium"/>
                <a:sym typeface="Graphik Medium"/>
              </a:defRPr>
            </a:lvl1pPr>
          </a:lstStyle>
          <a:p>
            <a:pPr/>
            <a:r>
              <a:t>Sizing up the market - Dataset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Opportunity in Singapore"/>
          <p:cNvSpPr txBox="1"/>
          <p:nvPr>
            <p:ph type="title"/>
          </p:nvPr>
        </p:nvSpPr>
        <p:spPr>
          <a:xfrm>
            <a:off x="2737124" y="838200"/>
            <a:ext cx="9652001" cy="1549400"/>
          </a:xfrm>
          <a:prstGeom prst="rect">
            <a:avLst/>
          </a:prstGeom>
        </p:spPr>
        <p:txBody>
          <a:bodyPr/>
          <a:lstStyle>
            <a:lvl1pPr defTabSz="635634">
              <a:defRPr spc="-194" sz="6468"/>
            </a:lvl1pPr>
          </a:lstStyle>
          <a:p>
            <a:pPr/>
            <a:r>
              <a:t>Opportunity in Singapore</a:t>
            </a:r>
          </a:p>
        </p:txBody>
      </p:sp>
      <p:sp>
        <p:nvSpPr>
          <p:cNvPr id="202" name="TAM - Total reasonable market demand…"/>
          <p:cNvSpPr txBox="1"/>
          <p:nvPr>
            <p:ph type="body" sz="quarter" idx="1"/>
          </p:nvPr>
        </p:nvSpPr>
        <p:spPr>
          <a:xfrm>
            <a:off x="1421257" y="5399075"/>
            <a:ext cx="5099756" cy="2917851"/>
          </a:xfrm>
          <a:prstGeom prst="rect">
            <a:avLst/>
          </a:prstGeom>
        </p:spPr>
        <p:txBody>
          <a:bodyPr/>
          <a:lstStyle/>
          <a:p>
            <a:pPr marL="0" indent="0" algn="ctr">
              <a:buClrTx/>
              <a:buSzTx/>
              <a:buNone/>
              <a:defRPr sz="3600"/>
            </a:pPr>
            <a:r>
              <a:t>TAM - Total reasonable market demand</a:t>
            </a:r>
          </a:p>
          <a:p>
            <a:pPr marL="0" indent="0" algn="ctr">
              <a:buClrTx/>
              <a:buSzTx/>
              <a:buNone/>
              <a:defRPr sz="3600"/>
            </a:pPr>
            <a:r>
              <a:t>—&gt; Remove the </a:t>
            </a:r>
            <a:r>
              <a:rPr b="1"/>
              <a:t>unreasonable</a:t>
            </a:r>
          </a:p>
        </p:txBody>
      </p:sp>
      <p:sp>
        <p:nvSpPr>
          <p:cNvPr id="203" name="Sizing up the market - TAM"/>
          <p:cNvSpPr txBox="1"/>
          <p:nvPr>
            <p:ph type="body" idx="21"/>
          </p:nvPr>
        </p:nvSpPr>
        <p:spPr>
          <a:xfrm>
            <a:off x="4245481" y="2289056"/>
            <a:ext cx="6635287" cy="860264"/>
          </a:xfrm>
          <a:prstGeom prst="rect">
            <a:avLst/>
          </a:prstGeom>
          <a:extLst>
            <a:ext uri="{C572A759-6A51-4108-AA02-DFA0A04FC94B}">
              <ma14:wrappingTextBoxFlag xmlns:ma14="http://schemas.microsoft.com/office/mac/drawingml/2011/main" val="1"/>
            </a:ext>
          </a:extLst>
        </p:spPr>
        <p:txBody>
          <a:bodyPr/>
          <a:lstStyle>
            <a:lvl1pPr>
              <a:defRPr sz="4000"/>
            </a:lvl1pPr>
          </a:lstStyle>
          <a:p>
            <a:pPr/>
            <a:r>
              <a:t>Sizing up the market - TAM</a:t>
            </a:r>
          </a:p>
        </p:txBody>
      </p:sp>
      <p:sp>
        <p:nvSpPr>
          <p:cNvPr id="204" name="9276"/>
          <p:cNvSpPr txBox="1"/>
          <p:nvPr/>
        </p:nvSpPr>
        <p:spPr>
          <a:xfrm>
            <a:off x="17694406" y="2403848"/>
            <a:ext cx="1641349"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1"/>
            </a:lvl1pPr>
          </a:lstStyle>
          <a:p>
            <a:pPr/>
            <a:r>
              <a:t>9276</a:t>
            </a:r>
          </a:p>
        </p:txBody>
      </p:sp>
      <p:sp>
        <p:nvSpPr>
          <p:cNvPr id="205" name="Total Addressable Market"/>
          <p:cNvSpPr txBox="1"/>
          <p:nvPr/>
        </p:nvSpPr>
        <p:spPr>
          <a:xfrm>
            <a:off x="15846658" y="1769339"/>
            <a:ext cx="5495545" cy="706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600"/>
            </a:lvl1pPr>
          </a:lstStyle>
          <a:p>
            <a:pPr/>
            <a:r>
              <a:t>Total Addressable Market</a:t>
            </a:r>
          </a:p>
        </p:txBody>
      </p:sp>
      <p:grpSp>
        <p:nvGrpSpPr>
          <p:cNvPr id="208" name="Group"/>
          <p:cNvGrpSpPr/>
          <p:nvPr/>
        </p:nvGrpSpPr>
        <p:grpSpPr>
          <a:xfrm>
            <a:off x="14864258" y="3646807"/>
            <a:ext cx="7504033" cy="7472519"/>
            <a:chOff x="0" y="0"/>
            <a:chExt cx="7504031" cy="7472518"/>
          </a:xfrm>
        </p:grpSpPr>
        <p:sp>
          <p:nvSpPr>
            <p:cNvPr id="206" name="Oval"/>
            <p:cNvSpPr/>
            <p:nvPr/>
          </p:nvSpPr>
          <p:spPr>
            <a:xfrm>
              <a:off x="0" y="0"/>
              <a:ext cx="7504032" cy="7472519"/>
            </a:xfrm>
            <a:prstGeom prst="ellipse">
              <a:avLst/>
            </a:prstGeom>
            <a:solidFill>
              <a:srgbClr val="DE6CDE">
                <a:alpha val="10000"/>
              </a:srgbClr>
            </a:solidFill>
            <a:ln w="12700" cap="flat">
              <a:noFill/>
              <a:miter lim="400000"/>
            </a:ln>
            <a:effectLst/>
          </p:spPr>
          <p:txBody>
            <a:bodyPr wrap="square" lIns="50800" tIns="50800" rIns="50800" bIns="50800" numCol="1" anchor="ctr">
              <a:noAutofit/>
            </a:bodyPr>
            <a:lstStyle/>
            <a:p>
              <a:pPr algn="ctr" defTabSz="457200">
                <a:spcBef>
                  <a:spcPts val="0"/>
                </a:spcBef>
                <a:defRPr sz="3200">
                  <a:latin typeface="Graphik Medium"/>
                  <a:ea typeface="Graphik Medium"/>
                  <a:cs typeface="Graphik Medium"/>
                  <a:sym typeface="Graphik Medium"/>
                </a:defRPr>
              </a:pPr>
            </a:p>
          </p:txBody>
        </p:sp>
        <p:sp>
          <p:nvSpPr>
            <p:cNvPr id="207" name="Oval"/>
            <p:cNvSpPr/>
            <p:nvPr/>
          </p:nvSpPr>
          <p:spPr>
            <a:xfrm>
              <a:off x="556421" y="1073892"/>
              <a:ext cx="6391188" cy="6364348"/>
            </a:xfrm>
            <a:prstGeom prst="ellipse">
              <a:avLst/>
            </a:prstGeom>
            <a:solidFill>
              <a:srgbClr val="BE41DE"/>
            </a:solidFill>
            <a:ln w="12700" cap="flat">
              <a:noFill/>
              <a:miter lim="400000"/>
            </a:ln>
            <a:effectLst/>
          </p:spPr>
          <p:txBody>
            <a:bodyPr wrap="square" lIns="50800" tIns="50800" rIns="50800" bIns="50800" numCol="1" anchor="ctr">
              <a:noAutofit/>
            </a:bodyPr>
            <a:lstStyle/>
            <a:p>
              <a:pPr algn="ctr" defTabSz="457200">
                <a:spcBef>
                  <a:spcPts val="0"/>
                </a:spcBef>
                <a:defRPr sz="3200">
                  <a:latin typeface="Graphik Medium"/>
                  <a:ea typeface="Graphik Medium"/>
                  <a:cs typeface="Graphik Medium"/>
                  <a:sym typeface="Graphik Medium"/>
                </a:defRPr>
              </a:pPr>
            </a:p>
          </p:txBody>
        </p:sp>
      </p:grpSp>
      <p:sp>
        <p:nvSpPr>
          <p:cNvPr id="209" name="Exclude Subsegments…"/>
          <p:cNvSpPr txBox="1"/>
          <p:nvPr/>
        </p:nvSpPr>
        <p:spPr>
          <a:xfrm>
            <a:off x="8147119" y="5380135"/>
            <a:ext cx="5710807" cy="36994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a:defRPr b="1" sz="3600"/>
            </a:pPr>
            <a:r>
              <a:t>Exclude Subsegments </a:t>
            </a:r>
          </a:p>
          <a:p>
            <a:pPr algn="ctr">
              <a:defRPr sz="2400"/>
            </a:pPr>
            <a:r>
              <a:t>(Specialist) Stores</a:t>
            </a:r>
          </a:p>
          <a:p>
            <a:pPr algn="ctr">
              <a:defRPr sz="2400"/>
            </a:pPr>
            <a:r>
              <a:t>Hawker Food</a:t>
            </a:r>
          </a:p>
          <a:p>
            <a:pPr algn="ctr">
              <a:defRPr sz="2400"/>
            </a:pPr>
            <a:r>
              <a:t>Fast Food</a:t>
            </a:r>
          </a:p>
        </p:txBody>
      </p:sp>
      <p:sp>
        <p:nvSpPr>
          <p:cNvPr id="210" name="Line"/>
          <p:cNvSpPr/>
          <p:nvPr/>
        </p:nvSpPr>
        <p:spPr>
          <a:xfrm flipV="1">
            <a:off x="7377876" y="4872450"/>
            <a:ext cx="1" cy="4518990"/>
          </a:xfrm>
          <a:prstGeom prst="line">
            <a:avLst/>
          </a:prstGeom>
          <a:ln w="25400">
            <a:solidFill>
              <a:srgbClr val="000000"/>
            </a:solidFill>
            <a:miter lim="400000"/>
          </a:ln>
        </p:spPr>
        <p:txBody>
          <a:bodyPr lIns="50800" tIns="50800" rIns="50800" bIns="50800" anchor="ctr"/>
          <a:lstStyle/>
          <a:p>
            <a:pPr/>
          </a:p>
        </p:txBody>
      </p:sp>
      <p:sp>
        <p:nvSpPr>
          <p:cNvPr id="211" name="Business"/>
          <p:cNvSpPr txBox="1"/>
          <p:nvPr/>
        </p:nvSpPr>
        <p:spPr>
          <a:xfrm>
            <a:off x="2669791" y="3820045"/>
            <a:ext cx="2602688"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Business</a:t>
            </a:r>
          </a:p>
        </p:txBody>
      </p:sp>
      <p:sp>
        <p:nvSpPr>
          <p:cNvPr id="212" name="Data"/>
          <p:cNvSpPr txBox="1"/>
          <p:nvPr/>
        </p:nvSpPr>
        <p:spPr>
          <a:xfrm>
            <a:off x="10294319" y="3810575"/>
            <a:ext cx="1416407"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Opportunity in Singapore"/>
          <p:cNvSpPr txBox="1"/>
          <p:nvPr>
            <p:ph type="title"/>
          </p:nvPr>
        </p:nvSpPr>
        <p:spPr>
          <a:xfrm>
            <a:off x="2737124" y="838200"/>
            <a:ext cx="9652001" cy="1549400"/>
          </a:xfrm>
          <a:prstGeom prst="rect">
            <a:avLst/>
          </a:prstGeom>
        </p:spPr>
        <p:txBody>
          <a:bodyPr/>
          <a:lstStyle>
            <a:lvl1pPr defTabSz="635634">
              <a:defRPr spc="-194" sz="6468"/>
            </a:lvl1pPr>
          </a:lstStyle>
          <a:p>
            <a:pPr/>
            <a:r>
              <a:t>Opportunity in Singapore</a:t>
            </a:r>
          </a:p>
        </p:txBody>
      </p:sp>
      <p:sp>
        <p:nvSpPr>
          <p:cNvPr id="217" name="SAM  — Zoom into customers and venues that would do well in…"/>
          <p:cNvSpPr txBox="1"/>
          <p:nvPr>
            <p:ph type="body" sz="quarter" idx="1"/>
          </p:nvPr>
        </p:nvSpPr>
        <p:spPr>
          <a:xfrm>
            <a:off x="3488652" y="5390480"/>
            <a:ext cx="8148944" cy="3485116"/>
          </a:xfrm>
          <a:prstGeom prst="rect">
            <a:avLst/>
          </a:prstGeom>
        </p:spPr>
        <p:txBody>
          <a:bodyPr/>
          <a:lstStyle/>
          <a:p>
            <a:pPr marL="0" indent="0" algn="ctr">
              <a:buClrTx/>
              <a:buSzTx/>
              <a:buNone/>
              <a:defRPr sz="3600"/>
            </a:pPr>
            <a:r>
              <a:t>SAM  — Zoom into customers and venues that would do well in</a:t>
            </a:r>
          </a:p>
          <a:p>
            <a:pPr marL="0" indent="0" algn="ctr">
              <a:buClrTx/>
              <a:buSzTx/>
              <a:buNone/>
              <a:defRPr sz="3600"/>
            </a:pPr>
            <a:r>
              <a:t>—&gt; How do we define the 3 criteria by Boozeless? </a:t>
            </a:r>
          </a:p>
        </p:txBody>
      </p:sp>
      <p:sp>
        <p:nvSpPr>
          <p:cNvPr id="218" name="1505"/>
          <p:cNvSpPr txBox="1"/>
          <p:nvPr/>
        </p:nvSpPr>
        <p:spPr>
          <a:xfrm>
            <a:off x="17816631" y="2403848"/>
            <a:ext cx="1599287"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1"/>
            </a:lvl1pPr>
          </a:lstStyle>
          <a:p>
            <a:pPr/>
            <a:r>
              <a:t>1505</a:t>
            </a:r>
          </a:p>
        </p:txBody>
      </p:sp>
      <p:sp>
        <p:nvSpPr>
          <p:cNvPr id="219" name="Serviceable Available Market"/>
          <p:cNvSpPr txBox="1"/>
          <p:nvPr/>
        </p:nvSpPr>
        <p:spPr>
          <a:xfrm>
            <a:off x="15489026" y="1757381"/>
            <a:ext cx="6254497" cy="706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600"/>
            </a:lvl1pPr>
          </a:lstStyle>
          <a:p>
            <a:pPr/>
            <a:r>
              <a:t>Serviceable Available Market</a:t>
            </a:r>
          </a:p>
        </p:txBody>
      </p:sp>
      <p:grpSp>
        <p:nvGrpSpPr>
          <p:cNvPr id="223" name="Group"/>
          <p:cNvGrpSpPr/>
          <p:nvPr/>
        </p:nvGrpSpPr>
        <p:grpSpPr>
          <a:xfrm>
            <a:off x="14864258" y="3646807"/>
            <a:ext cx="7504033" cy="7472519"/>
            <a:chOff x="0" y="0"/>
            <a:chExt cx="7504031" cy="7472518"/>
          </a:xfrm>
        </p:grpSpPr>
        <p:sp>
          <p:nvSpPr>
            <p:cNvPr id="220" name="Oval"/>
            <p:cNvSpPr/>
            <p:nvPr/>
          </p:nvSpPr>
          <p:spPr>
            <a:xfrm>
              <a:off x="0" y="0"/>
              <a:ext cx="7504032" cy="7472519"/>
            </a:xfrm>
            <a:prstGeom prst="ellipse">
              <a:avLst/>
            </a:prstGeom>
            <a:solidFill>
              <a:srgbClr val="DE6CDE">
                <a:alpha val="10000"/>
              </a:srgbClr>
            </a:solidFill>
            <a:ln w="12700" cap="flat">
              <a:noFill/>
              <a:miter lim="400000"/>
            </a:ln>
            <a:effectLst/>
          </p:spPr>
          <p:txBody>
            <a:bodyPr wrap="square" lIns="50800" tIns="50800" rIns="50800" bIns="50800" numCol="1" anchor="ctr">
              <a:noAutofit/>
            </a:bodyPr>
            <a:lstStyle/>
            <a:p>
              <a:pPr algn="ctr" defTabSz="457200">
                <a:spcBef>
                  <a:spcPts val="0"/>
                </a:spcBef>
                <a:defRPr sz="3200">
                  <a:latin typeface="Graphik Medium"/>
                  <a:ea typeface="Graphik Medium"/>
                  <a:cs typeface="Graphik Medium"/>
                  <a:sym typeface="Graphik Medium"/>
                </a:defRPr>
              </a:pPr>
            </a:p>
          </p:txBody>
        </p:sp>
        <p:sp>
          <p:nvSpPr>
            <p:cNvPr id="221" name="Oval"/>
            <p:cNvSpPr/>
            <p:nvPr/>
          </p:nvSpPr>
          <p:spPr>
            <a:xfrm>
              <a:off x="556421" y="1085850"/>
              <a:ext cx="6391188" cy="6364348"/>
            </a:xfrm>
            <a:prstGeom prst="ellipse">
              <a:avLst/>
            </a:prstGeom>
            <a:solidFill>
              <a:srgbClr val="BE41DE">
                <a:alpha val="10000"/>
              </a:srgbClr>
            </a:solidFill>
            <a:ln w="12700" cap="flat">
              <a:noFill/>
              <a:miter lim="400000"/>
            </a:ln>
            <a:effectLst/>
          </p:spPr>
          <p:txBody>
            <a:bodyPr wrap="square" lIns="50800" tIns="50800" rIns="50800" bIns="50800" numCol="1" anchor="ctr">
              <a:noAutofit/>
            </a:bodyPr>
            <a:lstStyle/>
            <a:p>
              <a:pPr algn="ctr" defTabSz="457200">
                <a:spcBef>
                  <a:spcPts val="0"/>
                </a:spcBef>
                <a:defRPr sz="3200">
                  <a:latin typeface="Graphik Medium"/>
                  <a:ea typeface="Graphik Medium"/>
                  <a:cs typeface="Graphik Medium"/>
                  <a:sym typeface="Graphik Medium"/>
                </a:defRPr>
              </a:pPr>
            </a:p>
          </p:txBody>
        </p:sp>
        <p:sp>
          <p:nvSpPr>
            <p:cNvPr id="222" name="Oval"/>
            <p:cNvSpPr/>
            <p:nvPr/>
          </p:nvSpPr>
          <p:spPr>
            <a:xfrm>
              <a:off x="1726948" y="3417072"/>
              <a:ext cx="4050134" cy="4033125"/>
            </a:xfrm>
            <a:prstGeom prst="ellipse">
              <a:avLst/>
            </a:prstGeom>
            <a:solidFill>
              <a:srgbClr val="7846DE"/>
            </a:solidFill>
            <a:ln w="12700" cap="flat">
              <a:noFill/>
              <a:miter lim="400000"/>
            </a:ln>
            <a:effectLst/>
          </p:spPr>
          <p:txBody>
            <a:bodyPr wrap="square" lIns="50800" tIns="50800" rIns="50800" bIns="50800" numCol="1" anchor="ctr">
              <a:noAutofit/>
            </a:bodyPr>
            <a:lstStyle/>
            <a:p>
              <a:pPr algn="ctr" defTabSz="457200">
                <a:spcBef>
                  <a:spcPts val="0"/>
                </a:spcBef>
                <a:defRPr sz="3200">
                  <a:latin typeface="Graphik Medium"/>
                  <a:ea typeface="Graphik Medium"/>
                  <a:cs typeface="Graphik Medium"/>
                  <a:sym typeface="Graphik Medium"/>
                </a:defRPr>
              </a:pPr>
            </a:p>
          </p:txBody>
        </p:sp>
      </p:grpSp>
      <p:sp>
        <p:nvSpPr>
          <p:cNvPr id="224" name="Sizing up the market - SAM"/>
          <p:cNvSpPr txBox="1"/>
          <p:nvPr/>
        </p:nvSpPr>
        <p:spPr>
          <a:xfrm>
            <a:off x="4245481" y="2289056"/>
            <a:ext cx="6635287" cy="8602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825500">
              <a:spcBef>
                <a:spcPts val="0"/>
              </a:spcBef>
              <a:defRPr sz="4000">
                <a:latin typeface="Graphik Medium"/>
                <a:ea typeface="Graphik Medium"/>
                <a:cs typeface="Graphik Medium"/>
                <a:sym typeface="Graphik Medium"/>
              </a:defRPr>
            </a:lvl1pPr>
          </a:lstStyle>
          <a:p>
            <a:pPr/>
            <a:r>
              <a:t>Sizing up the market - SAM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Opportunity in Singapore"/>
          <p:cNvSpPr txBox="1"/>
          <p:nvPr>
            <p:ph type="title"/>
          </p:nvPr>
        </p:nvSpPr>
        <p:spPr>
          <a:xfrm>
            <a:off x="2737124" y="838200"/>
            <a:ext cx="9652001" cy="1549400"/>
          </a:xfrm>
          <a:prstGeom prst="rect">
            <a:avLst/>
          </a:prstGeom>
        </p:spPr>
        <p:txBody>
          <a:bodyPr/>
          <a:lstStyle>
            <a:lvl1pPr defTabSz="635634">
              <a:defRPr spc="-194" sz="6468"/>
            </a:lvl1pPr>
          </a:lstStyle>
          <a:p>
            <a:pPr/>
            <a:r>
              <a:t>Opportunity in Singapore</a:t>
            </a:r>
          </a:p>
        </p:txBody>
      </p:sp>
      <p:sp>
        <p:nvSpPr>
          <p:cNvPr id="227" name="Criteria 1…"/>
          <p:cNvSpPr txBox="1"/>
          <p:nvPr>
            <p:ph type="body" sz="quarter" idx="1"/>
          </p:nvPr>
        </p:nvSpPr>
        <p:spPr>
          <a:xfrm>
            <a:off x="729927" y="4627173"/>
            <a:ext cx="5961647" cy="4731801"/>
          </a:xfrm>
          <a:prstGeom prst="rect">
            <a:avLst/>
          </a:prstGeom>
        </p:spPr>
        <p:txBody>
          <a:bodyPr/>
          <a:lstStyle/>
          <a:p>
            <a:pPr marL="0" indent="0" algn="ctr">
              <a:buClrTx/>
              <a:buSzTx/>
              <a:buNone/>
              <a:defRPr sz="3000"/>
            </a:pPr>
            <a:r>
              <a:t>Criteria 1</a:t>
            </a:r>
          </a:p>
          <a:p>
            <a:pPr marL="0" indent="0" algn="ctr">
              <a:buClrTx/>
              <a:buSzTx/>
              <a:buNone/>
              <a:defRPr sz="3000" u="sng"/>
            </a:pPr>
            <a:r>
              <a:t>Young, Mild, Free </a:t>
            </a:r>
          </a:p>
          <a:p>
            <a:pPr marL="0" indent="0" algn="ctr">
              <a:buClrTx/>
              <a:buSzTx/>
              <a:buNone/>
              <a:defRPr sz="3000"/>
            </a:pPr>
            <a:r>
              <a:t>Venues connected with an active, healthy and sporty lifestyle</a:t>
            </a:r>
          </a:p>
          <a:p>
            <a:pPr marL="0" indent="0" algn="ctr">
              <a:buClrTx/>
              <a:buSzTx/>
              <a:buNone/>
              <a:defRPr sz="3000">
                <a:solidFill>
                  <a:schemeClr val="accent3"/>
                </a:solidFill>
              </a:defRPr>
            </a:pPr>
            <a:r>
              <a:t>—&gt; Restaurants with a healthy and physical lifestyle image</a:t>
            </a:r>
          </a:p>
        </p:txBody>
      </p:sp>
      <p:sp>
        <p:nvSpPr>
          <p:cNvPr id="228" name="738"/>
          <p:cNvSpPr txBox="1"/>
          <p:nvPr/>
        </p:nvSpPr>
        <p:spPr>
          <a:xfrm>
            <a:off x="17870581" y="2403848"/>
            <a:ext cx="1246937"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1"/>
            </a:lvl1pPr>
          </a:lstStyle>
          <a:p>
            <a:pPr/>
            <a:r>
              <a:t>738</a:t>
            </a:r>
          </a:p>
        </p:txBody>
      </p:sp>
      <p:sp>
        <p:nvSpPr>
          <p:cNvPr id="229" name="Young, Mild and Free"/>
          <p:cNvSpPr txBox="1"/>
          <p:nvPr/>
        </p:nvSpPr>
        <p:spPr>
          <a:xfrm>
            <a:off x="16194333" y="1757381"/>
            <a:ext cx="4599433" cy="706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600"/>
            </a:lvl1pPr>
          </a:lstStyle>
          <a:p>
            <a:pPr/>
            <a:r>
              <a:t>Young, Mild and Free</a:t>
            </a:r>
          </a:p>
        </p:txBody>
      </p:sp>
      <p:sp>
        <p:nvSpPr>
          <p:cNvPr id="230" name="Sizing up the market - SAM (1)"/>
          <p:cNvSpPr txBox="1"/>
          <p:nvPr/>
        </p:nvSpPr>
        <p:spPr>
          <a:xfrm>
            <a:off x="4245481" y="2289056"/>
            <a:ext cx="6635287" cy="8602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751205">
              <a:spcBef>
                <a:spcPts val="0"/>
              </a:spcBef>
              <a:defRPr sz="3640">
                <a:latin typeface="Graphik Medium"/>
                <a:ea typeface="Graphik Medium"/>
                <a:cs typeface="Graphik Medium"/>
                <a:sym typeface="Graphik Medium"/>
              </a:defRPr>
            </a:lvl1pPr>
          </a:lstStyle>
          <a:p>
            <a:pPr/>
            <a:r>
              <a:t>Sizing up the market - SAM (1)</a:t>
            </a:r>
          </a:p>
        </p:txBody>
      </p:sp>
      <p:sp>
        <p:nvSpPr>
          <p:cNvPr id="231" name="Line"/>
          <p:cNvSpPr/>
          <p:nvPr/>
        </p:nvSpPr>
        <p:spPr>
          <a:xfrm flipV="1">
            <a:off x="7563124" y="4733579"/>
            <a:ext cx="1" cy="4518990"/>
          </a:xfrm>
          <a:prstGeom prst="line">
            <a:avLst/>
          </a:prstGeom>
          <a:ln w="25400">
            <a:solidFill>
              <a:srgbClr val="000000"/>
            </a:solidFill>
            <a:miter lim="400000"/>
          </a:ln>
        </p:spPr>
        <p:txBody>
          <a:bodyPr lIns="50800" tIns="50800" rIns="50800" bIns="50800" anchor="ctr"/>
          <a:lstStyle/>
          <a:p>
            <a:pPr/>
          </a:p>
        </p:txBody>
      </p:sp>
      <p:grpSp>
        <p:nvGrpSpPr>
          <p:cNvPr id="236" name="Group"/>
          <p:cNvGrpSpPr/>
          <p:nvPr/>
        </p:nvGrpSpPr>
        <p:grpSpPr>
          <a:xfrm>
            <a:off x="14864258" y="3646807"/>
            <a:ext cx="7504033" cy="7472519"/>
            <a:chOff x="0" y="0"/>
            <a:chExt cx="7504031" cy="7472518"/>
          </a:xfrm>
        </p:grpSpPr>
        <p:sp>
          <p:nvSpPr>
            <p:cNvPr id="232" name="Oval"/>
            <p:cNvSpPr/>
            <p:nvPr/>
          </p:nvSpPr>
          <p:spPr>
            <a:xfrm>
              <a:off x="0" y="0"/>
              <a:ext cx="7504032" cy="7472519"/>
            </a:xfrm>
            <a:prstGeom prst="ellipse">
              <a:avLst/>
            </a:prstGeom>
            <a:solidFill>
              <a:srgbClr val="DE6CDE">
                <a:alpha val="10000"/>
              </a:srgbClr>
            </a:solidFill>
            <a:ln w="12700" cap="flat">
              <a:noFill/>
              <a:miter lim="400000"/>
            </a:ln>
            <a:effectLst/>
          </p:spPr>
          <p:txBody>
            <a:bodyPr wrap="square" lIns="50800" tIns="50800" rIns="50800" bIns="50800" numCol="1" anchor="ctr">
              <a:noAutofit/>
            </a:bodyPr>
            <a:lstStyle/>
            <a:p>
              <a:pPr algn="ctr" defTabSz="457200">
                <a:spcBef>
                  <a:spcPts val="0"/>
                </a:spcBef>
                <a:defRPr sz="3200">
                  <a:latin typeface="Graphik Medium"/>
                  <a:ea typeface="Graphik Medium"/>
                  <a:cs typeface="Graphik Medium"/>
                  <a:sym typeface="Graphik Medium"/>
                </a:defRPr>
              </a:pPr>
            </a:p>
          </p:txBody>
        </p:sp>
        <p:sp>
          <p:nvSpPr>
            <p:cNvPr id="233" name="Oval"/>
            <p:cNvSpPr/>
            <p:nvPr/>
          </p:nvSpPr>
          <p:spPr>
            <a:xfrm>
              <a:off x="556421" y="1085850"/>
              <a:ext cx="6391188" cy="6364348"/>
            </a:xfrm>
            <a:prstGeom prst="ellipse">
              <a:avLst/>
            </a:prstGeom>
            <a:solidFill>
              <a:srgbClr val="BE41DE">
                <a:alpha val="10000"/>
              </a:srgbClr>
            </a:solidFill>
            <a:ln w="12700" cap="flat">
              <a:noFill/>
              <a:miter lim="400000"/>
            </a:ln>
            <a:effectLst/>
          </p:spPr>
          <p:txBody>
            <a:bodyPr wrap="square" lIns="50800" tIns="50800" rIns="50800" bIns="50800" numCol="1" anchor="ctr">
              <a:noAutofit/>
            </a:bodyPr>
            <a:lstStyle/>
            <a:p>
              <a:pPr algn="ctr" defTabSz="457200">
                <a:spcBef>
                  <a:spcPts val="0"/>
                </a:spcBef>
                <a:defRPr sz="3200">
                  <a:latin typeface="Graphik Medium"/>
                  <a:ea typeface="Graphik Medium"/>
                  <a:cs typeface="Graphik Medium"/>
                  <a:sym typeface="Graphik Medium"/>
                </a:defRPr>
              </a:pPr>
            </a:p>
          </p:txBody>
        </p:sp>
        <p:sp>
          <p:nvSpPr>
            <p:cNvPr id="234" name="Oval"/>
            <p:cNvSpPr/>
            <p:nvPr/>
          </p:nvSpPr>
          <p:spPr>
            <a:xfrm>
              <a:off x="1726948" y="3417072"/>
              <a:ext cx="4050134" cy="4033125"/>
            </a:xfrm>
            <a:prstGeom prst="ellipse">
              <a:avLst/>
            </a:prstGeom>
            <a:solidFill>
              <a:srgbClr val="8043E6">
                <a:alpha val="25000"/>
              </a:srgbClr>
            </a:solidFill>
            <a:ln w="12700" cap="flat">
              <a:noFill/>
              <a:miter lim="400000"/>
            </a:ln>
            <a:effectLst/>
          </p:spPr>
          <p:txBody>
            <a:bodyPr wrap="square" lIns="50800" tIns="50800" rIns="50800" bIns="50800" numCol="1" anchor="ctr">
              <a:noAutofit/>
            </a:bodyPr>
            <a:lstStyle/>
            <a:p>
              <a:pPr algn="ctr" defTabSz="457200">
                <a:spcBef>
                  <a:spcPts val="0"/>
                </a:spcBef>
                <a:defRPr sz="3200">
                  <a:latin typeface="Graphik Medium"/>
                  <a:ea typeface="Graphik Medium"/>
                  <a:cs typeface="Graphik Medium"/>
                  <a:sym typeface="Graphik Medium"/>
                </a:defRPr>
              </a:pPr>
            </a:p>
          </p:txBody>
        </p:sp>
        <p:sp>
          <p:nvSpPr>
            <p:cNvPr id="235" name="Shape"/>
            <p:cNvSpPr/>
            <p:nvPr/>
          </p:nvSpPr>
          <p:spPr>
            <a:xfrm>
              <a:off x="1671265" y="3354256"/>
              <a:ext cx="2035970" cy="3068825"/>
            </a:xfrm>
            <a:custGeom>
              <a:avLst/>
              <a:gdLst/>
              <a:ahLst/>
              <a:cxnLst>
                <a:cxn ang="0">
                  <a:pos x="wd2" y="hd2"/>
                </a:cxn>
                <a:cxn ang="5400000">
                  <a:pos x="wd2" y="hd2"/>
                </a:cxn>
                <a:cxn ang="10800000">
                  <a:pos x="wd2" y="hd2"/>
                </a:cxn>
                <a:cxn ang="16200000">
                  <a:pos x="wd2" y="hd2"/>
                </a:cxn>
              </a:cxnLst>
              <a:rect l="0" t="0" r="r" b="b"/>
              <a:pathLst>
                <a:path w="21600" h="21566" fill="norm" stroke="1" extrusionOk="0">
                  <a:moveTo>
                    <a:pt x="21267" y="0"/>
                  </a:moveTo>
                  <a:cubicBezTo>
                    <a:pt x="9450" y="279"/>
                    <a:pt x="0" y="6710"/>
                    <a:pt x="0" y="14606"/>
                  </a:cubicBezTo>
                  <a:cubicBezTo>
                    <a:pt x="0" y="17080"/>
                    <a:pt x="930" y="19413"/>
                    <a:pt x="2568" y="21456"/>
                  </a:cubicBezTo>
                  <a:cubicBezTo>
                    <a:pt x="2654" y="21562"/>
                    <a:pt x="2854" y="21596"/>
                    <a:pt x="3011" y="21536"/>
                  </a:cubicBezTo>
                  <a:lnTo>
                    <a:pt x="21314" y="14539"/>
                  </a:lnTo>
                  <a:cubicBezTo>
                    <a:pt x="21491" y="14471"/>
                    <a:pt x="21600" y="14343"/>
                    <a:pt x="21600" y="14207"/>
                  </a:cubicBezTo>
                  <a:lnTo>
                    <a:pt x="21600" y="212"/>
                  </a:lnTo>
                  <a:cubicBezTo>
                    <a:pt x="21600" y="92"/>
                    <a:pt x="21449" y="-4"/>
                    <a:pt x="21267" y="0"/>
                  </a:cubicBezTo>
                  <a:close/>
                </a:path>
              </a:pathLst>
            </a:custGeom>
            <a:solidFill>
              <a:srgbClr val="8043E6"/>
            </a:solidFill>
            <a:ln w="12700" cap="flat">
              <a:noFill/>
              <a:miter lim="400000"/>
            </a:ln>
            <a:effectLst/>
          </p:spPr>
          <p:txBody>
            <a:bodyPr wrap="square" lIns="50800" tIns="50800" rIns="50800" bIns="50800" numCol="1" anchor="ctr">
              <a:noAutofit/>
            </a:bodyPr>
            <a:lstStyle/>
            <a:p>
              <a:pPr algn="ctr" defTabSz="457200">
                <a:spcBef>
                  <a:spcPts val="0"/>
                </a:spcBef>
                <a:defRPr sz="3200">
                  <a:solidFill>
                    <a:srgbClr val="FFFFFF"/>
                  </a:solidFill>
                  <a:latin typeface="Graphik Medium"/>
                  <a:ea typeface="Graphik Medium"/>
                  <a:cs typeface="Graphik Medium"/>
                  <a:sym typeface="Graphik Medium"/>
                </a:defRPr>
              </a:pPr>
            </a:p>
          </p:txBody>
        </p:sp>
      </p:grpSp>
      <p:sp>
        <p:nvSpPr>
          <p:cNvPr id="237" name="Include Subsegment…"/>
          <p:cNvSpPr txBox="1"/>
          <p:nvPr/>
        </p:nvSpPr>
        <p:spPr>
          <a:xfrm>
            <a:off x="8434675" y="4733579"/>
            <a:ext cx="5104380" cy="45189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a:defRPr b="1" sz="3600"/>
            </a:pPr>
            <a:r>
              <a:t>Include Subsegment</a:t>
            </a:r>
          </a:p>
          <a:p>
            <a:pPr algn="ctr">
              <a:defRPr sz="2400"/>
            </a:pPr>
            <a:r>
              <a:t>Vegetarian (restaurant)</a:t>
            </a:r>
          </a:p>
          <a:p>
            <a:pPr algn="ctr">
              <a:defRPr b="1" sz="3600"/>
            </a:pPr>
            <a:r>
              <a:t>Include Amenities </a:t>
            </a:r>
          </a:p>
          <a:p>
            <a:pPr algn="ctr">
              <a:defRPr sz="2400"/>
            </a:pPr>
            <a:r>
              <a:t>Vegetarian_options/ organic_food/  vegan_options </a:t>
            </a:r>
          </a:p>
          <a:p>
            <a:pPr algn="ctr">
              <a:defRPr sz="2400"/>
            </a:pPr>
            <a:r>
              <a:t>Highlights (E.g. Live music performances)</a:t>
            </a:r>
          </a:p>
        </p:txBody>
      </p:sp>
      <p:sp>
        <p:nvSpPr>
          <p:cNvPr id="238" name="Business"/>
          <p:cNvSpPr txBox="1"/>
          <p:nvPr/>
        </p:nvSpPr>
        <p:spPr>
          <a:xfrm>
            <a:off x="2392473" y="3607375"/>
            <a:ext cx="2602688"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Business</a:t>
            </a:r>
          </a:p>
        </p:txBody>
      </p:sp>
      <p:sp>
        <p:nvSpPr>
          <p:cNvPr id="239" name="Data"/>
          <p:cNvSpPr txBox="1"/>
          <p:nvPr/>
        </p:nvSpPr>
        <p:spPr>
          <a:xfrm>
            <a:off x="10277386" y="3607375"/>
            <a:ext cx="1416407"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Criteria 2…"/>
          <p:cNvSpPr txBox="1"/>
          <p:nvPr>
            <p:ph type="body" sz="quarter" idx="1"/>
          </p:nvPr>
        </p:nvSpPr>
        <p:spPr>
          <a:xfrm>
            <a:off x="1118432" y="4629682"/>
            <a:ext cx="5235437" cy="5006184"/>
          </a:xfrm>
          <a:prstGeom prst="rect">
            <a:avLst/>
          </a:prstGeom>
        </p:spPr>
        <p:txBody>
          <a:bodyPr/>
          <a:lstStyle/>
          <a:p>
            <a:pPr marL="0" indent="0" algn="ctr">
              <a:buClrTx/>
              <a:buSzTx/>
              <a:buNone/>
              <a:defRPr sz="3000"/>
            </a:pPr>
            <a:r>
              <a:t>Criteria 2</a:t>
            </a:r>
          </a:p>
          <a:p>
            <a:pPr marL="0" indent="0" algn="ctr">
              <a:buClrTx/>
              <a:buSzTx/>
              <a:buNone/>
              <a:defRPr sz="3000" u="sng"/>
            </a:pPr>
            <a:r>
              <a:t>Aesthetically Anchored </a:t>
            </a:r>
          </a:p>
          <a:p>
            <a:pPr marL="0" indent="0" algn="ctr">
              <a:buClrTx/>
              <a:buSzTx/>
              <a:buNone/>
              <a:defRPr sz="3000"/>
            </a:pPr>
            <a:r>
              <a:t>Venues with unique design, where people go for special occasions</a:t>
            </a:r>
          </a:p>
          <a:p>
            <a:pPr marL="0" indent="0" algn="ctr">
              <a:buClrTx/>
              <a:buSzTx/>
              <a:buNone/>
              <a:defRPr sz="3000">
                <a:solidFill>
                  <a:schemeClr val="accent4">
                    <a:hueOff val="-1109407"/>
                    <a:satOff val="-1495"/>
                    <a:lumOff val="-6330"/>
                  </a:schemeClr>
                </a:solidFill>
              </a:defRPr>
            </a:pPr>
            <a:r>
              <a:t>—&gt; Places that are conventionally high class</a:t>
            </a:r>
          </a:p>
        </p:txBody>
      </p:sp>
      <p:sp>
        <p:nvSpPr>
          <p:cNvPr id="242" name="Opportunity in Singapore"/>
          <p:cNvSpPr txBox="1"/>
          <p:nvPr>
            <p:ph type="title"/>
          </p:nvPr>
        </p:nvSpPr>
        <p:spPr>
          <a:xfrm>
            <a:off x="2737124" y="838200"/>
            <a:ext cx="9652001" cy="1549400"/>
          </a:xfrm>
          <a:prstGeom prst="rect">
            <a:avLst/>
          </a:prstGeom>
        </p:spPr>
        <p:txBody>
          <a:bodyPr/>
          <a:lstStyle>
            <a:lvl1pPr defTabSz="635634">
              <a:defRPr spc="-194" sz="6468"/>
            </a:lvl1pPr>
          </a:lstStyle>
          <a:p>
            <a:pPr/>
            <a:r>
              <a:t>Opportunity in Singapore</a:t>
            </a:r>
          </a:p>
        </p:txBody>
      </p:sp>
      <p:sp>
        <p:nvSpPr>
          <p:cNvPr id="243" name="Oval"/>
          <p:cNvSpPr/>
          <p:nvPr/>
        </p:nvSpPr>
        <p:spPr>
          <a:xfrm>
            <a:off x="14864258" y="3646807"/>
            <a:ext cx="7504033" cy="7472519"/>
          </a:xfrm>
          <a:prstGeom prst="ellipse">
            <a:avLst/>
          </a:prstGeom>
          <a:solidFill>
            <a:srgbClr val="DE6CDE">
              <a:alpha val="10000"/>
            </a:srgbClr>
          </a:solidFill>
          <a:ln w="12700">
            <a:miter lim="400000"/>
          </a:ln>
        </p:spPr>
        <p:txBody>
          <a:bodyPr lIns="50800" tIns="50800" rIns="50800" bIns="50800" anchor="ctr"/>
          <a:lstStyle/>
          <a:p>
            <a:pPr algn="ctr" defTabSz="457200">
              <a:spcBef>
                <a:spcPts val="0"/>
              </a:spcBef>
              <a:defRPr sz="3200">
                <a:latin typeface="Graphik Medium"/>
                <a:ea typeface="Graphik Medium"/>
                <a:cs typeface="Graphik Medium"/>
                <a:sym typeface="Graphik Medium"/>
              </a:defRPr>
            </a:pPr>
          </a:p>
        </p:txBody>
      </p:sp>
      <p:sp>
        <p:nvSpPr>
          <p:cNvPr id="244" name="939"/>
          <p:cNvSpPr txBox="1"/>
          <p:nvPr/>
        </p:nvSpPr>
        <p:spPr>
          <a:xfrm>
            <a:off x="17951963" y="2403848"/>
            <a:ext cx="1328624"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939</a:t>
            </a:r>
          </a:p>
        </p:txBody>
      </p:sp>
      <p:sp>
        <p:nvSpPr>
          <p:cNvPr id="245" name="Aesthetically Anchored"/>
          <p:cNvSpPr txBox="1"/>
          <p:nvPr/>
        </p:nvSpPr>
        <p:spPr>
          <a:xfrm>
            <a:off x="16076756" y="1757381"/>
            <a:ext cx="5079036" cy="7066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Aesthetically Anchored</a:t>
            </a:r>
          </a:p>
        </p:txBody>
      </p:sp>
      <p:sp>
        <p:nvSpPr>
          <p:cNvPr id="246" name="Oval"/>
          <p:cNvSpPr/>
          <p:nvPr/>
        </p:nvSpPr>
        <p:spPr>
          <a:xfrm>
            <a:off x="15420680" y="4732657"/>
            <a:ext cx="6391188" cy="6364348"/>
          </a:xfrm>
          <a:prstGeom prst="ellipse">
            <a:avLst/>
          </a:prstGeom>
          <a:solidFill>
            <a:srgbClr val="BE41DE">
              <a:alpha val="10000"/>
            </a:srgbClr>
          </a:solidFill>
          <a:ln w="12700">
            <a:miter lim="400000"/>
          </a:ln>
        </p:spPr>
        <p:txBody>
          <a:bodyPr lIns="50800" tIns="50800" rIns="50800" bIns="50800" anchor="ctr"/>
          <a:lstStyle/>
          <a:p>
            <a:pPr algn="ctr" defTabSz="457200">
              <a:spcBef>
                <a:spcPts val="0"/>
              </a:spcBef>
              <a:defRPr sz="3200">
                <a:latin typeface="Graphik Medium"/>
                <a:ea typeface="Graphik Medium"/>
                <a:cs typeface="Graphik Medium"/>
                <a:sym typeface="Graphik Medium"/>
              </a:defRPr>
            </a:pPr>
          </a:p>
        </p:txBody>
      </p:sp>
      <p:sp>
        <p:nvSpPr>
          <p:cNvPr id="247" name="Oval"/>
          <p:cNvSpPr/>
          <p:nvPr/>
        </p:nvSpPr>
        <p:spPr>
          <a:xfrm>
            <a:off x="16591207" y="7063879"/>
            <a:ext cx="4050134" cy="4033126"/>
          </a:xfrm>
          <a:prstGeom prst="ellipse">
            <a:avLst/>
          </a:prstGeom>
          <a:solidFill>
            <a:srgbClr val="8043E6">
              <a:alpha val="25000"/>
            </a:srgbClr>
          </a:solidFill>
          <a:ln w="12700">
            <a:miter lim="400000"/>
          </a:ln>
        </p:spPr>
        <p:txBody>
          <a:bodyPr lIns="50800" tIns="50800" rIns="50800" bIns="50800" anchor="ctr"/>
          <a:lstStyle/>
          <a:p>
            <a:pPr algn="ctr" defTabSz="457200">
              <a:spcBef>
                <a:spcPts val="0"/>
              </a:spcBef>
              <a:defRPr sz="3200">
                <a:latin typeface="Graphik Medium"/>
                <a:ea typeface="Graphik Medium"/>
                <a:cs typeface="Graphik Medium"/>
                <a:sym typeface="Graphik Medium"/>
              </a:defRPr>
            </a:pPr>
          </a:p>
        </p:txBody>
      </p:sp>
      <p:sp>
        <p:nvSpPr>
          <p:cNvPr id="248" name="Sizing up the market - SAM (2)"/>
          <p:cNvSpPr txBox="1"/>
          <p:nvPr/>
        </p:nvSpPr>
        <p:spPr>
          <a:xfrm>
            <a:off x="4245481" y="2289056"/>
            <a:ext cx="6635287" cy="8602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742950">
              <a:spcBef>
                <a:spcPts val="0"/>
              </a:spcBef>
              <a:defRPr sz="3600">
                <a:latin typeface="Graphik Medium"/>
                <a:ea typeface="Graphik Medium"/>
                <a:cs typeface="Graphik Medium"/>
                <a:sym typeface="Graphik Medium"/>
              </a:defRPr>
            </a:lvl1pPr>
          </a:lstStyle>
          <a:p>
            <a:pPr/>
            <a:r>
              <a:t>Sizing up the market - SAM (2)</a:t>
            </a:r>
          </a:p>
        </p:txBody>
      </p:sp>
      <p:sp>
        <p:nvSpPr>
          <p:cNvPr id="249" name="Shape"/>
          <p:cNvSpPr/>
          <p:nvPr/>
        </p:nvSpPr>
        <p:spPr>
          <a:xfrm>
            <a:off x="18642271" y="7001003"/>
            <a:ext cx="2035970" cy="3068809"/>
          </a:xfrm>
          <a:custGeom>
            <a:avLst/>
            <a:gdLst/>
            <a:ahLst/>
            <a:cxnLst>
              <a:cxn ang="0">
                <a:pos x="wd2" y="hd2"/>
              </a:cxn>
              <a:cxn ang="5400000">
                <a:pos x="wd2" y="hd2"/>
              </a:cxn>
              <a:cxn ang="10800000">
                <a:pos x="wd2" y="hd2"/>
              </a:cxn>
              <a:cxn ang="16200000">
                <a:pos x="wd2" y="hd2"/>
              </a:cxn>
            </a:cxnLst>
            <a:rect l="0" t="0" r="r" b="b"/>
            <a:pathLst>
              <a:path w="21600" h="21565" fill="norm" stroke="1" extrusionOk="0">
                <a:moveTo>
                  <a:pt x="333" y="1"/>
                </a:moveTo>
                <a:cubicBezTo>
                  <a:pt x="152" y="-4"/>
                  <a:pt x="0" y="93"/>
                  <a:pt x="0" y="213"/>
                </a:cubicBezTo>
                <a:lnTo>
                  <a:pt x="0" y="14207"/>
                </a:lnTo>
                <a:cubicBezTo>
                  <a:pt x="0" y="14343"/>
                  <a:pt x="109" y="14471"/>
                  <a:pt x="286" y="14539"/>
                </a:cubicBezTo>
                <a:lnTo>
                  <a:pt x="18589" y="21536"/>
                </a:lnTo>
                <a:cubicBezTo>
                  <a:pt x="18746" y="21596"/>
                  <a:pt x="18946" y="21561"/>
                  <a:pt x="19032" y="21456"/>
                </a:cubicBezTo>
                <a:cubicBezTo>
                  <a:pt x="20670" y="19413"/>
                  <a:pt x="21600" y="17081"/>
                  <a:pt x="21600" y="14606"/>
                </a:cubicBezTo>
                <a:cubicBezTo>
                  <a:pt x="21600" y="6711"/>
                  <a:pt x="12150" y="279"/>
                  <a:pt x="333" y="1"/>
                </a:cubicBezTo>
                <a:close/>
              </a:path>
            </a:pathLst>
          </a:custGeom>
          <a:solidFill>
            <a:srgbClr val="8043E6"/>
          </a:solidFill>
          <a:ln w="12700">
            <a:miter lim="400000"/>
          </a:ln>
        </p:spPr>
        <p:txBody>
          <a:bodyPr lIns="50800" tIns="50800" rIns="50800" bIns="50800" anchor="ctr"/>
          <a:lstStyle/>
          <a:p>
            <a:pPr algn="ctr" defTabSz="457200">
              <a:spcBef>
                <a:spcPts val="0"/>
              </a:spcBef>
              <a:defRPr sz="3200">
                <a:solidFill>
                  <a:srgbClr val="FFFFFF"/>
                </a:solidFill>
                <a:latin typeface="Graphik Medium"/>
                <a:ea typeface="Graphik Medium"/>
                <a:cs typeface="Graphik Medium"/>
                <a:sym typeface="Graphik Medium"/>
              </a:defRPr>
            </a:pPr>
          </a:p>
        </p:txBody>
      </p:sp>
      <p:sp>
        <p:nvSpPr>
          <p:cNvPr id="250" name="Line"/>
          <p:cNvSpPr/>
          <p:nvPr/>
        </p:nvSpPr>
        <p:spPr>
          <a:xfrm flipV="1">
            <a:off x="7563124" y="4873279"/>
            <a:ext cx="1" cy="4518990"/>
          </a:xfrm>
          <a:prstGeom prst="line">
            <a:avLst/>
          </a:prstGeom>
          <a:ln w="25400">
            <a:solidFill>
              <a:srgbClr val="000000"/>
            </a:solidFill>
            <a:miter lim="400000"/>
          </a:ln>
        </p:spPr>
        <p:txBody>
          <a:bodyPr lIns="50800" tIns="50800" rIns="50800" bIns="50800" anchor="ctr"/>
          <a:lstStyle/>
          <a:p>
            <a:pPr/>
          </a:p>
        </p:txBody>
      </p:sp>
      <p:sp>
        <p:nvSpPr>
          <p:cNvPr id="251" name="Include Subsegment…"/>
          <p:cNvSpPr txBox="1"/>
          <p:nvPr/>
        </p:nvSpPr>
        <p:spPr>
          <a:xfrm>
            <a:off x="8434675" y="4463586"/>
            <a:ext cx="5104380" cy="53383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a:defRPr b="1" sz="3600"/>
            </a:pPr>
            <a:r>
              <a:t>Include Subsegment</a:t>
            </a:r>
          </a:p>
          <a:p>
            <a:pPr algn="ctr">
              <a:defRPr sz="2400"/>
            </a:pPr>
            <a:r>
              <a:t>Fine Dining, Hotels</a:t>
            </a:r>
          </a:p>
          <a:p>
            <a:pPr algn="ctr">
              <a:defRPr b="1" sz="3600"/>
            </a:pPr>
            <a:r>
              <a:t>Include Platform Category</a:t>
            </a:r>
          </a:p>
          <a:p>
            <a:pPr algn="ctr">
              <a:defRPr sz="2400"/>
            </a:pPr>
            <a:r>
              <a:t>Cocktail Bars</a:t>
            </a:r>
          </a:p>
          <a:p>
            <a:pPr algn="ctr">
              <a:defRPr b="1" sz="3600"/>
            </a:pPr>
            <a:r>
              <a:t>Include Price Point* </a:t>
            </a:r>
          </a:p>
          <a:p>
            <a:pPr algn="ctr">
              <a:defRPr sz="2400"/>
            </a:pPr>
            <a:r>
              <a:t>$$$, $$$$</a:t>
            </a:r>
          </a:p>
        </p:txBody>
      </p:sp>
      <p:sp>
        <p:nvSpPr>
          <p:cNvPr id="252" name="*Criteria for High-end consumer"/>
          <p:cNvSpPr txBox="1"/>
          <p:nvPr/>
        </p:nvSpPr>
        <p:spPr>
          <a:xfrm>
            <a:off x="1124076" y="12350108"/>
            <a:ext cx="3633184" cy="7066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ctr">
              <a:defRPr sz="1800"/>
            </a:lvl1pPr>
          </a:lstStyle>
          <a:p>
            <a:pPr/>
            <a:r>
              <a:t>*Criteria for High-end consumer</a:t>
            </a:r>
          </a:p>
        </p:txBody>
      </p:sp>
      <p:sp>
        <p:nvSpPr>
          <p:cNvPr id="253" name="Business"/>
          <p:cNvSpPr txBox="1"/>
          <p:nvPr/>
        </p:nvSpPr>
        <p:spPr>
          <a:xfrm>
            <a:off x="2375540" y="3557147"/>
            <a:ext cx="2602688"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Business</a:t>
            </a:r>
          </a:p>
        </p:txBody>
      </p:sp>
      <p:sp>
        <p:nvSpPr>
          <p:cNvPr id="254" name="Data"/>
          <p:cNvSpPr txBox="1"/>
          <p:nvPr/>
        </p:nvSpPr>
        <p:spPr>
          <a:xfrm>
            <a:off x="10260452" y="3557147"/>
            <a:ext cx="1416407"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Data</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