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57" r:id="rId4"/>
    <p:sldId id="301" r:id="rId5"/>
    <p:sldId id="309" r:id="rId6"/>
    <p:sldId id="302" r:id="rId7"/>
    <p:sldId id="303" r:id="rId8"/>
    <p:sldId id="304" r:id="rId9"/>
    <p:sldId id="305" r:id="rId10"/>
    <p:sldId id="307" r:id="rId11"/>
    <p:sldId id="306" r:id="rId12"/>
    <p:sldId id="300" r:id="rId13"/>
    <p:sldId id="298" r:id="rId14"/>
    <p:sldId id="299" r:id="rId15"/>
    <p:sldId id="308" r:id="rId16"/>
    <p:sldId id="278" r:id="rId17"/>
    <p:sldId id="311" r:id="rId18"/>
    <p:sldId id="310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744" autoAdjust="0"/>
  </p:normalViewPr>
  <p:slideViewPr>
    <p:cSldViewPr>
      <p:cViewPr varScale="1">
        <p:scale>
          <a:sx n="68" d="100"/>
          <a:sy n="68" d="100"/>
        </p:scale>
        <p:origin x="12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80949578-7B7D-482C-8DE5-606F33DF8C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9AF348E-1A1B-4FC4-84B9-4136DCBA5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876F-9CF4-4844-B46A-058B66181BE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7A1985C-3BBA-4CB3-A82B-BA4338625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69718FD-FA09-4500-9A70-52391A41E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7A77-CE67-44BA-97C3-B0051794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11D7-B628-4606-8CA1-ED1DBA1D31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DD51C1-76A8-45EE-B5F0-0C83FFC4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42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078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35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24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63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6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D51C1-76A8-45EE-B5F0-0C83FFC4CF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0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9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95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8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9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12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165A-0A46-46A0-98E0-DDB9D002DC18}" type="datetime1">
              <a:rPr lang="en-US" smtClean="0"/>
              <a:t>1/6/2018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674-65C9-49DD-AE6C-D56BE4094A90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42E3-2BDC-43E1-9E47-5F2CCD6F8002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74B7-6D5E-436B-BB4E-7AEE6FAFD762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9FC-1708-45BD-9BE0-3C1B7004B750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EE8-ACD0-4500-8158-81286FE67BA5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21C2-DAE0-4A26-829F-115ABF937BE2}" type="datetime1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09C3-6C17-4691-93A8-E7AA402E89F6}" type="datetime1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FB3-4D7E-4722-84CF-D19523E251F5}" type="datetime1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AA4-5078-474D-A8EA-6E150B22944E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3EED-4A56-4A7E-8BF3-0724D88E41EE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904DC3-91A6-4921-A71F-A7DA41DA8AFF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9100" y="990600"/>
            <a:ext cx="8610600" cy="990600"/>
          </a:xfrm>
        </p:spPr>
        <p:txBody>
          <a:bodyPr>
            <a:noAutofit/>
          </a:bodyPr>
          <a:lstStyle/>
          <a:p>
            <a:br>
              <a:rPr lang="tr-TR" sz="2800" dirty="0"/>
            </a:br>
            <a:br>
              <a:rPr lang="tr-TR" sz="2800" dirty="0"/>
            </a:br>
            <a:br>
              <a:rPr lang="tr-TR" sz="2800" dirty="0"/>
            </a:br>
            <a:br>
              <a:rPr lang="tr-TR" sz="2800" dirty="0"/>
            </a:br>
            <a:br>
              <a:rPr lang="tr-TR" sz="4800" dirty="0"/>
            </a:br>
            <a:r>
              <a:rPr lang="tr-TR" sz="4800" dirty="0" err="1"/>
              <a:t>Selenium</a:t>
            </a:r>
            <a:r>
              <a:rPr lang="tr-TR" sz="4800" dirty="0"/>
              <a:t> </a:t>
            </a:r>
            <a:r>
              <a:rPr lang="tr-TR" sz="4800" dirty="0" err="1"/>
              <a:t>Script</a:t>
            </a:r>
            <a:r>
              <a:rPr lang="tr-TR" sz="4800" dirty="0"/>
              <a:t> </a:t>
            </a:r>
            <a:r>
              <a:rPr lang="tr-TR" sz="4800" dirty="0" err="1"/>
              <a:t>Runner</a:t>
            </a:r>
            <a:r>
              <a:rPr lang="tr-TR" sz="4800" dirty="0"/>
              <a:t> </a:t>
            </a:r>
            <a:endParaRPr lang="en-US" sz="4800" dirty="0"/>
          </a:p>
        </p:txBody>
      </p:sp>
      <p:sp>
        <p:nvSpPr>
          <p:cNvPr id="9" name="Subtitle 7"/>
          <p:cNvSpPr txBox="1">
            <a:spLocks/>
          </p:cNvSpPr>
          <p:nvPr/>
        </p:nvSpPr>
        <p:spPr bwMode="auto">
          <a:xfrm>
            <a:off x="2362200" y="2395321"/>
            <a:ext cx="4778906" cy="187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 typeface="Arial" charset="0"/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Burcu ERGUN ,Gökçe Ekin NEHAS</a:t>
            </a:r>
          </a:p>
          <a:p>
            <a:pPr algn="ctr">
              <a:buFont typeface="Arial" charset="0"/>
              <a:buNone/>
            </a:pPr>
            <a:endParaRPr lang="tr-TR" altLang="en-US" sz="1400" b="1" dirty="0">
              <a:solidFill>
                <a:srgbClr val="57576E"/>
              </a:solidFill>
            </a:endParaRPr>
          </a:p>
          <a:p>
            <a:pPr algn="ctr"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CENG552 Final Project</a:t>
            </a:r>
          </a:p>
          <a:p>
            <a:pPr algn="ctr"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08.01.2018</a:t>
            </a:r>
          </a:p>
          <a:p>
            <a:pPr algn="ctr">
              <a:buNone/>
            </a:pPr>
            <a:endParaRPr lang="tr-TR" sz="2000" b="1" dirty="0">
              <a:solidFill>
                <a:srgbClr val="57576E"/>
              </a:solidFill>
            </a:endParaRPr>
          </a:p>
          <a:p>
            <a:pPr algn="ctr">
              <a:buNone/>
            </a:pPr>
            <a:r>
              <a:rPr lang="tr-TR" sz="2000" dirty="0" err="1">
                <a:solidFill>
                  <a:srgbClr val="57576E"/>
                </a:solidFill>
              </a:rPr>
              <a:t>Computer</a:t>
            </a:r>
            <a:r>
              <a:rPr lang="tr-TR" sz="2000" dirty="0">
                <a:solidFill>
                  <a:srgbClr val="57576E"/>
                </a:solidFill>
              </a:rPr>
              <a:t> </a:t>
            </a:r>
            <a:r>
              <a:rPr lang="tr-TR" sz="2000" dirty="0" err="1">
                <a:solidFill>
                  <a:srgbClr val="57576E"/>
                </a:solidFill>
              </a:rPr>
              <a:t>Science</a:t>
            </a:r>
            <a:r>
              <a:rPr lang="tr-TR" sz="2000" dirty="0">
                <a:solidFill>
                  <a:srgbClr val="57576E"/>
                </a:solidFill>
              </a:rPr>
              <a:t> </a:t>
            </a:r>
            <a:r>
              <a:rPr lang="tr-TR" sz="2000" dirty="0" err="1">
                <a:solidFill>
                  <a:srgbClr val="57576E"/>
                </a:solidFill>
              </a:rPr>
              <a:t>Department</a:t>
            </a:r>
            <a:endParaRPr lang="tr-TR" sz="2000" dirty="0">
              <a:solidFill>
                <a:srgbClr val="57576E"/>
              </a:solidFill>
            </a:endParaRPr>
          </a:p>
          <a:p>
            <a:pPr>
              <a:buNone/>
            </a:pPr>
            <a:endParaRPr lang="tr-TR" altLang="en-US" b="1" dirty="0">
              <a:solidFill>
                <a:srgbClr val="57576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0283F1-4D0A-4E18-A56C-D315FDE2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0E9E1-3840-45BC-B32C-5517A698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364C91-27D9-4498-AFAD-8AF3C796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308570"/>
            <a:ext cx="1990725" cy="19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6B6C7E-8A44-4274-9595-F1D06749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90" y="1981200"/>
            <a:ext cx="3384627" cy="2633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Test Step </a:t>
            </a:r>
            <a:r>
              <a:rPr lang="tr-TR" sz="4000" dirty="0" err="1"/>
              <a:t>List</a:t>
            </a:r>
            <a:r>
              <a:rPr lang="tr-TR" sz="4000" dirty="0"/>
              <a:t> File</a:t>
            </a:r>
            <a:endParaRPr lang="en-US" sz="4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E0E01C6-2C40-4F79-A50C-D27B144C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3462"/>
            <a:ext cx="4800600" cy="4053938"/>
          </a:xfrm>
        </p:spPr>
        <p:txBody>
          <a:bodyPr>
            <a:normAutofit/>
          </a:bodyPr>
          <a:lstStyle/>
          <a:p>
            <a:r>
              <a:rPr lang="tr-TR" dirty="0"/>
              <a:t>Test Step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as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.</a:t>
            </a:r>
          </a:p>
          <a:p>
            <a:r>
              <a:rPr lang="tr-TR" dirty="0"/>
              <a:t>Operations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wiriting</a:t>
            </a:r>
            <a:r>
              <a:rPr lang="tr-TR" dirty="0"/>
              <a:t> a </a:t>
            </a:r>
            <a:r>
              <a:rPr lang="tr-TR" dirty="0" err="1"/>
              <a:t>text</a:t>
            </a:r>
            <a:r>
              <a:rPr lang="tr-TR" dirty="0"/>
              <a:t> file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</a:t>
            </a:r>
            <a:r>
              <a:rPr lang="tr-TR" dirty="0" err="1"/>
              <a:t>automatically</a:t>
            </a:r>
            <a:r>
              <a:rPr lang="tr-TR" dirty="0"/>
              <a:t>.</a:t>
            </a:r>
          </a:p>
          <a:p>
            <a:r>
              <a:rPr lang="tr-TR" dirty="0" err="1"/>
              <a:t>Usage</a:t>
            </a:r>
            <a:r>
              <a:rPr lang="tr-TR" dirty="0"/>
              <a:t> is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</a:p>
          <a:p>
            <a:r>
              <a:rPr lang="tr-TR" dirty="0"/>
              <a:t>Operations </a:t>
            </a:r>
            <a:r>
              <a:rPr lang="tr-TR" dirty="0" err="1"/>
              <a:t>list</a:t>
            </a:r>
            <a:endParaRPr lang="tr-TR" dirty="0"/>
          </a:p>
          <a:p>
            <a:pPr lvl="1"/>
            <a:r>
              <a:rPr lang="tr-TR" dirty="0"/>
              <a:t>CLICK</a:t>
            </a:r>
          </a:p>
          <a:p>
            <a:pPr lvl="1"/>
            <a:r>
              <a:rPr lang="tr-TR" dirty="0"/>
              <a:t>SETPARAM</a:t>
            </a:r>
          </a:p>
          <a:p>
            <a:pPr lvl="1"/>
            <a:r>
              <a:rPr lang="tr-TR" dirty="0"/>
              <a:t>VERIFYPARAM</a:t>
            </a:r>
          </a:p>
          <a:p>
            <a:pPr lvl="1"/>
            <a:r>
              <a:rPr lang="tr-TR" dirty="0"/>
              <a:t>VERIFYOBJECT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5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6B6C7E-8A44-4274-9595-F1D06749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15" y="1538687"/>
            <a:ext cx="3689427" cy="2888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Test Step </a:t>
            </a:r>
            <a:r>
              <a:rPr lang="tr-TR" sz="4000" dirty="0" err="1"/>
              <a:t>List</a:t>
            </a:r>
            <a:r>
              <a:rPr lang="tr-TR" sz="4000" dirty="0"/>
              <a:t> File</a:t>
            </a:r>
            <a:endParaRPr lang="en-US" sz="4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176C97-4481-4D9F-8011-944060687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430" y="1414469"/>
            <a:ext cx="3693740" cy="4209644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892D0BD-5997-44F5-BC18-09875DE19B3D}"/>
              </a:ext>
            </a:extLst>
          </p:cNvPr>
          <p:cNvCxnSpPr>
            <a:cxnSpLocks/>
          </p:cNvCxnSpPr>
          <p:nvPr/>
        </p:nvCxnSpPr>
        <p:spPr>
          <a:xfrm>
            <a:off x="3886200" y="1828800"/>
            <a:ext cx="15240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4CE7FFF-B625-496F-B6FE-201898066ED5}"/>
              </a:ext>
            </a:extLst>
          </p:cNvPr>
          <p:cNvCxnSpPr>
            <a:cxnSpLocks/>
          </p:cNvCxnSpPr>
          <p:nvPr/>
        </p:nvCxnSpPr>
        <p:spPr>
          <a:xfrm>
            <a:off x="2667000" y="2057400"/>
            <a:ext cx="2743200" cy="4975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1503B6F-1A0E-460F-911A-7F12EA7896C1}"/>
              </a:ext>
            </a:extLst>
          </p:cNvPr>
          <p:cNvCxnSpPr>
            <a:cxnSpLocks/>
          </p:cNvCxnSpPr>
          <p:nvPr/>
        </p:nvCxnSpPr>
        <p:spPr>
          <a:xfrm>
            <a:off x="2104534" y="2159324"/>
            <a:ext cx="3305666" cy="9754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FD575A9-1298-426C-9424-381C7F573800}"/>
              </a:ext>
            </a:extLst>
          </p:cNvPr>
          <p:cNvCxnSpPr/>
          <p:nvPr/>
        </p:nvCxnSpPr>
        <p:spPr>
          <a:xfrm>
            <a:off x="1981200" y="2306174"/>
            <a:ext cx="3505200" cy="15800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7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889E1F51-0337-46FD-BA04-565100AF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296714"/>
            <a:ext cx="4343400" cy="3788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Sample</a:t>
            </a:r>
            <a:r>
              <a:rPr lang="tr-TR" sz="4000" dirty="0"/>
              <a:t> Test Case </a:t>
            </a:r>
            <a:r>
              <a:rPr lang="tr-TR" sz="4000" dirty="0" err="1"/>
              <a:t>For</a:t>
            </a:r>
            <a:r>
              <a:rPr lang="tr-TR" sz="4000" dirty="0"/>
              <a:t> </a:t>
            </a:r>
            <a:r>
              <a:rPr lang="tr-TR" sz="4000" dirty="0" err="1"/>
              <a:t>Cloud</a:t>
            </a:r>
            <a:r>
              <a:rPr lang="tr-TR" sz="4000" dirty="0"/>
              <a:t> WEBUI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4" y="5167082"/>
            <a:ext cx="8607425" cy="914400"/>
          </a:xfrm>
        </p:spPr>
        <p:txBody>
          <a:bodyPr>
            <a:normAutofit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Sample</a:t>
            </a:r>
            <a:r>
              <a:rPr lang="tr-TR" sz="2000" dirty="0"/>
              <a:t> </a:t>
            </a:r>
            <a:r>
              <a:rPr lang="tr-TR" sz="2000" dirty="0" err="1"/>
              <a:t>Cloud</a:t>
            </a:r>
            <a:r>
              <a:rPr lang="tr-TR" sz="2000" dirty="0"/>
              <a:t> </a:t>
            </a:r>
            <a:r>
              <a:rPr lang="tr-TR" sz="2000" dirty="0" err="1"/>
              <a:t>Login</a:t>
            </a:r>
            <a:r>
              <a:rPr lang="tr-TR" sz="2000" dirty="0"/>
              <a:t> Operations Test Case. Test </a:t>
            </a:r>
            <a:r>
              <a:rPr lang="tr-TR" sz="2000" dirty="0" err="1"/>
              <a:t>operations</a:t>
            </a:r>
            <a:r>
              <a:rPr lang="tr-TR" sz="2000" dirty="0"/>
              <a:t> </a:t>
            </a:r>
            <a:r>
              <a:rPr lang="tr-TR" sz="2000" dirty="0" err="1"/>
              <a:t>sequence</a:t>
            </a:r>
            <a:r>
              <a:rPr lang="tr-TR" sz="2000" dirty="0"/>
              <a:t> </a:t>
            </a:r>
            <a:r>
              <a:rPr lang="tr-TR" sz="2000" dirty="0" err="1"/>
              <a:t>give</a:t>
            </a:r>
            <a:r>
              <a:rPr lang="tr-TR" sz="2000" dirty="0"/>
              <a:t> </a:t>
            </a:r>
            <a:r>
              <a:rPr lang="tr-TR" sz="2000" b="1" dirty="0"/>
              <a:t>GenerateTestStepList1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 as </a:t>
            </a:r>
            <a:r>
              <a:rPr lang="tr-TR" sz="2000" dirty="0" err="1"/>
              <a:t>input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r>
              <a:rPr lang="tr-TR" sz="2000" dirty="0"/>
              <a:t>.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writing</a:t>
            </a:r>
            <a:r>
              <a:rPr lang="tr-TR" sz="2000" dirty="0"/>
              <a:t> a </a:t>
            </a:r>
            <a:r>
              <a:rPr lang="tr-TR" sz="2000" dirty="0" err="1"/>
              <a:t>text</a:t>
            </a:r>
            <a:r>
              <a:rPr lang="tr-TR" sz="2000" dirty="0"/>
              <a:t> file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 </a:t>
            </a:r>
            <a:r>
              <a:rPr lang="tr-TR" sz="2000" dirty="0" err="1"/>
              <a:t>sending</a:t>
            </a:r>
            <a:r>
              <a:rPr lang="tr-TR" sz="2000" dirty="0"/>
              <a:t> </a:t>
            </a:r>
            <a:r>
              <a:rPr lang="tr-TR" sz="2000" dirty="0" err="1"/>
              <a:t>related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7EAEF66-6F10-4DB0-9929-0541282BF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75" y="1342656"/>
            <a:ext cx="4357570" cy="26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4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EB6612B1-C995-4319-B228-95CB35E7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476247"/>
            <a:ext cx="3657600" cy="238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(1)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54037" y="1507888"/>
            <a:ext cx="1674763" cy="701912"/>
          </a:xfrm>
          <a:prstGeom prst="borderCallout1">
            <a:avLst>
              <a:gd name="adj1" fmla="val 5312"/>
              <a:gd name="adj2" fmla="val 107410"/>
              <a:gd name="adj3" fmla="val 179360"/>
              <a:gd name="adj4" fmla="val 1366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Generate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Test Step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List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724400"/>
            <a:ext cx="8229600" cy="1828800"/>
          </a:xfrm>
        </p:spPr>
        <p:txBody>
          <a:bodyPr>
            <a:normAutofit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Generate</a:t>
            </a:r>
            <a:r>
              <a:rPr lang="tr-TR" sz="2000" b="1" dirty="0"/>
              <a:t> Test Step </a:t>
            </a:r>
            <a:r>
              <a:rPr lang="tr-TR" sz="2000" b="1" dirty="0" err="1"/>
              <a:t>List</a:t>
            </a:r>
            <a:r>
              <a:rPr lang="tr-TR" sz="2000" b="1" dirty="0"/>
              <a:t> : </a:t>
            </a:r>
            <a:r>
              <a:rPr lang="tr-TR" sz="2000" dirty="0"/>
              <a:t>TestStep.txt is </a:t>
            </a:r>
            <a:r>
              <a:rPr lang="tr-TR" sz="2000" dirty="0" err="1"/>
              <a:t>generated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send</a:t>
            </a:r>
            <a:r>
              <a:rPr lang="tr-TR" sz="2000" dirty="0"/>
              <a:t> </a:t>
            </a:r>
            <a:r>
              <a:rPr lang="tr-TR" sz="2000" dirty="0" err="1"/>
              <a:t>given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 in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. </a:t>
            </a:r>
            <a:r>
              <a:rPr lang="tr-TR" sz="2000" dirty="0" err="1"/>
              <a:t>Ssh</a:t>
            </a:r>
            <a:r>
              <a:rPr lang="tr-TR" sz="2000" dirty="0"/>
              <a:t> </a:t>
            </a:r>
            <a:r>
              <a:rPr lang="tr-TR" sz="2000" dirty="0" err="1"/>
              <a:t>connection</a:t>
            </a:r>
            <a:r>
              <a:rPr lang="tr-TR" sz="2000" dirty="0"/>
              <a:t> is done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virtual</a:t>
            </a:r>
            <a:r>
              <a:rPr lang="tr-TR" sz="2000" dirty="0"/>
              <a:t> PC, file </a:t>
            </a:r>
            <a:r>
              <a:rPr lang="tr-TR" sz="2000" dirty="0" err="1"/>
              <a:t>created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given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</a:t>
            </a:r>
            <a:r>
              <a:rPr lang="tr-TR" sz="2000" dirty="0" err="1"/>
              <a:t>our</a:t>
            </a:r>
            <a:r>
              <a:rPr lang="tr-TR" sz="2000" dirty="0"/>
              <a:t> .</a:t>
            </a:r>
            <a:r>
              <a:rPr lang="tr-TR" sz="2000" dirty="0" err="1"/>
              <a:t>jar</a:t>
            </a:r>
            <a:r>
              <a:rPr lang="tr-TR" sz="2000" dirty="0"/>
              <a:t> file.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Setup</a:t>
            </a:r>
            <a:r>
              <a:rPr lang="tr-TR" sz="2000" b="1" dirty="0"/>
              <a:t> Information</a:t>
            </a:r>
            <a:r>
              <a:rPr lang="tr-TR" sz="2000" dirty="0"/>
              <a:t> : Return PC </a:t>
            </a:r>
            <a:r>
              <a:rPr lang="tr-TR" sz="2000" dirty="0" err="1"/>
              <a:t>list</a:t>
            </a:r>
            <a:r>
              <a:rPr lang="tr-TR" sz="2000" dirty="0"/>
              <a:t> as </a:t>
            </a:r>
            <a:r>
              <a:rPr lang="tr-TR" sz="2000" dirty="0" err="1"/>
              <a:t>output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.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loop</a:t>
            </a:r>
            <a:r>
              <a:rPr lang="tr-TR" sz="2000" dirty="0"/>
              <a:t> </a:t>
            </a:r>
            <a:r>
              <a:rPr lang="tr-TR" sz="2000" dirty="0" err="1"/>
              <a:t>count</a:t>
            </a:r>
            <a:r>
              <a:rPr lang="tr-TR" sz="2000" dirty="0"/>
              <a:t> is </a:t>
            </a:r>
            <a:r>
              <a:rPr lang="tr-TR" sz="2000" dirty="0" err="1"/>
              <a:t>equal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PC </a:t>
            </a:r>
            <a:r>
              <a:rPr lang="tr-TR" sz="2000" dirty="0" err="1"/>
              <a:t>count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FB50242-CBC2-405D-82FB-8B7FAC4BF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473890"/>
            <a:ext cx="2819400" cy="2917416"/>
          </a:xfrm>
          <a:prstGeom prst="rect">
            <a:avLst/>
          </a:prstGeom>
        </p:spPr>
      </p:pic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4486373" y="3996357"/>
            <a:ext cx="1152427" cy="499444"/>
          </a:xfrm>
          <a:prstGeom prst="borderCallout1">
            <a:avLst>
              <a:gd name="adj1" fmla="val 5312"/>
              <a:gd name="adj2" fmla="val 107410"/>
              <a:gd name="adj3" fmla="val -228394"/>
              <a:gd name="adj4" fmla="val 1578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Setup</a:t>
            </a: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Information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64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8122D349-B0B7-4F3F-BA15-A1ECCD79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12" y="1395824"/>
            <a:ext cx="3334221" cy="386197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F01EC31-7AF5-47E6-AA2D-7C306116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96" y="1395824"/>
            <a:ext cx="3254135" cy="3861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(2)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60375" y="2507096"/>
            <a:ext cx="1674763" cy="701912"/>
          </a:xfrm>
          <a:prstGeom prst="borderCallout1">
            <a:avLst>
              <a:gd name="adj1" fmla="val 100666"/>
              <a:gd name="adj2" fmla="val 52248"/>
              <a:gd name="adj3" fmla="val 235767"/>
              <a:gd name="adj4" fmla="val 1017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Test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Automation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System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Library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5444634"/>
            <a:ext cx="8229600" cy="765330"/>
          </a:xfrm>
        </p:spPr>
        <p:txBody>
          <a:bodyPr>
            <a:normAutofit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integrated</a:t>
            </a:r>
            <a:r>
              <a:rPr lang="tr-TR" sz="2000" dirty="0"/>
              <a:t> </a:t>
            </a:r>
            <a:r>
              <a:rPr lang="tr-TR" sz="2000" dirty="0" err="1"/>
              <a:t>our</a:t>
            </a:r>
            <a:r>
              <a:rPr lang="tr-TR" sz="2000" dirty="0"/>
              <a:t> </a:t>
            </a:r>
            <a:r>
              <a:rPr lang="tr-TR" sz="2000" dirty="0" err="1"/>
              <a:t>jar</a:t>
            </a:r>
            <a:r>
              <a:rPr lang="tr-TR" sz="2000" dirty="0"/>
              <a:t> file </a:t>
            </a:r>
            <a:r>
              <a:rPr lang="tr-TR" sz="2000" dirty="0" err="1"/>
              <a:t>doBrowserOperation</a:t>
            </a:r>
            <a:r>
              <a:rPr lang="tr-TR" sz="2000" dirty="0"/>
              <a:t>. </a:t>
            </a:r>
            <a:r>
              <a:rPr lang="tr-TR" sz="2000" dirty="0" err="1"/>
              <a:t>Running</a:t>
            </a:r>
            <a:r>
              <a:rPr lang="tr-TR" sz="2000" dirty="0"/>
              <a:t> </a:t>
            </a:r>
            <a:r>
              <a:rPr lang="tr-TR" sz="2000" dirty="0" err="1"/>
              <a:t>jar</a:t>
            </a:r>
            <a:r>
              <a:rPr lang="tr-TR" sz="2000" dirty="0"/>
              <a:t> file </a:t>
            </a:r>
            <a:r>
              <a:rPr lang="tr-TR" sz="2000" dirty="0" err="1"/>
              <a:t>operation</a:t>
            </a:r>
            <a:r>
              <a:rPr lang="tr-TR" sz="2000" dirty="0"/>
              <a:t> is done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4443444" y="2209800"/>
            <a:ext cx="1053762" cy="475877"/>
          </a:xfrm>
          <a:prstGeom prst="borderCallout1">
            <a:avLst>
              <a:gd name="adj1" fmla="val 48724"/>
              <a:gd name="adj2" fmla="val 99230"/>
              <a:gd name="adj3" fmla="val 277933"/>
              <a:gd name="adj4" fmla="val 130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Library </a:t>
            </a: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function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099FA8E4-A14C-4E30-A6B9-1BFFAED2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19352"/>
            <a:ext cx="4278006" cy="241956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FB89A67-DD6D-4A9E-A726-A41DD48F6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324159"/>
            <a:ext cx="3581826" cy="2704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(2)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60375" y="2507096"/>
            <a:ext cx="1674763" cy="701912"/>
          </a:xfrm>
          <a:prstGeom prst="borderCallout1">
            <a:avLst>
              <a:gd name="adj1" fmla="val 100666"/>
              <a:gd name="adj2" fmla="val 52248"/>
              <a:gd name="adj3" fmla="val 433191"/>
              <a:gd name="adj4" fmla="val 1067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Jar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file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running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here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with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given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input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8079930" y="2458375"/>
            <a:ext cx="925206" cy="970625"/>
          </a:xfrm>
          <a:prstGeom prst="borderCallout1">
            <a:avLst>
              <a:gd name="adj1" fmla="val 49832"/>
              <a:gd name="adj2" fmla="val -4697"/>
              <a:gd name="adj3" fmla="val -383"/>
              <a:gd name="adj4" fmla="val -2704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SSH start here </a:t>
            </a: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given</a:t>
            </a: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PC IP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77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Scripts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Source </a:t>
            </a:r>
            <a:r>
              <a:rPr lang="tr-TR" sz="4000" dirty="0" err="1"/>
              <a:t>Code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16</a:t>
            </a:fld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5724808-30AD-4E84-8462-877E09770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76400"/>
            <a:ext cx="3600450" cy="4241506"/>
          </a:xfrm>
          <a:prstGeom prst="rect">
            <a:avLst/>
          </a:prstGeom>
        </p:spPr>
      </p:pic>
      <p:sp>
        <p:nvSpPr>
          <p:cNvPr id="14" name="Line Callout 1 10">
            <a:extLst>
              <a:ext uri="{FF2B5EF4-FFF2-40B4-BE49-F238E27FC236}">
                <a16:creationId xmlns:a16="http://schemas.microsoft.com/office/drawing/2014/main" id="{3203B71F-6AB3-40FC-B3B8-6E769329695D}"/>
              </a:ext>
            </a:extLst>
          </p:cNvPr>
          <p:cNvSpPr/>
          <p:nvPr/>
        </p:nvSpPr>
        <p:spPr>
          <a:xfrm>
            <a:off x="6250856" y="1461732"/>
            <a:ext cx="2292422" cy="443268"/>
          </a:xfrm>
          <a:prstGeom prst="borderCallout1">
            <a:avLst>
              <a:gd name="adj1" fmla="val 49631"/>
              <a:gd name="adj2" fmla="val -2914"/>
              <a:gd name="adj3" fmla="val 187762"/>
              <a:gd name="adj4" fmla="val -194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Junit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Test Class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Package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7" name="Line Callout 1 10">
            <a:extLst>
              <a:ext uri="{FF2B5EF4-FFF2-40B4-BE49-F238E27FC236}">
                <a16:creationId xmlns:a16="http://schemas.microsoft.com/office/drawing/2014/main" id="{AE916AD3-1D8E-47BE-A19C-307A5C349D8D}"/>
              </a:ext>
            </a:extLst>
          </p:cNvPr>
          <p:cNvSpPr/>
          <p:nvPr/>
        </p:nvSpPr>
        <p:spPr>
          <a:xfrm>
            <a:off x="6250856" y="2025176"/>
            <a:ext cx="2292422" cy="482354"/>
          </a:xfrm>
          <a:prstGeom prst="borderCallout1">
            <a:avLst>
              <a:gd name="adj1" fmla="val 46945"/>
              <a:gd name="adj2" fmla="val -99"/>
              <a:gd name="adj3" fmla="val 110024"/>
              <a:gd name="adj4" fmla="val -1767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Log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operation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during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testing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D0DE824-015E-47D9-B500-5D125EFB27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667001" y="2507530"/>
            <a:ext cx="4730066" cy="5404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Callout 1 10">
            <a:extLst>
              <a:ext uri="{FF2B5EF4-FFF2-40B4-BE49-F238E27FC236}">
                <a16:creationId xmlns:a16="http://schemas.microsoft.com/office/drawing/2014/main" id="{AE6859D2-EF82-4B2D-A8A8-6D6896724AA2}"/>
              </a:ext>
            </a:extLst>
          </p:cNvPr>
          <p:cNvSpPr/>
          <p:nvPr/>
        </p:nvSpPr>
        <p:spPr>
          <a:xfrm>
            <a:off x="6250856" y="2777765"/>
            <a:ext cx="2318346" cy="595668"/>
          </a:xfrm>
          <a:prstGeom prst="borderCallout1">
            <a:avLst>
              <a:gd name="adj1" fmla="val 49631"/>
              <a:gd name="adj2" fmla="val -4039"/>
              <a:gd name="adj3" fmla="val 81124"/>
              <a:gd name="adj4" fmla="val -1428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Map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of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the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web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ui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xml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file pars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operation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22" name="Line Callout 1 10">
            <a:extLst>
              <a:ext uri="{FF2B5EF4-FFF2-40B4-BE49-F238E27FC236}">
                <a16:creationId xmlns:a16="http://schemas.microsoft.com/office/drawing/2014/main" id="{5050EF72-EE8F-4532-A459-32E535B3924B}"/>
              </a:ext>
            </a:extLst>
          </p:cNvPr>
          <p:cNvSpPr/>
          <p:nvPr/>
        </p:nvSpPr>
        <p:spPr>
          <a:xfrm>
            <a:off x="6250856" y="3510336"/>
            <a:ext cx="2318346" cy="528264"/>
          </a:xfrm>
          <a:prstGeom prst="borderCallout1">
            <a:avLst>
              <a:gd name="adj1" fmla="val 39788"/>
              <a:gd name="adj2" fmla="val -3041"/>
              <a:gd name="adj3" fmla="val 10010"/>
              <a:gd name="adj4" fmla="val -1516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Arguments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take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and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operation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select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26" name="Line Callout 1 10">
            <a:extLst>
              <a:ext uri="{FF2B5EF4-FFF2-40B4-BE49-F238E27FC236}">
                <a16:creationId xmlns:a16="http://schemas.microsoft.com/office/drawing/2014/main" id="{300EAB35-05B5-473E-AF56-6AA0C06F0E19}"/>
              </a:ext>
            </a:extLst>
          </p:cNvPr>
          <p:cNvSpPr/>
          <p:nvPr/>
        </p:nvSpPr>
        <p:spPr>
          <a:xfrm>
            <a:off x="6250856" y="4186005"/>
            <a:ext cx="2320703" cy="473312"/>
          </a:xfrm>
          <a:prstGeom prst="borderCallout1">
            <a:avLst>
              <a:gd name="adj1" fmla="val 41573"/>
              <a:gd name="adj2" fmla="val -4972"/>
              <a:gd name="adj3" fmla="val -78873"/>
              <a:gd name="adj4" fmla="val -1580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UI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operations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classes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27" name="Line Callout 1 10">
            <a:extLst>
              <a:ext uri="{FF2B5EF4-FFF2-40B4-BE49-F238E27FC236}">
                <a16:creationId xmlns:a16="http://schemas.microsoft.com/office/drawing/2014/main" id="{3FE1DA25-725C-45AB-9294-96FEB8AF138D}"/>
              </a:ext>
            </a:extLst>
          </p:cNvPr>
          <p:cNvSpPr/>
          <p:nvPr/>
        </p:nvSpPr>
        <p:spPr>
          <a:xfrm>
            <a:off x="6894439" y="4825280"/>
            <a:ext cx="1674763" cy="356320"/>
          </a:xfrm>
          <a:prstGeom prst="borderCallout1">
            <a:avLst>
              <a:gd name="adj1" fmla="val 45603"/>
              <a:gd name="adj2" fmla="val -2350"/>
              <a:gd name="adj3" fmla="val -211305"/>
              <a:gd name="adj4" fmla="val -2359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Program Main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28" name="Line Callout 1 10">
            <a:extLst>
              <a:ext uri="{FF2B5EF4-FFF2-40B4-BE49-F238E27FC236}">
                <a16:creationId xmlns:a16="http://schemas.microsoft.com/office/drawing/2014/main" id="{1158FD13-5908-4CDC-B692-0344312546E3}"/>
              </a:ext>
            </a:extLst>
          </p:cNvPr>
          <p:cNvSpPr/>
          <p:nvPr/>
        </p:nvSpPr>
        <p:spPr>
          <a:xfrm>
            <a:off x="6250857" y="5347563"/>
            <a:ext cx="2318346" cy="486504"/>
          </a:xfrm>
          <a:prstGeom prst="borderCallout1">
            <a:avLst>
              <a:gd name="adj1" fmla="val 44259"/>
              <a:gd name="adj2" fmla="val -1225"/>
              <a:gd name="adj3" fmla="val -114124"/>
              <a:gd name="adj4" fmla="val -1673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Jar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file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folder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with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sample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input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files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86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Scripts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Source </a:t>
            </a:r>
            <a:r>
              <a:rPr lang="tr-TR" sz="4000" dirty="0" err="1"/>
              <a:t>Junit</a:t>
            </a:r>
            <a:r>
              <a:rPr lang="tr-TR" sz="4000" dirty="0"/>
              <a:t> </a:t>
            </a:r>
            <a:r>
              <a:rPr lang="tr-TR" sz="4000" dirty="0" err="1"/>
              <a:t>Tests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CB78D6D-9222-4EF1-98B9-19C48A55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659118"/>
            <a:ext cx="4105275" cy="46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4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 err="1"/>
              <a:t>Conclusion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8D40BF-6225-489F-80BF-A6BCD7FB8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76400"/>
            <a:ext cx="8229600" cy="4114800"/>
          </a:xfrm>
        </p:spPr>
        <p:txBody>
          <a:bodyPr>
            <a:normAutofit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GenerateTestStepList</a:t>
            </a:r>
            <a:r>
              <a:rPr lang="tr-TR" sz="2000" b="1" dirty="0"/>
              <a:t> </a:t>
            </a:r>
            <a:r>
              <a:rPr lang="tr-TR" sz="2000" dirty="0" err="1"/>
              <a:t>and</a:t>
            </a:r>
            <a:r>
              <a:rPr lang="tr-TR" sz="2000" b="1" dirty="0"/>
              <a:t> </a:t>
            </a:r>
            <a:r>
              <a:rPr lang="tr-TR" sz="2000" b="1" dirty="0" err="1"/>
              <a:t>getSetupInformation</a:t>
            </a:r>
            <a:r>
              <a:rPr lang="tr-TR" sz="2000" b="1" dirty="0"/>
              <a:t> </a:t>
            </a:r>
            <a:r>
              <a:rPr lang="tr-TR" sz="2000" b="1" dirty="0" err="1"/>
              <a:t>modules</a:t>
            </a:r>
            <a:r>
              <a:rPr lang="tr-TR" sz="2000" b="1" dirty="0"/>
              <a:t> </a:t>
            </a:r>
            <a:r>
              <a:rPr lang="tr-TR" sz="2000" dirty="0"/>
              <a:t>can </a:t>
            </a:r>
            <a:r>
              <a:rPr lang="tr-TR" sz="2000" dirty="0" err="1"/>
              <a:t>use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test </a:t>
            </a:r>
            <a:r>
              <a:rPr lang="tr-TR" sz="2000" dirty="0" err="1"/>
              <a:t>cases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just</a:t>
            </a:r>
            <a:r>
              <a:rPr lang="tr-TR" sz="2000" dirty="0"/>
              <a:t> </a:t>
            </a:r>
            <a:r>
              <a:rPr lang="tr-TR" sz="2000" dirty="0" err="1"/>
              <a:t>give</a:t>
            </a:r>
            <a:r>
              <a:rPr lang="tr-TR" sz="2000" dirty="0"/>
              <a:t>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inputs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test, </a:t>
            </a:r>
            <a:r>
              <a:rPr lang="tr-TR" sz="2000" dirty="0" err="1"/>
              <a:t>operations</a:t>
            </a:r>
            <a:r>
              <a:rPr lang="tr-TR" sz="2000" dirty="0"/>
              <a:t> </a:t>
            </a:r>
            <a:r>
              <a:rPr lang="tr-TR" sz="2000" dirty="0" err="1"/>
              <a:t>list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web link </a:t>
            </a:r>
            <a:r>
              <a:rPr lang="tr-TR" sz="2000" dirty="0" err="1"/>
              <a:t>adress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mapping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Mapping</a:t>
            </a:r>
            <a:r>
              <a:rPr lang="tr-TR" sz="2000" dirty="0"/>
              <a:t> is </a:t>
            </a:r>
            <a:r>
              <a:rPr lang="tr-TR" sz="2000" dirty="0" err="1"/>
              <a:t>one</a:t>
            </a:r>
            <a:r>
              <a:rPr lang="tr-TR" sz="2000" dirty="0"/>
              <a:t> time </a:t>
            </a:r>
            <a:r>
              <a:rPr lang="tr-TR" sz="2000" dirty="0" err="1"/>
              <a:t>effort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each</a:t>
            </a:r>
            <a:r>
              <a:rPr lang="tr-TR" sz="2000" dirty="0"/>
              <a:t> </a:t>
            </a:r>
            <a:r>
              <a:rPr lang="tr-TR" sz="2000" dirty="0" err="1"/>
              <a:t>different</a:t>
            </a:r>
            <a:r>
              <a:rPr lang="tr-TR" sz="2000" dirty="0"/>
              <a:t> web </a:t>
            </a:r>
            <a:r>
              <a:rPr lang="tr-TR" sz="2000" dirty="0" err="1"/>
              <a:t>address</a:t>
            </a:r>
            <a:r>
              <a:rPr lang="tr-TR" sz="2000" dirty="0"/>
              <a:t>.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We</a:t>
            </a:r>
            <a:r>
              <a:rPr lang="tr-TR" sz="2000" dirty="0"/>
              <a:t> can </a:t>
            </a:r>
            <a:r>
              <a:rPr lang="tr-TR" sz="2000" dirty="0" err="1"/>
              <a:t>create</a:t>
            </a:r>
            <a:r>
              <a:rPr lang="tr-TR" sz="2000" dirty="0"/>
              <a:t> </a:t>
            </a:r>
            <a:r>
              <a:rPr lang="tr-TR" sz="2000" dirty="0" err="1"/>
              <a:t>lots</a:t>
            </a:r>
            <a:r>
              <a:rPr lang="tr-TR" sz="2000" dirty="0"/>
              <a:t> of </a:t>
            </a:r>
            <a:r>
              <a:rPr lang="tr-TR" sz="2000" dirty="0" err="1"/>
              <a:t>different</a:t>
            </a:r>
            <a:r>
              <a:rPr lang="tr-TR" sz="2000" dirty="0"/>
              <a:t> </a:t>
            </a:r>
            <a:r>
              <a:rPr lang="tr-TR" sz="2000" dirty="0" err="1"/>
              <a:t>scenario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mapping</a:t>
            </a:r>
            <a:r>
              <a:rPr lang="tr-TR" sz="2000" dirty="0"/>
              <a:t> </a:t>
            </a:r>
            <a:r>
              <a:rPr lang="tr-TR" sz="2000" dirty="0" err="1"/>
              <a:t>ID’s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When</a:t>
            </a:r>
            <a:r>
              <a:rPr lang="tr-TR" sz="2000" dirty="0"/>
              <a:t> test </a:t>
            </a:r>
            <a:r>
              <a:rPr lang="tr-TR" sz="2000" dirty="0" err="1"/>
              <a:t>login</a:t>
            </a:r>
            <a:r>
              <a:rPr lang="tr-TR" sz="2000" dirty="0"/>
              <a:t> </a:t>
            </a:r>
            <a:r>
              <a:rPr lang="tr-TR" sz="2000" dirty="0" err="1"/>
              <a:t>scenario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different</a:t>
            </a:r>
            <a:r>
              <a:rPr lang="tr-TR" sz="2000" dirty="0"/>
              <a:t> web link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need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change</a:t>
            </a:r>
            <a:r>
              <a:rPr lang="tr-TR" sz="2000" dirty="0"/>
              <a:t> </a:t>
            </a:r>
            <a:r>
              <a:rPr lang="tr-TR" sz="2000" dirty="0" err="1"/>
              <a:t>just</a:t>
            </a:r>
            <a:r>
              <a:rPr lang="tr-TR" sz="2000" dirty="0"/>
              <a:t> </a:t>
            </a:r>
            <a:r>
              <a:rPr lang="tr-TR" sz="2000" dirty="0" err="1"/>
              <a:t>map</a:t>
            </a:r>
            <a:r>
              <a:rPr lang="tr-TR" sz="2000" dirty="0"/>
              <a:t> file.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63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762000"/>
          </a:xfrm>
        </p:spPr>
        <p:txBody>
          <a:bodyPr/>
          <a:lstStyle/>
          <a:p>
            <a:r>
              <a:rPr lang="tr-TR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3883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err="1"/>
              <a:t>Motivation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Test Environment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Sample</a:t>
            </a:r>
            <a:r>
              <a:rPr lang="tr-TR" dirty="0"/>
              <a:t> Test Case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Motivations</a:t>
            </a:r>
            <a:r>
              <a:rPr lang="tr-TR" sz="4000" dirty="0"/>
              <a:t> of </a:t>
            </a:r>
            <a:r>
              <a:rPr lang="tr-TR" sz="4000" dirty="0" err="1"/>
              <a:t>The</a:t>
            </a:r>
            <a:r>
              <a:rPr lang="tr-TR" sz="4000" dirty="0"/>
              <a:t> Project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4146550"/>
          </a:xfrm>
        </p:spPr>
        <p:txBody>
          <a:bodyPr>
            <a:normAutofit/>
          </a:bodyPr>
          <a:lstStyle/>
          <a:p>
            <a:r>
              <a:rPr lang="tr-TR" dirty="0" err="1"/>
              <a:t>Our</a:t>
            </a:r>
            <a:r>
              <a:rPr lang="tr-TR" dirty="0"/>
              <a:t> QA Test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doing</a:t>
            </a:r>
            <a:r>
              <a:rPr lang="tr-TR" dirty="0"/>
              <a:t> </a:t>
            </a:r>
            <a:r>
              <a:rPr lang="tr-TR" dirty="0" err="1"/>
              <a:t>embedded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black-box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endParaRPr lang="en-US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Product </a:t>
            </a:r>
            <a:r>
              <a:rPr lang="tr-TR" dirty="0" err="1"/>
              <a:t>variations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reusable</a:t>
            </a:r>
            <a:r>
              <a:rPr lang="tr-TR" dirty="0"/>
              <a:t> test </a:t>
            </a:r>
            <a:r>
              <a:rPr lang="tr-TR" dirty="0" err="1"/>
              <a:t>modules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covere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Usage</a:t>
            </a:r>
            <a:r>
              <a:rPr lang="tr-TR" sz="4000" dirty="0"/>
              <a:t> </a:t>
            </a:r>
            <a:r>
              <a:rPr lang="tr-TR" sz="4000" dirty="0" err="1"/>
              <a:t>Area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41465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Wireless Access Point(WAP) WEB UI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/>
              <a:t>But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Web UI </a:t>
            </a:r>
            <a:r>
              <a:rPr lang="tr-TR" dirty="0" err="1"/>
              <a:t>except</a:t>
            </a:r>
            <a:r>
              <a:rPr lang="tr-TR" dirty="0"/>
              <a:t> WAP Web UI. 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cloud</a:t>
            </a:r>
            <a:r>
              <a:rPr lang="tr-TR" dirty="0"/>
              <a:t> Web UI,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adapter</a:t>
            </a:r>
            <a:r>
              <a:rPr lang="tr-TR" dirty="0"/>
              <a:t> Web UI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generic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test </a:t>
            </a:r>
            <a:r>
              <a:rPr lang="tr-TR" dirty="0" err="1"/>
              <a:t>automation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</a:t>
            </a:r>
            <a:endParaRPr lang="en-US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70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CE2EAC-192D-46EE-95B2-C9E38A43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78" y="303213"/>
            <a:ext cx="8229600" cy="10668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Usage</a:t>
            </a:r>
            <a:r>
              <a:rPr lang="tr-TR" sz="4000" dirty="0"/>
              <a:t> </a:t>
            </a:r>
            <a:r>
              <a:rPr lang="tr-TR" sz="4000" dirty="0" err="1"/>
              <a:t>Area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9542BF-A521-4F2F-9229-DD250A8E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8001000" cy="422116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test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WAP </a:t>
            </a:r>
            <a:r>
              <a:rPr lang="tr-TR" dirty="0" err="1"/>
              <a:t>these</a:t>
            </a:r>
            <a:r>
              <a:rPr lang="tr-TR" dirty="0"/>
              <a:t> web UI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WAP 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virtual</a:t>
            </a:r>
            <a:r>
              <a:rPr lang="tr-TR" dirty="0"/>
              <a:t> PC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PC.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4 test </a:t>
            </a:r>
            <a:r>
              <a:rPr lang="tr-TR" dirty="0" err="1"/>
              <a:t>house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test </a:t>
            </a:r>
            <a:r>
              <a:rPr lang="tr-TR" dirty="0" err="1"/>
              <a:t>house</a:t>
            </a:r>
            <a:r>
              <a:rPr lang="tr-TR" dirty="0"/>
              <a:t> has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20 WAP test </a:t>
            </a:r>
            <a:r>
              <a:rPr lang="tr-TR" dirty="0" err="1"/>
              <a:t>setup</a:t>
            </a:r>
            <a:r>
              <a:rPr lang="tr-TR" dirty="0"/>
              <a:t>. 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test </a:t>
            </a:r>
            <a:r>
              <a:rPr lang="tr-TR" dirty="0" err="1"/>
              <a:t>all</a:t>
            </a:r>
            <a:r>
              <a:rPr lang="tr-TR" dirty="0"/>
              <a:t> PC </a:t>
            </a:r>
            <a:r>
              <a:rPr lang="tr-TR" dirty="0" err="1"/>
              <a:t>same</a:t>
            </a:r>
            <a:r>
              <a:rPr lang="tr-TR" dirty="0"/>
              <a:t> time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inputs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E3D2E47-09CC-44A9-B16C-FFC1A908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26670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is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flexible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web </a:t>
            </a:r>
            <a:r>
              <a:rPr lang="tr-TR" dirty="0" err="1"/>
              <a:t>sites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managing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jar</a:t>
            </a:r>
            <a:r>
              <a:rPr lang="tr-TR" dirty="0"/>
              <a:t> file </a:t>
            </a:r>
            <a:r>
              <a:rPr lang="tr-TR" dirty="0" err="1"/>
              <a:t>which</a:t>
            </a:r>
            <a:r>
              <a:rPr lang="tr-TR" dirty="0"/>
              <a:t> has </a:t>
            </a:r>
            <a:r>
              <a:rPr lang="tr-TR" dirty="0" err="1"/>
              <a:t>inputs</a:t>
            </a:r>
            <a:r>
              <a:rPr lang="tr-TR" dirty="0"/>
              <a:t> </a:t>
            </a:r>
            <a:r>
              <a:rPr lang="tr-TR" dirty="0" err="1"/>
              <a:t>WebUI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, test step </a:t>
            </a:r>
            <a:r>
              <a:rPr lang="tr-TR" dirty="0" err="1"/>
              <a:t>list</a:t>
            </a:r>
            <a:r>
              <a:rPr lang="tr-TR" dirty="0"/>
              <a:t>, web </a:t>
            </a:r>
            <a:r>
              <a:rPr lang="tr-TR" dirty="0" err="1"/>
              <a:t>address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copy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jar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PC.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B8925AB-339A-4F4A-99B2-93BC14C6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56" y="5040406"/>
            <a:ext cx="7200899" cy="2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0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83E717F-2B73-4B7E-B082-DFADAE81E30C}"/>
              </a:ext>
            </a:extLst>
          </p:cNvPr>
          <p:cNvCxnSpPr>
            <a:cxnSpLocks/>
          </p:cNvCxnSpPr>
          <p:nvPr/>
        </p:nvCxnSpPr>
        <p:spPr>
          <a:xfrm>
            <a:off x="3429000" y="3200400"/>
            <a:ext cx="2616724" cy="1981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</a:t>
            </a:r>
            <a:r>
              <a:rPr lang="tr-TR" sz="4000" dirty="0" err="1"/>
              <a:t>Input</a:t>
            </a:r>
            <a:r>
              <a:rPr lang="tr-TR" sz="4000" dirty="0"/>
              <a:t> </a:t>
            </a:r>
            <a:r>
              <a:rPr lang="tr-TR" sz="4000" dirty="0" err="1"/>
              <a:t>Files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2667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has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files</a:t>
            </a: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>
              <a:spcBef>
                <a:spcPts val="0"/>
              </a:spcBef>
              <a:defRPr/>
            </a:pPr>
            <a:r>
              <a:rPr lang="tr-TR" sz="2000" dirty="0"/>
              <a:t>Web Link File</a:t>
            </a:r>
          </a:p>
          <a:p>
            <a:pPr lvl="1">
              <a:spcBef>
                <a:spcPts val="0"/>
              </a:spcBef>
              <a:defRPr/>
            </a:pPr>
            <a:r>
              <a:rPr lang="tr-TR" sz="2000" dirty="0" err="1"/>
              <a:t>Mapping</a:t>
            </a:r>
            <a:r>
              <a:rPr lang="tr-TR" sz="2000" dirty="0"/>
              <a:t> file</a:t>
            </a:r>
          </a:p>
          <a:p>
            <a:pPr lvl="1">
              <a:spcBef>
                <a:spcPts val="0"/>
              </a:spcBef>
              <a:defRPr/>
            </a:pPr>
            <a:r>
              <a:rPr lang="tr-TR" sz="2000" dirty="0"/>
              <a:t>Test Step </a:t>
            </a:r>
            <a:r>
              <a:rPr lang="tr-TR" sz="2000" dirty="0" err="1"/>
              <a:t>List</a:t>
            </a:r>
            <a:r>
              <a:rPr lang="tr-TR" sz="2000" dirty="0"/>
              <a:t> file </a:t>
            </a:r>
          </a:p>
          <a:p>
            <a:pPr lvl="1"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C39668-91A3-4955-9D77-64BE0430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5181600"/>
            <a:ext cx="7696200" cy="301812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76BC44F-579A-463A-AC42-E8B0697C3BD4}"/>
              </a:ext>
            </a:extLst>
          </p:cNvPr>
          <p:cNvCxnSpPr>
            <a:cxnSpLocks/>
          </p:cNvCxnSpPr>
          <p:nvPr/>
        </p:nvCxnSpPr>
        <p:spPr>
          <a:xfrm>
            <a:off x="3352800" y="2895600"/>
            <a:ext cx="4426474" cy="2209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F9C8BB5-73E8-4AEF-916F-B1EA5676E34D}"/>
              </a:ext>
            </a:extLst>
          </p:cNvPr>
          <p:cNvCxnSpPr>
            <a:cxnSpLocks/>
          </p:cNvCxnSpPr>
          <p:nvPr/>
        </p:nvCxnSpPr>
        <p:spPr>
          <a:xfrm>
            <a:off x="2743200" y="3717696"/>
            <a:ext cx="1181100" cy="14639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Web Link File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3200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/>
              <a:t>Web Link file is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URL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>
              <a:spcBef>
                <a:spcPts val="0"/>
              </a:spcBef>
              <a:defRPr/>
            </a:pPr>
            <a:r>
              <a:rPr lang="tr-TR" sz="2000" dirty="0" err="1"/>
              <a:t>WebLink</a:t>
            </a:r>
            <a:r>
              <a:rPr lang="tr-TR" sz="2000" dirty="0"/>
              <a:t> File</a:t>
            </a:r>
          </a:p>
          <a:p>
            <a:pPr lvl="1"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r>
              <a:rPr lang="tr-TR" sz="2000" dirty="0" err="1"/>
              <a:t>It</a:t>
            </a:r>
            <a:r>
              <a:rPr lang="tr-TR" sz="2000" dirty="0"/>
              <a:t> is </a:t>
            </a:r>
            <a:r>
              <a:rPr lang="tr-TR" sz="2000" dirty="0" err="1"/>
              <a:t>input</a:t>
            </a:r>
            <a:r>
              <a:rPr lang="tr-TR" sz="2000" dirty="0"/>
              <a:t> </a:t>
            </a:r>
            <a:r>
              <a:rPr lang="tr-TR" sz="2000" dirty="0" err="1"/>
              <a:t>variable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test </a:t>
            </a:r>
            <a:r>
              <a:rPr lang="tr-TR" sz="2000" dirty="0" err="1"/>
              <a:t>case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it </a:t>
            </a:r>
            <a:r>
              <a:rPr lang="tr-TR" sz="2000" dirty="0" err="1"/>
              <a:t>automatically</a:t>
            </a:r>
            <a:r>
              <a:rPr lang="tr-TR" sz="2000" dirty="0"/>
              <a:t> </a:t>
            </a:r>
            <a:r>
              <a:rPr lang="tr-TR" sz="2000" dirty="0" err="1"/>
              <a:t>writing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text</a:t>
            </a:r>
            <a:r>
              <a:rPr lang="tr-TR" sz="2000" dirty="0"/>
              <a:t> </a:t>
            </a:r>
            <a:r>
              <a:rPr lang="tr-TR" sz="2000" dirty="0" err="1"/>
              <a:t>fle</a:t>
            </a:r>
            <a:r>
              <a:rPr lang="tr-TR" sz="2000" dirty="0"/>
              <a:t> </a:t>
            </a:r>
            <a:r>
              <a:rPr lang="tr-TR" sz="2000" dirty="0" err="1"/>
              <a:t>while</a:t>
            </a:r>
            <a:r>
              <a:rPr lang="tr-TR" sz="2000" dirty="0"/>
              <a:t> test is </a:t>
            </a:r>
            <a:r>
              <a:rPr lang="tr-TR" sz="2000" dirty="0" err="1"/>
              <a:t>running</a:t>
            </a:r>
            <a:r>
              <a:rPr lang="tr-TR" sz="2000" dirty="0"/>
              <a:t>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C39668-91A3-4955-9D77-64BE0430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433482"/>
            <a:ext cx="7696200" cy="301812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76BC44F-579A-463A-AC42-E8B0697C3BD4}"/>
              </a:ext>
            </a:extLst>
          </p:cNvPr>
          <p:cNvCxnSpPr>
            <a:cxnSpLocks/>
          </p:cNvCxnSpPr>
          <p:nvPr/>
        </p:nvCxnSpPr>
        <p:spPr>
          <a:xfrm>
            <a:off x="3352800" y="2895600"/>
            <a:ext cx="44958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154AA870-0793-48AF-9ADF-F85D0272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81282"/>
            <a:ext cx="5934075" cy="16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0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Mapping</a:t>
            </a:r>
            <a:r>
              <a:rPr lang="tr-TR" sz="4000" dirty="0"/>
              <a:t> File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3962400"/>
            <a:ext cx="3657600" cy="2156719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Mapping</a:t>
            </a:r>
            <a:r>
              <a:rPr lang="tr-TR" dirty="0"/>
              <a:t> file is </a:t>
            </a:r>
            <a:r>
              <a:rPr lang="tr-TR" dirty="0" err="1"/>
              <a:t>defining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Web UI </a:t>
            </a:r>
            <a:r>
              <a:rPr lang="tr-TR" dirty="0" err="1"/>
              <a:t>elements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xml</a:t>
            </a:r>
            <a:r>
              <a:rPr lang="tr-TR" dirty="0"/>
              <a:t> file. 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has ID. &lt;</a:t>
            </a:r>
            <a:r>
              <a:rPr lang="tr-TR" dirty="0" err="1"/>
              <a:t>PageObject</a:t>
            </a:r>
            <a:r>
              <a:rPr lang="tr-TR" dirty="0"/>
              <a:t>&gt; </a:t>
            </a:r>
            <a:r>
              <a:rPr lang="tr-TR" dirty="0" err="1"/>
              <a:t>tag</a:t>
            </a:r>
            <a:r>
              <a:rPr lang="tr-TR" dirty="0"/>
              <a:t> define </a:t>
            </a:r>
            <a:r>
              <a:rPr lang="tr-TR" dirty="0" err="1"/>
              <a:t>object</a:t>
            </a:r>
            <a:r>
              <a:rPr lang="tr-TR" dirty="0"/>
              <a:t> ID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Xpath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&lt;</a:t>
            </a:r>
            <a:r>
              <a:rPr lang="tr-TR" dirty="0" err="1"/>
              <a:t>uniq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&gt;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test </a:t>
            </a:r>
            <a:r>
              <a:rPr lang="tr-TR" dirty="0" err="1"/>
              <a:t>steps</a:t>
            </a:r>
            <a:r>
              <a:rPr lang="tr-TR" dirty="0"/>
              <a:t>. </a:t>
            </a:r>
            <a:endParaRPr lang="tr-TR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176C97-4481-4D9F-8011-94406068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30" y="1414469"/>
            <a:ext cx="3693740" cy="420964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78148CC-DF05-46E5-8D8C-43F831E8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1964"/>
            <a:ext cx="2482436" cy="2521777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892D0BD-5997-44F5-BC18-09875DE19B3D}"/>
              </a:ext>
            </a:extLst>
          </p:cNvPr>
          <p:cNvCxnSpPr/>
          <p:nvPr/>
        </p:nvCxnSpPr>
        <p:spPr>
          <a:xfrm flipV="1">
            <a:off x="3657600" y="1905000"/>
            <a:ext cx="1752600" cy="797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4CE7FFF-B625-496F-B6FE-201898066ED5}"/>
              </a:ext>
            </a:extLst>
          </p:cNvPr>
          <p:cNvCxnSpPr/>
          <p:nvPr/>
        </p:nvCxnSpPr>
        <p:spPr>
          <a:xfrm flipV="1">
            <a:off x="3581400" y="2554948"/>
            <a:ext cx="1828800" cy="416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1503B6F-1A0E-460F-911A-7F12EA7896C1}"/>
              </a:ext>
            </a:extLst>
          </p:cNvPr>
          <p:cNvCxnSpPr/>
          <p:nvPr/>
        </p:nvCxnSpPr>
        <p:spPr>
          <a:xfrm>
            <a:off x="3581400" y="3276600"/>
            <a:ext cx="19050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0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21102</TotalTime>
  <Words>800</Words>
  <Application>Microsoft Office PowerPoint</Application>
  <PresentationFormat>Ekran Gösterisi (4:3)</PresentationFormat>
  <Paragraphs>152</Paragraphs>
  <Slides>18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Palatino Linotype</vt:lpstr>
      <vt:lpstr>Wingdings 2</vt:lpstr>
      <vt:lpstr>Executive</vt:lpstr>
      <vt:lpstr>     Selenium Script Runner </vt:lpstr>
      <vt:lpstr>Outline</vt:lpstr>
      <vt:lpstr>Motivations of The Project</vt:lpstr>
      <vt:lpstr>Selenium Usage Area</vt:lpstr>
      <vt:lpstr>Selenium Usage Area</vt:lpstr>
      <vt:lpstr>Selenium Script Runner </vt:lpstr>
      <vt:lpstr>Selenium Script Runner Input Files</vt:lpstr>
      <vt:lpstr>Web Link File</vt:lpstr>
      <vt:lpstr>Mapping File</vt:lpstr>
      <vt:lpstr>Test Step List File</vt:lpstr>
      <vt:lpstr>Test Step List File</vt:lpstr>
      <vt:lpstr>Sample Test Case For Cloud WEBUI</vt:lpstr>
      <vt:lpstr>Test Case Preparation(1)</vt:lpstr>
      <vt:lpstr>Test Case Preparation(2)</vt:lpstr>
      <vt:lpstr>Test Case Preparation(2)</vt:lpstr>
      <vt:lpstr>Selenium Scripts Runner Source Code</vt:lpstr>
      <vt:lpstr>Selenium Scripts Runner Source Junit Tests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Successive Reﬁnement of Models for Model-Based Testing to Increase System Test Effectiveness</dc:title>
  <dc:creator>Ceren Şahin</dc:creator>
  <cp:lastModifiedBy>Burcu Ergun</cp:lastModifiedBy>
  <cp:revision>117</cp:revision>
  <cp:lastPrinted>2018-01-03T10:56:52Z</cp:lastPrinted>
  <dcterms:created xsi:type="dcterms:W3CDTF">2016-04-05T07:36:38Z</dcterms:created>
  <dcterms:modified xsi:type="dcterms:W3CDTF">2018-01-06T14:49:52Z</dcterms:modified>
</cp:coreProperties>
</file>