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57" r:id="rId4"/>
    <p:sldId id="301" r:id="rId5"/>
    <p:sldId id="309" r:id="rId6"/>
    <p:sldId id="302" r:id="rId7"/>
    <p:sldId id="303" r:id="rId8"/>
    <p:sldId id="304" r:id="rId9"/>
    <p:sldId id="305" r:id="rId10"/>
    <p:sldId id="312" r:id="rId11"/>
    <p:sldId id="306" r:id="rId12"/>
    <p:sldId id="300" r:id="rId13"/>
    <p:sldId id="298" r:id="rId14"/>
    <p:sldId id="299" r:id="rId15"/>
    <p:sldId id="308" r:id="rId16"/>
    <p:sldId id="278" r:id="rId17"/>
    <p:sldId id="311" r:id="rId18"/>
    <p:sldId id="310" r:id="rId1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744" autoAdjust="0"/>
  </p:normalViewPr>
  <p:slideViewPr>
    <p:cSldViewPr>
      <p:cViewPr varScale="1">
        <p:scale>
          <a:sx n="67" d="100"/>
          <a:sy n="67" d="100"/>
        </p:scale>
        <p:origin x="12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80949578-7B7D-482C-8DE5-606F33DF8C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9AF348E-1A1B-4FC4-84B9-4136DCBA5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876F-9CF4-4844-B46A-058B66181BED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7A1985C-3BBA-4CB3-A82B-BA43386256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9718FD-FA09-4500-9A70-52391A41E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7A77-CE67-44BA-97C3-B0051794F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6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8A11D7-B628-4606-8CA1-ED1DBA1D317C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6DD51C1-76A8-45EE-B5F0-0C83FFC4C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420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350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24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37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D51C1-76A8-45EE-B5F0-0C83FFC4CF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0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9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95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8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12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test model can be considered</a:t>
            </a:r>
          </a:p>
          <a:p>
            <a:r>
              <a:rPr lang="en-US" dirty="0"/>
              <a:t>as a reference test model2 in the sense that it captures all</a:t>
            </a:r>
          </a:p>
          <a:p>
            <a:r>
              <a:rPr lang="en-US" dirty="0"/>
              <a:t>possible usage scenarios for a family of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DD51C1-76A8-45EE-B5F0-0C83FFC4CF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07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E165A-0A46-46A0-98E0-DDB9D002DC18}" type="datetime1">
              <a:rPr lang="en-US" smtClean="0"/>
              <a:t>1/7/2018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F674-65C9-49DD-AE6C-D56BE4094A90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42E3-2BDC-43E1-9E47-5F2CCD6F8002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74B7-6D5E-436B-BB4E-7AEE6FAFD762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19FC-1708-45BD-9BE0-3C1B7004B750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EEE8-ACD0-4500-8158-81286FE67BA5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21C2-DAE0-4A26-829F-115ABF937BE2}" type="datetime1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09C3-6C17-4691-93A8-E7AA402E89F6}" type="datetime1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AFB3-4D7E-4722-84CF-D19523E251F5}" type="datetime1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6AA4-5078-474D-A8EA-6E150B22944E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3EED-4A56-4A7E-8BF3-0724D88E41EE}" type="datetime1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F904DC3-91A6-4921-A71F-A7DA41DA8AFF}" type="datetime1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A8E80F-08AD-4AA5-83D2-78A6B2333C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19100" y="990600"/>
            <a:ext cx="8610600" cy="990600"/>
          </a:xfrm>
        </p:spPr>
        <p:txBody>
          <a:bodyPr>
            <a:noAutofit/>
          </a:bodyPr>
          <a:lstStyle/>
          <a:p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2800" dirty="0"/>
            </a:br>
            <a:br>
              <a:rPr lang="tr-TR" sz="4800" dirty="0"/>
            </a:br>
            <a:r>
              <a:rPr lang="tr-TR" sz="4800" dirty="0" err="1"/>
              <a:t>Selenium</a:t>
            </a:r>
            <a:r>
              <a:rPr lang="tr-TR" sz="4800" dirty="0"/>
              <a:t> </a:t>
            </a:r>
            <a:r>
              <a:rPr lang="tr-TR" sz="4800" dirty="0" err="1"/>
              <a:t>Script</a:t>
            </a:r>
            <a:r>
              <a:rPr lang="tr-TR" sz="4800" dirty="0"/>
              <a:t> </a:t>
            </a:r>
            <a:r>
              <a:rPr lang="tr-TR" sz="4800" dirty="0" err="1"/>
              <a:t>Runner</a:t>
            </a:r>
            <a:r>
              <a:rPr lang="tr-TR" sz="4800" dirty="0"/>
              <a:t> </a:t>
            </a:r>
            <a:endParaRPr lang="en-US" sz="4800" dirty="0"/>
          </a:p>
        </p:txBody>
      </p:sp>
      <p:sp>
        <p:nvSpPr>
          <p:cNvPr id="9" name="Subtitle 7"/>
          <p:cNvSpPr txBox="1">
            <a:spLocks/>
          </p:cNvSpPr>
          <p:nvPr/>
        </p:nvSpPr>
        <p:spPr bwMode="auto">
          <a:xfrm>
            <a:off x="2362200" y="2395321"/>
            <a:ext cx="4778906" cy="187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buFont typeface="Arial" charset="0"/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Burcu ERGUN ,Gökçe Ekin NEHAS</a:t>
            </a:r>
          </a:p>
          <a:p>
            <a:pPr algn="ctr">
              <a:buFont typeface="Arial" charset="0"/>
              <a:buNone/>
            </a:pPr>
            <a:endParaRPr lang="tr-TR" altLang="en-US" sz="14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CENG552 Final Project</a:t>
            </a:r>
          </a:p>
          <a:p>
            <a:pPr algn="ctr">
              <a:buNone/>
            </a:pPr>
            <a:r>
              <a:rPr lang="tr-TR" altLang="en-US" sz="1400" b="1" dirty="0">
                <a:solidFill>
                  <a:srgbClr val="57576E"/>
                </a:solidFill>
              </a:rPr>
              <a:t>08.01.2018</a:t>
            </a:r>
          </a:p>
          <a:p>
            <a:pPr algn="ctr">
              <a:buNone/>
            </a:pPr>
            <a:endParaRPr lang="tr-TR" sz="2000" b="1" dirty="0">
              <a:solidFill>
                <a:srgbClr val="57576E"/>
              </a:solidFill>
            </a:endParaRPr>
          </a:p>
          <a:p>
            <a:pPr algn="ctr">
              <a:buNone/>
            </a:pPr>
            <a:r>
              <a:rPr lang="tr-TR" sz="2000" dirty="0" err="1">
                <a:solidFill>
                  <a:srgbClr val="57576E"/>
                </a:solidFill>
              </a:rPr>
              <a:t>Computer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Science</a:t>
            </a:r>
            <a:r>
              <a:rPr lang="tr-TR" sz="2000" dirty="0">
                <a:solidFill>
                  <a:srgbClr val="57576E"/>
                </a:solidFill>
              </a:rPr>
              <a:t> </a:t>
            </a:r>
            <a:r>
              <a:rPr lang="tr-TR" sz="2000" dirty="0" err="1">
                <a:solidFill>
                  <a:srgbClr val="57576E"/>
                </a:solidFill>
              </a:rPr>
              <a:t>Department</a:t>
            </a:r>
            <a:endParaRPr lang="tr-TR" sz="2000" dirty="0">
              <a:solidFill>
                <a:srgbClr val="57576E"/>
              </a:solidFill>
            </a:endParaRPr>
          </a:p>
          <a:p>
            <a:pPr>
              <a:buNone/>
            </a:pPr>
            <a:endParaRPr lang="tr-TR" altLang="en-US" b="1" dirty="0">
              <a:solidFill>
                <a:srgbClr val="57576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0283F1-4D0A-4E18-A56C-D315FDE2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90E9E1-3840-45BC-B32C-5517A698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0364C91-27D9-4498-AFAD-8AF3C796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8570"/>
            <a:ext cx="1990725" cy="1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0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701A21-4A02-4D8F-B136-121D4D54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DACE4B-58DC-46CC-8444-43BE9575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Test Step List operations are given as input to test case.</a:t>
            </a:r>
          </a:p>
          <a:p>
            <a:r>
              <a:rPr lang="en-US" dirty="0"/>
              <a:t>Operations are writ</a:t>
            </a:r>
            <a:r>
              <a:rPr lang="tr-TR" dirty="0"/>
              <a:t>ten</a:t>
            </a:r>
            <a:r>
              <a:rPr lang="en-US" dirty="0"/>
              <a:t> into a text file and send to the related directory automatically.</a:t>
            </a:r>
          </a:p>
          <a:p>
            <a:r>
              <a:rPr lang="tr-TR" dirty="0" err="1"/>
              <a:t>Usage</a:t>
            </a:r>
            <a:r>
              <a:rPr lang="tr-TR" dirty="0"/>
              <a:t>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</a:p>
          <a:p>
            <a:r>
              <a:rPr lang="tr-TR" dirty="0"/>
              <a:t>Operations </a:t>
            </a:r>
            <a:r>
              <a:rPr lang="tr-TR" dirty="0" err="1"/>
              <a:t>list</a:t>
            </a:r>
            <a:endParaRPr lang="tr-TR" dirty="0"/>
          </a:p>
          <a:p>
            <a:pPr lvl="1"/>
            <a:r>
              <a:rPr lang="tr-TR" dirty="0"/>
              <a:t>CLICK</a:t>
            </a:r>
          </a:p>
          <a:p>
            <a:pPr lvl="1"/>
            <a:r>
              <a:rPr lang="tr-TR" dirty="0"/>
              <a:t>SETPARAM</a:t>
            </a:r>
          </a:p>
          <a:p>
            <a:pPr lvl="1"/>
            <a:r>
              <a:rPr lang="tr-TR" dirty="0"/>
              <a:t>VERIFYPARAM</a:t>
            </a:r>
          </a:p>
          <a:p>
            <a:pPr lvl="1"/>
            <a:r>
              <a:rPr lang="tr-TR" dirty="0"/>
              <a:t>VERIFYOBJECT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AE5EC0A-5648-4056-899C-80A09B3E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10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01FEC3C-918A-4B44-BAF5-00B195068E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 b="48389"/>
          <a:stretch/>
        </p:blipFill>
        <p:spPr>
          <a:xfrm>
            <a:off x="3733800" y="3657600"/>
            <a:ext cx="4380076" cy="17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6B6C7E-8A44-4274-9595-F1D06749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15" y="1538687"/>
            <a:ext cx="3689427" cy="2888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Test Step </a:t>
            </a:r>
            <a:r>
              <a:rPr lang="tr-TR" sz="4000" dirty="0" err="1"/>
              <a:t>List</a:t>
            </a:r>
            <a:r>
              <a:rPr lang="tr-TR" sz="4000" dirty="0"/>
              <a:t> File</a:t>
            </a:r>
            <a:endParaRPr lang="en-US" sz="4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>
            <a:cxnSpLocks/>
          </p:cNvCxnSpPr>
          <p:nvPr/>
        </p:nvCxnSpPr>
        <p:spPr>
          <a:xfrm>
            <a:off x="3886200" y="1828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>
            <a:cxnSpLocks/>
          </p:cNvCxnSpPr>
          <p:nvPr/>
        </p:nvCxnSpPr>
        <p:spPr>
          <a:xfrm>
            <a:off x="2667000" y="2057400"/>
            <a:ext cx="2743200" cy="4975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>
            <a:cxnSpLocks/>
          </p:cNvCxnSpPr>
          <p:nvPr/>
        </p:nvCxnSpPr>
        <p:spPr>
          <a:xfrm>
            <a:off x="2104534" y="2159324"/>
            <a:ext cx="3305666" cy="9754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FD575A9-1298-426C-9424-381C7F573800}"/>
              </a:ext>
            </a:extLst>
          </p:cNvPr>
          <p:cNvCxnSpPr/>
          <p:nvPr/>
        </p:nvCxnSpPr>
        <p:spPr>
          <a:xfrm>
            <a:off x="1981200" y="2306174"/>
            <a:ext cx="3505200" cy="15800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7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889E1F51-0337-46FD-BA04-565100A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296714"/>
            <a:ext cx="4343400" cy="378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 fontScale="90000"/>
          </a:bodyPr>
          <a:lstStyle/>
          <a:p>
            <a:r>
              <a:rPr lang="tr-TR" sz="4000" dirty="0" err="1"/>
              <a:t>Sample</a:t>
            </a:r>
            <a:r>
              <a:rPr lang="tr-TR" sz="4000" dirty="0"/>
              <a:t> Test Case </a:t>
            </a:r>
            <a:r>
              <a:rPr lang="tr-TR" sz="4000" dirty="0" err="1"/>
              <a:t>For</a:t>
            </a:r>
            <a:r>
              <a:rPr lang="tr-TR" sz="4000" dirty="0"/>
              <a:t> </a:t>
            </a:r>
            <a:r>
              <a:rPr lang="tr-TR" sz="4000" dirty="0" err="1"/>
              <a:t>Cloud</a:t>
            </a:r>
            <a:r>
              <a:rPr lang="tr-TR" sz="4000" dirty="0"/>
              <a:t> WEBUI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4" y="5486400"/>
            <a:ext cx="8607425" cy="914400"/>
          </a:xfrm>
        </p:spPr>
        <p:txBody>
          <a:bodyPr>
            <a:normAutofit fontScale="92500"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Sample</a:t>
            </a:r>
            <a:r>
              <a:rPr lang="tr-TR" sz="2000" dirty="0"/>
              <a:t> </a:t>
            </a:r>
            <a:r>
              <a:rPr lang="tr-TR" sz="2000" dirty="0" err="1"/>
              <a:t>Cloud</a:t>
            </a:r>
            <a:r>
              <a:rPr lang="tr-TR" sz="2000" dirty="0"/>
              <a:t> </a:t>
            </a:r>
            <a:r>
              <a:rPr lang="tr-TR" sz="2000" dirty="0" err="1"/>
              <a:t>Login</a:t>
            </a:r>
            <a:r>
              <a:rPr lang="tr-TR" sz="2000" dirty="0"/>
              <a:t> Operations Test Case; Test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sequence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b="1" dirty="0"/>
              <a:t>GenerateTestStepList1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 as an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string</a:t>
            </a:r>
            <a:r>
              <a:rPr lang="tr-TR" sz="2000" dirty="0"/>
              <a:t>, </a:t>
            </a:r>
            <a:r>
              <a:rPr lang="tr-TR" sz="2000" dirty="0" err="1"/>
              <a:t>then</a:t>
            </a:r>
            <a:r>
              <a:rPr lang="tr-TR" sz="2000" dirty="0"/>
              <a:t> </a:t>
            </a:r>
            <a:r>
              <a:rPr lang="tr-TR" sz="2000" dirty="0" err="1"/>
              <a:t>writes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a </a:t>
            </a:r>
            <a:r>
              <a:rPr lang="tr-TR" sz="2000" dirty="0" err="1"/>
              <a:t>text</a:t>
            </a:r>
            <a:r>
              <a:rPr lang="tr-TR" sz="2000" dirty="0"/>
              <a:t> file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modüle,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sends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related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7EAEF66-6F10-4DB0-9929-0541282BF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5" y="1342656"/>
            <a:ext cx="4357570" cy="2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4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EB6612B1-C995-4319-B228-95CB35E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476247"/>
            <a:ext cx="3657600" cy="238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(1)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54037" y="1507888"/>
            <a:ext cx="1674763" cy="701912"/>
          </a:xfrm>
          <a:prstGeom prst="borderCallout1">
            <a:avLst>
              <a:gd name="adj1" fmla="val 5312"/>
              <a:gd name="adj2" fmla="val 107410"/>
              <a:gd name="adj3" fmla="val 179360"/>
              <a:gd name="adj4" fmla="val 1366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Generate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Step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List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724400"/>
            <a:ext cx="8229600" cy="1828800"/>
          </a:xfrm>
        </p:spPr>
        <p:txBody>
          <a:bodyPr>
            <a:normAutofit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</a:t>
            </a:r>
            <a:r>
              <a:rPr lang="tr-TR" sz="2000" b="1" dirty="0"/>
              <a:t> Test Step </a:t>
            </a:r>
            <a:r>
              <a:rPr lang="tr-TR" sz="2000" b="1" dirty="0" err="1"/>
              <a:t>List</a:t>
            </a:r>
            <a:r>
              <a:rPr lang="tr-TR" sz="2000" b="1" dirty="0"/>
              <a:t> : </a:t>
            </a:r>
            <a:r>
              <a:rPr lang="tr-TR" sz="2000" dirty="0"/>
              <a:t>TestStep.txt is </a:t>
            </a:r>
            <a:r>
              <a:rPr lang="tr-TR" sz="2000" dirty="0" err="1"/>
              <a:t>generated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sent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Ssh</a:t>
            </a:r>
            <a:r>
              <a:rPr lang="tr-TR" sz="2000" dirty="0"/>
              <a:t> </a:t>
            </a:r>
            <a:r>
              <a:rPr lang="tr-TR" sz="2000" dirty="0" err="1"/>
              <a:t>connection</a:t>
            </a:r>
            <a:r>
              <a:rPr lang="tr-TR" sz="2000" dirty="0"/>
              <a:t> is done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virtual</a:t>
            </a:r>
            <a:r>
              <a:rPr lang="tr-TR" sz="2000" dirty="0"/>
              <a:t> PC, a file is </a:t>
            </a:r>
            <a:r>
              <a:rPr lang="tr-TR" sz="2000" dirty="0" err="1"/>
              <a:t>created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given</a:t>
            </a:r>
            <a:r>
              <a:rPr lang="tr-TR" sz="2000" dirty="0"/>
              <a:t> </a:t>
            </a:r>
            <a:r>
              <a:rPr lang="tr-TR" sz="2000" dirty="0" err="1"/>
              <a:t>directory</a:t>
            </a:r>
            <a:r>
              <a:rPr lang="tr-TR" sz="2000" dirty="0"/>
              <a:t>, </a:t>
            </a:r>
            <a:r>
              <a:rPr lang="tr-TR" sz="2000" dirty="0" err="1"/>
              <a:t>which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.</a:t>
            </a:r>
            <a:r>
              <a:rPr lang="tr-TR" sz="2000" dirty="0" err="1"/>
              <a:t>jar</a:t>
            </a:r>
            <a:r>
              <a:rPr lang="tr-TR" sz="2000" dirty="0"/>
              <a:t> file.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Setup</a:t>
            </a:r>
            <a:r>
              <a:rPr lang="tr-TR" sz="2000" b="1" dirty="0"/>
              <a:t> Information</a:t>
            </a:r>
            <a:r>
              <a:rPr lang="tr-TR" sz="2000" dirty="0"/>
              <a:t> : Return PC </a:t>
            </a:r>
            <a:r>
              <a:rPr lang="tr-TR" sz="2000" dirty="0" err="1"/>
              <a:t>list</a:t>
            </a:r>
            <a:r>
              <a:rPr lang="tr-TR" sz="2000" dirty="0"/>
              <a:t> as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from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module</a:t>
            </a:r>
            <a:r>
              <a:rPr lang="tr-TR" sz="2000" dirty="0"/>
              <a:t>.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loop</a:t>
            </a:r>
            <a:r>
              <a:rPr lang="tr-TR" sz="2000" dirty="0"/>
              <a:t> </a:t>
            </a:r>
            <a:r>
              <a:rPr lang="tr-TR" sz="2000" dirty="0" err="1"/>
              <a:t>count</a:t>
            </a:r>
            <a:r>
              <a:rPr lang="tr-TR" sz="2000" dirty="0"/>
              <a:t> is </a:t>
            </a:r>
            <a:r>
              <a:rPr lang="tr-TR" sz="2000" dirty="0" err="1"/>
              <a:t>equal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PC </a:t>
            </a:r>
            <a:r>
              <a:rPr lang="tr-TR" sz="2000" dirty="0" err="1"/>
              <a:t>count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B50242-CBC2-405D-82FB-8B7FAC4BF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73890"/>
            <a:ext cx="2819400" cy="2917416"/>
          </a:xfrm>
          <a:prstGeom prst="rect">
            <a:avLst/>
          </a:prstGeom>
        </p:spPr>
      </p:pic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86373" y="3996357"/>
            <a:ext cx="1152427" cy="499444"/>
          </a:xfrm>
          <a:prstGeom prst="borderCallout1">
            <a:avLst>
              <a:gd name="adj1" fmla="val 5312"/>
              <a:gd name="adj2" fmla="val 107410"/>
              <a:gd name="adj3" fmla="val -228394"/>
              <a:gd name="adj4" fmla="val 1578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Setup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Information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64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8122D349-B0B7-4F3F-BA15-A1ECCD793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12" y="1395824"/>
            <a:ext cx="3334221" cy="386197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F01EC31-7AF5-47E6-AA2D-7C306116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996" y="1395824"/>
            <a:ext cx="3254135" cy="3861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235767"/>
              <a:gd name="adj4" fmla="val 1017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Automation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System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Library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DEAFFE-544D-4ABD-8BD6-2FA82E9F1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1" y="5444634"/>
            <a:ext cx="8229600" cy="765330"/>
          </a:xfrm>
        </p:spPr>
        <p:txBody>
          <a:bodyPr>
            <a:normAutofit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/>
              <a:t>We </a:t>
            </a:r>
            <a:r>
              <a:rPr lang="tr-TR" sz="2000" dirty="0" err="1"/>
              <a:t>integrate</a:t>
            </a:r>
            <a:r>
              <a:rPr lang="tr-TR" sz="2000" dirty="0"/>
              <a:t>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as </a:t>
            </a:r>
            <a:r>
              <a:rPr lang="tr-TR" sz="2000" dirty="0" err="1"/>
              <a:t>doBrowserOperation</a:t>
            </a:r>
            <a:r>
              <a:rPr lang="tr-TR" sz="2000" dirty="0"/>
              <a:t>. </a:t>
            </a:r>
            <a:r>
              <a:rPr lang="tr-TR" sz="2000" dirty="0" err="1"/>
              <a:t>Running</a:t>
            </a:r>
            <a:r>
              <a:rPr lang="tr-TR" sz="2000" dirty="0"/>
              <a:t> </a:t>
            </a:r>
            <a:r>
              <a:rPr lang="tr-TR" sz="2000" dirty="0" err="1"/>
              <a:t>jar</a:t>
            </a:r>
            <a:r>
              <a:rPr lang="tr-TR" sz="2000" dirty="0"/>
              <a:t> file </a:t>
            </a:r>
            <a:r>
              <a:rPr lang="tr-TR" sz="2000" dirty="0" err="1"/>
              <a:t>operation</a:t>
            </a:r>
            <a:r>
              <a:rPr lang="tr-TR" sz="2000" dirty="0"/>
              <a:t> is done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function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4443444" y="2209800"/>
            <a:ext cx="1053762" cy="475877"/>
          </a:xfrm>
          <a:prstGeom prst="borderCallout1">
            <a:avLst>
              <a:gd name="adj1" fmla="val 48724"/>
              <a:gd name="adj2" fmla="val 99230"/>
              <a:gd name="adj3" fmla="val 277933"/>
              <a:gd name="adj4" fmla="val 1300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Library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function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099FA8E4-A14C-4E30-A6B9-1BFFAED2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119352"/>
            <a:ext cx="4278006" cy="241956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FB89A67-DD6D-4A9E-A726-A41DD48F6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324159"/>
            <a:ext cx="3581826" cy="2704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/>
              <a:t>Test Case </a:t>
            </a:r>
            <a:r>
              <a:rPr lang="tr-TR" sz="4000" dirty="0" err="1"/>
              <a:t>Preparation</a:t>
            </a:r>
            <a:r>
              <a:rPr lang="tr-TR" sz="4000" dirty="0"/>
              <a:t>(2)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60375" y="2507096"/>
            <a:ext cx="1674763" cy="701912"/>
          </a:xfrm>
          <a:prstGeom prst="borderCallout1">
            <a:avLst>
              <a:gd name="adj1" fmla="val 100666"/>
              <a:gd name="adj2" fmla="val 52248"/>
              <a:gd name="adj3" fmla="val 433191"/>
              <a:gd name="adj4" fmla="val 1067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Jar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running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here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with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input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4B8438D1-45AC-43D3-80DC-978012BD5088}"/>
              </a:ext>
            </a:extLst>
          </p:cNvPr>
          <p:cNvSpPr/>
          <p:nvPr/>
        </p:nvSpPr>
        <p:spPr>
          <a:xfrm>
            <a:off x="8079930" y="2458375"/>
            <a:ext cx="925206" cy="970625"/>
          </a:xfrm>
          <a:prstGeom prst="borderCallout1">
            <a:avLst>
              <a:gd name="adj1" fmla="val 49832"/>
              <a:gd name="adj2" fmla="val -4697"/>
              <a:gd name="adj3" fmla="val -383"/>
              <a:gd name="adj4" fmla="val -27041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SSH start here </a:t>
            </a:r>
            <a:r>
              <a:rPr kumimoji="0" lang="tr-T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given</a:t>
            </a: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PC IP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77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Scripts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Source </a:t>
            </a:r>
            <a:r>
              <a:rPr lang="tr-TR" sz="4000" dirty="0" err="1"/>
              <a:t>Code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16</a:t>
            </a:fld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5724808-30AD-4E84-8462-877E0977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76400"/>
            <a:ext cx="3600450" cy="4241506"/>
          </a:xfrm>
          <a:prstGeom prst="rect">
            <a:avLst/>
          </a:prstGeom>
        </p:spPr>
      </p:pic>
      <p:sp>
        <p:nvSpPr>
          <p:cNvPr id="14" name="Line Callout 1 10">
            <a:extLst>
              <a:ext uri="{FF2B5EF4-FFF2-40B4-BE49-F238E27FC236}">
                <a16:creationId xmlns:a16="http://schemas.microsoft.com/office/drawing/2014/main" id="{3203B71F-6AB3-40FC-B3B8-6E769329695D}"/>
              </a:ext>
            </a:extLst>
          </p:cNvPr>
          <p:cNvSpPr/>
          <p:nvPr/>
        </p:nvSpPr>
        <p:spPr>
          <a:xfrm>
            <a:off x="6250856" y="1461732"/>
            <a:ext cx="2292422" cy="443268"/>
          </a:xfrm>
          <a:prstGeom prst="borderCallout1">
            <a:avLst>
              <a:gd name="adj1" fmla="val 49631"/>
              <a:gd name="adj2" fmla="val -2914"/>
              <a:gd name="adj3" fmla="val 187762"/>
              <a:gd name="adj4" fmla="val -1949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Junit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Test Class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Package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17" name="Line Callout 1 10">
            <a:extLst>
              <a:ext uri="{FF2B5EF4-FFF2-40B4-BE49-F238E27FC236}">
                <a16:creationId xmlns:a16="http://schemas.microsoft.com/office/drawing/2014/main" id="{AE916AD3-1D8E-47BE-A19C-307A5C349D8D}"/>
              </a:ext>
            </a:extLst>
          </p:cNvPr>
          <p:cNvSpPr/>
          <p:nvPr/>
        </p:nvSpPr>
        <p:spPr>
          <a:xfrm>
            <a:off x="6250856" y="2025176"/>
            <a:ext cx="2292422" cy="482354"/>
          </a:xfrm>
          <a:prstGeom prst="borderCallout1">
            <a:avLst>
              <a:gd name="adj1" fmla="val 46945"/>
              <a:gd name="adj2" fmla="val -99"/>
              <a:gd name="adj3" fmla="val 110024"/>
              <a:gd name="adj4" fmla="val -1767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Log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during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testing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D0DE824-015E-47D9-B500-5D125EFB27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667001" y="2507530"/>
            <a:ext cx="4730066" cy="540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ne Callout 1 10">
            <a:extLst>
              <a:ext uri="{FF2B5EF4-FFF2-40B4-BE49-F238E27FC236}">
                <a16:creationId xmlns:a16="http://schemas.microsoft.com/office/drawing/2014/main" id="{AE6859D2-EF82-4B2D-A8A8-6D6896724AA2}"/>
              </a:ext>
            </a:extLst>
          </p:cNvPr>
          <p:cNvSpPr/>
          <p:nvPr/>
        </p:nvSpPr>
        <p:spPr>
          <a:xfrm>
            <a:off x="6250856" y="2777765"/>
            <a:ext cx="2318346" cy="595668"/>
          </a:xfrm>
          <a:prstGeom prst="borderCallout1">
            <a:avLst>
              <a:gd name="adj1" fmla="val 49631"/>
              <a:gd name="adj2" fmla="val -4039"/>
              <a:gd name="adj3" fmla="val 81124"/>
              <a:gd name="adj4" fmla="val -1428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Map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of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the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web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ui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xml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parse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2" name="Line Callout 1 10">
            <a:extLst>
              <a:ext uri="{FF2B5EF4-FFF2-40B4-BE49-F238E27FC236}">
                <a16:creationId xmlns:a16="http://schemas.microsoft.com/office/drawing/2014/main" id="{5050EF72-EE8F-4532-A459-32E535B3924B}"/>
              </a:ext>
            </a:extLst>
          </p:cNvPr>
          <p:cNvSpPr/>
          <p:nvPr/>
        </p:nvSpPr>
        <p:spPr>
          <a:xfrm>
            <a:off x="6250856" y="3510336"/>
            <a:ext cx="2318346" cy="528264"/>
          </a:xfrm>
          <a:prstGeom prst="borderCallout1">
            <a:avLst>
              <a:gd name="adj1" fmla="val 39788"/>
              <a:gd name="adj2" fmla="val -3041"/>
              <a:gd name="adj3" fmla="val 10010"/>
              <a:gd name="adj4" fmla="val -15163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Arguments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taken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and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selected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6" name="Line Callout 1 10">
            <a:extLst>
              <a:ext uri="{FF2B5EF4-FFF2-40B4-BE49-F238E27FC236}">
                <a16:creationId xmlns:a16="http://schemas.microsoft.com/office/drawing/2014/main" id="{300EAB35-05B5-473E-AF56-6AA0C06F0E19}"/>
              </a:ext>
            </a:extLst>
          </p:cNvPr>
          <p:cNvSpPr/>
          <p:nvPr/>
        </p:nvSpPr>
        <p:spPr>
          <a:xfrm>
            <a:off x="6250856" y="4186005"/>
            <a:ext cx="2320703" cy="473312"/>
          </a:xfrm>
          <a:prstGeom prst="borderCallout1">
            <a:avLst>
              <a:gd name="adj1" fmla="val 41573"/>
              <a:gd name="adj2" fmla="val -4972"/>
              <a:gd name="adj3" fmla="val -78873"/>
              <a:gd name="adj4" fmla="val -1580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UI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operations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classes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7" name="Line Callout 1 10">
            <a:extLst>
              <a:ext uri="{FF2B5EF4-FFF2-40B4-BE49-F238E27FC236}">
                <a16:creationId xmlns:a16="http://schemas.microsoft.com/office/drawing/2014/main" id="{3FE1DA25-725C-45AB-9294-96FEB8AF138D}"/>
              </a:ext>
            </a:extLst>
          </p:cNvPr>
          <p:cNvSpPr/>
          <p:nvPr/>
        </p:nvSpPr>
        <p:spPr>
          <a:xfrm>
            <a:off x="6894439" y="4825280"/>
            <a:ext cx="1674763" cy="356320"/>
          </a:xfrm>
          <a:prstGeom prst="borderCallout1">
            <a:avLst>
              <a:gd name="adj1" fmla="val 45603"/>
              <a:gd name="adj2" fmla="val -2350"/>
              <a:gd name="adj3" fmla="val -211305"/>
              <a:gd name="adj4" fmla="val -2359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Program Main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28" name="Line Callout 1 10">
            <a:extLst>
              <a:ext uri="{FF2B5EF4-FFF2-40B4-BE49-F238E27FC236}">
                <a16:creationId xmlns:a16="http://schemas.microsoft.com/office/drawing/2014/main" id="{1158FD13-5908-4CDC-B692-0344312546E3}"/>
              </a:ext>
            </a:extLst>
          </p:cNvPr>
          <p:cNvSpPr/>
          <p:nvPr/>
        </p:nvSpPr>
        <p:spPr>
          <a:xfrm>
            <a:off x="6250857" y="5347563"/>
            <a:ext cx="2318346" cy="486504"/>
          </a:xfrm>
          <a:prstGeom prst="borderCallout1">
            <a:avLst>
              <a:gd name="adj1" fmla="val 44259"/>
              <a:gd name="adj2" fmla="val -1225"/>
              <a:gd name="adj3" fmla="val -114124"/>
              <a:gd name="adj4" fmla="val -1673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Jar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file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folder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with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sample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input</a:t>
            </a:r>
            <a:r>
              <a:rPr kumimoji="0" lang="tr-T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files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86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Scripts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Source </a:t>
            </a:r>
            <a:r>
              <a:rPr lang="tr-TR" sz="4000" dirty="0" err="1"/>
              <a:t>Junit</a:t>
            </a:r>
            <a:r>
              <a:rPr lang="tr-TR" sz="4000" dirty="0"/>
              <a:t> </a:t>
            </a:r>
            <a:r>
              <a:rPr lang="tr-TR" sz="4000" dirty="0" err="1"/>
              <a:t>Tests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CB78D6D-9222-4EF1-98B9-19C48A55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659118"/>
            <a:ext cx="4105275" cy="4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40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33" y="349132"/>
            <a:ext cx="8229600" cy="911188"/>
          </a:xfrm>
        </p:spPr>
        <p:txBody>
          <a:bodyPr>
            <a:normAutofit/>
          </a:bodyPr>
          <a:lstStyle/>
          <a:p>
            <a:r>
              <a:rPr lang="tr-TR" sz="4000" dirty="0" err="1"/>
              <a:t>Conclusion</a:t>
            </a:r>
            <a:endParaRPr lang="en-US" sz="4000" dirty="0"/>
          </a:p>
        </p:txBody>
      </p:sp>
      <p:sp>
        <p:nvSpPr>
          <p:cNvPr id="4" name="AutoShape 2" descr="Image result for turkcel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5" name="AutoShape 4" descr="Image result for turkcel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8D40BF-6225-489F-80BF-A6BCD7FB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1676400"/>
            <a:ext cx="8229600" cy="4114800"/>
          </a:xfrm>
        </p:spPr>
        <p:txBody>
          <a:bodyPr>
            <a:normAutofit fontScale="92500" lnSpcReduction="10000"/>
          </a:bodyPr>
          <a:lstStyle/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b="1" dirty="0" err="1"/>
              <a:t>GenerateTestStepList</a:t>
            </a:r>
            <a:r>
              <a:rPr lang="tr-TR" sz="2000" b="1" dirty="0"/>
              <a:t> </a:t>
            </a:r>
            <a:r>
              <a:rPr lang="tr-TR" sz="2000" dirty="0" err="1"/>
              <a:t>and</a:t>
            </a:r>
            <a:r>
              <a:rPr lang="tr-TR" sz="2000" b="1" dirty="0"/>
              <a:t> </a:t>
            </a:r>
            <a:r>
              <a:rPr lang="tr-TR" sz="2000" b="1" dirty="0" err="1"/>
              <a:t>getSetupInformation</a:t>
            </a:r>
            <a:r>
              <a:rPr lang="tr-TR" sz="2000" b="1" dirty="0"/>
              <a:t> </a:t>
            </a:r>
            <a:r>
              <a:rPr lang="tr-TR" sz="2000" b="1" dirty="0" err="1"/>
              <a:t>modules</a:t>
            </a:r>
            <a:r>
              <a:rPr lang="tr-TR" sz="2000" b="1" dirty="0"/>
              <a:t> </a:t>
            </a:r>
            <a:r>
              <a:rPr lang="tr-TR" sz="2000" dirty="0"/>
              <a:t>can be </a:t>
            </a:r>
            <a:r>
              <a:rPr lang="tr-TR" sz="2000" dirty="0" err="1"/>
              <a:t>used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all</a:t>
            </a:r>
            <a:r>
              <a:rPr lang="tr-TR" sz="2000" dirty="0"/>
              <a:t> test </a:t>
            </a:r>
            <a:r>
              <a:rPr lang="tr-TR" sz="2000" dirty="0" err="1"/>
              <a:t>cases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/>
              <a:t>We </a:t>
            </a:r>
            <a:r>
              <a:rPr lang="tr-TR" sz="2000" dirty="0" err="1"/>
              <a:t>just</a:t>
            </a:r>
            <a:r>
              <a:rPr lang="tr-TR" sz="2000" dirty="0"/>
              <a:t> </a:t>
            </a:r>
            <a:r>
              <a:rPr lang="tr-TR" sz="2000" dirty="0" err="1"/>
              <a:t>give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inputs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run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test; </a:t>
            </a:r>
            <a:r>
              <a:rPr lang="tr-TR" sz="2000" dirty="0" err="1"/>
              <a:t>operations</a:t>
            </a:r>
            <a:r>
              <a:rPr lang="tr-TR" sz="2000" dirty="0"/>
              <a:t> </a:t>
            </a:r>
            <a:r>
              <a:rPr lang="tr-TR" sz="2000" dirty="0" err="1"/>
              <a:t>list</a:t>
            </a:r>
            <a:r>
              <a:rPr lang="tr-TR" sz="2000" dirty="0"/>
              <a:t>, web link </a:t>
            </a:r>
            <a:r>
              <a:rPr lang="tr-TR" sz="2000" dirty="0" err="1"/>
              <a:t>address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only</a:t>
            </a:r>
            <a:r>
              <a:rPr lang="tr-TR" sz="2000" dirty="0"/>
              <a:t> time </a:t>
            </a:r>
            <a:r>
              <a:rPr lang="tr-TR" sz="2000" dirty="0" err="1"/>
              <a:t>effort</a:t>
            </a:r>
            <a:r>
              <a:rPr lang="tr-TR" sz="2000" dirty="0"/>
              <a:t> is </a:t>
            </a: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each</a:t>
            </a:r>
            <a:r>
              <a:rPr lang="tr-TR" sz="2000" dirty="0"/>
              <a:t> </a:t>
            </a:r>
            <a:r>
              <a:rPr lang="tr-TR" sz="2000" dirty="0" err="1"/>
              <a:t>different</a:t>
            </a:r>
            <a:r>
              <a:rPr lang="tr-TR" sz="2000" dirty="0"/>
              <a:t> web </a:t>
            </a:r>
            <a:r>
              <a:rPr lang="tr-TR" sz="2000" dirty="0" err="1"/>
              <a:t>address</a:t>
            </a:r>
            <a:r>
              <a:rPr lang="tr-TR" sz="2000" dirty="0"/>
              <a:t>. 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/>
              <a:t>We can </a:t>
            </a:r>
            <a:r>
              <a:rPr lang="tr-TR" sz="2000" dirty="0" err="1"/>
              <a:t>create</a:t>
            </a:r>
            <a:r>
              <a:rPr lang="tr-TR" sz="2000" dirty="0"/>
              <a:t> </a:t>
            </a:r>
            <a:r>
              <a:rPr lang="tr-TR" sz="2000" dirty="0" err="1"/>
              <a:t>lots</a:t>
            </a:r>
            <a:r>
              <a:rPr lang="tr-TR" sz="2000" dirty="0"/>
              <a:t> of </a:t>
            </a:r>
            <a:r>
              <a:rPr lang="tr-TR" sz="2000" dirty="0" err="1"/>
              <a:t>different</a:t>
            </a:r>
            <a:r>
              <a:rPr lang="tr-TR" sz="2000" dirty="0"/>
              <a:t> </a:t>
            </a:r>
            <a:r>
              <a:rPr lang="tr-TR" sz="2000" dirty="0" err="1"/>
              <a:t>scenarios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mapping</a:t>
            </a:r>
            <a:r>
              <a:rPr lang="tr-TR" sz="2000" dirty="0"/>
              <a:t> </a:t>
            </a:r>
            <a:r>
              <a:rPr lang="tr-TR" sz="2000" dirty="0" err="1"/>
              <a:t>IDs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tr-TR" sz="2000" dirty="0"/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tr-TR" sz="2000" dirty="0" err="1"/>
              <a:t>When</a:t>
            </a:r>
            <a:r>
              <a:rPr lang="tr-TR" sz="2000" dirty="0"/>
              <a:t>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need</a:t>
            </a:r>
            <a:r>
              <a:rPr lang="tr-TR" sz="2000" dirty="0"/>
              <a:t> a test </a:t>
            </a:r>
            <a:r>
              <a:rPr lang="tr-TR" sz="2000" dirty="0" err="1"/>
              <a:t>login</a:t>
            </a:r>
            <a:r>
              <a:rPr lang="tr-TR" sz="2000" dirty="0"/>
              <a:t> </a:t>
            </a:r>
            <a:r>
              <a:rPr lang="tr-TR" sz="2000" dirty="0" err="1"/>
              <a:t>scenario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a </a:t>
            </a:r>
            <a:r>
              <a:rPr lang="tr-TR" sz="2000" dirty="0" err="1"/>
              <a:t>different</a:t>
            </a:r>
            <a:r>
              <a:rPr lang="tr-TR" sz="2000" dirty="0"/>
              <a:t> web link, </a:t>
            </a:r>
            <a:r>
              <a:rPr lang="tr-TR" sz="2000" dirty="0" err="1"/>
              <a:t>we</a:t>
            </a:r>
            <a:r>
              <a:rPr lang="tr-TR" sz="2000" dirty="0"/>
              <a:t> </a:t>
            </a:r>
            <a:r>
              <a:rPr lang="tr-TR" sz="2000" dirty="0" err="1"/>
              <a:t>only</a:t>
            </a:r>
            <a:r>
              <a:rPr lang="tr-TR" sz="2000" dirty="0"/>
              <a:t> </a:t>
            </a:r>
            <a:r>
              <a:rPr lang="tr-TR" sz="2000" dirty="0" err="1"/>
              <a:t>need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map</a:t>
            </a:r>
            <a:r>
              <a:rPr lang="tr-TR" sz="2000" dirty="0"/>
              <a:t> file,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web link </a:t>
            </a:r>
            <a:r>
              <a:rPr lang="tr-TR" sz="2000" dirty="0" err="1"/>
              <a:t>address</a:t>
            </a:r>
            <a:r>
              <a:rPr lang="tr-TR" sz="2000" dirty="0"/>
              <a:t>.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6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762000"/>
          </a:xfrm>
        </p:spPr>
        <p:txBody>
          <a:bodyPr/>
          <a:lstStyle/>
          <a:p>
            <a:r>
              <a:rPr lang="tr-TR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3883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Motivation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; </a:t>
            </a:r>
            <a:r>
              <a:rPr lang="tr-TR" dirty="0" err="1"/>
              <a:t>Our</a:t>
            </a:r>
            <a:r>
              <a:rPr lang="tr-TR" dirty="0"/>
              <a:t> Test Environment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tr-TR" dirty="0" err="1"/>
              <a:t>Sample</a:t>
            </a:r>
            <a:r>
              <a:rPr lang="tr-TR" dirty="0"/>
              <a:t> Test Case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Motivations</a:t>
            </a:r>
            <a:r>
              <a:rPr lang="tr-TR" sz="4000" dirty="0"/>
              <a:t> of </a:t>
            </a:r>
            <a:r>
              <a:rPr lang="tr-TR" sz="4000" dirty="0" err="1"/>
              <a:t>The</a:t>
            </a:r>
            <a:r>
              <a:rPr lang="tr-TR" sz="4000" dirty="0"/>
              <a:t> Project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Our</a:t>
            </a:r>
            <a:r>
              <a:rPr lang="tr-TR" dirty="0"/>
              <a:t> QA Test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doing</a:t>
            </a:r>
            <a:r>
              <a:rPr lang="tr-TR" dirty="0"/>
              <a:t> </a:t>
            </a:r>
            <a:r>
              <a:rPr lang="tr-TR" dirty="0" err="1"/>
              <a:t>embedded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black-box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tr-TR" dirty="0"/>
              <a:t>We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large</a:t>
            </a:r>
            <a:r>
              <a:rPr lang="tr-TR" dirty="0"/>
              <a:t> </a:t>
            </a:r>
            <a:r>
              <a:rPr lang="tr-TR" dirty="0" err="1"/>
              <a:t>scale</a:t>
            </a:r>
            <a:r>
              <a:rPr lang="tr-TR" dirty="0"/>
              <a:t> of Product </a:t>
            </a:r>
            <a:r>
              <a:rPr lang="tr-TR" dirty="0" err="1"/>
              <a:t>variations</a:t>
            </a:r>
            <a:r>
              <a:rPr lang="tr-TR" dirty="0"/>
              <a:t>,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reusable</a:t>
            </a:r>
            <a:r>
              <a:rPr lang="tr-TR" dirty="0"/>
              <a:t> test </a:t>
            </a:r>
            <a:r>
              <a:rPr lang="tr-TR" dirty="0" err="1"/>
              <a:t>modules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giving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manual</a:t>
            </a:r>
            <a:r>
              <a:rPr lang="tr-TR" dirty="0"/>
              <a:t> </a:t>
            </a:r>
            <a:r>
              <a:rPr lang="tr-TR" dirty="0" err="1"/>
              <a:t>effort</a:t>
            </a:r>
            <a:r>
              <a:rPr lang="tr-TR" dirty="0"/>
              <a:t>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414655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defRPr/>
            </a:pPr>
            <a:r>
              <a:rPr lang="tr-TR" dirty="0"/>
              <a:t>We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test Wireless Access Point(WAP) WEB UI.</a:t>
            </a:r>
          </a:p>
          <a:p>
            <a:pPr algn="just">
              <a:spcBef>
                <a:spcPts val="0"/>
              </a:spcBef>
              <a:defRPr/>
            </a:pPr>
            <a:endParaRPr lang="tr-TR" dirty="0"/>
          </a:p>
          <a:p>
            <a:pPr algn="just">
              <a:spcBef>
                <a:spcPts val="0"/>
              </a:spcBef>
              <a:defRPr/>
            </a:pPr>
            <a:r>
              <a:rPr lang="tr-TR" dirty="0"/>
              <a:t>But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Web </a:t>
            </a:r>
            <a:r>
              <a:rPr lang="tr-TR" dirty="0" err="1"/>
              <a:t>UIs</a:t>
            </a:r>
            <a:r>
              <a:rPr lang="tr-TR" dirty="0"/>
              <a:t> </a:t>
            </a:r>
            <a:r>
              <a:rPr lang="tr-TR" dirty="0" err="1"/>
              <a:t>except</a:t>
            </a:r>
            <a:r>
              <a:rPr lang="tr-TR" dirty="0"/>
              <a:t> WAP Web UI. </a:t>
            </a:r>
          </a:p>
          <a:p>
            <a:pPr algn="just">
              <a:spcBef>
                <a:spcPts val="0"/>
              </a:spcBef>
              <a:defRPr/>
            </a:pPr>
            <a:endParaRPr lang="tr-TR" dirty="0"/>
          </a:p>
          <a:p>
            <a:pPr algn="just">
              <a:spcBef>
                <a:spcPts val="0"/>
              </a:spcBef>
              <a:defRPr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; </a:t>
            </a:r>
            <a:r>
              <a:rPr lang="tr-TR" dirty="0" err="1"/>
              <a:t>cloud</a:t>
            </a:r>
            <a:r>
              <a:rPr lang="tr-TR" dirty="0"/>
              <a:t> Web UI,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adapter</a:t>
            </a:r>
            <a:r>
              <a:rPr lang="tr-TR" dirty="0"/>
              <a:t> Web UI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 algn="just">
              <a:spcBef>
                <a:spcPts val="0"/>
              </a:spcBef>
              <a:defRPr/>
            </a:pPr>
            <a:endParaRPr lang="tr-TR" dirty="0"/>
          </a:p>
          <a:p>
            <a:pPr algn="just">
              <a:spcBef>
                <a:spcPts val="0"/>
              </a:spcBef>
              <a:defRPr/>
            </a:pP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generic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supported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test </a:t>
            </a:r>
            <a:r>
              <a:rPr lang="tr-TR" dirty="0" err="1"/>
              <a:t>automation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</a:t>
            </a:r>
            <a:endParaRPr lang="en-US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7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CE2EAC-192D-46EE-95B2-C9E38A43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" y="303213"/>
            <a:ext cx="8229600" cy="10668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Usage</a:t>
            </a:r>
            <a:r>
              <a:rPr lang="tr-TR" sz="4000" dirty="0"/>
              <a:t> </a:t>
            </a:r>
            <a:r>
              <a:rPr lang="tr-TR" sz="4000" dirty="0" err="1"/>
              <a:t>Area</a:t>
            </a:r>
            <a:endParaRPr lang="en-US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9542BF-A521-4F2F-9229-DD250A8E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8001000" cy="422116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tr-TR" dirty="0"/>
              <a:t>We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on </a:t>
            </a:r>
            <a:r>
              <a:rPr lang="tr-TR" dirty="0" err="1"/>
              <a:t>these</a:t>
            </a:r>
            <a:r>
              <a:rPr lang="tr-TR" dirty="0"/>
              <a:t> web </a:t>
            </a:r>
            <a:r>
              <a:rPr lang="tr-TR" dirty="0" err="1"/>
              <a:t>UIs</a:t>
            </a: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WAP is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virtual</a:t>
            </a:r>
            <a:r>
              <a:rPr lang="tr-TR" dirty="0"/>
              <a:t> PC,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selenium</a:t>
            </a:r>
            <a:r>
              <a:rPr lang="tr-TR" dirty="0"/>
              <a:t> on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PCs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/>
              <a:t>We </a:t>
            </a:r>
            <a:r>
              <a:rPr lang="tr-TR" dirty="0" err="1"/>
              <a:t>have</a:t>
            </a:r>
            <a:r>
              <a:rPr lang="tr-TR" dirty="0"/>
              <a:t> 4 test </a:t>
            </a:r>
            <a:r>
              <a:rPr lang="tr-TR" dirty="0" err="1"/>
              <a:t>houses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test </a:t>
            </a:r>
            <a:r>
              <a:rPr lang="tr-TR" dirty="0" err="1"/>
              <a:t>house</a:t>
            </a:r>
            <a:r>
              <a:rPr lang="tr-TR" dirty="0"/>
              <a:t> has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20 WAP test </a:t>
            </a:r>
            <a:r>
              <a:rPr lang="tr-TR" dirty="0" err="1"/>
              <a:t>setup</a:t>
            </a:r>
            <a:r>
              <a:rPr lang="tr-TR" dirty="0"/>
              <a:t>. 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a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test on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PCs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time,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inputs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E3D2E47-09CC-44A9-B16C-FFC1A90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E80F-08AD-4AA5-83D2-78A6B2333C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flexible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web </a:t>
            </a:r>
            <a:r>
              <a:rPr lang="tr-TR" dirty="0" err="1"/>
              <a:t>sites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test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manage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 err="1"/>
              <a:t>It</a:t>
            </a:r>
            <a:r>
              <a:rPr lang="tr-TR" dirty="0"/>
              <a:t> is a </a:t>
            </a:r>
            <a:r>
              <a:rPr lang="tr-TR" dirty="0" err="1"/>
              <a:t>simple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file </a:t>
            </a:r>
            <a:r>
              <a:rPr lang="tr-TR" dirty="0" err="1"/>
              <a:t>which</a:t>
            </a:r>
            <a:r>
              <a:rPr lang="tr-TR" dirty="0"/>
              <a:t> has </a:t>
            </a:r>
            <a:r>
              <a:rPr lang="tr-TR" dirty="0" err="1"/>
              <a:t>inputs</a:t>
            </a:r>
            <a:r>
              <a:rPr lang="tr-TR" dirty="0"/>
              <a:t> as </a:t>
            </a:r>
            <a:r>
              <a:rPr lang="tr-TR" dirty="0" err="1"/>
              <a:t>WebUI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test step 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web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r>
              <a:rPr lang="tr-TR" dirty="0"/>
              <a:t>We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below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copy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jar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PC.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B8925AB-339A-4F4A-99B2-93BC14C6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0" y="4648200"/>
            <a:ext cx="7560000" cy="2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D83E717F-2B73-4B7E-B082-DFADAE81E30C}"/>
              </a:ext>
            </a:extLst>
          </p:cNvPr>
          <p:cNvCxnSpPr>
            <a:cxnSpLocks/>
          </p:cNvCxnSpPr>
          <p:nvPr/>
        </p:nvCxnSpPr>
        <p:spPr>
          <a:xfrm>
            <a:off x="3429000" y="3200400"/>
            <a:ext cx="2616724" cy="19812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 err="1"/>
              <a:t>Selenium</a:t>
            </a:r>
            <a:r>
              <a:rPr lang="tr-TR" sz="4000" dirty="0"/>
              <a:t> </a:t>
            </a:r>
            <a:r>
              <a:rPr lang="tr-TR" sz="4000" dirty="0" err="1"/>
              <a:t>Script</a:t>
            </a:r>
            <a:r>
              <a:rPr lang="tr-TR" sz="4000" dirty="0"/>
              <a:t> </a:t>
            </a:r>
            <a:r>
              <a:rPr lang="tr-TR" sz="4000" dirty="0" err="1"/>
              <a:t>Runner</a:t>
            </a:r>
            <a:r>
              <a:rPr lang="tr-TR" sz="4000" dirty="0"/>
              <a:t> </a:t>
            </a:r>
            <a:r>
              <a:rPr lang="tr-TR" sz="4000" dirty="0" err="1"/>
              <a:t>Input</a:t>
            </a:r>
            <a:r>
              <a:rPr lang="tr-TR" sz="4000" dirty="0"/>
              <a:t> </a:t>
            </a:r>
            <a:r>
              <a:rPr lang="tr-TR" sz="4000" dirty="0" err="1"/>
              <a:t>Files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2667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 err="1"/>
              <a:t>Selenium</a:t>
            </a:r>
            <a:r>
              <a:rPr lang="tr-TR" dirty="0"/>
              <a:t>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runner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files</a:t>
            </a: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Web Link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Mapping file</a:t>
            </a:r>
          </a:p>
          <a:p>
            <a:pPr lvl="1">
              <a:spcBef>
                <a:spcPts val="0"/>
              </a:spcBef>
              <a:defRPr/>
            </a:pPr>
            <a:r>
              <a:rPr lang="tr-TR" sz="2000" dirty="0"/>
              <a:t>Test Step </a:t>
            </a:r>
            <a:r>
              <a:rPr lang="tr-TR" sz="2000" dirty="0" err="1"/>
              <a:t>List</a:t>
            </a:r>
            <a:r>
              <a:rPr lang="tr-TR" sz="2000" dirty="0"/>
              <a:t> file 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/>
            <a:endParaRPr lang="tr-TR" b="1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181600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426474" cy="2209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F9C8BB5-73E8-4AEF-916F-B1EA5676E34D}"/>
              </a:ext>
            </a:extLst>
          </p:cNvPr>
          <p:cNvCxnSpPr>
            <a:cxnSpLocks/>
          </p:cNvCxnSpPr>
          <p:nvPr/>
        </p:nvCxnSpPr>
        <p:spPr>
          <a:xfrm>
            <a:off x="2743200" y="3717696"/>
            <a:ext cx="1181100" cy="14639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3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Web Link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52500" y="1905000"/>
            <a:ext cx="7239000" cy="3200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tr-TR" dirty="0"/>
              <a:t>Web Link file </a:t>
            </a:r>
            <a:r>
              <a:rPr lang="tr-TR" dirty="0" err="1"/>
              <a:t>defines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r>
              <a:rPr lang="tr-TR" dirty="0"/>
              <a:t> of URL</a:t>
            </a:r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>
              <a:spcBef>
                <a:spcPts val="0"/>
              </a:spcBef>
              <a:defRPr/>
            </a:pPr>
            <a:r>
              <a:rPr lang="tr-TR" sz="2000" dirty="0" err="1"/>
              <a:t>WebLink</a:t>
            </a:r>
            <a:r>
              <a:rPr lang="tr-TR" sz="2000" dirty="0"/>
              <a:t> File</a:t>
            </a:r>
          </a:p>
          <a:p>
            <a:pPr lvl="1"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>
              <a:spcBef>
                <a:spcPts val="0"/>
              </a:spcBef>
              <a:defRPr/>
            </a:pPr>
            <a:endParaRPr lang="tr-TR" dirty="0"/>
          </a:p>
          <a:p>
            <a:pPr lvl="1" algn="just"/>
            <a:r>
              <a:rPr lang="tr-TR" sz="2000" dirty="0" err="1"/>
              <a:t>It</a:t>
            </a:r>
            <a:r>
              <a:rPr lang="tr-TR" sz="2000" dirty="0"/>
              <a:t> is a 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test </a:t>
            </a:r>
            <a:r>
              <a:rPr lang="tr-TR" sz="2000" dirty="0" err="1"/>
              <a:t>case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it </a:t>
            </a:r>
            <a:r>
              <a:rPr lang="tr-TR" sz="2000" dirty="0" err="1"/>
              <a:t>automatically</a:t>
            </a:r>
            <a:r>
              <a:rPr lang="tr-TR" sz="2000" dirty="0"/>
              <a:t> </a:t>
            </a:r>
            <a:r>
              <a:rPr lang="tr-TR" sz="2000" dirty="0" err="1"/>
              <a:t>writes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text</a:t>
            </a:r>
            <a:r>
              <a:rPr lang="tr-TR" sz="2000" dirty="0"/>
              <a:t> file </a:t>
            </a:r>
            <a:r>
              <a:rPr lang="tr-TR" sz="2000" dirty="0" err="1"/>
              <a:t>while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test is </a:t>
            </a:r>
            <a:r>
              <a:rPr lang="tr-TR" sz="2000" dirty="0" err="1"/>
              <a:t>running</a:t>
            </a:r>
            <a:r>
              <a:rPr lang="tr-TR" sz="2000" dirty="0"/>
              <a:t>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C39668-91A3-4955-9D77-64BE0430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431988"/>
            <a:ext cx="7696200" cy="301812"/>
          </a:xfrm>
          <a:prstGeom prst="rect">
            <a:avLst/>
          </a:prstGeom>
        </p:spPr>
      </p:pic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076BC44F-579A-463A-AC42-E8B0697C3BD4}"/>
              </a:ext>
            </a:extLst>
          </p:cNvPr>
          <p:cNvCxnSpPr>
            <a:cxnSpLocks/>
          </p:cNvCxnSpPr>
          <p:nvPr/>
        </p:nvCxnSpPr>
        <p:spPr>
          <a:xfrm>
            <a:off x="3352800" y="2895600"/>
            <a:ext cx="4343400" cy="381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>
            <a:extLst>
              <a:ext uri="{FF2B5EF4-FFF2-40B4-BE49-F238E27FC236}">
                <a16:creationId xmlns:a16="http://schemas.microsoft.com/office/drawing/2014/main" id="{154AA870-0793-48AF-9ADF-F85D0272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048716"/>
            <a:ext cx="5934075" cy="165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0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/>
          <a:lstStyle/>
          <a:p>
            <a:r>
              <a:rPr lang="tr-TR" sz="4000" dirty="0"/>
              <a:t>Mapping File</a:t>
            </a:r>
            <a:endParaRPr lang="en-US" sz="40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3962400"/>
            <a:ext cx="3657600" cy="2156719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0"/>
              </a:spcBef>
              <a:defRPr/>
            </a:pPr>
            <a:r>
              <a:rPr lang="tr-TR" dirty="0"/>
              <a:t>Mapping file is </a:t>
            </a:r>
            <a:r>
              <a:rPr lang="tr-TR" dirty="0" err="1"/>
              <a:t>defines</a:t>
            </a:r>
            <a:r>
              <a:rPr lang="tr-TR" dirty="0"/>
              <a:t> Web UI </a:t>
            </a:r>
            <a:r>
              <a:rPr lang="tr-TR" dirty="0" err="1"/>
              <a:t>elements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xml</a:t>
            </a:r>
            <a:r>
              <a:rPr lang="tr-TR" dirty="0"/>
              <a:t> file. </a:t>
            </a:r>
          </a:p>
          <a:p>
            <a:pPr algn="just">
              <a:spcBef>
                <a:spcPts val="0"/>
              </a:spcBef>
              <a:defRPr/>
            </a:pPr>
            <a:endParaRPr lang="tr-TR" dirty="0"/>
          </a:p>
          <a:p>
            <a:pPr algn="just">
              <a:spcBef>
                <a:spcPts val="0"/>
              </a:spcBef>
              <a:defRPr/>
            </a:pP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items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an ID. &lt;</a:t>
            </a:r>
            <a:r>
              <a:rPr lang="tr-TR" dirty="0" err="1"/>
              <a:t>PageObject</a:t>
            </a:r>
            <a:r>
              <a:rPr lang="tr-TR" dirty="0"/>
              <a:t>&gt; </a:t>
            </a:r>
            <a:r>
              <a:rPr lang="tr-TR" dirty="0" err="1"/>
              <a:t>tag</a:t>
            </a:r>
            <a:r>
              <a:rPr lang="tr-TR" dirty="0"/>
              <a:t> </a:t>
            </a:r>
            <a:r>
              <a:rPr lang="tr-TR" dirty="0" err="1"/>
              <a:t>defines</a:t>
            </a:r>
            <a:r>
              <a:rPr lang="tr-TR" dirty="0"/>
              <a:t> </a:t>
            </a:r>
            <a:r>
              <a:rPr lang="tr-TR" dirty="0" err="1"/>
              <a:t>object</a:t>
            </a:r>
            <a:r>
              <a:rPr lang="tr-TR" dirty="0"/>
              <a:t> ID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Xpath</a:t>
            </a:r>
            <a:r>
              <a:rPr lang="tr-TR" dirty="0"/>
              <a:t>.</a:t>
            </a:r>
          </a:p>
          <a:p>
            <a:pPr algn="just">
              <a:spcBef>
                <a:spcPts val="0"/>
              </a:spcBef>
              <a:defRPr/>
            </a:pPr>
            <a:endParaRPr lang="tr-TR" dirty="0"/>
          </a:p>
          <a:p>
            <a:pPr algn="just">
              <a:spcBef>
                <a:spcPts val="0"/>
              </a:spcBef>
              <a:defRPr/>
            </a:pPr>
            <a:r>
              <a:rPr lang="tr-TR" dirty="0"/>
              <a:t>We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&lt;</a:t>
            </a:r>
            <a:r>
              <a:rPr lang="tr-TR" dirty="0" err="1"/>
              <a:t>uniq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&gt;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test </a:t>
            </a:r>
            <a:r>
              <a:rPr lang="tr-TR" dirty="0" err="1"/>
              <a:t>steps</a:t>
            </a:r>
            <a:r>
              <a:rPr lang="tr-TR" dirty="0"/>
              <a:t>. </a:t>
            </a:r>
            <a:endParaRPr lang="tr-TR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8E80F-08AD-4AA5-83D2-78A6B2333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2176C97-4481-4D9F-8011-94406068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30" y="1414469"/>
            <a:ext cx="3693740" cy="420964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78148CC-DF05-46E5-8D8C-43F831E8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441964"/>
            <a:ext cx="2482436" cy="2521777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892D0BD-5997-44F5-BC18-09875DE19B3D}"/>
              </a:ext>
            </a:extLst>
          </p:cNvPr>
          <p:cNvCxnSpPr/>
          <p:nvPr/>
        </p:nvCxnSpPr>
        <p:spPr>
          <a:xfrm flipV="1">
            <a:off x="3657600" y="1905000"/>
            <a:ext cx="1752600" cy="797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4CE7FFF-B625-496F-B6FE-201898066ED5}"/>
              </a:ext>
            </a:extLst>
          </p:cNvPr>
          <p:cNvCxnSpPr/>
          <p:nvPr/>
        </p:nvCxnSpPr>
        <p:spPr>
          <a:xfrm flipV="1">
            <a:off x="3581400" y="2554948"/>
            <a:ext cx="1828800" cy="416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9E112050-01A1-437C-A755-CF996B3C58F8}"/>
              </a:ext>
            </a:extLst>
          </p:cNvPr>
          <p:cNvCxnSpPr/>
          <p:nvPr/>
        </p:nvCxnSpPr>
        <p:spPr>
          <a:xfrm>
            <a:off x="3886200" y="34290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61503B6F-1A0E-460F-911A-7F12EA7896C1}"/>
              </a:ext>
            </a:extLst>
          </p:cNvPr>
          <p:cNvCxnSpPr/>
          <p:nvPr/>
        </p:nvCxnSpPr>
        <p:spPr>
          <a:xfrm>
            <a:off x="3581400" y="3276600"/>
            <a:ext cx="19050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DDDF5E7E-B7F0-403A-AD0D-192C397BBC76}"/>
              </a:ext>
            </a:extLst>
          </p:cNvPr>
          <p:cNvCxnSpPr/>
          <p:nvPr/>
        </p:nvCxnSpPr>
        <p:spPr>
          <a:xfrm>
            <a:off x="2133600" y="338355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0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21141</TotalTime>
  <Words>857</Words>
  <Application>Microsoft Office PowerPoint</Application>
  <PresentationFormat>Ekran Gösterisi (4:3)</PresentationFormat>
  <Paragraphs>149</Paragraphs>
  <Slides>18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Wingdings 2</vt:lpstr>
      <vt:lpstr>Executive</vt:lpstr>
      <vt:lpstr>     Selenium Script Runner </vt:lpstr>
      <vt:lpstr>Outline</vt:lpstr>
      <vt:lpstr>Motivations of The Project</vt:lpstr>
      <vt:lpstr>Selenium Usage Area</vt:lpstr>
      <vt:lpstr>Selenium Usage Area</vt:lpstr>
      <vt:lpstr>Selenium Script Runner </vt:lpstr>
      <vt:lpstr>Selenium Script Runner Input Files</vt:lpstr>
      <vt:lpstr>Web Link File</vt:lpstr>
      <vt:lpstr>Mapping File</vt:lpstr>
      <vt:lpstr>Test Step List File</vt:lpstr>
      <vt:lpstr>Test Step List File</vt:lpstr>
      <vt:lpstr>Sample Test Case For Cloud WEBUI</vt:lpstr>
      <vt:lpstr>Test Case Preparation(1)</vt:lpstr>
      <vt:lpstr>Test Case Preparation(2)</vt:lpstr>
      <vt:lpstr>Test Case Preparation(2)</vt:lpstr>
      <vt:lpstr>Selenium Scripts Runner Source Code</vt:lpstr>
      <vt:lpstr>Selenium Scripts Runner Source Junit Tests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Successive Reﬁnement of Models for Model-Based Testing to Increase System Test Effectiveness</dc:title>
  <dc:creator>Ceren Şahin</dc:creator>
  <cp:lastModifiedBy>Gökçe Ekin Nehas</cp:lastModifiedBy>
  <cp:revision>123</cp:revision>
  <cp:lastPrinted>2018-01-03T10:56:52Z</cp:lastPrinted>
  <dcterms:created xsi:type="dcterms:W3CDTF">2016-04-05T07:36:38Z</dcterms:created>
  <dcterms:modified xsi:type="dcterms:W3CDTF">2018-01-07T08:47:55Z</dcterms:modified>
</cp:coreProperties>
</file>