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57" r:id="rId4"/>
    <p:sldId id="301" r:id="rId5"/>
    <p:sldId id="302" r:id="rId6"/>
    <p:sldId id="303" r:id="rId7"/>
    <p:sldId id="304" r:id="rId8"/>
    <p:sldId id="305" r:id="rId9"/>
    <p:sldId id="307" r:id="rId10"/>
    <p:sldId id="306" r:id="rId11"/>
    <p:sldId id="300" r:id="rId12"/>
    <p:sldId id="298" r:id="rId13"/>
    <p:sldId id="299" r:id="rId14"/>
    <p:sldId id="278" r:id="rId15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6744" autoAdjust="0"/>
  </p:normalViewPr>
  <p:slideViewPr>
    <p:cSldViewPr>
      <p:cViewPr varScale="1">
        <p:scale>
          <a:sx n="68" d="100"/>
          <a:sy n="68" d="100"/>
        </p:scale>
        <p:origin x="12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80949578-7B7D-482C-8DE5-606F33DF8C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9AF348E-1A1B-4FC4-84B9-4136DCBA5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E876F-9CF4-4844-B46A-058B66181BED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7A1985C-3BBA-4CB3-A82B-BA43386256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69718FD-FA09-4500-9A70-52391A41E4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E7A77-CE67-44BA-97C3-B0051794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06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8A11D7-B628-4606-8CA1-ED1DBA1D317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6DD51C1-76A8-45EE-B5F0-0C83FFC4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4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1420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test model can be considered</a:t>
            </a:r>
          </a:p>
          <a:p>
            <a:r>
              <a:rPr lang="en-US" dirty="0"/>
              <a:t>as a reference test model2 in the sense that it captures all</a:t>
            </a:r>
          </a:p>
          <a:p>
            <a:r>
              <a:rPr lang="en-US" dirty="0"/>
              <a:t>possible usage scenarios for a family of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078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test model can be considered</a:t>
            </a:r>
          </a:p>
          <a:p>
            <a:r>
              <a:rPr lang="en-US" dirty="0"/>
              <a:t>as a reference test model2 in the sense that it captures all</a:t>
            </a:r>
          </a:p>
          <a:p>
            <a:r>
              <a:rPr lang="en-US" dirty="0"/>
              <a:t>possible usage scenarios for a family of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350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test model can be considered</a:t>
            </a:r>
          </a:p>
          <a:p>
            <a:r>
              <a:rPr lang="en-US" dirty="0"/>
              <a:t>as a reference test model2 in the sense that it captures all</a:t>
            </a:r>
          </a:p>
          <a:p>
            <a:r>
              <a:rPr lang="en-US" dirty="0"/>
              <a:t>possible usage scenarios for a family of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24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D51C1-76A8-45EE-B5F0-0C83FFC4CF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1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708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49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958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865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294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12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165A-0A46-46A0-98E0-DDB9D002DC18}" type="datetime1">
              <a:rPr lang="en-US" smtClean="0"/>
              <a:t>1/6/2018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F674-65C9-49DD-AE6C-D56BE4094A90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42E3-2BDC-43E1-9E47-5F2CCD6F8002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74B7-6D5E-436B-BB4E-7AEE6FAFD762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19FC-1708-45BD-9BE0-3C1B7004B750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EE8-ACD0-4500-8158-81286FE67BA5}" type="datetime1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21C2-DAE0-4A26-829F-115ABF937BE2}" type="datetime1">
              <a:rPr lang="en-US" smtClean="0"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09C3-6C17-4691-93A8-E7AA402E89F6}" type="datetime1">
              <a:rPr lang="en-US" smtClean="0"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AFB3-4D7E-4722-84CF-D19523E251F5}" type="datetime1">
              <a:rPr lang="en-US" smtClean="0"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6AA4-5078-474D-A8EA-6E150B22944E}" type="datetime1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3EED-4A56-4A7E-8BF3-0724D88E41EE}" type="datetime1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F904DC3-91A6-4921-A71F-A7DA41DA8AFF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19100" y="990600"/>
            <a:ext cx="8610600" cy="990600"/>
          </a:xfrm>
        </p:spPr>
        <p:txBody>
          <a:bodyPr>
            <a:noAutofit/>
          </a:bodyPr>
          <a:lstStyle/>
          <a:p>
            <a:br>
              <a:rPr lang="tr-TR" sz="2800" dirty="0"/>
            </a:br>
            <a:br>
              <a:rPr lang="tr-TR" sz="2800" dirty="0"/>
            </a:br>
            <a:br>
              <a:rPr lang="tr-TR" sz="2800" dirty="0"/>
            </a:br>
            <a:br>
              <a:rPr lang="tr-TR" sz="2800" dirty="0"/>
            </a:br>
            <a:br>
              <a:rPr lang="tr-TR" sz="4800" dirty="0"/>
            </a:br>
            <a:r>
              <a:rPr lang="tr-TR" sz="4800" dirty="0" err="1"/>
              <a:t>Selenium</a:t>
            </a:r>
            <a:r>
              <a:rPr lang="tr-TR" sz="4800" dirty="0"/>
              <a:t> </a:t>
            </a:r>
            <a:r>
              <a:rPr lang="tr-TR" sz="4800" dirty="0" err="1"/>
              <a:t>Script</a:t>
            </a:r>
            <a:r>
              <a:rPr lang="tr-TR" sz="4800" dirty="0"/>
              <a:t> </a:t>
            </a:r>
            <a:r>
              <a:rPr lang="tr-TR" sz="4800" dirty="0" err="1"/>
              <a:t>Runner</a:t>
            </a:r>
            <a:r>
              <a:rPr lang="tr-TR" sz="4800" dirty="0"/>
              <a:t> </a:t>
            </a:r>
            <a:endParaRPr lang="en-US" sz="4800" dirty="0"/>
          </a:p>
        </p:txBody>
      </p:sp>
      <p:sp>
        <p:nvSpPr>
          <p:cNvPr id="9" name="Subtitle 7"/>
          <p:cNvSpPr txBox="1">
            <a:spLocks/>
          </p:cNvSpPr>
          <p:nvPr/>
        </p:nvSpPr>
        <p:spPr bwMode="auto">
          <a:xfrm>
            <a:off x="2362200" y="2395321"/>
            <a:ext cx="4778906" cy="1871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 typeface="Arial" charset="0"/>
              <a:buNone/>
            </a:pPr>
            <a:r>
              <a:rPr lang="tr-TR" altLang="en-US" sz="1400" b="1" dirty="0">
                <a:solidFill>
                  <a:srgbClr val="57576E"/>
                </a:solidFill>
              </a:rPr>
              <a:t>Burcu ERGUN ,Gökçe Ekin NEHAS</a:t>
            </a:r>
          </a:p>
          <a:p>
            <a:pPr algn="ctr">
              <a:buFont typeface="Arial" charset="0"/>
              <a:buNone/>
            </a:pPr>
            <a:endParaRPr lang="tr-TR" altLang="en-US" sz="1400" b="1" dirty="0">
              <a:solidFill>
                <a:srgbClr val="57576E"/>
              </a:solidFill>
            </a:endParaRPr>
          </a:p>
          <a:p>
            <a:pPr algn="ctr">
              <a:buNone/>
            </a:pPr>
            <a:r>
              <a:rPr lang="tr-TR" altLang="en-US" sz="1400" b="1" dirty="0">
                <a:solidFill>
                  <a:srgbClr val="57576E"/>
                </a:solidFill>
              </a:rPr>
              <a:t>CENG552 Final Project</a:t>
            </a:r>
          </a:p>
          <a:p>
            <a:pPr algn="ctr">
              <a:buNone/>
            </a:pPr>
            <a:r>
              <a:rPr lang="tr-TR" altLang="en-US" sz="1400" b="1" dirty="0">
                <a:solidFill>
                  <a:srgbClr val="57576E"/>
                </a:solidFill>
              </a:rPr>
              <a:t>08.01.2018</a:t>
            </a:r>
          </a:p>
          <a:p>
            <a:pPr algn="ctr">
              <a:buNone/>
            </a:pPr>
            <a:endParaRPr lang="tr-TR" sz="2000" b="1" dirty="0">
              <a:solidFill>
                <a:srgbClr val="57576E"/>
              </a:solidFill>
            </a:endParaRPr>
          </a:p>
          <a:p>
            <a:pPr algn="ctr">
              <a:buNone/>
            </a:pPr>
            <a:r>
              <a:rPr lang="tr-TR" sz="2000" dirty="0" err="1">
                <a:solidFill>
                  <a:srgbClr val="57576E"/>
                </a:solidFill>
              </a:rPr>
              <a:t>Computer</a:t>
            </a:r>
            <a:r>
              <a:rPr lang="tr-TR" sz="2000" dirty="0">
                <a:solidFill>
                  <a:srgbClr val="57576E"/>
                </a:solidFill>
              </a:rPr>
              <a:t> </a:t>
            </a:r>
            <a:r>
              <a:rPr lang="tr-TR" sz="2000" dirty="0" err="1">
                <a:solidFill>
                  <a:srgbClr val="57576E"/>
                </a:solidFill>
              </a:rPr>
              <a:t>Science</a:t>
            </a:r>
            <a:r>
              <a:rPr lang="tr-TR" sz="2000" dirty="0">
                <a:solidFill>
                  <a:srgbClr val="57576E"/>
                </a:solidFill>
              </a:rPr>
              <a:t> </a:t>
            </a:r>
            <a:r>
              <a:rPr lang="tr-TR" sz="2000" dirty="0" err="1">
                <a:solidFill>
                  <a:srgbClr val="57576E"/>
                </a:solidFill>
              </a:rPr>
              <a:t>Department</a:t>
            </a:r>
            <a:endParaRPr lang="tr-TR" sz="2000" dirty="0">
              <a:solidFill>
                <a:srgbClr val="57576E"/>
              </a:solidFill>
            </a:endParaRPr>
          </a:p>
          <a:p>
            <a:pPr>
              <a:buNone/>
            </a:pPr>
            <a:endParaRPr lang="tr-TR" altLang="en-US" b="1" dirty="0">
              <a:solidFill>
                <a:srgbClr val="57576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0283F1-4D0A-4E18-A56C-D315FDE20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0E9E1-3840-45BC-B32C-5517A698A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0364C91-27D9-4498-AFAD-8AF3C796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308570"/>
            <a:ext cx="1990725" cy="19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0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6B6C7E-8A44-4274-9595-F1D06749E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15" y="1538687"/>
            <a:ext cx="3689427" cy="2888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/>
              <a:t>Test Step </a:t>
            </a:r>
            <a:r>
              <a:rPr lang="tr-TR" sz="4000" dirty="0" err="1"/>
              <a:t>List</a:t>
            </a:r>
            <a:r>
              <a:rPr lang="tr-TR" sz="4000" dirty="0"/>
              <a:t> File</a:t>
            </a:r>
            <a:endParaRPr lang="en-US" sz="40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2176C97-4481-4D9F-8011-944060687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430" y="1414469"/>
            <a:ext cx="3693740" cy="4209644"/>
          </a:xfrm>
          <a:prstGeom prst="rect">
            <a:avLst/>
          </a:prstGeom>
        </p:spPr>
      </p:pic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E892D0BD-5997-44F5-BC18-09875DE19B3D}"/>
              </a:ext>
            </a:extLst>
          </p:cNvPr>
          <p:cNvCxnSpPr>
            <a:cxnSpLocks/>
          </p:cNvCxnSpPr>
          <p:nvPr/>
        </p:nvCxnSpPr>
        <p:spPr>
          <a:xfrm>
            <a:off x="3886200" y="1828800"/>
            <a:ext cx="15240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F4CE7FFF-B625-496F-B6FE-201898066ED5}"/>
              </a:ext>
            </a:extLst>
          </p:cNvPr>
          <p:cNvCxnSpPr>
            <a:cxnSpLocks/>
          </p:cNvCxnSpPr>
          <p:nvPr/>
        </p:nvCxnSpPr>
        <p:spPr>
          <a:xfrm>
            <a:off x="2667000" y="2057400"/>
            <a:ext cx="2743200" cy="4975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9E112050-01A1-437C-A755-CF996B3C58F8}"/>
              </a:ext>
            </a:extLst>
          </p:cNvPr>
          <p:cNvCxnSpPr/>
          <p:nvPr/>
        </p:nvCxnSpPr>
        <p:spPr>
          <a:xfrm>
            <a:off x="3886200" y="34290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61503B6F-1A0E-460F-911A-7F12EA7896C1}"/>
              </a:ext>
            </a:extLst>
          </p:cNvPr>
          <p:cNvCxnSpPr>
            <a:cxnSpLocks/>
          </p:cNvCxnSpPr>
          <p:nvPr/>
        </p:nvCxnSpPr>
        <p:spPr>
          <a:xfrm>
            <a:off x="2104534" y="2159324"/>
            <a:ext cx="3305666" cy="9754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DDDF5E7E-B7F0-403A-AD0D-192C397BBC76}"/>
              </a:ext>
            </a:extLst>
          </p:cNvPr>
          <p:cNvCxnSpPr/>
          <p:nvPr/>
        </p:nvCxnSpPr>
        <p:spPr>
          <a:xfrm>
            <a:off x="2133600" y="338355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7FD575A9-1298-426C-9424-381C7F573800}"/>
              </a:ext>
            </a:extLst>
          </p:cNvPr>
          <p:cNvCxnSpPr/>
          <p:nvPr/>
        </p:nvCxnSpPr>
        <p:spPr>
          <a:xfrm>
            <a:off x="1981200" y="2306174"/>
            <a:ext cx="3505200" cy="15800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47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>
            <a:extLst>
              <a:ext uri="{FF2B5EF4-FFF2-40B4-BE49-F238E27FC236}">
                <a16:creationId xmlns:a16="http://schemas.microsoft.com/office/drawing/2014/main" id="{889E1F51-0337-46FD-BA04-565100AFF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296714"/>
            <a:ext cx="4343400" cy="3788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33" y="349132"/>
            <a:ext cx="8229600" cy="911188"/>
          </a:xfrm>
        </p:spPr>
        <p:txBody>
          <a:bodyPr>
            <a:normAutofit fontScale="90000"/>
          </a:bodyPr>
          <a:lstStyle/>
          <a:p>
            <a:r>
              <a:rPr lang="tr-TR" sz="4000" dirty="0" err="1"/>
              <a:t>Sample</a:t>
            </a:r>
            <a:r>
              <a:rPr lang="tr-TR" sz="4000" dirty="0"/>
              <a:t> Test Case </a:t>
            </a:r>
            <a:r>
              <a:rPr lang="tr-TR" sz="4000" dirty="0" err="1"/>
              <a:t>For</a:t>
            </a:r>
            <a:r>
              <a:rPr lang="tr-TR" sz="4000" dirty="0"/>
              <a:t> </a:t>
            </a:r>
            <a:r>
              <a:rPr lang="tr-TR" sz="4000" dirty="0" err="1"/>
              <a:t>Cloud</a:t>
            </a:r>
            <a:r>
              <a:rPr lang="tr-TR" sz="4000" dirty="0"/>
              <a:t> WEBUI</a:t>
            </a:r>
            <a:endParaRPr lang="en-US" sz="4000" dirty="0"/>
          </a:p>
        </p:txBody>
      </p:sp>
      <p:sp>
        <p:nvSpPr>
          <p:cNvPr id="4" name="AutoShape 2" descr="Image result for turkce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5" name="AutoShape 4" descr="Image result for turkcel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DEAFFE-544D-4ABD-8BD6-2FA82E9F1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4" y="5167082"/>
            <a:ext cx="8607425" cy="914400"/>
          </a:xfrm>
        </p:spPr>
        <p:txBody>
          <a:bodyPr>
            <a:normAutofit lnSpcReduction="10000"/>
          </a:bodyPr>
          <a:lstStyle/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dirty="0" err="1"/>
              <a:t>Sample</a:t>
            </a:r>
            <a:r>
              <a:rPr lang="tr-TR" sz="2000" dirty="0"/>
              <a:t> </a:t>
            </a:r>
            <a:r>
              <a:rPr lang="tr-TR" sz="2000" dirty="0" err="1"/>
              <a:t>Cloud</a:t>
            </a:r>
            <a:r>
              <a:rPr lang="tr-TR" sz="2000" dirty="0"/>
              <a:t> </a:t>
            </a:r>
            <a:r>
              <a:rPr lang="tr-TR" sz="2000" dirty="0" err="1"/>
              <a:t>Login</a:t>
            </a:r>
            <a:r>
              <a:rPr lang="tr-TR" sz="2000" dirty="0"/>
              <a:t> Operations Test Case. Test </a:t>
            </a:r>
            <a:r>
              <a:rPr lang="tr-TR" sz="2000" dirty="0" err="1"/>
              <a:t>operations</a:t>
            </a:r>
            <a:r>
              <a:rPr lang="tr-TR" sz="2000" dirty="0"/>
              <a:t> </a:t>
            </a:r>
            <a:r>
              <a:rPr lang="tr-TR" sz="2000" dirty="0" err="1"/>
              <a:t>sequence</a:t>
            </a:r>
            <a:r>
              <a:rPr lang="tr-TR" sz="2000" dirty="0"/>
              <a:t> </a:t>
            </a:r>
            <a:r>
              <a:rPr lang="tr-TR" sz="2000" dirty="0" err="1"/>
              <a:t>give</a:t>
            </a:r>
            <a:r>
              <a:rPr lang="tr-TR" sz="2000" dirty="0"/>
              <a:t> GenerateTestStepList1 </a:t>
            </a:r>
            <a:r>
              <a:rPr lang="tr-TR" sz="2000" dirty="0" err="1"/>
              <a:t>module</a:t>
            </a:r>
            <a:r>
              <a:rPr lang="tr-TR" sz="2000" dirty="0"/>
              <a:t> as </a:t>
            </a:r>
            <a:r>
              <a:rPr lang="tr-TR" sz="2000" dirty="0" err="1"/>
              <a:t>input</a:t>
            </a:r>
            <a:r>
              <a:rPr lang="tr-TR" sz="2000" dirty="0"/>
              <a:t> </a:t>
            </a:r>
            <a:r>
              <a:rPr lang="tr-TR" sz="2000" dirty="0" err="1"/>
              <a:t>string</a:t>
            </a:r>
            <a:r>
              <a:rPr lang="tr-TR" sz="2000" dirty="0"/>
              <a:t>.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then</a:t>
            </a:r>
            <a:r>
              <a:rPr lang="tr-TR" sz="2000" dirty="0"/>
              <a:t> </a:t>
            </a:r>
            <a:r>
              <a:rPr lang="tr-TR" sz="2000" dirty="0" err="1"/>
              <a:t>writing</a:t>
            </a:r>
            <a:r>
              <a:rPr lang="tr-TR" sz="2000" dirty="0"/>
              <a:t> a </a:t>
            </a:r>
            <a:r>
              <a:rPr lang="tr-TR" sz="2000" dirty="0" err="1"/>
              <a:t>text</a:t>
            </a:r>
            <a:r>
              <a:rPr lang="tr-TR" sz="2000" dirty="0"/>
              <a:t> file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module</a:t>
            </a:r>
            <a:r>
              <a:rPr lang="tr-TR" sz="2000" dirty="0"/>
              <a:t> </a:t>
            </a:r>
            <a:r>
              <a:rPr lang="tr-TR" sz="2000" dirty="0" err="1"/>
              <a:t>sending</a:t>
            </a:r>
            <a:r>
              <a:rPr lang="tr-TR" sz="2000" dirty="0"/>
              <a:t> </a:t>
            </a:r>
            <a:r>
              <a:rPr lang="tr-TR" sz="2000" dirty="0" err="1"/>
              <a:t>related</a:t>
            </a:r>
            <a:r>
              <a:rPr lang="tr-TR" sz="2000" dirty="0"/>
              <a:t> </a:t>
            </a:r>
            <a:r>
              <a:rPr lang="tr-TR" sz="2000"/>
              <a:t>directory </a:t>
            </a: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7EAEF66-6F10-4DB0-9929-0541282BF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75" y="1342656"/>
            <a:ext cx="4357570" cy="26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4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>
            <a:extLst>
              <a:ext uri="{FF2B5EF4-FFF2-40B4-BE49-F238E27FC236}">
                <a16:creationId xmlns:a16="http://schemas.microsoft.com/office/drawing/2014/main" id="{EB6612B1-C995-4319-B228-95CB35E7F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476247"/>
            <a:ext cx="3657600" cy="238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33" y="349132"/>
            <a:ext cx="8229600" cy="911188"/>
          </a:xfrm>
        </p:spPr>
        <p:txBody>
          <a:bodyPr>
            <a:normAutofit/>
          </a:bodyPr>
          <a:lstStyle/>
          <a:p>
            <a:r>
              <a:rPr lang="tr-TR" sz="4000" dirty="0"/>
              <a:t>Test Case </a:t>
            </a:r>
            <a:r>
              <a:rPr lang="tr-TR" sz="4000" dirty="0" err="1"/>
              <a:t>Preparation</a:t>
            </a:r>
            <a:r>
              <a:rPr lang="tr-TR" sz="4000" dirty="0"/>
              <a:t>(1)</a:t>
            </a:r>
            <a:endParaRPr lang="en-US" sz="4000" dirty="0"/>
          </a:p>
        </p:txBody>
      </p:sp>
      <p:sp>
        <p:nvSpPr>
          <p:cNvPr id="4" name="AutoShape 2" descr="Image result for turkce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5" name="AutoShape 4" descr="Image result for turkcel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154037" y="1507888"/>
            <a:ext cx="1674763" cy="701912"/>
          </a:xfrm>
          <a:prstGeom prst="borderCallout1">
            <a:avLst>
              <a:gd name="adj1" fmla="val 5312"/>
              <a:gd name="adj2" fmla="val 107410"/>
              <a:gd name="adj3" fmla="val 179360"/>
              <a:gd name="adj4" fmla="val 1366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Generate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Test Step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List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DEAFFE-544D-4ABD-8BD6-2FA82E9F1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724400"/>
            <a:ext cx="8229600" cy="1828800"/>
          </a:xfrm>
        </p:spPr>
        <p:txBody>
          <a:bodyPr>
            <a:normAutofit lnSpcReduction="10000"/>
          </a:bodyPr>
          <a:lstStyle/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b="1" dirty="0" err="1"/>
              <a:t>Generate</a:t>
            </a:r>
            <a:r>
              <a:rPr lang="tr-TR" sz="2000" b="1" dirty="0"/>
              <a:t> Test Step </a:t>
            </a:r>
            <a:r>
              <a:rPr lang="tr-TR" sz="2000" b="1" dirty="0" err="1"/>
              <a:t>List</a:t>
            </a:r>
            <a:r>
              <a:rPr lang="tr-TR" sz="2000" b="1" dirty="0"/>
              <a:t> : </a:t>
            </a:r>
            <a:r>
              <a:rPr lang="tr-TR" sz="2000" dirty="0"/>
              <a:t>TestStep.txt is </a:t>
            </a:r>
            <a:r>
              <a:rPr lang="tr-TR" sz="2000" dirty="0" err="1"/>
              <a:t>generated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send</a:t>
            </a:r>
            <a:r>
              <a:rPr lang="tr-TR" sz="2000" dirty="0"/>
              <a:t> </a:t>
            </a:r>
            <a:r>
              <a:rPr lang="tr-TR" sz="2000" dirty="0" err="1"/>
              <a:t>given</a:t>
            </a:r>
            <a:r>
              <a:rPr lang="tr-TR" sz="2000" dirty="0"/>
              <a:t> </a:t>
            </a:r>
            <a:r>
              <a:rPr lang="tr-TR" sz="2000" dirty="0" err="1"/>
              <a:t>directory</a:t>
            </a:r>
            <a:r>
              <a:rPr lang="tr-TR" sz="2000" dirty="0"/>
              <a:t> in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module</a:t>
            </a:r>
            <a:r>
              <a:rPr lang="tr-TR" sz="2000" dirty="0"/>
              <a:t>. </a:t>
            </a:r>
            <a:r>
              <a:rPr lang="tr-TR" sz="2000" dirty="0" err="1"/>
              <a:t>Ssh</a:t>
            </a:r>
            <a:r>
              <a:rPr lang="tr-TR" sz="2000" dirty="0"/>
              <a:t> </a:t>
            </a:r>
            <a:r>
              <a:rPr lang="tr-TR" sz="2000" dirty="0" err="1"/>
              <a:t>connection</a:t>
            </a:r>
            <a:r>
              <a:rPr lang="tr-TR" sz="2000" dirty="0"/>
              <a:t> is done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virtual</a:t>
            </a:r>
            <a:r>
              <a:rPr lang="tr-TR" sz="2000" dirty="0"/>
              <a:t> PC, file </a:t>
            </a:r>
            <a:r>
              <a:rPr lang="tr-TR" sz="2000" dirty="0" err="1"/>
              <a:t>created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given</a:t>
            </a:r>
            <a:r>
              <a:rPr lang="tr-TR" sz="2000" dirty="0"/>
              <a:t> </a:t>
            </a:r>
            <a:r>
              <a:rPr lang="tr-TR" sz="2000" dirty="0" err="1"/>
              <a:t>directory</a:t>
            </a:r>
            <a:r>
              <a:rPr lang="tr-TR" sz="2000" dirty="0"/>
              <a:t> </a:t>
            </a:r>
            <a:r>
              <a:rPr lang="tr-TR" sz="2000" dirty="0" err="1"/>
              <a:t>which</a:t>
            </a:r>
            <a:r>
              <a:rPr lang="tr-TR" sz="2000" dirty="0"/>
              <a:t> </a:t>
            </a:r>
            <a:r>
              <a:rPr lang="tr-TR" sz="2000" dirty="0" err="1"/>
              <a:t>we</a:t>
            </a:r>
            <a:r>
              <a:rPr lang="tr-TR" sz="2000" dirty="0"/>
              <a:t> </a:t>
            </a:r>
            <a:r>
              <a:rPr lang="tr-TR" sz="2000" dirty="0" err="1"/>
              <a:t>run</a:t>
            </a:r>
            <a:r>
              <a:rPr lang="tr-TR" sz="2000" dirty="0"/>
              <a:t> </a:t>
            </a:r>
            <a:r>
              <a:rPr lang="tr-TR" sz="2000" dirty="0" err="1"/>
              <a:t>our</a:t>
            </a:r>
            <a:r>
              <a:rPr lang="tr-TR" sz="2000" dirty="0"/>
              <a:t> .</a:t>
            </a:r>
            <a:r>
              <a:rPr lang="tr-TR" sz="2000" dirty="0" err="1"/>
              <a:t>jar</a:t>
            </a:r>
            <a:r>
              <a:rPr lang="tr-TR" sz="2000" dirty="0"/>
              <a:t> file.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b="1" dirty="0" err="1"/>
              <a:t>Setup</a:t>
            </a:r>
            <a:r>
              <a:rPr lang="tr-TR" sz="2000" b="1" dirty="0"/>
              <a:t> Information</a:t>
            </a:r>
            <a:r>
              <a:rPr lang="tr-TR" sz="2000" dirty="0"/>
              <a:t> : Return PC </a:t>
            </a:r>
            <a:r>
              <a:rPr lang="tr-TR" sz="2000" dirty="0" err="1"/>
              <a:t>list</a:t>
            </a:r>
            <a:r>
              <a:rPr lang="tr-TR" sz="2000" dirty="0"/>
              <a:t> as </a:t>
            </a:r>
            <a:r>
              <a:rPr lang="tr-TR" sz="2000" dirty="0" err="1"/>
              <a:t>output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module</a:t>
            </a:r>
            <a:r>
              <a:rPr lang="tr-TR" sz="2000" dirty="0"/>
              <a:t>.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loop</a:t>
            </a:r>
            <a:r>
              <a:rPr lang="tr-TR" sz="2000" dirty="0"/>
              <a:t> </a:t>
            </a:r>
            <a:r>
              <a:rPr lang="tr-TR" sz="2000" dirty="0" err="1"/>
              <a:t>count</a:t>
            </a:r>
            <a:r>
              <a:rPr lang="tr-TR" sz="2000" dirty="0"/>
              <a:t> is </a:t>
            </a:r>
            <a:r>
              <a:rPr lang="tr-TR" sz="2000" dirty="0" err="1"/>
              <a:t>equal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PC </a:t>
            </a:r>
            <a:r>
              <a:rPr lang="tr-TR" sz="2000" dirty="0" err="1"/>
              <a:t>count</a:t>
            </a:r>
            <a:r>
              <a:rPr lang="tr-TR" sz="2000" dirty="0"/>
              <a:t>.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FB50242-CBC2-405D-82FB-8B7FAC4BF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1473890"/>
            <a:ext cx="2819400" cy="2917416"/>
          </a:xfrm>
          <a:prstGeom prst="rect">
            <a:avLst/>
          </a:prstGeom>
        </p:spPr>
      </p:pic>
      <p:sp>
        <p:nvSpPr>
          <p:cNvPr id="12" name="Line Callout 1 10">
            <a:extLst>
              <a:ext uri="{FF2B5EF4-FFF2-40B4-BE49-F238E27FC236}">
                <a16:creationId xmlns:a16="http://schemas.microsoft.com/office/drawing/2014/main" id="{4B8438D1-45AC-43D3-80DC-978012BD5088}"/>
              </a:ext>
            </a:extLst>
          </p:cNvPr>
          <p:cNvSpPr/>
          <p:nvPr/>
        </p:nvSpPr>
        <p:spPr>
          <a:xfrm>
            <a:off x="4486373" y="3996357"/>
            <a:ext cx="1152427" cy="499444"/>
          </a:xfrm>
          <a:prstGeom prst="borderCallout1">
            <a:avLst>
              <a:gd name="adj1" fmla="val 5312"/>
              <a:gd name="adj2" fmla="val 107410"/>
              <a:gd name="adj3" fmla="val -228394"/>
              <a:gd name="adj4" fmla="val 1578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Setup</a:t>
            </a: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Information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64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8122D349-B0B7-4F3F-BA15-A1ECCD793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912" y="1395824"/>
            <a:ext cx="3334221" cy="386197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F01EC31-7AF5-47E6-AA2D-7C3061161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996" y="1395824"/>
            <a:ext cx="3254135" cy="3861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33" y="349132"/>
            <a:ext cx="8229600" cy="911188"/>
          </a:xfrm>
        </p:spPr>
        <p:txBody>
          <a:bodyPr>
            <a:normAutofit/>
          </a:bodyPr>
          <a:lstStyle/>
          <a:p>
            <a:r>
              <a:rPr lang="tr-TR" sz="4000" dirty="0"/>
              <a:t>Test Case </a:t>
            </a:r>
            <a:r>
              <a:rPr lang="tr-TR" sz="4000" dirty="0" err="1"/>
              <a:t>Preparation</a:t>
            </a:r>
            <a:r>
              <a:rPr lang="tr-TR" sz="4000" dirty="0"/>
              <a:t>(2)</a:t>
            </a:r>
            <a:endParaRPr lang="en-US" sz="4000" dirty="0"/>
          </a:p>
        </p:txBody>
      </p:sp>
      <p:sp>
        <p:nvSpPr>
          <p:cNvPr id="4" name="AutoShape 2" descr="Image result for turkce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5" name="AutoShape 4" descr="Image result for turkcel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60375" y="2507096"/>
            <a:ext cx="1674763" cy="701912"/>
          </a:xfrm>
          <a:prstGeom prst="borderCallout1">
            <a:avLst>
              <a:gd name="adj1" fmla="val 100666"/>
              <a:gd name="adj2" fmla="val 52248"/>
              <a:gd name="adj3" fmla="val 235767"/>
              <a:gd name="adj4" fmla="val 1017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Test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Automation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System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Library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DEAFFE-544D-4ABD-8BD6-2FA82E9F1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1" y="5444634"/>
            <a:ext cx="8229600" cy="765330"/>
          </a:xfrm>
        </p:spPr>
        <p:txBody>
          <a:bodyPr>
            <a:normAutofit/>
          </a:bodyPr>
          <a:lstStyle/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dirty="0" err="1"/>
              <a:t>We</a:t>
            </a:r>
            <a:r>
              <a:rPr lang="tr-TR" sz="2000" dirty="0"/>
              <a:t> </a:t>
            </a:r>
            <a:r>
              <a:rPr lang="tr-TR" sz="2000" dirty="0" err="1"/>
              <a:t>integrated</a:t>
            </a:r>
            <a:r>
              <a:rPr lang="tr-TR" sz="2000" dirty="0"/>
              <a:t> </a:t>
            </a:r>
            <a:r>
              <a:rPr lang="tr-TR" sz="2000" dirty="0" err="1"/>
              <a:t>our</a:t>
            </a:r>
            <a:r>
              <a:rPr lang="tr-TR" sz="2000" dirty="0"/>
              <a:t> </a:t>
            </a:r>
            <a:r>
              <a:rPr lang="tr-TR" sz="2000" dirty="0" err="1"/>
              <a:t>jar</a:t>
            </a:r>
            <a:r>
              <a:rPr lang="tr-TR" sz="2000" dirty="0"/>
              <a:t> file </a:t>
            </a:r>
            <a:r>
              <a:rPr lang="tr-TR" sz="2000" dirty="0" err="1"/>
              <a:t>doBrowserOperation</a:t>
            </a:r>
            <a:r>
              <a:rPr lang="tr-TR" sz="2000" dirty="0"/>
              <a:t>. </a:t>
            </a:r>
            <a:r>
              <a:rPr lang="tr-TR" sz="2000" dirty="0" err="1"/>
              <a:t>Running</a:t>
            </a:r>
            <a:r>
              <a:rPr lang="tr-TR" sz="2000" dirty="0"/>
              <a:t> </a:t>
            </a:r>
            <a:r>
              <a:rPr lang="tr-TR" sz="2000" dirty="0" err="1"/>
              <a:t>jar</a:t>
            </a:r>
            <a:r>
              <a:rPr lang="tr-TR" sz="2000" dirty="0"/>
              <a:t> file </a:t>
            </a:r>
            <a:r>
              <a:rPr lang="tr-TR" sz="2000" dirty="0" err="1"/>
              <a:t>operation</a:t>
            </a:r>
            <a:r>
              <a:rPr lang="tr-TR" sz="2000" dirty="0"/>
              <a:t> is done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function</a:t>
            </a:r>
            <a:r>
              <a:rPr lang="tr-TR" sz="2000" dirty="0"/>
              <a:t>.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/>
          </a:p>
        </p:txBody>
      </p:sp>
      <p:sp>
        <p:nvSpPr>
          <p:cNvPr id="12" name="Line Callout 1 10">
            <a:extLst>
              <a:ext uri="{FF2B5EF4-FFF2-40B4-BE49-F238E27FC236}">
                <a16:creationId xmlns:a16="http://schemas.microsoft.com/office/drawing/2014/main" id="{4B8438D1-45AC-43D3-80DC-978012BD5088}"/>
              </a:ext>
            </a:extLst>
          </p:cNvPr>
          <p:cNvSpPr/>
          <p:nvPr/>
        </p:nvSpPr>
        <p:spPr>
          <a:xfrm>
            <a:off x="4443444" y="2209800"/>
            <a:ext cx="1053762" cy="475877"/>
          </a:xfrm>
          <a:prstGeom prst="borderCallout1">
            <a:avLst>
              <a:gd name="adj1" fmla="val 48724"/>
              <a:gd name="adj2" fmla="val 99230"/>
              <a:gd name="adj3" fmla="val 277933"/>
              <a:gd name="adj4" fmla="val 1300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Library </a:t>
            </a:r>
            <a:r>
              <a:rPr kumimoji="0" lang="tr-T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function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9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r>
              <a:rPr lang="tr-TR" sz="4000" dirty="0" err="1"/>
              <a:t>Sample</a:t>
            </a:r>
            <a:r>
              <a:rPr lang="tr-TR" sz="4000" dirty="0"/>
              <a:t> Test </a:t>
            </a:r>
            <a:r>
              <a:rPr lang="tr-TR" sz="4000" dirty="0" err="1"/>
              <a:t>case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229600" cy="762000"/>
          </a:xfrm>
        </p:spPr>
        <p:txBody>
          <a:bodyPr/>
          <a:lstStyle/>
          <a:p>
            <a:r>
              <a:rPr lang="tr-TR" sz="40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3883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 err="1"/>
              <a:t>Motivation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Usage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Test Environment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Runner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tr-TR" dirty="0" err="1"/>
              <a:t>Sample</a:t>
            </a:r>
            <a:r>
              <a:rPr lang="tr-TR" dirty="0"/>
              <a:t> Test Case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 err="1"/>
              <a:t>Motivations</a:t>
            </a:r>
            <a:r>
              <a:rPr lang="tr-TR" sz="4000" dirty="0"/>
              <a:t> of </a:t>
            </a:r>
            <a:r>
              <a:rPr lang="tr-TR" sz="4000" dirty="0" err="1"/>
              <a:t>The</a:t>
            </a:r>
            <a:r>
              <a:rPr lang="tr-TR" sz="4000" dirty="0"/>
              <a:t> Project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52500" y="1905000"/>
            <a:ext cx="7239000" cy="4146550"/>
          </a:xfrm>
        </p:spPr>
        <p:txBody>
          <a:bodyPr>
            <a:normAutofit/>
          </a:bodyPr>
          <a:lstStyle/>
          <a:p>
            <a:r>
              <a:rPr lang="tr-TR" dirty="0" err="1"/>
              <a:t>Our</a:t>
            </a:r>
            <a:r>
              <a:rPr lang="tr-TR" dirty="0"/>
              <a:t> QA Test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doing</a:t>
            </a:r>
            <a:r>
              <a:rPr lang="tr-TR" dirty="0"/>
              <a:t> </a:t>
            </a:r>
            <a:r>
              <a:rPr lang="tr-TR" dirty="0" err="1"/>
              <a:t>embedded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black-box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.</a:t>
            </a:r>
          </a:p>
          <a:p>
            <a:endParaRPr lang="en-US" dirty="0"/>
          </a:p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scale</a:t>
            </a:r>
            <a:r>
              <a:rPr lang="tr-TR" dirty="0"/>
              <a:t> Product </a:t>
            </a:r>
            <a:r>
              <a:rPr lang="tr-TR" dirty="0" err="1"/>
              <a:t>variations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reusable</a:t>
            </a:r>
            <a:r>
              <a:rPr lang="tr-TR" dirty="0"/>
              <a:t> test </a:t>
            </a:r>
            <a:r>
              <a:rPr lang="tr-TR" dirty="0" err="1"/>
              <a:t>modules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covere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.</a:t>
            </a:r>
          </a:p>
          <a:p>
            <a:pPr lvl="1"/>
            <a:endParaRPr lang="tr-TR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9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 err="1"/>
              <a:t>Selenium</a:t>
            </a:r>
            <a:r>
              <a:rPr lang="tr-TR" sz="4000" dirty="0"/>
              <a:t> </a:t>
            </a:r>
            <a:r>
              <a:rPr lang="tr-TR" sz="4000" dirty="0" err="1"/>
              <a:t>Usage</a:t>
            </a:r>
            <a:r>
              <a:rPr lang="tr-TR" sz="4000" dirty="0"/>
              <a:t> </a:t>
            </a:r>
            <a:r>
              <a:rPr lang="tr-TR" sz="4000" dirty="0" err="1"/>
              <a:t>Area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52500" y="1905000"/>
            <a:ext cx="7239000" cy="41465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 Wireless Access Point(WAP) WEB UI </a:t>
            </a:r>
            <a:r>
              <a:rPr lang="tr-TR" dirty="0" err="1"/>
              <a:t>testing</a:t>
            </a:r>
            <a:r>
              <a:rPr lang="tr-TR" dirty="0"/>
              <a:t>.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/>
              <a:t>But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Web UI </a:t>
            </a:r>
            <a:r>
              <a:rPr lang="tr-TR" dirty="0" err="1"/>
              <a:t>except</a:t>
            </a:r>
            <a:r>
              <a:rPr lang="tr-TR" dirty="0"/>
              <a:t> WAP Web UI. </a:t>
            </a:r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/>
              <a:t>cloud</a:t>
            </a:r>
            <a:r>
              <a:rPr lang="tr-TR" dirty="0"/>
              <a:t> Web UI,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adapter</a:t>
            </a:r>
            <a:r>
              <a:rPr lang="tr-TR" dirty="0"/>
              <a:t> Web UI </a:t>
            </a:r>
            <a:r>
              <a:rPr lang="tr-TR" dirty="0" err="1"/>
              <a:t>etc</a:t>
            </a:r>
            <a:r>
              <a:rPr lang="tr-TR" dirty="0"/>
              <a:t>.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generic</a:t>
            </a:r>
            <a:r>
              <a:rPr lang="tr-TR" dirty="0"/>
              <a:t> </a:t>
            </a: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runner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test </a:t>
            </a:r>
            <a:r>
              <a:rPr lang="tr-TR" dirty="0" err="1"/>
              <a:t>automation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.</a:t>
            </a:r>
            <a:endParaRPr lang="en-US" dirty="0"/>
          </a:p>
          <a:p>
            <a:pPr lvl="1"/>
            <a:endParaRPr lang="tr-TR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70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 err="1"/>
              <a:t>Selenium</a:t>
            </a:r>
            <a:r>
              <a:rPr lang="tr-TR" sz="4000" dirty="0"/>
              <a:t> </a:t>
            </a:r>
            <a:r>
              <a:rPr lang="tr-TR" sz="4000" dirty="0" err="1"/>
              <a:t>Script</a:t>
            </a:r>
            <a:r>
              <a:rPr lang="tr-TR" sz="4000" dirty="0"/>
              <a:t> </a:t>
            </a:r>
            <a:r>
              <a:rPr lang="tr-TR" sz="4000" dirty="0" err="1"/>
              <a:t>Runner</a:t>
            </a:r>
            <a:r>
              <a:rPr lang="tr-TR" sz="4000" dirty="0"/>
              <a:t> 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52500" y="1905000"/>
            <a:ext cx="7239000" cy="2667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runner</a:t>
            </a:r>
            <a:r>
              <a:rPr lang="tr-TR" dirty="0"/>
              <a:t> is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flexible</a:t>
            </a:r>
            <a:r>
              <a:rPr lang="tr-TR" dirty="0"/>
              <a:t> </a:t>
            </a:r>
            <a:r>
              <a:rPr lang="tr-TR" dirty="0" err="1"/>
              <a:t>usage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web </a:t>
            </a:r>
            <a:r>
              <a:rPr lang="tr-TR" dirty="0" err="1"/>
              <a:t>sites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managing</a:t>
            </a:r>
            <a:r>
              <a:rPr lang="tr-TR" dirty="0"/>
              <a:t>.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It</a:t>
            </a:r>
            <a:r>
              <a:rPr lang="tr-TR" dirty="0"/>
              <a:t> is a </a:t>
            </a:r>
            <a:r>
              <a:rPr lang="tr-TR" dirty="0" err="1"/>
              <a:t>simple</a:t>
            </a:r>
            <a:r>
              <a:rPr lang="tr-TR" dirty="0"/>
              <a:t> </a:t>
            </a:r>
            <a:r>
              <a:rPr lang="tr-TR" dirty="0" err="1"/>
              <a:t>jar</a:t>
            </a:r>
            <a:r>
              <a:rPr lang="tr-TR" dirty="0"/>
              <a:t> file </a:t>
            </a:r>
            <a:r>
              <a:rPr lang="tr-TR" dirty="0" err="1"/>
              <a:t>which</a:t>
            </a:r>
            <a:r>
              <a:rPr lang="tr-TR" dirty="0"/>
              <a:t> has </a:t>
            </a:r>
            <a:r>
              <a:rPr lang="tr-TR" dirty="0" err="1"/>
              <a:t>inputs</a:t>
            </a:r>
            <a:r>
              <a:rPr lang="tr-TR" dirty="0"/>
              <a:t> </a:t>
            </a:r>
            <a:r>
              <a:rPr lang="tr-TR" dirty="0" err="1"/>
              <a:t>WebUI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, test step </a:t>
            </a:r>
            <a:r>
              <a:rPr lang="tr-TR" dirty="0" err="1"/>
              <a:t>list</a:t>
            </a:r>
            <a:r>
              <a:rPr lang="tr-TR" dirty="0"/>
              <a:t>, web </a:t>
            </a:r>
            <a:r>
              <a:rPr lang="tr-TR" dirty="0" err="1"/>
              <a:t>address</a:t>
            </a:r>
            <a:r>
              <a:rPr lang="tr-TR" dirty="0"/>
              <a:t>.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 lvl="1"/>
            <a:endParaRPr lang="tr-TR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B8925AB-339A-4F4A-99B2-93BC14C6C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1" y="4583784"/>
            <a:ext cx="7200899" cy="2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0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D83E717F-2B73-4B7E-B082-DFADAE81E30C}"/>
              </a:ext>
            </a:extLst>
          </p:cNvPr>
          <p:cNvCxnSpPr>
            <a:cxnSpLocks/>
          </p:cNvCxnSpPr>
          <p:nvPr/>
        </p:nvCxnSpPr>
        <p:spPr>
          <a:xfrm>
            <a:off x="3429000" y="3200400"/>
            <a:ext cx="2616724" cy="1981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 err="1"/>
              <a:t>Selenium</a:t>
            </a:r>
            <a:r>
              <a:rPr lang="tr-TR" sz="4000" dirty="0"/>
              <a:t> </a:t>
            </a:r>
            <a:r>
              <a:rPr lang="tr-TR" sz="4000" dirty="0" err="1"/>
              <a:t>Script</a:t>
            </a:r>
            <a:r>
              <a:rPr lang="tr-TR" sz="4000" dirty="0"/>
              <a:t> </a:t>
            </a:r>
            <a:r>
              <a:rPr lang="tr-TR" sz="4000" dirty="0" err="1"/>
              <a:t>Runner</a:t>
            </a:r>
            <a:r>
              <a:rPr lang="tr-TR" sz="4000" dirty="0"/>
              <a:t> </a:t>
            </a:r>
            <a:r>
              <a:rPr lang="tr-TR" sz="4000" dirty="0" err="1"/>
              <a:t>Input</a:t>
            </a:r>
            <a:r>
              <a:rPr lang="tr-TR" sz="4000" dirty="0"/>
              <a:t> </a:t>
            </a:r>
            <a:r>
              <a:rPr lang="tr-TR" sz="4000" dirty="0" err="1"/>
              <a:t>Files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52500" y="1905000"/>
            <a:ext cx="7239000" cy="2667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runner</a:t>
            </a:r>
            <a:r>
              <a:rPr lang="tr-TR" dirty="0"/>
              <a:t> has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files</a:t>
            </a:r>
            <a:endParaRPr lang="tr-TR" dirty="0"/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 lvl="1">
              <a:spcBef>
                <a:spcPts val="0"/>
              </a:spcBef>
              <a:defRPr/>
            </a:pPr>
            <a:r>
              <a:rPr lang="tr-TR" sz="2000" dirty="0"/>
              <a:t>Web Link File</a:t>
            </a:r>
          </a:p>
          <a:p>
            <a:pPr lvl="1">
              <a:spcBef>
                <a:spcPts val="0"/>
              </a:spcBef>
              <a:defRPr/>
            </a:pPr>
            <a:r>
              <a:rPr lang="tr-TR" sz="2000" dirty="0" err="1"/>
              <a:t>Mapping</a:t>
            </a:r>
            <a:r>
              <a:rPr lang="tr-TR" sz="2000" dirty="0"/>
              <a:t> file</a:t>
            </a:r>
          </a:p>
          <a:p>
            <a:pPr lvl="1">
              <a:spcBef>
                <a:spcPts val="0"/>
              </a:spcBef>
              <a:defRPr/>
            </a:pPr>
            <a:r>
              <a:rPr lang="tr-TR" sz="2000" dirty="0"/>
              <a:t>Test Step </a:t>
            </a:r>
            <a:r>
              <a:rPr lang="tr-TR" sz="2000" dirty="0" err="1"/>
              <a:t>List</a:t>
            </a:r>
            <a:r>
              <a:rPr lang="tr-TR" sz="2000" dirty="0"/>
              <a:t> file </a:t>
            </a:r>
          </a:p>
          <a:p>
            <a:pPr lvl="1"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 lvl="1"/>
            <a:endParaRPr lang="tr-TR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DC39668-91A3-4955-9D77-64BE04309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5181600"/>
            <a:ext cx="7696200" cy="301812"/>
          </a:xfrm>
          <a:prstGeom prst="rect">
            <a:avLst/>
          </a:prstGeom>
        </p:spPr>
      </p:pic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076BC44F-579A-463A-AC42-E8B0697C3BD4}"/>
              </a:ext>
            </a:extLst>
          </p:cNvPr>
          <p:cNvCxnSpPr>
            <a:cxnSpLocks/>
          </p:cNvCxnSpPr>
          <p:nvPr/>
        </p:nvCxnSpPr>
        <p:spPr>
          <a:xfrm>
            <a:off x="3352800" y="2895600"/>
            <a:ext cx="4426474" cy="2209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FF9C8BB5-73E8-4AEF-916F-B1EA5676E34D}"/>
              </a:ext>
            </a:extLst>
          </p:cNvPr>
          <p:cNvCxnSpPr>
            <a:cxnSpLocks/>
          </p:cNvCxnSpPr>
          <p:nvPr/>
        </p:nvCxnSpPr>
        <p:spPr>
          <a:xfrm>
            <a:off x="2743200" y="3717696"/>
            <a:ext cx="1181100" cy="14639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/>
              <a:t>Web Link File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52500" y="1905000"/>
            <a:ext cx="7239000" cy="3200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tr-TR" dirty="0"/>
              <a:t>Web Link file is </a:t>
            </a:r>
            <a:r>
              <a:rPr lang="tr-TR" dirty="0" err="1"/>
              <a:t>defining</a:t>
            </a:r>
            <a:r>
              <a:rPr lang="tr-TR" dirty="0"/>
              <a:t> </a:t>
            </a:r>
            <a:r>
              <a:rPr lang="tr-TR" dirty="0" err="1"/>
              <a:t>beginning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URL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 lvl="1">
              <a:spcBef>
                <a:spcPts val="0"/>
              </a:spcBef>
              <a:defRPr/>
            </a:pPr>
            <a:r>
              <a:rPr lang="tr-TR" sz="2000" dirty="0" err="1"/>
              <a:t>WebLink</a:t>
            </a:r>
            <a:r>
              <a:rPr lang="tr-TR" sz="2000" dirty="0"/>
              <a:t> File</a:t>
            </a:r>
          </a:p>
          <a:p>
            <a:pPr lvl="1"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 lvl="1"/>
            <a:r>
              <a:rPr lang="tr-TR" sz="2000" dirty="0" err="1"/>
              <a:t>It</a:t>
            </a:r>
            <a:r>
              <a:rPr lang="tr-TR" sz="2000" dirty="0"/>
              <a:t> is </a:t>
            </a:r>
            <a:r>
              <a:rPr lang="tr-TR" sz="2000" dirty="0" err="1"/>
              <a:t>input</a:t>
            </a:r>
            <a:r>
              <a:rPr lang="tr-TR" sz="2000" dirty="0"/>
              <a:t> </a:t>
            </a:r>
            <a:r>
              <a:rPr lang="tr-TR" sz="2000" dirty="0" err="1"/>
              <a:t>variable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test </a:t>
            </a:r>
            <a:r>
              <a:rPr lang="tr-TR" sz="2000" dirty="0" err="1"/>
              <a:t>case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it </a:t>
            </a:r>
            <a:r>
              <a:rPr lang="tr-TR" sz="2000" dirty="0" err="1"/>
              <a:t>automatically</a:t>
            </a:r>
            <a:r>
              <a:rPr lang="tr-TR" sz="2000" dirty="0"/>
              <a:t> </a:t>
            </a:r>
            <a:r>
              <a:rPr lang="tr-TR" sz="2000" dirty="0" err="1"/>
              <a:t>writing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text</a:t>
            </a:r>
            <a:r>
              <a:rPr lang="tr-TR" sz="2000" dirty="0"/>
              <a:t> </a:t>
            </a:r>
            <a:r>
              <a:rPr lang="tr-TR" sz="2000" dirty="0" err="1"/>
              <a:t>fle</a:t>
            </a:r>
            <a:r>
              <a:rPr lang="tr-TR" sz="2000" dirty="0"/>
              <a:t> </a:t>
            </a:r>
            <a:r>
              <a:rPr lang="tr-TR" sz="2000" dirty="0" err="1"/>
              <a:t>while</a:t>
            </a:r>
            <a:r>
              <a:rPr lang="tr-TR" sz="2000" dirty="0"/>
              <a:t> test is </a:t>
            </a:r>
            <a:r>
              <a:rPr lang="tr-TR" sz="2000" dirty="0" err="1"/>
              <a:t>running</a:t>
            </a:r>
            <a:r>
              <a:rPr lang="tr-TR" sz="2000" dirty="0"/>
              <a:t> 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DC39668-91A3-4955-9D77-64BE04309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3433482"/>
            <a:ext cx="7696200" cy="301812"/>
          </a:xfrm>
          <a:prstGeom prst="rect">
            <a:avLst/>
          </a:prstGeom>
        </p:spPr>
      </p:pic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076BC44F-579A-463A-AC42-E8B0697C3BD4}"/>
              </a:ext>
            </a:extLst>
          </p:cNvPr>
          <p:cNvCxnSpPr>
            <a:cxnSpLocks/>
          </p:cNvCxnSpPr>
          <p:nvPr/>
        </p:nvCxnSpPr>
        <p:spPr>
          <a:xfrm>
            <a:off x="3352800" y="2895600"/>
            <a:ext cx="4495800" cy="457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>
            <a:extLst>
              <a:ext uri="{FF2B5EF4-FFF2-40B4-BE49-F238E27FC236}">
                <a16:creationId xmlns:a16="http://schemas.microsoft.com/office/drawing/2014/main" id="{154AA870-0793-48AF-9ADF-F85D0272F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881282"/>
            <a:ext cx="5934075" cy="165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0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 err="1"/>
              <a:t>Mapping</a:t>
            </a:r>
            <a:r>
              <a:rPr lang="tr-TR" sz="4000" dirty="0"/>
              <a:t> File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3962400"/>
            <a:ext cx="3657600" cy="2156719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  <a:defRPr/>
            </a:pPr>
            <a:r>
              <a:rPr lang="tr-TR" dirty="0" err="1"/>
              <a:t>Mapping</a:t>
            </a:r>
            <a:r>
              <a:rPr lang="tr-TR" dirty="0"/>
              <a:t> file is </a:t>
            </a:r>
            <a:r>
              <a:rPr lang="tr-TR" dirty="0" err="1"/>
              <a:t>defining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Web UI </a:t>
            </a:r>
            <a:r>
              <a:rPr lang="tr-TR" dirty="0" err="1"/>
              <a:t>elements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xml</a:t>
            </a:r>
            <a:r>
              <a:rPr lang="tr-TR" dirty="0"/>
              <a:t> file. 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items</a:t>
            </a:r>
            <a:r>
              <a:rPr lang="tr-TR" dirty="0"/>
              <a:t> has ID. &lt;</a:t>
            </a:r>
            <a:r>
              <a:rPr lang="tr-TR" dirty="0" err="1"/>
              <a:t>PageObject</a:t>
            </a:r>
            <a:r>
              <a:rPr lang="tr-TR" dirty="0"/>
              <a:t>&gt; </a:t>
            </a:r>
            <a:r>
              <a:rPr lang="tr-TR" dirty="0" err="1"/>
              <a:t>tag</a:t>
            </a:r>
            <a:r>
              <a:rPr lang="tr-TR" dirty="0"/>
              <a:t> define </a:t>
            </a:r>
            <a:r>
              <a:rPr lang="tr-TR" dirty="0" err="1"/>
              <a:t>object</a:t>
            </a:r>
            <a:r>
              <a:rPr lang="tr-TR" dirty="0"/>
              <a:t> ID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Xpath</a:t>
            </a:r>
            <a:r>
              <a:rPr lang="tr-TR" dirty="0"/>
              <a:t>.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&lt;</a:t>
            </a:r>
            <a:r>
              <a:rPr lang="tr-TR" dirty="0" err="1"/>
              <a:t>uniq</a:t>
            </a:r>
            <a:r>
              <a:rPr lang="tr-TR" dirty="0"/>
              <a:t> </a:t>
            </a:r>
            <a:r>
              <a:rPr lang="tr-TR" dirty="0" err="1"/>
              <a:t>id</a:t>
            </a:r>
            <a:r>
              <a:rPr lang="tr-TR" dirty="0"/>
              <a:t>&gt;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defining</a:t>
            </a:r>
            <a:r>
              <a:rPr lang="tr-TR" dirty="0"/>
              <a:t> test </a:t>
            </a:r>
            <a:r>
              <a:rPr lang="tr-TR" dirty="0" err="1"/>
              <a:t>steps</a:t>
            </a:r>
            <a:r>
              <a:rPr lang="tr-TR" dirty="0"/>
              <a:t>. </a:t>
            </a:r>
            <a:endParaRPr lang="tr-TR" sz="20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2176C97-4481-4D9F-8011-944060687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430" y="1414469"/>
            <a:ext cx="3693740" cy="420964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78148CC-DF05-46E5-8D8C-43F831E88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441964"/>
            <a:ext cx="2482436" cy="2521777"/>
          </a:xfrm>
          <a:prstGeom prst="rect">
            <a:avLst/>
          </a:prstGeom>
        </p:spPr>
      </p:pic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E892D0BD-5997-44F5-BC18-09875DE19B3D}"/>
              </a:ext>
            </a:extLst>
          </p:cNvPr>
          <p:cNvCxnSpPr/>
          <p:nvPr/>
        </p:nvCxnSpPr>
        <p:spPr>
          <a:xfrm flipV="1">
            <a:off x="3657600" y="1905000"/>
            <a:ext cx="1752600" cy="7978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F4CE7FFF-B625-496F-B6FE-201898066ED5}"/>
              </a:ext>
            </a:extLst>
          </p:cNvPr>
          <p:cNvCxnSpPr/>
          <p:nvPr/>
        </p:nvCxnSpPr>
        <p:spPr>
          <a:xfrm flipV="1">
            <a:off x="3581400" y="2554948"/>
            <a:ext cx="1828800" cy="4168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9E112050-01A1-437C-A755-CF996B3C58F8}"/>
              </a:ext>
            </a:extLst>
          </p:cNvPr>
          <p:cNvCxnSpPr/>
          <p:nvPr/>
        </p:nvCxnSpPr>
        <p:spPr>
          <a:xfrm>
            <a:off x="3886200" y="34290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61503B6F-1A0E-460F-911A-7F12EA7896C1}"/>
              </a:ext>
            </a:extLst>
          </p:cNvPr>
          <p:cNvCxnSpPr/>
          <p:nvPr/>
        </p:nvCxnSpPr>
        <p:spPr>
          <a:xfrm>
            <a:off x="3581400" y="3276600"/>
            <a:ext cx="1905000" cy="609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DDDF5E7E-B7F0-403A-AD0D-192C397BBC76}"/>
              </a:ext>
            </a:extLst>
          </p:cNvPr>
          <p:cNvCxnSpPr/>
          <p:nvPr/>
        </p:nvCxnSpPr>
        <p:spPr>
          <a:xfrm>
            <a:off x="2133600" y="338355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0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6B6C7E-8A44-4274-9595-F1D06749E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490" y="1981200"/>
            <a:ext cx="3384627" cy="2633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/>
              <a:t>Test Step </a:t>
            </a:r>
            <a:r>
              <a:rPr lang="tr-TR" sz="4000" dirty="0" err="1"/>
              <a:t>List</a:t>
            </a:r>
            <a:r>
              <a:rPr lang="tr-TR" sz="4000" dirty="0"/>
              <a:t> File</a:t>
            </a:r>
            <a:endParaRPr lang="en-US" sz="40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9E112050-01A1-437C-A755-CF996B3C58F8}"/>
              </a:ext>
            </a:extLst>
          </p:cNvPr>
          <p:cNvCxnSpPr/>
          <p:nvPr/>
        </p:nvCxnSpPr>
        <p:spPr>
          <a:xfrm>
            <a:off x="3886200" y="34290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DDDF5E7E-B7F0-403A-AD0D-192C397BBC76}"/>
              </a:ext>
            </a:extLst>
          </p:cNvPr>
          <p:cNvCxnSpPr/>
          <p:nvPr/>
        </p:nvCxnSpPr>
        <p:spPr>
          <a:xfrm>
            <a:off x="2133600" y="338355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E0E01C6-2C40-4F79-A50C-D27B144C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3462"/>
            <a:ext cx="4800600" cy="4053938"/>
          </a:xfrm>
        </p:spPr>
        <p:txBody>
          <a:bodyPr>
            <a:normAutofit/>
          </a:bodyPr>
          <a:lstStyle/>
          <a:p>
            <a:r>
              <a:rPr lang="tr-TR" dirty="0"/>
              <a:t>Test Step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operations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as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tes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.</a:t>
            </a:r>
          </a:p>
          <a:p>
            <a:r>
              <a:rPr lang="tr-TR" dirty="0"/>
              <a:t>Operations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wiriting</a:t>
            </a:r>
            <a:r>
              <a:rPr lang="tr-TR" dirty="0"/>
              <a:t> a </a:t>
            </a:r>
            <a:r>
              <a:rPr lang="tr-TR" dirty="0" err="1"/>
              <a:t>text</a:t>
            </a:r>
            <a:r>
              <a:rPr lang="tr-TR" dirty="0"/>
              <a:t> file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send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directory</a:t>
            </a:r>
            <a:r>
              <a:rPr lang="tr-TR" dirty="0"/>
              <a:t> </a:t>
            </a:r>
            <a:r>
              <a:rPr lang="tr-TR" dirty="0" err="1"/>
              <a:t>automatically</a:t>
            </a:r>
            <a:r>
              <a:rPr lang="tr-TR" dirty="0"/>
              <a:t>.</a:t>
            </a:r>
          </a:p>
          <a:p>
            <a:r>
              <a:rPr lang="tr-TR" dirty="0" err="1"/>
              <a:t>Usage</a:t>
            </a:r>
            <a:r>
              <a:rPr lang="tr-TR" dirty="0"/>
              <a:t> is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</a:p>
          <a:p>
            <a:r>
              <a:rPr lang="tr-TR" dirty="0"/>
              <a:t>Operations </a:t>
            </a:r>
            <a:r>
              <a:rPr lang="tr-TR" dirty="0" err="1"/>
              <a:t>list</a:t>
            </a:r>
            <a:endParaRPr lang="tr-TR" dirty="0"/>
          </a:p>
          <a:p>
            <a:pPr lvl="1"/>
            <a:r>
              <a:rPr lang="tr-TR" dirty="0"/>
              <a:t>CLICK</a:t>
            </a:r>
          </a:p>
          <a:p>
            <a:pPr lvl="1"/>
            <a:r>
              <a:rPr lang="tr-TR" dirty="0"/>
              <a:t>SETPARAM</a:t>
            </a:r>
          </a:p>
          <a:p>
            <a:pPr lvl="1"/>
            <a:r>
              <a:rPr lang="tr-TR" dirty="0"/>
              <a:t>VERIFYPARAM</a:t>
            </a:r>
          </a:p>
          <a:p>
            <a:pPr lvl="1"/>
            <a:r>
              <a:rPr lang="tr-TR" dirty="0"/>
              <a:t>VERIFYOBJECT</a:t>
            </a:r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58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21057</TotalTime>
  <Words>538</Words>
  <Application>Microsoft Office PowerPoint</Application>
  <PresentationFormat>Ekran Gösterisi (4:3)</PresentationFormat>
  <Paragraphs>107</Paragraphs>
  <Slides>14</Slides>
  <Notes>12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Palatino Linotype</vt:lpstr>
      <vt:lpstr>Wingdings 2</vt:lpstr>
      <vt:lpstr>Executive</vt:lpstr>
      <vt:lpstr>     Selenium Script Runner </vt:lpstr>
      <vt:lpstr>Outline</vt:lpstr>
      <vt:lpstr>Motivations of The Project</vt:lpstr>
      <vt:lpstr>Selenium Usage Area</vt:lpstr>
      <vt:lpstr>Selenium Script Runner </vt:lpstr>
      <vt:lpstr>Selenium Script Runner Input Files</vt:lpstr>
      <vt:lpstr>Web Link File</vt:lpstr>
      <vt:lpstr>Mapping File</vt:lpstr>
      <vt:lpstr>Test Step List File</vt:lpstr>
      <vt:lpstr>Test Step List File</vt:lpstr>
      <vt:lpstr>Sample Test Case For Cloud WEBUI</vt:lpstr>
      <vt:lpstr>Test Case Preparation(1)</vt:lpstr>
      <vt:lpstr>Test Case Preparation(2)</vt:lpstr>
      <vt:lpstr>Sample Test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Successive Reﬁnement of Models for Model-Based Testing to Increase System Test Effectiveness</dc:title>
  <dc:creator>Ceren Şahin</dc:creator>
  <cp:lastModifiedBy>Burcu Ergun</cp:lastModifiedBy>
  <cp:revision>111</cp:revision>
  <cp:lastPrinted>2018-01-03T10:56:52Z</cp:lastPrinted>
  <dcterms:created xsi:type="dcterms:W3CDTF">2016-04-05T07:36:38Z</dcterms:created>
  <dcterms:modified xsi:type="dcterms:W3CDTF">2018-01-06T00:15:44Z</dcterms:modified>
</cp:coreProperties>
</file>