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4D375-A250-0348-B1FA-7CF9017D1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89713A-C64B-4B44-B743-607757F24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D34EFF-3202-8C4C-B1DA-08BBDB6C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D4474-AAFA-684C-BBB6-3B7C06C2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817DA-A2AB-BD44-AC05-488E0DC8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850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DA436-F6EF-4742-8684-073E45B1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F217D8-9E84-A144-9287-C573FF6C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E1177A-1DCA-E848-9337-F003F0F9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7BF67-0C56-DA4B-93F7-DD02A413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D5161E-EDC3-4649-87B6-03AD7C62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980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53447C-447E-F843-8C1D-519990C39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F83CFD-0C8F-D149-8885-B1F0BDE13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BA13A-FF58-B94C-A0BB-F6B2A150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C8F602-DBE7-FF47-AE3D-981CD139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0BCE76-DCED-FD4A-8426-F1AE7D19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595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F6BDE-E702-1F46-BFD4-0C1C99A9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9EE4B-F602-2443-89A9-E2956970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DA879-A775-CB48-B1D9-53C3280C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0A297A-7C36-F846-8D7C-547FD722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C457EA-654B-7949-AD9D-577A435A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61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38865-1AD7-2C4D-AF68-E1CE8E9F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FAD487-9817-5046-8C27-50A341B1F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195848-6AC4-CA46-A131-E3F3891B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342FF5-4438-F649-9097-A4637C44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6E62D-031D-774F-8415-9E16462F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71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4CC23-0729-B04A-9D47-66FF4919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CB305D-CF9A-4441-B862-ABEC34653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03F43E-FAF8-D74F-9562-2564D16C6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1267F8-CB0F-D242-AC28-3B45789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8ED06B-C2BA-344F-9CFF-CD95BB8E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B9D1E7-4827-7649-BB0F-4B2BD1C8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48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97524-993F-2C44-A652-266B191C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1452E5-2A40-4B4C-A6F1-7C965DCD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5832A2-9D2C-8649-90E8-B9A2B225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8F6D00-0125-2F42-B25C-52E165969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84C970-CD6E-354A-AB44-9CE42FFA3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DAE454-DD0F-2546-986B-794BE91A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DEB121-37F4-9648-A351-7E42AB2A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25AFC9-A37E-9549-9B63-505E4836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41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B7C82-71D0-544E-ADE7-C01584CA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9FE8EC-9EA2-F34D-B926-C5F398A3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B64C66-881C-7E47-8E1B-2C2C8391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588F87-41AD-714A-8814-EB49FE95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474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A466A0-BF82-C544-BAAE-C7C8D859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BBD441-6018-7A4D-ADE5-E23A7E77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7A8E81-D8A9-5C4F-9F50-21D2FFA1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381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42278-187B-074A-9A0E-3EB9C0C3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05E839-CB99-B54A-95DC-5D9A9F45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7BDD4B-CE70-B844-9B73-44569F3B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982812-8D11-5349-BF6E-E050CAA2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012564-5579-3745-91D9-3E565FA0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81A3E9-FD2E-AE46-B107-FF90DEDC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831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05CDF-F274-724D-8FA0-59CF123E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0787BC-C257-714E-B619-EA26686DB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4CAB3-0800-9045-B38B-96D765DE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5DD571-CEA2-FA4E-84C8-1271BA65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A927C8-825F-3D4A-B5C1-D610770C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168659-37EC-FB4F-89E7-052FAFAC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64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984E72-BCF2-8945-98AD-68F8129B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0A2904-83A9-064A-84C1-31A33887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B5B6-3C97-4A4D-8670-032660169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7568-7A9F-F44C-A496-39FCEDED4BE6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050FA1-7ADD-2C4D-A8FD-B6E694C3A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A2F52B-D997-8A45-95E0-552EE6093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E23AD-43E1-4F4B-AAE6-A1854412AA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046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stcontainer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openapi/swagger-ui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9FAFD-8FFE-EA4D-99C6-756E3E024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Persistence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F8AFE2-521D-0244-8B8D-9B4B00181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557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344E3-B25B-5640-894A-83557955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Automated tests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40562-B109-734E-8F61-08FEE69D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@</a:t>
            </a:r>
            <a:r>
              <a:rPr lang="en" altLang="zh-TW" dirty="0" err="1"/>
              <a:t>DataMongoTest</a:t>
            </a:r>
            <a:r>
              <a:rPr lang="en" altLang="zh-TW" dirty="0"/>
              <a:t>: This annotation starts up a MongoDB database when the test starts.</a:t>
            </a:r>
          </a:p>
          <a:p>
            <a:r>
              <a:rPr lang="en" altLang="zh-TW" dirty="0"/>
              <a:t>@</a:t>
            </a:r>
            <a:r>
              <a:rPr lang="en" altLang="zh-TW" dirty="0" err="1"/>
              <a:t>DataJpaTest</a:t>
            </a:r>
            <a:r>
              <a:rPr lang="en" altLang="zh-TW" dirty="0"/>
              <a:t>: This annotation starts up a SQL database when the test starts.</a:t>
            </a:r>
          </a:p>
          <a:p>
            <a:pPr lvl="1"/>
            <a:r>
              <a:rPr lang="en" altLang="zh-TW" dirty="0"/>
              <a:t>Automatic rollback is disabled with the class level annotation @Transactional(propagation = NOT_SUPPORTED)</a:t>
            </a:r>
          </a:p>
        </p:txBody>
      </p:sp>
    </p:spTree>
    <p:extLst>
      <p:ext uri="{BB962C8B-B14F-4D97-AF65-F5344CB8AC3E}">
        <p14:creationId xmlns:p14="http://schemas.microsoft.com/office/powerpoint/2010/main" val="26862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F5350-B528-A446-8231-BEF6AB8C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Testcontainers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7095E-EF43-844F-A7FF-367D177E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" altLang="zh-TW" u="sng" dirty="0">
                <a:hlinkClick r:id="rId2"/>
              </a:rPr>
              <a:t>https://www.testcontainers.org</a:t>
            </a:r>
            <a:endParaRPr lang="en" altLang="zh-TW" u="sng" dirty="0"/>
          </a:p>
          <a:p>
            <a:r>
              <a:rPr lang="en" altLang="zh-TW" dirty="0"/>
              <a:t>Simplifies running automated integration tests by running resource managers like a database or a message broker as a Docker container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565BB2-F803-FF4F-AB1E-C6B6C3F4E4BF}"/>
              </a:ext>
            </a:extLst>
          </p:cNvPr>
          <p:cNvSpPr txBox="1"/>
          <p:nvPr/>
        </p:nvSpPr>
        <p:spPr>
          <a:xfrm>
            <a:off x="111512" y="3175832"/>
            <a:ext cx="69068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public abstract class </a:t>
            </a:r>
            <a:r>
              <a:rPr kumimoji="1" lang="en" altLang="zh-TW" dirty="0" err="1"/>
              <a:t>MySqlTestBase</a:t>
            </a:r>
            <a:r>
              <a:rPr kumimoji="1" lang="en" altLang="zh-TW" dirty="0"/>
              <a:t> {</a:t>
            </a:r>
          </a:p>
          <a:p>
            <a:r>
              <a:rPr kumimoji="1" lang="en" altLang="zh-TW" dirty="0"/>
              <a:t>  private static </a:t>
            </a:r>
            <a:r>
              <a:rPr kumimoji="1" lang="en" altLang="zh-TW" dirty="0" err="1"/>
              <a:t>MySQLContainer</a:t>
            </a:r>
            <a:r>
              <a:rPr kumimoji="1" lang="en" altLang="zh-TW" dirty="0"/>
              <a:t> database =</a:t>
            </a:r>
          </a:p>
          <a:p>
            <a:r>
              <a:rPr kumimoji="1" lang="en" altLang="zh-TW" dirty="0"/>
              <a:t>    new </a:t>
            </a:r>
            <a:r>
              <a:rPr kumimoji="1" lang="en" altLang="zh-TW" dirty="0" err="1"/>
              <a:t>MySQLContainer</a:t>
            </a:r>
            <a:r>
              <a:rPr kumimoji="1" lang="en" altLang="zh-TW" dirty="0"/>
              <a:t>("mysql:5.7.32"); </a:t>
            </a:r>
          </a:p>
          <a:p>
            <a:r>
              <a:rPr kumimoji="1" lang="en" altLang="zh-TW" dirty="0"/>
              <a:t>  static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database.start</a:t>
            </a:r>
            <a:r>
              <a:rPr kumimoji="1" lang="en" altLang="zh-TW" dirty="0"/>
              <a:t>();</a:t>
            </a:r>
          </a:p>
          <a:p>
            <a:r>
              <a:rPr kumimoji="1" lang="en" altLang="zh-TW" dirty="0"/>
              <a:t>  }</a:t>
            </a:r>
          </a:p>
          <a:p>
            <a:r>
              <a:rPr kumimoji="1" lang="en" altLang="zh-TW" dirty="0"/>
              <a:t>  @</a:t>
            </a:r>
            <a:r>
              <a:rPr kumimoji="1" lang="en" altLang="zh-TW" dirty="0" err="1"/>
              <a:t>DynamicPropertySource</a:t>
            </a:r>
            <a:endParaRPr kumimoji="1" lang="en" altLang="zh-TW" dirty="0"/>
          </a:p>
          <a:p>
            <a:r>
              <a:rPr kumimoji="1" lang="en" altLang="zh-TW" dirty="0"/>
              <a:t>  static void </a:t>
            </a:r>
            <a:r>
              <a:rPr kumimoji="1" lang="en" altLang="zh-TW" dirty="0" err="1"/>
              <a:t>databaseProperties</a:t>
            </a:r>
            <a:r>
              <a:rPr kumimoji="1" lang="en" altLang="zh-TW" dirty="0"/>
              <a:t>(</a:t>
            </a:r>
            <a:r>
              <a:rPr kumimoji="1" lang="en" altLang="zh-TW" dirty="0" err="1"/>
              <a:t>DynamicPropertyRegistry</a:t>
            </a:r>
            <a:r>
              <a:rPr kumimoji="1" lang="en" altLang="zh-TW" dirty="0"/>
              <a:t> registry)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registry.add</a:t>
            </a:r>
            <a:r>
              <a:rPr kumimoji="1" lang="en" altLang="zh-TW" dirty="0"/>
              <a:t>("</a:t>
            </a:r>
            <a:r>
              <a:rPr kumimoji="1" lang="en" altLang="zh-TW" dirty="0" err="1"/>
              <a:t>spring.datasource.url</a:t>
            </a:r>
            <a:r>
              <a:rPr kumimoji="1" lang="en" altLang="zh-TW" dirty="0"/>
              <a:t>", database::</a:t>
            </a:r>
            <a:r>
              <a:rPr kumimoji="1" lang="en" altLang="zh-TW" dirty="0" err="1"/>
              <a:t>getJdbcUrl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registry.add</a:t>
            </a:r>
            <a:r>
              <a:rPr kumimoji="1" lang="en" altLang="zh-TW" dirty="0"/>
              <a:t>("</a:t>
            </a:r>
            <a:r>
              <a:rPr kumimoji="1" lang="en" altLang="zh-TW" dirty="0" err="1"/>
              <a:t>spring.datasource.username</a:t>
            </a:r>
            <a:r>
              <a:rPr kumimoji="1" lang="en" altLang="zh-TW" dirty="0"/>
              <a:t>", database::</a:t>
            </a:r>
            <a:r>
              <a:rPr kumimoji="1" lang="en" altLang="zh-TW" dirty="0" err="1"/>
              <a:t>getUsername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registry.add</a:t>
            </a:r>
            <a:r>
              <a:rPr kumimoji="1" lang="en" altLang="zh-TW" dirty="0"/>
              <a:t>("</a:t>
            </a:r>
            <a:r>
              <a:rPr kumimoji="1" lang="en" altLang="zh-TW" dirty="0" err="1"/>
              <a:t>spring.datasource.password</a:t>
            </a:r>
            <a:r>
              <a:rPr kumimoji="1" lang="en" altLang="zh-TW" dirty="0"/>
              <a:t>", database::</a:t>
            </a:r>
            <a:r>
              <a:rPr kumimoji="1" lang="en" altLang="zh-TW" dirty="0" err="1"/>
              <a:t>getPassword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}</a:t>
            </a:r>
          </a:p>
          <a:p>
            <a:r>
              <a:rPr kumimoji="1" lang="en" altLang="zh-TW" dirty="0"/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CDB560-6034-0743-869C-13B05C6F2FA3}"/>
              </a:ext>
            </a:extLst>
          </p:cNvPr>
          <p:cNvSpPr txBox="1"/>
          <p:nvPr/>
        </p:nvSpPr>
        <p:spPr>
          <a:xfrm>
            <a:off x="6286601" y="3713356"/>
            <a:ext cx="5905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class </a:t>
            </a:r>
            <a:r>
              <a:rPr kumimoji="1" lang="en" altLang="zh-TW" dirty="0" err="1"/>
              <a:t>PersistenceTests</a:t>
            </a:r>
            <a:r>
              <a:rPr kumimoji="1" lang="en" altLang="zh-TW" dirty="0"/>
              <a:t> extends </a:t>
            </a:r>
            <a:r>
              <a:rPr kumimoji="1" lang="en" altLang="zh-TW" dirty="0" err="1"/>
              <a:t>MySqlTestBase</a:t>
            </a:r>
            <a:r>
              <a:rPr kumimoji="1" lang="en" altLang="zh-TW" dirty="0"/>
              <a:t> {</a:t>
            </a:r>
          </a:p>
          <a:p>
            <a:r>
              <a:rPr kumimoji="1" lang="en" altLang="zh-TW" dirty="0"/>
              <a:t>class </a:t>
            </a:r>
            <a:r>
              <a:rPr kumimoji="1" lang="en" altLang="zh-TW" dirty="0" err="1"/>
              <a:t>ReviewServiceApplicationTests</a:t>
            </a:r>
            <a:r>
              <a:rPr kumimoji="1" lang="en" altLang="zh-TW" dirty="0"/>
              <a:t> extends </a:t>
            </a:r>
            <a:r>
              <a:rPr kumimoji="1" lang="en" altLang="zh-TW" dirty="0" err="1"/>
              <a:t>MySqlTestBase</a:t>
            </a:r>
            <a:r>
              <a:rPr kumimoji="1" lang="en" altLang="zh-TW" dirty="0"/>
              <a:t> {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15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7DFAC-5569-2446-95C3-07518430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Optimistic locking mechanism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913903-E46A-C74F-B1AE-72F298CD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product-service </a:t>
            </a:r>
            <a:r>
              <a:rPr lang="en" altLang="zh-TW" dirty="0" err="1"/>
              <a:t>PersistenceTests</a:t>
            </a:r>
            <a:r>
              <a:rPr lang="en" altLang="zh-TW" dirty="0"/>
              <a:t> </a:t>
            </a:r>
          </a:p>
          <a:p>
            <a:pPr marL="457200" lvl="1" indent="0">
              <a:buNone/>
            </a:pPr>
            <a:r>
              <a:rPr lang="en" altLang="zh-TW" dirty="0"/>
              <a:t>@Test void </a:t>
            </a:r>
            <a:r>
              <a:rPr lang="en" altLang="zh-TW" dirty="0" err="1"/>
              <a:t>optimisticLockError</a:t>
            </a:r>
            <a:r>
              <a:rPr lang="en" altLang="zh-TW" dirty="0"/>
              <a:t>()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07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6181A-CE3A-9F44-922D-4630BFE4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Sorting and paging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5BFE3B-C988-AE47-A43B-807C14CD776D}"/>
              </a:ext>
            </a:extLst>
          </p:cNvPr>
          <p:cNvSpPr txBox="1"/>
          <p:nvPr/>
        </p:nvSpPr>
        <p:spPr>
          <a:xfrm>
            <a:off x="838200" y="1690688"/>
            <a:ext cx="63944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@Test</a:t>
            </a:r>
          </a:p>
          <a:p>
            <a:r>
              <a:rPr kumimoji="1" lang="en" altLang="zh-TW" dirty="0"/>
              <a:t>void paging()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repository.deleteAll</a:t>
            </a:r>
            <a:r>
              <a:rPr kumimoji="1" lang="en" altLang="zh-TW" dirty="0"/>
              <a:t>();</a:t>
            </a:r>
          </a:p>
          <a:p>
            <a:r>
              <a:rPr kumimoji="1" lang="en" altLang="zh-TW" dirty="0"/>
              <a:t>    List&lt;</a:t>
            </a:r>
            <a:r>
              <a:rPr kumimoji="1" lang="en" altLang="zh-TW" dirty="0" err="1"/>
              <a:t>ProductEntity</a:t>
            </a:r>
            <a:r>
              <a:rPr kumimoji="1" lang="en" altLang="zh-TW" dirty="0"/>
              <a:t>&gt; </a:t>
            </a:r>
            <a:r>
              <a:rPr kumimoji="1" lang="en" altLang="zh-TW" dirty="0" err="1"/>
              <a:t>newProducts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rangeClosed</a:t>
            </a:r>
            <a:r>
              <a:rPr kumimoji="1" lang="en" altLang="zh-TW" dirty="0"/>
              <a:t>(1001, 1010)</a:t>
            </a:r>
          </a:p>
          <a:p>
            <a:r>
              <a:rPr kumimoji="1" lang="en" altLang="zh-TW" dirty="0"/>
              <a:t>        .</a:t>
            </a:r>
            <a:r>
              <a:rPr kumimoji="1" lang="en" altLang="zh-TW" dirty="0" err="1"/>
              <a:t>mapToObj</a:t>
            </a:r>
            <a:r>
              <a:rPr kumimoji="1" lang="en" altLang="zh-TW" dirty="0"/>
              <a:t>(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-&gt; new </a:t>
            </a:r>
            <a:r>
              <a:rPr kumimoji="1" lang="en" altLang="zh-TW" dirty="0" err="1"/>
              <a:t>ProductEntity</a:t>
            </a:r>
            <a:r>
              <a:rPr kumimoji="1" lang="en" altLang="zh-TW" dirty="0"/>
              <a:t>(</a:t>
            </a:r>
            <a:r>
              <a:rPr kumimoji="1" lang="en" altLang="zh-TW" dirty="0" err="1"/>
              <a:t>i</a:t>
            </a:r>
            <a:r>
              <a:rPr kumimoji="1" lang="en" altLang="zh-TW" dirty="0"/>
              <a:t>, "name " +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))</a:t>
            </a:r>
          </a:p>
          <a:p>
            <a:r>
              <a:rPr kumimoji="1" lang="en" altLang="zh-TW" dirty="0"/>
              <a:t>        .collect(</a:t>
            </a:r>
            <a:r>
              <a:rPr kumimoji="1" lang="en" altLang="zh-TW" dirty="0" err="1"/>
              <a:t>Collectors.toList</a:t>
            </a:r>
            <a:r>
              <a:rPr kumimoji="1" lang="en" altLang="zh-TW" dirty="0"/>
              <a:t>());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repository.saveAll</a:t>
            </a:r>
            <a:r>
              <a:rPr kumimoji="1" lang="en" altLang="zh-TW" dirty="0"/>
              <a:t>(</a:t>
            </a:r>
            <a:r>
              <a:rPr kumimoji="1" lang="en" altLang="zh-TW" dirty="0" err="1"/>
              <a:t>newProducts</a:t>
            </a:r>
            <a:r>
              <a:rPr kumimoji="1" lang="en" altLang="zh-TW" dirty="0"/>
              <a:t>);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Pageable </a:t>
            </a:r>
            <a:r>
              <a:rPr kumimoji="1" lang="en" altLang="zh-TW" dirty="0" err="1"/>
              <a:t>nextPage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PageRequest.of</a:t>
            </a:r>
            <a:r>
              <a:rPr kumimoji="1" lang="en" altLang="zh-TW" dirty="0"/>
              <a:t>(0, 4, ASC, "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");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nextPage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testNextPage</a:t>
            </a:r>
            <a:r>
              <a:rPr kumimoji="1" lang="en" altLang="zh-TW" dirty="0"/>
              <a:t>(</a:t>
            </a:r>
            <a:r>
              <a:rPr kumimoji="1" lang="en" altLang="zh-TW" dirty="0" err="1"/>
              <a:t>nextPage</a:t>
            </a:r>
            <a:r>
              <a:rPr kumimoji="1" lang="en" altLang="zh-TW" dirty="0"/>
              <a:t>, "[1001, 1002, 1003, 1004]", </a:t>
            </a:r>
          </a:p>
          <a:p>
            <a:r>
              <a:rPr kumimoji="1" lang="en" altLang="zh-TW" dirty="0"/>
              <a:t>    true);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nextPage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testNextPage</a:t>
            </a:r>
            <a:r>
              <a:rPr kumimoji="1" lang="en" altLang="zh-TW" dirty="0"/>
              <a:t>(</a:t>
            </a:r>
            <a:r>
              <a:rPr kumimoji="1" lang="en" altLang="zh-TW" dirty="0" err="1"/>
              <a:t>nextPage</a:t>
            </a:r>
            <a:r>
              <a:rPr kumimoji="1" lang="en" altLang="zh-TW" dirty="0"/>
              <a:t>, "[1005, 1006, 1007, 1008]", </a:t>
            </a:r>
          </a:p>
          <a:p>
            <a:r>
              <a:rPr kumimoji="1" lang="en" altLang="zh-TW" dirty="0"/>
              <a:t>    true);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nextPage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testNextPage</a:t>
            </a:r>
            <a:r>
              <a:rPr kumimoji="1" lang="en" altLang="zh-TW" dirty="0"/>
              <a:t>(</a:t>
            </a:r>
            <a:r>
              <a:rPr kumimoji="1" lang="en" altLang="zh-TW" dirty="0" err="1"/>
              <a:t>nextPage</a:t>
            </a:r>
            <a:r>
              <a:rPr kumimoji="1" lang="en" altLang="zh-TW" dirty="0"/>
              <a:t>, "[1009, 1010]", false);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45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6AC0B-F2B3-9140-B979-38C43C61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Testing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128386-546E-6341-91A7-FDC5DF19C88C}"/>
              </a:ext>
            </a:extLst>
          </p:cNvPr>
          <p:cNvSpPr txBox="1"/>
          <p:nvPr/>
        </p:nvSpPr>
        <p:spPr>
          <a:xfrm>
            <a:off x="838200" y="1795346"/>
            <a:ext cx="656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$PROJ_HOME/5-persistence</a:t>
            </a:r>
          </a:p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</a:t>
            </a:r>
            <a:r>
              <a:rPr kumimoji="1" lang="en" altLang="zh-TW" dirty="0" err="1"/>
              <a:t>microservices:product-service:test</a:t>
            </a:r>
            <a:r>
              <a:rPr kumimoji="1" lang="en" altLang="zh-TW" dirty="0"/>
              <a:t> --tests </a:t>
            </a:r>
            <a:r>
              <a:rPr kumimoji="1" lang="en" altLang="zh-TW" dirty="0" err="1"/>
              <a:t>PersistenceTests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111402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51960-B1C4-2C4E-8013-3308A1A8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Logging the database connection URL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69BF0A2-7E15-6B4E-BA0C-9CFED62B1CBA}"/>
              </a:ext>
            </a:extLst>
          </p:cNvPr>
          <p:cNvSpPr txBox="1"/>
          <p:nvPr/>
        </p:nvSpPr>
        <p:spPr>
          <a:xfrm>
            <a:off x="838200" y="1873405"/>
            <a:ext cx="7937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public class </a:t>
            </a:r>
            <a:r>
              <a:rPr kumimoji="1" lang="en" altLang="zh-TW" dirty="0" err="1"/>
              <a:t>ProductServiceApplication</a:t>
            </a:r>
            <a:r>
              <a:rPr kumimoji="1" lang="en" altLang="zh-TW" dirty="0"/>
              <a:t> {</a:t>
            </a:r>
          </a:p>
          <a:p>
            <a:r>
              <a:rPr kumimoji="1" lang="en" altLang="zh-TW" dirty="0"/>
              <a:t>  private static final Logger LOG = 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LoggerFactory.getLogger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ProductServiceApplication.class</a:t>
            </a:r>
            <a:r>
              <a:rPr kumimoji="1" lang="en" altLang="zh-TW" dirty="0"/>
              <a:t>);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public static void main(String[] </a:t>
            </a:r>
            <a:r>
              <a:rPr kumimoji="1" lang="en" altLang="zh-TW" dirty="0" err="1"/>
              <a:t>args</a:t>
            </a:r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ConfigurableApplicationContext</a:t>
            </a:r>
            <a:r>
              <a:rPr kumimoji="1" lang="en" altLang="zh-TW" dirty="0"/>
              <a:t> </a:t>
            </a:r>
            <a:r>
              <a:rPr kumimoji="1" lang="en" altLang="zh-TW" dirty="0" err="1"/>
              <a:t>ctx</a:t>
            </a:r>
            <a:r>
              <a:rPr kumimoji="1" lang="en" altLang="zh-TW" dirty="0"/>
              <a:t> = 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SpringApplication.run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ProductServiceApplication.class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args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  String </a:t>
            </a:r>
            <a:r>
              <a:rPr kumimoji="1" lang="en" altLang="zh-TW" dirty="0" err="1"/>
              <a:t>mongodDbHost</a:t>
            </a:r>
            <a:r>
              <a:rPr kumimoji="1" lang="en" altLang="zh-TW" dirty="0"/>
              <a:t> = 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ctx.getEnvironment</a:t>
            </a:r>
            <a:r>
              <a:rPr kumimoji="1" lang="en" altLang="zh-TW" dirty="0"/>
              <a:t>().</a:t>
            </a:r>
            <a:r>
              <a:rPr kumimoji="1" lang="en" altLang="zh-TW" dirty="0" err="1"/>
              <a:t>getProperty</a:t>
            </a:r>
            <a:r>
              <a:rPr kumimoji="1" lang="en" altLang="zh-TW" dirty="0"/>
              <a:t>("</a:t>
            </a:r>
            <a:r>
              <a:rPr kumimoji="1" lang="en" altLang="zh-TW" dirty="0" err="1"/>
              <a:t>spring.data.mongodb.host</a:t>
            </a:r>
            <a:r>
              <a:rPr kumimoji="1" lang="en" altLang="zh-TW" dirty="0"/>
              <a:t>");</a:t>
            </a:r>
          </a:p>
          <a:p>
            <a:r>
              <a:rPr kumimoji="1" lang="en" altLang="zh-TW" dirty="0"/>
              <a:t>    String </a:t>
            </a:r>
            <a:r>
              <a:rPr kumimoji="1" lang="en" altLang="zh-TW" dirty="0" err="1"/>
              <a:t>mongodDbPort</a:t>
            </a:r>
            <a:r>
              <a:rPr kumimoji="1" lang="en" altLang="zh-TW" dirty="0"/>
              <a:t> = 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ctx.getEnvironment</a:t>
            </a:r>
            <a:r>
              <a:rPr kumimoji="1" lang="en" altLang="zh-TW" dirty="0"/>
              <a:t>().</a:t>
            </a:r>
            <a:r>
              <a:rPr kumimoji="1" lang="en" altLang="zh-TW" dirty="0" err="1"/>
              <a:t>getProperty</a:t>
            </a:r>
            <a:r>
              <a:rPr kumimoji="1" lang="en" altLang="zh-TW" dirty="0"/>
              <a:t>("</a:t>
            </a:r>
            <a:r>
              <a:rPr kumimoji="1" lang="en" altLang="zh-TW" dirty="0" err="1"/>
              <a:t>spring.data.mongodb.port</a:t>
            </a:r>
            <a:r>
              <a:rPr kumimoji="1" lang="en" altLang="zh-TW" dirty="0"/>
              <a:t>");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LOG.info</a:t>
            </a:r>
            <a:r>
              <a:rPr kumimoji="1" lang="en" altLang="zh-TW" dirty="0"/>
              <a:t>("Connected to </a:t>
            </a:r>
            <a:r>
              <a:rPr kumimoji="1" lang="en" altLang="zh-TW" dirty="0" err="1"/>
              <a:t>MongoDb</a:t>
            </a:r>
            <a:r>
              <a:rPr kumimoji="1" lang="en" altLang="zh-TW" dirty="0"/>
              <a:t>: " + </a:t>
            </a:r>
            <a:r>
              <a:rPr kumimoji="1" lang="en" altLang="zh-TW" dirty="0" err="1"/>
              <a:t>mongodDbHost</a:t>
            </a:r>
            <a:r>
              <a:rPr kumimoji="1" lang="en" altLang="zh-TW" dirty="0"/>
              <a:t> + ":" + 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mongodDbPort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}</a:t>
            </a:r>
          </a:p>
          <a:p>
            <a:r>
              <a:rPr kumimoji="1" lang="en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597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12822-10A8-C84D-98C0-CD3CDA30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Service layer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6991C1-F311-CB4F-BBCC-27708A2B0B28}"/>
              </a:ext>
            </a:extLst>
          </p:cNvPr>
          <p:cNvSpPr txBox="1"/>
          <p:nvPr/>
        </p:nvSpPr>
        <p:spPr>
          <a:xfrm>
            <a:off x="838200" y="1795346"/>
            <a:ext cx="101514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private final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;</a:t>
            </a:r>
          </a:p>
          <a:p>
            <a:r>
              <a:rPr kumimoji="1" lang="en" altLang="zh-TW" dirty="0"/>
              <a:t>private final </a:t>
            </a:r>
            <a:r>
              <a:rPr kumimoji="1" lang="en" altLang="zh-TW" dirty="0" err="1"/>
              <a:t>ProductRepository</a:t>
            </a:r>
            <a:r>
              <a:rPr kumimoji="1" lang="en" altLang="zh-TW" dirty="0"/>
              <a:t> repository;</a:t>
            </a:r>
          </a:p>
          <a:p>
            <a:r>
              <a:rPr kumimoji="1" lang="en" altLang="zh-TW" dirty="0"/>
              <a:t>private final </a:t>
            </a:r>
            <a:r>
              <a:rPr kumimoji="1" lang="en" altLang="zh-TW" dirty="0" err="1"/>
              <a:t>ProductMapper</a:t>
            </a:r>
            <a:r>
              <a:rPr kumimoji="1" lang="en" altLang="zh-TW" dirty="0"/>
              <a:t> mapper;</a:t>
            </a:r>
          </a:p>
          <a:p>
            <a:endParaRPr kumimoji="1" lang="en" altLang="zh-TW" dirty="0"/>
          </a:p>
          <a:p>
            <a:r>
              <a:rPr kumimoji="1" lang="en" altLang="zh-TW" dirty="0"/>
              <a:t>@</a:t>
            </a:r>
            <a:r>
              <a:rPr kumimoji="1" lang="en" altLang="zh-TW" dirty="0" err="1"/>
              <a:t>Autowired</a:t>
            </a:r>
            <a:endParaRPr kumimoji="1" lang="en" altLang="zh-TW" dirty="0"/>
          </a:p>
          <a:p>
            <a:r>
              <a:rPr kumimoji="1" lang="en" altLang="zh-TW" dirty="0"/>
              <a:t>public </a:t>
            </a:r>
            <a:r>
              <a:rPr kumimoji="1" lang="en" altLang="zh-TW" dirty="0" err="1"/>
              <a:t>ProductServiceImpl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ProductRepository</a:t>
            </a:r>
            <a:r>
              <a:rPr kumimoji="1" lang="en" altLang="zh-TW" dirty="0"/>
              <a:t> repository, </a:t>
            </a:r>
            <a:r>
              <a:rPr kumimoji="1" lang="en" altLang="zh-TW" dirty="0" err="1"/>
              <a:t>ProductMapper</a:t>
            </a:r>
            <a:r>
              <a:rPr kumimoji="1" lang="en" altLang="zh-TW" dirty="0"/>
              <a:t> mapper,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this.repository</a:t>
            </a:r>
            <a:r>
              <a:rPr kumimoji="1" lang="en" altLang="zh-TW" dirty="0"/>
              <a:t> = repository;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this.mapper</a:t>
            </a:r>
            <a:r>
              <a:rPr kumimoji="1" lang="en" altLang="zh-TW" dirty="0"/>
              <a:t> = mapper;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this.serviceUtil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;</a:t>
            </a:r>
          </a:p>
          <a:p>
            <a:r>
              <a:rPr kumimoji="1" lang="en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52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FE3DB-222B-A84A-815D-172A66AB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Input validation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9058C0-6E35-A848-87AA-CE7E4701AF3E}"/>
              </a:ext>
            </a:extLst>
          </p:cNvPr>
          <p:cNvSpPr txBox="1"/>
          <p:nvPr/>
        </p:nvSpPr>
        <p:spPr>
          <a:xfrm>
            <a:off x="892098" y="2430966"/>
            <a:ext cx="68486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public Product </a:t>
            </a:r>
            <a:r>
              <a:rPr kumimoji="1" lang="en" altLang="zh-TW" dirty="0" err="1"/>
              <a:t>getProduct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  if 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 &lt; 1) throw new </a:t>
            </a:r>
            <a:r>
              <a:rPr kumimoji="1" lang="en" altLang="zh-TW" dirty="0" err="1"/>
              <a:t>InvalidInputException</a:t>
            </a:r>
            <a:r>
              <a:rPr kumimoji="1" lang="en" altLang="zh-TW" dirty="0"/>
              <a:t>("Invalid 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: " +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ProductEntity</a:t>
            </a:r>
            <a:r>
              <a:rPr kumimoji="1" lang="en" altLang="zh-TW" dirty="0"/>
              <a:t> entity = </a:t>
            </a:r>
            <a:r>
              <a:rPr kumimoji="1" lang="en" altLang="zh-TW" dirty="0" err="1"/>
              <a:t>repository.findByProductId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  .</a:t>
            </a:r>
            <a:r>
              <a:rPr kumimoji="1" lang="en" altLang="zh-TW" dirty="0" err="1"/>
              <a:t>orElseThrow</a:t>
            </a:r>
            <a:r>
              <a:rPr kumimoji="1" lang="en" altLang="zh-TW" dirty="0"/>
              <a:t>(() -&gt; new </a:t>
            </a:r>
            <a:r>
              <a:rPr kumimoji="1" lang="en" altLang="zh-TW" dirty="0" err="1"/>
              <a:t>NotFoundException</a:t>
            </a:r>
            <a:r>
              <a:rPr kumimoji="1" lang="en" altLang="zh-TW" dirty="0"/>
              <a:t>("No product found for </a:t>
            </a:r>
          </a:p>
          <a:p>
            <a:r>
              <a:rPr kumimoji="1" lang="en" altLang="zh-TW" dirty="0"/>
              <a:t>        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: " +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));</a:t>
            </a:r>
          </a:p>
          <a:p>
            <a:r>
              <a:rPr kumimoji="1" lang="en" altLang="zh-TW" dirty="0"/>
              <a:t>    Product response = </a:t>
            </a:r>
            <a:r>
              <a:rPr kumimoji="1" lang="en" altLang="zh-TW" dirty="0" err="1"/>
              <a:t>mapper.entityToApi</a:t>
            </a:r>
            <a:r>
              <a:rPr kumimoji="1" lang="en" altLang="zh-TW" dirty="0"/>
              <a:t>(entity);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response.setServiceAddress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serviceUtil.getServiceAddress</a:t>
            </a:r>
            <a:r>
              <a:rPr kumimoji="1" lang="en" altLang="zh-TW" dirty="0"/>
              <a:t>());</a:t>
            </a:r>
          </a:p>
          <a:p>
            <a:r>
              <a:rPr kumimoji="1" lang="en" altLang="zh-TW" dirty="0"/>
              <a:t>    return response;</a:t>
            </a:r>
          </a:p>
          <a:p>
            <a:r>
              <a:rPr kumimoji="1" lang="en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2069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8D5E5-6854-4C49-809E-A5EFF74B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Idempotent delete method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9D2D731-E8EE-7742-B30B-B0EFCC2FE181}"/>
              </a:ext>
            </a:extLst>
          </p:cNvPr>
          <p:cNvSpPr txBox="1"/>
          <p:nvPr/>
        </p:nvSpPr>
        <p:spPr>
          <a:xfrm>
            <a:off x="838200" y="1884556"/>
            <a:ext cx="5334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public void </a:t>
            </a:r>
            <a:r>
              <a:rPr kumimoji="1" lang="en" altLang="zh-TW" dirty="0" err="1"/>
              <a:t>deleteProduct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repository.findByProductId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).</a:t>
            </a:r>
            <a:r>
              <a:rPr kumimoji="1" lang="en" altLang="zh-TW" dirty="0" err="1"/>
              <a:t>ifPresent</a:t>
            </a:r>
            <a:r>
              <a:rPr kumimoji="1" lang="en" altLang="zh-TW" dirty="0"/>
              <a:t>(e -&gt; 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repository.delete</a:t>
            </a:r>
            <a:r>
              <a:rPr kumimoji="1" lang="en" altLang="zh-TW" dirty="0"/>
              <a:t>(e));</a:t>
            </a:r>
          </a:p>
          <a:p>
            <a:r>
              <a:rPr kumimoji="1" lang="en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02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8B312-1F6C-E54E-A3B3-4D8DBC93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Java bean mapper: </a:t>
            </a:r>
            <a:r>
              <a:rPr lang="en" altLang="zh-TW" dirty="0" err="1"/>
              <a:t>MapStruct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7BE6C4-52F7-6741-9997-6B5E78F2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The </a:t>
            </a:r>
            <a:r>
              <a:rPr lang="en" altLang="zh-TW" dirty="0" err="1"/>
              <a:t>entityToApi</a:t>
            </a:r>
            <a:r>
              <a:rPr lang="en" altLang="zh-TW" dirty="0"/>
              <a:t>() method maps entity objects to the API model object</a:t>
            </a:r>
          </a:p>
          <a:p>
            <a:r>
              <a:rPr lang="en" altLang="zh-TW" dirty="0"/>
              <a:t>The </a:t>
            </a:r>
            <a:r>
              <a:rPr lang="en" altLang="zh-TW" dirty="0" err="1"/>
              <a:t>apiToEntity</a:t>
            </a:r>
            <a:r>
              <a:rPr lang="en" altLang="zh-TW" dirty="0"/>
              <a:t>() method maps API model objects to entity objects</a:t>
            </a:r>
          </a:p>
          <a:p>
            <a:pPr lvl="1"/>
            <a:r>
              <a:rPr lang="en" altLang="zh-TW" dirty="0"/>
              <a:t>Ignore the id and version fields that are missing in the API model class</a:t>
            </a:r>
          </a:p>
          <a:p>
            <a:r>
              <a:rPr lang="en" altLang="zh-TW" dirty="0"/>
              <a:t>After a successful Gradle build, the generated mapping implementation can be found in the build/classes folder for each project</a:t>
            </a:r>
          </a:p>
        </p:txBody>
      </p:sp>
    </p:spTree>
    <p:extLst>
      <p:ext uri="{BB962C8B-B14F-4D97-AF65-F5344CB8AC3E}">
        <p14:creationId xmlns:p14="http://schemas.microsoft.com/office/powerpoint/2010/main" val="400389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7345C-2BE1-6F4F-BA4F-897D7A9D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Persistence setup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26612-BB1F-4F48-99DA-E5DDDB79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The standard ports used: 3306 for MySQL and 27017 for MongoDB</a:t>
            </a:r>
          </a:p>
          <a:p>
            <a:r>
              <a:rPr lang="en" altLang="zh-TW" dirty="0"/>
              <a:t>The product and recommendation microservices will use Spring Data for MongoDB</a:t>
            </a:r>
          </a:p>
          <a:p>
            <a:r>
              <a:rPr lang="en" altLang="zh-TW" dirty="0"/>
              <a:t>The review microservice will use Spring Data for the </a:t>
            </a:r>
            <a:r>
              <a:rPr lang="en" altLang="zh-TW" b="1" dirty="0"/>
              <a:t>JPA</a:t>
            </a:r>
            <a:r>
              <a:rPr lang="en" altLang="zh-TW" dirty="0"/>
              <a:t> to access a MySQL database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85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49799-FB24-B340-80A8-DCC26641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Service tests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AF31B1-1CC8-2641-90EB-EA4D7DDE89DF}"/>
              </a:ext>
            </a:extLst>
          </p:cNvPr>
          <p:cNvSpPr txBox="1"/>
          <p:nvPr/>
        </p:nvSpPr>
        <p:spPr>
          <a:xfrm>
            <a:off x="724829" y="1817649"/>
            <a:ext cx="101567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private </a:t>
            </a:r>
            <a:r>
              <a:rPr kumimoji="1" lang="en" altLang="zh-TW" dirty="0" err="1"/>
              <a:t>WebTestClient.BodyContentSpec</a:t>
            </a:r>
            <a:r>
              <a:rPr kumimoji="1" lang="en" altLang="zh-TW" dirty="0"/>
              <a:t> </a:t>
            </a:r>
            <a:r>
              <a:rPr kumimoji="1" lang="en" altLang="zh-TW" dirty="0" err="1"/>
              <a:t>postAndVerifyProduct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HttpStatus</a:t>
            </a:r>
            <a:r>
              <a:rPr kumimoji="1" lang="en" altLang="zh-TW" dirty="0"/>
              <a:t> </a:t>
            </a:r>
            <a:r>
              <a:rPr kumimoji="1" lang="en" altLang="zh-TW" dirty="0" err="1"/>
              <a:t>expectedStatus</a:t>
            </a:r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 Product product = new Product(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, "Name " +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, </a:t>
            </a:r>
          </a:p>
          <a:p>
            <a:r>
              <a:rPr kumimoji="1" lang="en" altLang="zh-TW" dirty="0"/>
              <a:t>  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, "SA");</a:t>
            </a:r>
          </a:p>
          <a:p>
            <a:r>
              <a:rPr kumimoji="1" lang="en" altLang="zh-TW" dirty="0"/>
              <a:t>   return </a:t>
            </a:r>
            <a:r>
              <a:rPr kumimoji="1" lang="en" altLang="zh-TW" dirty="0" err="1"/>
              <a:t>client.post</a:t>
            </a:r>
            <a:r>
              <a:rPr kumimoji="1" lang="en" altLang="zh-TW" dirty="0"/>
              <a:t>()</a:t>
            </a:r>
          </a:p>
          <a:p>
            <a:r>
              <a:rPr kumimoji="1" lang="en" altLang="zh-TW" dirty="0"/>
              <a:t>      .</a:t>
            </a:r>
            <a:r>
              <a:rPr kumimoji="1" lang="en" altLang="zh-TW" dirty="0" err="1"/>
              <a:t>uri</a:t>
            </a:r>
            <a:r>
              <a:rPr kumimoji="1" lang="en" altLang="zh-TW" dirty="0"/>
              <a:t>("/product")</a:t>
            </a:r>
          </a:p>
          <a:p>
            <a:r>
              <a:rPr kumimoji="1" lang="en" altLang="zh-TW" dirty="0"/>
              <a:t>      .body(just(product), </a:t>
            </a:r>
            <a:r>
              <a:rPr kumimoji="1" lang="en" altLang="zh-TW" dirty="0" err="1"/>
              <a:t>Product.class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.accept(APPLICATION_JSON)</a:t>
            </a:r>
          </a:p>
          <a:p>
            <a:r>
              <a:rPr kumimoji="1" lang="en" altLang="zh-TW" dirty="0"/>
              <a:t>      .exchange()</a:t>
            </a:r>
          </a:p>
          <a:p>
            <a:r>
              <a:rPr kumimoji="1" lang="en" altLang="zh-TW" dirty="0"/>
              <a:t>      .</a:t>
            </a:r>
            <a:r>
              <a:rPr kumimoji="1" lang="en" altLang="zh-TW" dirty="0" err="1"/>
              <a:t>expectStatus</a:t>
            </a:r>
            <a:r>
              <a:rPr kumimoji="1" lang="en" altLang="zh-TW" dirty="0"/>
              <a:t>().</a:t>
            </a:r>
            <a:r>
              <a:rPr kumimoji="1" lang="en" altLang="zh-TW" dirty="0" err="1"/>
              <a:t>isEqualTo</a:t>
            </a:r>
            <a:r>
              <a:rPr kumimoji="1" lang="en" altLang="zh-TW" dirty="0"/>
              <a:t>(</a:t>
            </a:r>
            <a:r>
              <a:rPr kumimoji="1" lang="en" altLang="zh-TW" dirty="0" err="1"/>
              <a:t>expectedStatus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.</a:t>
            </a:r>
            <a:r>
              <a:rPr kumimoji="1" lang="en" altLang="zh-TW" dirty="0" err="1"/>
              <a:t>expectHeader</a:t>
            </a:r>
            <a:r>
              <a:rPr kumimoji="1" lang="en" altLang="zh-TW" dirty="0"/>
              <a:t>().</a:t>
            </a:r>
            <a:r>
              <a:rPr kumimoji="1" lang="en" altLang="zh-TW" dirty="0" err="1"/>
              <a:t>contentType</a:t>
            </a:r>
            <a:r>
              <a:rPr kumimoji="1" lang="en" altLang="zh-TW" dirty="0"/>
              <a:t>(APPLICATION_JSON)</a:t>
            </a:r>
          </a:p>
          <a:p>
            <a:r>
              <a:rPr kumimoji="1" lang="en" altLang="zh-TW" dirty="0"/>
              <a:t>      .</a:t>
            </a:r>
            <a:r>
              <a:rPr kumimoji="1" lang="en" altLang="zh-TW" dirty="0" err="1"/>
              <a:t>expectBody</a:t>
            </a:r>
            <a:r>
              <a:rPr kumimoji="1" lang="en" altLang="zh-TW" dirty="0"/>
              <a:t>();</a:t>
            </a:r>
          </a:p>
          <a:p>
            <a:r>
              <a:rPr kumimoji="1" lang="en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8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B80AB-8E8D-DE48-8937-CA4D0B62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Composite service API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B10628-B1C0-BD4D-B8CA-54EA0314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Adding new operations in the composite service API</a:t>
            </a:r>
          </a:p>
          <a:p>
            <a:r>
              <a:rPr lang="en" altLang="zh-TW" dirty="0"/>
              <a:t>Adding methods in the integration layer</a:t>
            </a:r>
          </a:p>
          <a:p>
            <a:r>
              <a:rPr lang="en" altLang="zh-TW" dirty="0"/>
              <a:t>Implementing the new composite API operations</a:t>
            </a:r>
          </a:p>
          <a:p>
            <a:r>
              <a:rPr lang="en" altLang="zh-TW" dirty="0"/>
              <a:t>Updating the composite service tests</a:t>
            </a:r>
          </a:p>
        </p:txBody>
      </p:sp>
    </p:spTree>
    <p:extLst>
      <p:ext uri="{BB962C8B-B14F-4D97-AF65-F5344CB8AC3E}">
        <p14:creationId xmlns:p14="http://schemas.microsoft.com/office/powerpoint/2010/main" val="500300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DF867C1-978D-134F-90FD-C0DFBF1A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59" y="1871625"/>
            <a:ext cx="7711920" cy="4542108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C93A4E26-AD00-544B-AC40-7A84DD1A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New operations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044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3C8BD-3C55-144E-A963-C5AFF8DE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Methods in the integration layer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C4B520-02D4-314C-911C-362EDFD96CD1}"/>
              </a:ext>
            </a:extLst>
          </p:cNvPr>
          <p:cNvSpPr txBox="1"/>
          <p:nvPr/>
        </p:nvSpPr>
        <p:spPr>
          <a:xfrm>
            <a:off x="613317" y="2252547"/>
            <a:ext cx="49237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@Override</a:t>
            </a:r>
          </a:p>
          <a:p>
            <a:r>
              <a:rPr kumimoji="1" lang="en" altLang="zh-TW" dirty="0"/>
              <a:t>public Product </a:t>
            </a:r>
            <a:r>
              <a:rPr kumimoji="1" lang="en" altLang="zh-TW" dirty="0" err="1"/>
              <a:t>createProduct</a:t>
            </a:r>
            <a:r>
              <a:rPr kumimoji="1" lang="en" altLang="zh-TW" dirty="0"/>
              <a:t>(Product body) {</a:t>
            </a:r>
          </a:p>
          <a:p>
            <a:r>
              <a:rPr kumimoji="1" lang="en" altLang="zh-TW" dirty="0"/>
              <a:t>    try {</a:t>
            </a:r>
          </a:p>
          <a:p>
            <a:r>
              <a:rPr kumimoji="1" lang="en" altLang="zh-TW" dirty="0"/>
              <a:t>        return </a:t>
            </a:r>
            <a:r>
              <a:rPr kumimoji="1" lang="en" altLang="zh-TW" dirty="0" err="1"/>
              <a:t>restTemplate.postForObject</a:t>
            </a:r>
            <a:r>
              <a:rPr kumimoji="1" lang="en" altLang="zh-TW" dirty="0"/>
              <a:t>(</a:t>
            </a:r>
          </a:p>
          <a:p>
            <a:r>
              <a:rPr kumimoji="1" lang="en" altLang="zh-TW" dirty="0"/>
              <a:t>                   </a:t>
            </a:r>
            <a:r>
              <a:rPr kumimoji="1" lang="en" altLang="zh-TW" dirty="0" err="1"/>
              <a:t>productServiceUrl</a:t>
            </a:r>
            <a:r>
              <a:rPr kumimoji="1" lang="en" altLang="zh-TW" dirty="0"/>
              <a:t>, body, </a:t>
            </a:r>
            <a:r>
              <a:rPr kumimoji="1" lang="en" altLang="zh-TW" dirty="0" err="1"/>
              <a:t>Product.class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  } catch (</a:t>
            </a:r>
            <a:r>
              <a:rPr kumimoji="1" lang="en" altLang="zh-TW" dirty="0" err="1"/>
              <a:t>HttpClientErrorException</a:t>
            </a:r>
            <a:r>
              <a:rPr kumimoji="1" lang="en" altLang="zh-TW" dirty="0"/>
              <a:t> ex) {</a:t>
            </a:r>
          </a:p>
          <a:p>
            <a:r>
              <a:rPr kumimoji="1" lang="en" altLang="zh-TW" dirty="0"/>
              <a:t>        throw </a:t>
            </a:r>
            <a:r>
              <a:rPr kumimoji="1" lang="en" altLang="zh-TW" dirty="0" err="1"/>
              <a:t>handleHttpClientException</a:t>
            </a:r>
            <a:r>
              <a:rPr kumimoji="1" lang="en" altLang="zh-TW" dirty="0"/>
              <a:t>(ex);</a:t>
            </a:r>
          </a:p>
          <a:p>
            <a:r>
              <a:rPr kumimoji="1" lang="en" altLang="zh-TW" dirty="0"/>
              <a:t>    }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736E352-0F21-0C4C-9DBA-2CA086557714}"/>
              </a:ext>
            </a:extLst>
          </p:cNvPr>
          <p:cNvSpPr txBox="1"/>
          <p:nvPr/>
        </p:nvSpPr>
        <p:spPr>
          <a:xfrm>
            <a:off x="5988205" y="2136338"/>
            <a:ext cx="60135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@Override</a:t>
            </a:r>
          </a:p>
          <a:p>
            <a:r>
              <a:rPr kumimoji="1" lang="en" altLang="zh-TW" dirty="0"/>
              <a:t>public void </a:t>
            </a:r>
            <a:r>
              <a:rPr kumimoji="1" lang="en" altLang="zh-TW" dirty="0" err="1"/>
              <a:t>deleteProduct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  try {</a:t>
            </a:r>
          </a:p>
          <a:p>
            <a:r>
              <a:rPr kumimoji="1" lang="en" altLang="zh-TW" dirty="0"/>
              <a:t>        </a:t>
            </a:r>
            <a:r>
              <a:rPr kumimoji="1" lang="en" altLang="zh-TW" dirty="0" err="1"/>
              <a:t>restTemplate.delete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productServiceUrl</a:t>
            </a:r>
            <a:r>
              <a:rPr kumimoji="1" lang="en" altLang="zh-TW" dirty="0"/>
              <a:t> + "/" +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  } catch (</a:t>
            </a:r>
            <a:r>
              <a:rPr kumimoji="1" lang="en" altLang="zh-TW" dirty="0" err="1"/>
              <a:t>HttpClientErrorException</a:t>
            </a:r>
            <a:r>
              <a:rPr kumimoji="1" lang="en" altLang="zh-TW" dirty="0"/>
              <a:t> ex) {</a:t>
            </a:r>
          </a:p>
          <a:p>
            <a:r>
              <a:rPr kumimoji="1" lang="en" altLang="zh-TW" dirty="0"/>
              <a:t>        throw </a:t>
            </a:r>
            <a:r>
              <a:rPr kumimoji="1" lang="en" altLang="zh-TW" dirty="0" err="1"/>
              <a:t>handleHttpClientException</a:t>
            </a:r>
            <a:r>
              <a:rPr kumimoji="1" lang="en" altLang="zh-TW" dirty="0"/>
              <a:t>(ex);</a:t>
            </a:r>
          </a:p>
          <a:p>
            <a:r>
              <a:rPr kumimoji="1" lang="en" altLang="zh-TW" dirty="0"/>
              <a:t>    }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715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CAF3D-B3FF-3D46-95A2-1E236DCF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Composite service tests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F84F13-4726-EB4A-A896-E79E147636F1}"/>
              </a:ext>
            </a:extLst>
          </p:cNvPr>
          <p:cNvSpPr txBox="1"/>
          <p:nvPr/>
        </p:nvSpPr>
        <p:spPr>
          <a:xfrm>
            <a:off x="1460810" y="1690688"/>
            <a:ext cx="73329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@Test</a:t>
            </a:r>
          </a:p>
          <a:p>
            <a:r>
              <a:rPr kumimoji="1" lang="en" altLang="zh-TW" dirty="0"/>
              <a:t>void createCompositeProduct2()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ProductAggregate</a:t>
            </a:r>
            <a:r>
              <a:rPr kumimoji="1" lang="en" altLang="zh-TW" dirty="0"/>
              <a:t> </a:t>
            </a:r>
            <a:r>
              <a:rPr kumimoji="1" lang="en" altLang="zh-TW" dirty="0" err="1"/>
              <a:t>compositeProduct</a:t>
            </a:r>
            <a:r>
              <a:rPr kumimoji="1" lang="en" altLang="zh-TW" dirty="0"/>
              <a:t> = new </a:t>
            </a:r>
            <a:r>
              <a:rPr kumimoji="1" lang="en" altLang="zh-TW" dirty="0" err="1"/>
              <a:t>ProductAggregate</a:t>
            </a:r>
            <a:r>
              <a:rPr kumimoji="1" lang="en" altLang="zh-TW" dirty="0"/>
              <a:t>(1, "name", </a:t>
            </a:r>
          </a:p>
          <a:p>
            <a:r>
              <a:rPr kumimoji="1" lang="en" altLang="zh-TW" dirty="0"/>
              <a:t>        1, </a:t>
            </a:r>
            <a:r>
              <a:rPr kumimoji="1" lang="en" altLang="zh-TW" dirty="0" err="1"/>
              <a:t>singletonList</a:t>
            </a:r>
            <a:r>
              <a:rPr kumimoji="1" lang="en" altLang="zh-TW" dirty="0"/>
              <a:t>(new </a:t>
            </a:r>
            <a:r>
              <a:rPr kumimoji="1" lang="en" altLang="zh-TW" dirty="0" err="1"/>
              <a:t>RecommendationSummary</a:t>
            </a:r>
            <a:r>
              <a:rPr kumimoji="1" lang="en" altLang="zh-TW" dirty="0"/>
              <a:t>(1, "a", 1, "c")),</a:t>
            </a:r>
          </a:p>
          <a:p>
            <a:r>
              <a:rPr kumimoji="1" lang="en" altLang="zh-TW" dirty="0"/>
              <a:t>        </a:t>
            </a:r>
            <a:r>
              <a:rPr kumimoji="1" lang="en" altLang="zh-TW" dirty="0" err="1"/>
              <a:t>singletonList</a:t>
            </a:r>
            <a:r>
              <a:rPr kumimoji="1" lang="en" altLang="zh-TW" dirty="0"/>
              <a:t>(new </a:t>
            </a:r>
            <a:r>
              <a:rPr kumimoji="1" lang="en" altLang="zh-TW" dirty="0" err="1"/>
              <a:t>ReviewSummary</a:t>
            </a:r>
            <a:r>
              <a:rPr kumimoji="1" lang="en" altLang="zh-TW" dirty="0"/>
              <a:t>(1, "a", "s", "c")), null);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postAndVerifyProduct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compositeProduct</a:t>
            </a:r>
            <a:r>
              <a:rPr kumimoji="1" lang="en" altLang="zh-TW" dirty="0"/>
              <a:t>, OK);</a:t>
            </a:r>
          </a:p>
          <a:p>
            <a:r>
              <a:rPr kumimoji="1" lang="en" altLang="zh-TW" dirty="0"/>
              <a:t>}</a:t>
            </a:r>
          </a:p>
          <a:p>
            <a:endParaRPr kumimoji="1" lang="en" altLang="zh-TW" dirty="0"/>
          </a:p>
          <a:p>
            <a:r>
              <a:rPr kumimoji="1" lang="en" altLang="zh-TW" dirty="0"/>
              <a:t>@Test</a:t>
            </a:r>
          </a:p>
          <a:p>
            <a:r>
              <a:rPr kumimoji="1" lang="en" altLang="zh-TW" dirty="0"/>
              <a:t>void </a:t>
            </a:r>
            <a:r>
              <a:rPr kumimoji="1" lang="en" altLang="zh-TW" dirty="0" err="1"/>
              <a:t>deleteCompositeProduct</a:t>
            </a:r>
            <a:r>
              <a:rPr kumimoji="1" lang="en" altLang="zh-TW" dirty="0"/>
              <a:t>()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ProductAggregate</a:t>
            </a:r>
            <a:r>
              <a:rPr kumimoji="1" lang="en" altLang="zh-TW" dirty="0"/>
              <a:t> </a:t>
            </a:r>
            <a:r>
              <a:rPr kumimoji="1" lang="en" altLang="zh-TW" dirty="0" err="1"/>
              <a:t>compositeProduct</a:t>
            </a:r>
            <a:r>
              <a:rPr kumimoji="1" lang="en" altLang="zh-TW" dirty="0"/>
              <a:t> = new </a:t>
            </a:r>
            <a:r>
              <a:rPr kumimoji="1" lang="en" altLang="zh-TW" dirty="0" err="1"/>
              <a:t>ProductAggregate</a:t>
            </a:r>
            <a:r>
              <a:rPr kumimoji="1" lang="en" altLang="zh-TW" dirty="0"/>
              <a:t>(1, "name", </a:t>
            </a:r>
          </a:p>
          <a:p>
            <a:r>
              <a:rPr kumimoji="1" lang="en" altLang="zh-TW" dirty="0"/>
              <a:t>        1,singletonList(new </a:t>
            </a:r>
            <a:r>
              <a:rPr kumimoji="1" lang="en" altLang="zh-TW" dirty="0" err="1"/>
              <a:t>RecommendationSummary</a:t>
            </a:r>
            <a:r>
              <a:rPr kumimoji="1" lang="en" altLang="zh-TW" dirty="0"/>
              <a:t>(1, "a", 1, "c")),</a:t>
            </a:r>
          </a:p>
          <a:p>
            <a:r>
              <a:rPr kumimoji="1" lang="en" altLang="zh-TW" dirty="0"/>
              <a:t>        </a:t>
            </a:r>
            <a:r>
              <a:rPr kumimoji="1" lang="en" altLang="zh-TW" dirty="0" err="1"/>
              <a:t>singletonList</a:t>
            </a:r>
            <a:r>
              <a:rPr kumimoji="1" lang="en" altLang="zh-TW" dirty="0"/>
              <a:t>(new </a:t>
            </a:r>
            <a:r>
              <a:rPr kumimoji="1" lang="en" altLang="zh-TW" dirty="0" err="1"/>
              <a:t>ReviewSummary</a:t>
            </a:r>
            <a:r>
              <a:rPr kumimoji="1" lang="en" altLang="zh-TW" dirty="0"/>
              <a:t>(1, "a", "s", "c")), null);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postAndVerifyProduct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compositeProduct</a:t>
            </a:r>
            <a:r>
              <a:rPr kumimoji="1" lang="en" altLang="zh-TW" dirty="0"/>
              <a:t>, OK);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deleteAndVerifyProduct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compositeProduct.getProductId</a:t>
            </a:r>
            <a:r>
              <a:rPr kumimoji="1" lang="en" altLang="zh-TW" dirty="0"/>
              <a:t>(), OK);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deleteAndVerifyProduct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compositeProduct.getProductId</a:t>
            </a:r>
            <a:r>
              <a:rPr kumimoji="1" lang="en" altLang="zh-TW" dirty="0"/>
              <a:t>(), OK);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549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410F9-9902-F24E-B70D-D3AB378B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Adding databases to the Docker Compose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AB6FA8-4ABC-FC41-BBAF-45AA2D5CB305}"/>
              </a:ext>
            </a:extLst>
          </p:cNvPr>
          <p:cNvSpPr txBox="1"/>
          <p:nvPr/>
        </p:nvSpPr>
        <p:spPr>
          <a:xfrm>
            <a:off x="959005" y="1895707"/>
            <a:ext cx="37053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mongodb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  image: mongo:4.4.2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mem_limit</a:t>
            </a:r>
            <a:r>
              <a:rPr kumimoji="1" lang="en" altLang="zh-TW" dirty="0"/>
              <a:t>: 512m</a:t>
            </a:r>
          </a:p>
          <a:p>
            <a:r>
              <a:rPr kumimoji="1" lang="en" altLang="zh-TW" dirty="0"/>
              <a:t>    ports:</a:t>
            </a:r>
          </a:p>
          <a:p>
            <a:r>
              <a:rPr kumimoji="1" lang="en" altLang="zh-TW" dirty="0"/>
              <a:t>      - "27017:27017"</a:t>
            </a:r>
          </a:p>
          <a:p>
            <a:r>
              <a:rPr kumimoji="1" lang="en" altLang="zh-TW" dirty="0"/>
              <a:t>    command: </a:t>
            </a:r>
            <a:r>
              <a:rPr kumimoji="1" lang="en" altLang="zh-TW" dirty="0" err="1"/>
              <a:t>mongod</a:t>
            </a:r>
            <a:endParaRPr kumimoji="1" lang="en" altLang="zh-TW" dirty="0"/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healthcheck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    test: "mongo --eval '</a:t>
            </a:r>
            <a:r>
              <a:rPr kumimoji="1" lang="en" altLang="zh-TW" dirty="0" err="1"/>
              <a:t>db.stats</a:t>
            </a:r>
            <a:r>
              <a:rPr kumimoji="1" lang="en" altLang="zh-TW" dirty="0"/>
              <a:t>().ok'"</a:t>
            </a:r>
          </a:p>
          <a:p>
            <a:r>
              <a:rPr kumimoji="1" lang="en" altLang="zh-TW" dirty="0"/>
              <a:t>      interval: 5s</a:t>
            </a:r>
          </a:p>
          <a:p>
            <a:r>
              <a:rPr kumimoji="1" lang="en" altLang="zh-TW" dirty="0"/>
              <a:t>      timeout: 2s</a:t>
            </a:r>
          </a:p>
          <a:p>
            <a:r>
              <a:rPr kumimoji="1" lang="en" altLang="zh-TW" dirty="0"/>
              <a:t>      retries: 60</a:t>
            </a:r>
          </a:p>
          <a:p>
            <a:r>
              <a:rPr kumimoji="1" lang="en-US" altLang="zh-TW" dirty="0"/>
              <a:t>…</a:t>
            </a:r>
            <a:endParaRPr kumimoji="1" lang="en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9072F2-F3F4-CA40-B54C-DEFCE7704C93}"/>
              </a:ext>
            </a:extLst>
          </p:cNvPr>
          <p:cNvSpPr txBox="1"/>
          <p:nvPr/>
        </p:nvSpPr>
        <p:spPr>
          <a:xfrm>
            <a:off x="6612674" y="1895707"/>
            <a:ext cx="2872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depends_on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mongodb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  condition: </a:t>
            </a:r>
            <a:r>
              <a:rPr kumimoji="1" lang="en" altLang="zh-TW" dirty="0" err="1"/>
              <a:t>service_healthy</a:t>
            </a:r>
            <a:endParaRPr kumimoji="1" lang="en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3A20D2-281E-9D47-A104-9AC4DCC5A4BF}"/>
              </a:ext>
            </a:extLst>
          </p:cNvPr>
          <p:cNvSpPr txBox="1"/>
          <p:nvPr/>
        </p:nvSpPr>
        <p:spPr>
          <a:xfrm>
            <a:off x="6612673" y="3300761"/>
            <a:ext cx="2872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depends_on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mysql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  condition: </a:t>
            </a:r>
            <a:r>
              <a:rPr kumimoji="1" lang="en" altLang="zh-TW" dirty="0" err="1"/>
              <a:t>service_healthy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70598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C35F-FBB0-D849-A7E6-1BADC328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Database connection configuration: </a:t>
            </a:r>
            <a:r>
              <a:rPr lang="en" altLang="zh-TW" dirty="0" err="1"/>
              <a:t>application.yml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EAA86E-F4A0-6443-BB01-63D6EFA2EDBE}"/>
              </a:ext>
            </a:extLst>
          </p:cNvPr>
          <p:cNvSpPr txBox="1"/>
          <p:nvPr/>
        </p:nvSpPr>
        <p:spPr>
          <a:xfrm>
            <a:off x="1260088" y="1895707"/>
            <a:ext cx="64831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spring.data.mongodb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host: localhost</a:t>
            </a:r>
          </a:p>
          <a:p>
            <a:r>
              <a:rPr kumimoji="1" lang="en" altLang="zh-TW" dirty="0"/>
              <a:t>  port: 27017</a:t>
            </a:r>
          </a:p>
          <a:p>
            <a:r>
              <a:rPr kumimoji="1" lang="en" altLang="zh-TW" dirty="0"/>
              <a:t>  database: product-</a:t>
            </a:r>
            <a:r>
              <a:rPr kumimoji="1" lang="en" altLang="zh-TW" dirty="0" err="1"/>
              <a:t>db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/>
              <a:t>logging:</a:t>
            </a:r>
          </a:p>
          <a:p>
            <a:r>
              <a:rPr kumimoji="1" lang="en" altLang="zh-TW" dirty="0"/>
              <a:t> level:</a:t>
            </a:r>
          </a:p>
          <a:p>
            <a:r>
              <a:rPr kumimoji="1" lang="en" altLang="zh-TW" dirty="0"/>
              <a:t> </a:t>
            </a:r>
            <a:r>
              <a:rPr kumimoji="1" lang="en" altLang="zh-TW" dirty="0" err="1"/>
              <a:t>org.springframework.data.mongodb.core.MongoTemplate</a:t>
            </a:r>
            <a:r>
              <a:rPr kumimoji="1" lang="en" altLang="zh-TW" dirty="0"/>
              <a:t>: DEBUG</a:t>
            </a:r>
          </a:p>
          <a:p>
            <a:endParaRPr kumimoji="1" lang="en" altLang="zh-TW" dirty="0"/>
          </a:p>
          <a:p>
            <a:r>
              <a:rPr kumimoji="1" lang="en" altLang="zh-TW" dirty="0"/>
              <a:t>---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spring.config.activate.on</a:t>
            </a:r>
            <a:r>
              <a:rPr kumimoji="1" lang="en" altLang="zh-TW" dirty="0"/>
              <a:t>-profile: docker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spring.data.mongodb.host</a:t>
            </a:r>
            <a:r>
              <a:rPr kumimoji="1" lang="en" altLang="zh-TW" dirty="0"/>
              <a:t>: </a:t>
            </a:r>
            <a:r>
              <a:rPr kumimoji="1" lang="en" altLang="zh-TW" dirty="0" err="1"/>
              <a:t>mongodb</a:t>
            </a:r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929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7BEDC-AB42-D94E-8C53-11C4A1D6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MongoDB and MySQL CLI tools for </a:t>
            </a:r>
            <a:r>
              <a:rPr lang="en" altLang="zh-TW" dirty="0" err="1"/>
              <a:t>troubleshoting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F535C06-390F-5C48-B08D-575F3E898681}"/>
              </a:ext>
            </a:extLst>
          </p:cNvPr>
          <p:cNvSpPr txBox="1"/>
          <p:nvPr/>
        </p:nvSpPr>
        <p:spPr>
          <a:xfrm>
            <a:off x="1070517" y="2051824"/>
            <a:ext cx="529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docker-compose exec </a:t>
            </a:r>
            <a:r>
              <a:rPr kumimoji="1" lang="en" altLang="zh-TW" dirty="0" err="1"/>
              <a:t>mongodb</a:t>
            </a:r>
            <a:r>
              <a:rPr kumimoji="1" lang="en" altLang="zh-TW" dirty="0"/>
              <a:t> mongo –quiet</a:t>
            </a:r>
          </a:p>
          <a:p>
            <a:r>
              <a:rPr kumimoji="1" lang="en" altLang="zh-TW" dirty="0"/>
              <a:t>docker-compose exec </a:t>
            </a:r>
            <a:r>
              <a:rPr kumimoji="1" lang="en" altLang="zh-TW" dirty="0" err="1"/>
              <a:t>mysql</a:t>
            </a:r>
            <a:r>
              <a:rPr kumimoji="1" lang="en" altLang="zh-TW" dirty="0"/>
              <a:t> </a:t>
            </a:r>
            <a:r>
              <a:rPr kumimoji="1" lang="en" altLang="zh-TW" dirty="0" err="1"/>
              <a:t>mysql</a:t>
            </a:r>
            <a:r>
              <a:rPr kumimoji="1" lang="en" altLang="zh-TW" dirty="0"/>
              <a:t> -</a:t>
            </a:r>
            <a:r>
              <a:rPr kumimoji="1" lang="en" altLang="zh-TW" dirty="0" err="1"/>
              <a:t>uuser</a:t>
            </a:r>
            <a:r>
              <a:rPr kumimoji="1" lang="en" altLang="zh-TW" dirty="0"/>
              <a:t> -p review-</a:t>
            </a:r>
            <a:r>
              <a:rPr kumimoji="1" lang="en" altLang="zh-TW" dirty="0" err="1"/>
              <a:t>db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10071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42850-5942-6F41-9967-5772C1BF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Manual testing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AD78C9-00F9-0F42-82A8-EF1EE5E6653B}"/>
              </a:ext>
            </a:extLst>
          </p:cNvPr>
          <p:cNvSpPr txBox="1"/>
          <p:nvPr/>
        </p:nvSpPr>
        <p:spPr>
          <a:xfrm>
            <a:off x="892098" y="2252546"/>
            <a:ext cx="635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$PROJ_HOME/5-persistence</a:t>
            </a:r>
          </a:p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 &amp;&amp; docker-compose build &amp;&amp; docker-compose up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CF0C86-6DCC-FD49-BCC4-4227CB22B421}"/>
              </a:ext>
            </a:extLst>
          </p:cNvPr>
          <p:cNvSpPr txBox="1"/>
          <p:nvPr/>
        </p:nvSpPr>
        <p:spPr>
          <a:xfrm>
            <a:off x="838200" y="3460735"/>
            <a:ext cx="463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hlinkClick r:id="rId2"/>
              </a:rPr>
              <a:t>http://localhost:8080/openapi/swagger-ui.html</a:t>
            </a:r>
            <a:endParaRPr lang="en" altLang="zh-TW" dirty="0"/>
          </a:p>
          <a:p>
            <a:r>
              <a:rPr kumimoji="1" lang="en" altLang="zh-TW" dirty="0"/>
              <a:t>(productid=12345)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743BED-C580-4F43-AD33-00578B278A9A}"/>
              </a:ext>
            </a:extLst>
          </p:cNvPr>
          <p:cNvSpPr txBox="1"/>
          <p:nvPr/>
        </p:nvSpPr>
        <p:spPr>
          <a:xfrm>
            <a:off x="838200" y="4328455"/>
            <a:ext cx="9924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docker-compose exec </a:t>
            </a:r>
            <a:r>
              <a:rPr kumimoji="1" lang="en" altLang="zh-TW" dirty="0" err="1"/>
              <a:t>mongodb</a:t>
            </a:r>
            <a:r>
              <a:rPr kumimoji="1" lang="en" altLang="zh-TW" dirty="0"/>
              <a:t> mongo product-</a:t>
            </a:r>
            <a:r>
              <a:rPr kumimoji="1" lang="en" altLang="zh-TW" dirty="0" err="1"/>
              <a:t>db</a:t>
            </a:r>
            <a:r>
              <a:rPr kumimoji="1" lang="en" altLang="zh-TW" dirty="0"/>
              <a:t> --quiet --eval "</a:t>
            </a:r>
            <a:r>
              <a:rPr kumimoji="1" lang="en" altLang="zh-TW" dirty="0" err="1"/>
              <a:t>db.products.find</a:t>
            </a:r>
            <a:r>
              <a:rPr kumimoji="1" lang="en" altLang="zh-TW" dirty="0"/>
              <a:t>()”</a:t>
            </a:r>
          </a:p>
          <a:p>
            <a:r>
              <a:rPr kumimoji="1" lang="en" altLang="zh-TW" dirty="0"/>
              <a:t>docker-compose exec </a:t>
            </a:r>
            <a:r>
              <a:rPr kumimoji="1" lang="en" altLang="zh-TW" dirty="0" err="1"/>
              <a:t>mongodb</a:t>
            </a:r>
            <a:r>
              <a:rPr kumimoji="1" lang="en" altLang="zh-TW" dirty="0"/>
              <a:t> mongo recommendation-</a:t>
            </a:r>
            <a:r>
              <a:rPr kumimoji="1" lang="en" altLang="zh-TW" dirty="0" err="1"/>
              <a:t>db</a:t>
            </a:r>
            <a:r>
              <a:rPr kumimoji="1" lang="en" altLang="zh-TW" dirty="0"/>
              <a:t> --quiet --eval "</a:t>
            </a:r>
            <a:r>
              <a:rPr kumimoji="1" lang="en" altLang="zh-TW" dirty="0" err="1"/>
              <a:t>db.recommendations.find</a:t>
            </a:r>
            <a:r>
              <a:rPr kumimoji="1" lang="en" altLang="zh-TW" dirty="0"/>
              <a:t>()”</a:t>
            </a:r>
          </a:p>
          <a:p>
            <a:r>
              <a:rPr kumimoji="1" lang="en" altLang="zh-TW" dirty="0"/>
              <a:t>docker-compose exec </a:t>
            </a:r>
            <a:r>
              <a:rPr kumimoji="1" lang="en" altLang="zh-TW" dirty="0" err="1"/>
              <a:t>mysql</a:t>
            </a:r>
            <a:r>
              <a:rPr kumimoji="1" lang="en" altLang="zh-TW" dirty="0"/>
              <a:t> </a:t>
            </a:r>
            <a:r>
              <a:rPr kumimoji="1" lang="en" altLang="zh-TW" dirty="0" err="1"/>
              <a:t>mysql</a:t>
            </a:r>
            <a:r>
              <a:rPr kumimoji="1" lang="en" altLang="zh-TW" dirty="0"/>
              <a:t> -</a:t>
            </a:r>
            <a:r>
              <a:rPr kumimoji="1" lang="en" altLang="zh-TW" dirty="0" err="1"/>
              <a:t>uuser</a:t>
            </a:r>
            <a:r>
              <a:rPr kumimoji="1" lang="en" altLang="zh-TW" dirty="0"/>
              <a:t> -p review-</a:t>
            </a:r>
            <a:r>
              <a:rPr kumimoji="1" lang="en" altLang="zh-TW" dirty="0" err="1"/>
              <a:t>db</a:t>
            </a:r>
            <a:r>
              <a:rPr kumimoji="1" lang="en" altLang="zh-TW" dirty="0"/>
              <a:t> -e "select * from reviews"</a:t>
            </a:r>
          </a:p>
        </p:txBody>
      </p:sp>
    </p:spTree>
    <p:extLst>
      <p:ext uri="{BB962C8B-B14F-4D97-AF65-F5344CB8AC3E}">
        <p14:creationId xmlns:p14="http://schemas.microsoft.com/office/powerpoint/2010/main" val="929422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FB1F8-EE76-3245-9F12-F4776626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Automated tests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9AE753-9283-2E44-B114-F195CA3DE4B9}"/>
              </a:ext>
            </a:extLst>
          </p:cNvPr>
          <p:cNvSpPr txBox="1"/>
          <p:nvPr/>
        </p:nvSpPr>
        <p:spPr>
          <a:xfrm>
            <a:off x="880946" y="2274849"/>
            <a:ext cx="310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$PROJ_HOME/5-persistence</a:t>
            </a:r>
          </a:p>
          <a:p>
            <a:r>
              <a:rPr kumimoji="1" lang="en" altLang="zh-TW" dirty="0"/>
              <a:t>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r>
              <a:rPr kumimoji="1" lang="en" altLang="zh-TW" dirty="0"/>
              <a:t> start stop</a:t>
            </a:r>
          </a:p>
        </p:txBody>
      </p:sp>
    </p:spTree>
    <p:extLst>
      <p:ext uri="{BB962C8B-B14F-4D97-AF65-F5344CB8AC3E}">
        <p14:creationId xmlns:p14="http://schemas.microsoft.com/office/powerpoint/2010/main" val="343416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1A51A-28F6-9541-AF3C-B8518F45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Layers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231AD2-F205-F84C-84C6-A67947B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52" y="1209287"/>
            <a:ext cx="6260016" cy="50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3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8B004-73A5-AF49-B636-FB149773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Access data stored in MongoDB and MySQL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AA95A4-C45C-314C-B96D-EFEFCF6F6B52}"/>
              </a:ext>
            </a:extLst>
          </p:cNvPr>
          <p:cNvSpPr txBox="1"/>
          <p:nvPr/>
        </p:nvSpPr>
        <p:spPr>
          <a:xfrm>
            <a:off x="892098" y="2397512"/>
            <a:ext cx="8154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docker-compose exec </a:t>
            </a:r>
            <a:r>
              <a:rPr kumimoji="1" lang="en" altLang="zh-TW" dirty="0" err="1"/>
              <a:t>mongodb</a:t>
            </a:r>
            <a:r>
              <a:rPr kumimoji="1" lang="en" altLang="zh-TW" dirty="0"/>
              <a:t> mongo product-</a:t>
            </a:r>
            <a:r>
              <a:rPr kumimoji="1" lang="en" altLang="zh-TW" dirty="0" err="1"/>
              <a:t>db</a:t>
            </a:r>
            <a:r>
              <a:rPr kumimoji="1" lang="en" altLang="zh-TW" dirty="0"/>
              <a:t> --quiet --eval "</a:t>
            </a:r>
            <a:r>
              <a:rPr kumimoji="1" lang="en" altLang="zh-TW" dirty="0" err="1"/>
              <a:t>db.products.find</a:t>
            </a:r>
            <a:r>
              <a:rPr kumimoji="1" lang="en" altLang="zh-TW" dirty="0"/>
              <a:t>()”</a:t>
            </a:r>
          </a:p>
          <a:p>
            <a:endParaRPr kumimoji="1" lang="en" altLang="zh-TW" dirty="0"/>
          </a:p>
          <a:p>
            <a:r>
              <a:rPr kumimoji="1" lang="en" altLang="zh-TW" dirty="0"/>
              <a:t>docker-compose exec </a:t>
            </a:r>
            <a:r>
              <a:rPr kumimoji="1" lang="en" altLang="zh-TW" dirty="0" err="1"/>
              <a:t>mysql</a:t>
            </a:r>
            <a:r>
              <a:rPr kumimoji="1" lang="en" altLang="zh-TW" dirty="0"/>
              <a:t> </a:t>
            </a:r>
            <a:r>
              <a:rPr kumimoji="1" lang="en" altLang="zh-TW" dirty="0" err="1"/>
              <a:t>mysql</a:t>
            </a:r>
            <a:r>
              <a:rPr kumimoji="1" lang="en" altLang="zh-TW" dirty="0"/>
              <a:t> -</a:t>
            </a:r>
            <a:r>
              <a:rPr kumimoji="1" lang="en" altLang="zh-TW" dirty="0" err="1"/>
              <a:t>uuser</a:t>
            </a:r>
            <a:r>
              <a:rPr kumimoji="1" lang="en" altLang="zh-TW" dirty="0"/>
              <a:t> -p review-</a:t>
            </a:r>
            <a:r>
              <a:rPr kumimoji="1" lang="en" altLang="zh-TW" dirty="0" err="1"/>
              <a:t>db</a:t>
            </a:r>
            <a:r>
              <a:rPr kumimoji="1" lang="en" altLang="zh-TW" dirty="0"/>
              <a:t> -e "select * from reviews"</a:t>
            </a:r>
          </a:p>
        </p:txBody>
      </p:sp>
    </p:spTree>
    <p:extLst>
      <p:ext uri="{BB962C8B-B14F-4D97-AF65-F5344CB8AC3E}">
        <p14:creationId xmlns:p14="http://schemas.microsoft.com/office/powerpoint/2010/main" val="7667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EA5AF-0020-E441-9883-CEF71122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MapStruct</a:t>
            </a:r>
            <a:r>
              <a:rPr lang="en" altLang="zh-TW" dirty="0"/>
              <a:t>, Spring Data, and the JDBC drivers</a:t>
            </a:r>
            <a:r>
              <a:rPr lang="en" altLang="zh-TW" b="1" dirty="0"/>
              <a:t> </a:t>
            </a:r>
            <a:r>
              <a:rPr lang="en" altLang="zh-TW" dirty="0"/>
              <a:t>in core services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0B8C382-CE33-5A48-BAC4-92AC5A98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3691"/>
          </a:xfrm>
        </p:spPr>
        <p:txBody>
          <a:bodyPr/>
          <a:lstStyle/>
          <a:p>
            <a:r>
              <a:rPr lang="en" altLang="zh-TW" dirty="0" err="1"/>
              <a:t>MapStruct</a:t>
            </a:r>
            <a:r>
              <a:rPr lang="en" altLang="zh-TW" dirty="0"/>
              <a:t> generates the implementation of the bean mappings at compile time by processing </a:t>
            </a:r>
            <a:r>
              <a:rPr lang="en" altLang="zh-TW" dirty="0" err="1"/>
              <a:t>MapStruct</a:t>
            </a:r>
            <a:r>
              <a:rPr lang="en" altLang="zh-TW" dirty="0"/>
              <a:t> annotations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346B1B3-E0CA-644C-B94D-1BAA74ED0783}"/>
              </a:ext>
            </a:extLst>
          </p:cNvPr>
          <p:cNvSpPr txBox="1"/>
          <p:nvPr/>
        </p:nvSpPr>
        <p:spPr>
          <a:xfrm>
            <a:off x="838200" y="2748956"/>
            <a:ext cx="28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ext</a:t>
            </a:r>
            <a:r>
              <a:rPr kumimoji="1" lang="en" altLang="zh-TW" dirty="0"/>
              <a:t> {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mapstructVersion</a:t>
            </a:r>
            <a:r>
              <a:rPr kumimoji="1" lang="en" altLang="zh-TW" dirty="0"/>
              <a:t> = "1.3.1"</a:t>
            </a:r>
          </a:p>
          <a:p>
            <a:r>
              <a:rPr kumimoji="1" lang="en" altLang="zh-TW" dirty="0"/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3F0E9C-A7F9-0E48-8596-A689F6BA875A}"/>
              </a:ext>
            </a:extLst>
          </p:cNvPr>
          <p:cNvSpPr txBox="1"/>
          <p:nvPr/>
        </p:nvSpPr>
        <p:spPr>
          <a:xfrm>
            <a:off x="838200" y="3670758"/>
            <a:ext cx="624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implementation "</a:t>
            </a:r>
            <a:r>
              <a:rPr kumimoji="1" lang="en" altLang="zh-TW" dirty="0" err="1"/>
              <a:t>org.mapstruct:mapstruct</a:t>
            </a:r>
            <a:r>
              <a:rPr kumimoji="1" lang="en" altLang="zh-TW" dirty="0"/>
              <a:t>:${</a:t>
            </a:r>
            <a:r>
              <a:rPr kumimoji="1" lang="en" altLang="zh-TW" dirty="0" err="1"/>
              <a:t>mapstructVersion</a:t>
            </a:r>
            <a:r>
              <a:rPr kumimoji="1" lang="en" altLang="zh-TW" dirty="0"/>
              <a:t>}"</a:t>
            </a:r>
          </a:p>
          <a:p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18D391-7AFB-054E-A284-35674720909E}"/>
              </a:ext>
            </a:extLst>
          </p:cNvPr>
          <p:cNvSpPr txBox="1"/>
          <p:nvPr/>
        </p:nvSpPr>
        <p:spPr>
          <a:xfrm>
            <a:off x="838200" y="4036551"/>
            <a:ext cx="8041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annotationProcessor</a:t>
            </a:r>
            <a:r>
              <a:rPr kumimoji="1" lang="en" altLang="zh-TW" dirty="0"/>
              <a:t> "</a:t>
            </a:r>
            <a:r>
              <a:rPr kumimoji="1" lang="en" altLang="zh-TW" dirty="0" err="1"/>
              <a:t>org.mapstruct:mapstruct-processor</a:t>
            </a:r>
            <a:r>
              <a:rPr kumimoji="1" lang="en" altLang="zh-TW" dirty="0"/>
              <a:t>:${</a:t>
            </a:r>
            <a:r>
              <a:rPr kumimoji="1" lang="en" altLang="zh-TW" dirty="0" err="1"/>
              <a:t>mapstructVersion</a:t>
            </a:r>
            <a:r>
              <a:rPr kumimoji="1" lang="en" altLang="zh-TW" dirty="0"/>
              <a:t>}"</a:t>
            </a:r>
          </a:p>
          <a:p>
            <a:r>
              <a:rPr kumimoji="1" lang="en" altLang="zh-TW" dirty="0" err="1"/>
              <a:t>testAnnotationProcessor</a:t>
            </a:r>
            <a:r>
              <a:rPr kumimoji="1" lang="en" altLang="zh-TW" dirty="0"/>
              <a:t> "</a:t>
            </a:r>
            <a:r>
              <a:rPr kumimoji="1" lang="en" altLang="zh-TW" dirty="0" err="1"/>
              <a:t>org.mapstruct:mapstruct-processor</a:t>
            </a:r>
            <a:r>
              <a:rPr kumimoji="1" lang="en" altLang="zh-TW" dirty="0"/>
              <a:t>:${</a:t>
            </a:r>
            <a:r>
              <a:rPr kumimoji="1" lang="en" altLang="zh-TW" dirty="0" err="1"/>
              <a:t>mapstructVersion</a:t>
            </a:r>
            <a:r>
              <a:rPr kumimoji="1" lang="en" altLang="zh-TW" dirty="0"/>
              <a:t>}"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5E83D6-7056-5E43-8E02-CE4082581B2E}"/>
              </a:ext>
            </a:extLst>
          </p:cNvPr>
          <p:cNvSpPr txBox="1"/>
          <p:nvPr/>
        </p:nvSpPr>
        <p:spPr>
          <a:xfrm>
            <a:off x="838200" y="4862481"/>
            <a:ext cx="689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compileOnly</a:t>
            </a:r>
            <a:r>
              <a:rPr kumimoji="1" lang="en" altLang="zh-TW" dirty="0"/>
              <a:t> "</a:t>
            </a:r>
            <a:r>
              <a:rPr kumimoji="1" lang="en" altLang="zh-TW" dirty="0" err="1"/>
              <a:t>org.mapstruct:mapstruct-processor</a:t>
            </a:r>
            <a:r>
              <a:rPr kumimoji="1" lang="en" altLang="zh-TW" dirty="0"/>
              <a:t>:${</a:t>
            </a:r>
            <a:r>
              <a:rPr kumimoji="1" lang="en" altLang="zh-TW" dirty="0" err="1"/>
              <a:t>mapstructVersion</a:t>
            </a:r>
            <a:r>
              <a:rPr kumimoji="1" lang="en" altLang="zh-TW" dirty="0"/>
              <a:t>}"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EB82FA-6A54-0049-BAC4-D4414E6A0BE2}"/>
              </a:ext>
            </a:extLst>
          </p:cNvPr>
          <p:cNvSpPr txBox="1"/>
          <p:nvPr/>
        </p:nvSpPr>
        <p:spPr>
          <a:xfrm>
            <a:off x="838200" y="5476785"/>
            <a:ext cx="759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implementation '</a:t>
            </a:r>
            <a:r>
              <a:rPr kumimoji="1" lang="en" altLang="zh-TW" dirty="0" err="1"/>
              <a:t>org.springframework.boot:spring-boot-starter-data-mongodb</a:t>
            </a:r>
            <a:r>
              <a:rPr kumimoji="1" lang="en" altLang="zh-TW" dirty="0"/>
              <a:t>'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DFD68CA-EE39-EA46-B3AD-483EB3965D66}"/>
              </a:ext>
            </a:extLst>
          </p:cNvPr>
          <p:cNvSpPr txBox="1"/>
          <p:nvPr/>
        </p:nvSpPr>
        <p:spPr>
          <a:xfrm>
            <a:off x="838200" y="6068785"/>
            <a:ext cx="698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implementation '</a:t>
            </a:r>
            <a:r>
              <a:rPr kumimoji="1" lang="en" altLang="zh-TW" dirty="0" err="1"/>
              <a:t>org.springframework.boot:spring-boot-starter-data-jpa</a:t>
            </a:r>
            <a:r>
              <a:rPr kumimoji="1" lang="en" altLang="zh-TW" dirty="0"/>
              <a:t>'</a:t>
            </a:r>
          </a:p>
          <a:p>
            <a:r>
              <a:rPr kumimoji="1" lang="en" altLang="zh-TW" dirty="0"/>
              <a:t>implementation '</a:t>
            </a:r>
            <a:r>
              <a:rPr kumimoji="1" lang="en" altLang="zh-TW" dirty="0" err="1"/>
              <a:t>mysql:mysql-connector-java</a:t>
            </a:r>
            <a:r>
              <a:rPr kumimoji="1" lang="en" altLang="zh-TW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754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006D0-00D2-BD4C-B042-B8CE2E5F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Testcontainers</a:t>
            </a:r>
            <a:r>
              <a:rPr kumimoji="1" lang="en-US" altLang="zh-TW" dirty="0"/>
              <a:t> for automated integration tests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D35438-D9E2-6940-A908-278885C45E97}"/>
              </a:ext>
            </a:extLst>
          </p:cNvPr>
          <p:cNvSpPr txBox="1"/>
          <p:nvPr/>
        </p:nvSpPr>
        <p:spPr>
          <a:xfrm>
            <a:off x="838200" y="1951672"/>
            <a:ext cx="7022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implementation platform('org.testcontainers:testcontainers-bom:1.15.2')</a:t>
            </a:r>
          </a:p>
          <a:p>
            <a:r>
              <a:rPr kumimoji="1" lang="en" altLang="zh-TW" dirty="0" err="1"/>
              <a:t>testImplementation</a:t>
            </a:r>
            <a:r>
              <a:rPr kumimoji="1" lang="en" altLang="zh-TW" dirty="0"/>
              <a:t> '</a:t>
            </a:r>
            <a:r>
              <a:rPr kumimoji="1" lang="en" altLang="zh-TW" dirty="0" err="1"/>
              <a:t>org.testcontainers:testcontainers</a:t>
            </a:r>
            <a:r>
              <a:rPr kumimoji="1" lang="en" altLang="zh-TW" dirty="0"/>
              <a:t>'</a:t>
            </a:r>
          </a:p>
          <a:p>
            <a:r>
              <a:rPr kumimoji="1" lang="en" altLang="zh-TW" dirty="0" err="1"/>
              <a:t>testImplementation</a:t>
            </a:r>
            <a:r>
              <a:rPr kumimoji="1" lang="en" altLang="zh-TW" dirty="0"/>
              <a:t> '</a:t>
            </a:r>
            <a:r>
              <a:rPr kumimoji="1" lang="en" altLang="zh-TW" dirty="0" err="1"/>
              <a:t>org.testcontainers:junit-jupiter</a:t>
            </a:r>
            <a:r>
              <a:rPr kumimoji="1" lang="en" altLang="zh-TW" dirty="0"/>
              <a:t>'</a:t>
            </a:r>
          </a:p>
          <a:p>
            <a:r>
              <a:rPr kumimoji="1" lang="en" altLang="zh-TW" dirty="0" err="1"/>
              <a:t>testImplementation</a:t>
            </a:r>
            <a:r>
              <a:rPr kumimoji="1" lang="en" altLang="zh-TW" dirty="0"/>
              <a:t> '</a:t>
            </a:r>
            <a:r>
              <a:rPr kumimoji="1" lang="en" altLang="zh-TW" dirty="0" err="1"/>
              <a:t>org.testcontainers:mongodb</a:t>
            </a:r>
            <a:r>
              <a:rPr kumimoji="1" lang="en" altLang="zh-TW" dirty="0"/>
              <a:t>'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56FE8F-E964-F44D-B79C-069A9DF59BBE}"/>
              </a:ext>
            </a:extLst>
          </p:cNvPr>
          <p:cNvSpPr txBox="1"/>
          <p:nvPr/>
        </p:nvSpPr>
        <p:spPr>
          <a:xfrm>
            <a:off x="838200" y="3546088"/>
            <a:ext cx="7022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implementation platform('org.testcontainers:testcontainers-bom:1.15.2')</a:t>
            </a:r>
          </a:p>
          <a:p>
            <a:r>
              <a:rPr kumimoji="1" lang="en" altLang="zh-TW" dirty="0" err="1"/>
              <a:t>testImplementation</a:t>
            </a:r>
            <a:r>
              <a:rPr kumimoji="1" lang="en" altLang="zh-TW" dirty="0"/>
              <a:t> '</a:t>
            </a:r>
            <a:r>
              <a:rPr kumimoji="1" lang="en" altLang="zh-TW" dirty="0" err="1"/>
              <a:t>org.testcontainers:testcontainers</a:t>
            </a:r>
            <a:r>
              <a:rPr kumimoji="1" lang="en" altLang="zh-TW" dirty="0"/>
              <a:t>'</a:t>
            </a:r>
          </a:p>
          <a:p>
            <a:r>
              <a:rPr kumimoji="1" lang="en" altLang="zh-TW" dirty="0" err="1"/>
              <a:t>testImplementation</a:t>
            </a:r>
            <a:r>
              <a:rPr kumimoji="1" lang="en" altLang="zh-TW" dirty="0"/>
              <a:t> '</a:t>
            </a:r>
            <a:r>
              <a:rPr kumimoji="1" lang="en" altLang="zh-TW" dirty="0" err="1"/>
              <a:t>org.testcontainers:junit-jupiter</a:t>
            </a:r>
            <a:r>
              <a:rPr kumimoji="1" lang="en" altLang="zh-TW" dirty="0"/>
              <a:t>'</a:t>
            </a:r>
          </a:p>
          <a:p>
            <a:r>
              <a:rPr kumimoji="1" lang="en" altLang="zh-TW" dirty="0" err="1"/>
              <a:t>testImplementation</a:t>
            </a:r>
            <a:r>
              <a:rPr kumimoji="1" lang="en" altLang="zh-TW" dirty="0"/>
              <a:t> '</a:t>
            </a:r>
            <a:r>
              <a:rPr kumimoji="1" lang="en" altLang="zh-TW" dirty="0" err="1"/>
              <a:t>org.testcontainers:mysql</a:t>
            </a:r>
            <a:r>
              <a:rPr kumimoji="1" lang="en" altLang="zh-TW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01801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B4503-5082-5041-AE18-12860851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ProductEntity</a:t>
            </a:r>
            <a:r>
              <a:rPr lang="en" altLang="zh-TW" dirty="0"/>
              <a:t>, </a:t>
            </a:r>
            <a:r>
              <a:rPr lang="en" altLang="zh-TW" dirty="0" err="1"/>
              <a:t>RecommendationEntity</a:t>
            </a:r>
            <a:r>
              <a:rPr lang="en" altLang="zh-TW" dirty="0"/>
              <a:t> and </a:t>
            </a:r>
            <a:r>
              <a:rPr lang="en" altLang="zh-TW" dirty="0" err="1"/>
              <a:t>ReviewEntity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18249-289B-004B-ACB5-9DCD304C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TW" dirty="0"/>
              <a:t>MongoDB:</a:t>
            </a:r>
          </a:p>
          <a:p>
            <a:pPr lvl="1"/>
            <a:r>
              <a:rPr lang="en" altLang="zh-TW" dirty="0"/>
              <a:t>The @Document(collection = "products") annotation is mapped to a collection in MongoDB with the name products.</a:t>
            </a:r>
          </a:p>
          <a:p>
            <a:pPr lvl="1"/>
            <a:r>
              <a:rPr lang="en" altLang="zh-TW" dirty="0"/>
              <a:t>The @Id and @Version annotations are used to mark the id and version fields to be used by Spring Data</a:t>
            </a:r>
          </a:p>
          <a:p>
            <a:pPr lvl="1"/>
            <a:r>
              <a:rPr lang="en" altLang="zh-TW" dirty="0"/>
              <a:t>The @Indexed(unique = true) annotation is used to get a unique index created for the business key, productid</a:t>
            </a:r>
          </a:p>
          <a:p>
            <a:r>
              <a:rPr lang="en" altLang="zh-TW" dirty="0"/>
              <a:t>MySQL:</a:t>
            </a:r>
          </a:p>
          <a:p>
            <a:pPr lvl="1"/>
            <a:r>
              <a:rPr lang="en" altLang="zh-TW" dirty="0"/>
              <a:t>The @Entity and @Table annotations are mapped to a table in a SQL database with the name reviews.</a:t>
            </a:r>
          </a:p>
          <a:p>
            <a:pPr lvl="1"/>
            <a:r>
              <a:rPr lang="en" altLang="zh-TW" dirty="0"/>
              <a:t>The @Table annotation is also used to specify that a unique compound index will be created for the compound business key</a:t>
            </a:r>
          </a:p>
          <a:p>
            <a:pPr lvl="1"/>
            <a:r>
              <a:rPr lang="en" altLang="zh-TW" dirty="0"/>
              <a:t>The @Id and @Version annotations are used to mark the id and version fields</a:t>
            </a:r>
          </a:p>
          <a:p>
            <a:pPr lvl="1"/>
            <a:r>
              <a:rPr lang="en" altLang="zh-TW" dirty="0"/>
              <a:t>To direct Spring Data for JPA to automatically generate unique id values for the id field, we are using the @</a:t>
            </a:r>
            <a:r>
              <a:rPr lang="en" altLang="zh-TW" dirty="0" err="1"/>
              <a:t>GeneratedValue</a:t>
            </a:r>
            <a:r>
              <a:rPr lang="en" altLang="zh-TW" dirty="0"/>
              <a:t> annotation</a:t>
            </a:r>
          </a:p>
        </p:txBody>
      </p:sp>
    </p:spTree>
    <p:extLst>
      <p:ext uri="{BB962C8B-B14F-4D97-AF65-F5344CB8AC3E}">
        <p14:creationId xmlns:p14="http://schemas.microsoft.com/office/powerpoint/2010/main" val="11702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4C51A-1668-624C-95C5-B9A56D8D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Repositories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1893C6-73FD-8547-BD5C-9924AA67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The </a:t>
            </a:r>
            <a:r>
              <a:rPr lang="en" altLang="zh-TW" dirty="0" err="1"/>
              <a:t>CrudRepository</a:t>
            </a:r>
            <a:r>
              <a:rPr lang="en" altLang="zh-TW" dirty="0"/>
              <a:t> base class provides standard methods for performing basic create, read, update, and delete operations on the data stored in the databases</a:t>
            </a:r>
          </a:p>
          <a:p>
            <a:r>
              <a:rPr lang="en" altLang="zh-TW" dirty="0"/>
              <a:t>The </a:t>
            </a:r>
            <a:r>
              <a:rPr lang="en" altLang="zh-TW" dirty="0" err="1"/>
              <a:t>PagingAndSortingRepository</a:t>
            </a:r>
            <a:r>
              <a:rPr lang="en" altLang="zh-TW" dirty="0"/>
              <a:t> base class adds support for paging and sorting to the </a:t>
            </a:r>
            <a:r>
              <a:rPr lang="en" altLang="zh-TW" dirty="0" err="1"/>
              <a:t>CrudRepository</a:t>
            </a:r>
            <a:r>
              <a:rPr lang="en" altLang="zh-TW" dirty="0"/>
              <a:t> base class</a:t>
            </a:r>
          </a:p>
        </p:txBody>
      </p:sp>
    </p:spTree>
    <p:extLst>
      <p:ext uri="{BB962C8B-B14F-4D97-AF65-F5344CB8AC3E}">
        <p14:creationId xmlns:p14="http://schemas.microsoft.com/office/powerpoint/2010/main" val="26416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4149C-0B48-874B-825F-D8586757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Transactional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21F40F-905D-9042-84EF-8C4C8C6DA0F8}"/>
              </a:ext>
            </a:extLst>
          </p:cNvPr>
          <p:cNvSpPr txBox="1"/>
          <p:nvPr/>
        </p:nvSpPr>
        <p:spPr>
          <a:xfrm>
            <a:off x="838200" y="2074127"/>
            <a:ext cx="7996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public interface </a:t>
            </a:r>
            <a:r>
              <a:rPr kumimoji="1" lang="en" altLang="zh-TW" dirty="0" err="1"/>
              <a:t>ReviewRepository</a:t>
            </a:r>
            <a:r>
              <a:rPr kumimoji="1" lang="en" altLang="zh-TW" dirty="0"/>
              <a:t> extends </a:t>
            </a:r>
            <a:r>
              <a:rPr kumimoji="1" lang="en" altLang="zh-TW" dirty="0" err="1"/>
              <a:t>CrudRepository</a:t>
            </a:r>
            <a:r>
              <a:rPr kumimoji="1" lang="en" altLang="zh-TW" dirty="0"/>
              <a:t>&lt;</a:t>
            </a:r>
            <a:r>
              <a:rPr kumimoji="1" lang="en" altLang="zh-TW" dirty="0" err="1"/>
              <a:t>ReviewEntity</a:t>
            </a:r>
            <a:r>
              <a:rPr kumimoji="1" lang="en" altLang="zh-TW" dirty="0"/>
              <a:t>, Integer&gt; {</a:t>
            </a:r>
          </a:p>
          <a:p>
            <a:r>
              <a:rPr kumimoji="1" lang="en" altLang="zh-TW" dirty="0"/>
              <a:t>    @Transactional(</a:t>
            </a:r>
            <a:r>
              <a:rPr kumimoji="1" lang="en" altLang="zh-TW" dirty="0" err="1"/>
              <a:t>readOnly</a:t>
            </a:r>
            <a:r>
              <a:rPr kumimoji="1" lang="en" altLang="zh-TW" dirty="0"/>
              <a:t> = true)</a:t>
            </a:r>
          </a:p>
          <a:p>
            <a:r>
              <a:rPr kumimoji="1" lang="en" altLang="zh-TW" dirty="0"/>
              <a:t>    List&lt;</a:t>
            </a:r>
            <a:r>
              <a:rPr kumimoji="1" lang="en" altLang="zh-TW" dirty="0" err="1"/>
              <a:t>ReviewEntity</a:t>
            </a:r>
            <a:r>
              <a:rPr kumimoji="1" lang="en" altLang="zh-TW" dirty="0"/>
              <a:t>&gt; </a:t>
            </a:r>
            <a:r>
              <a:rPr kumimoji="1" lang="en" altLang="zh-TW" dirty="0" err="1"/>
              <a:t>findByProductId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13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1791</Words>
  <Application>Microsoft Macintosh PowerPoint</Application>
  <PresentationFormat>寬螢幕</PresentationFormat>
  <Paragraphs>244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佈景主題</vt:lpstr>
      <vt:lpstr>Persistence</vt:lpstr>
      <vt:lpstr>Persistence setup</vt:lpstr>
      <vt:lpstr>Layers</vt:lpstr>
      <vt:lpstr>Access data stored in MongoDB and MySQL</vt:lpstr>
      <vt:lpstr>MapStruct, Spring Data, and the JDBC drivers in core services</vt:lpstr>
      <vt:lpstr>Testcontainers for automated integration tests</vt:lpstr>
      <vt:lpstr>ProductEntity, RecommendationEntity and ReviewEntity</vt:lpstr>
      <vt:lpstr>Repositories</vt:lpstr>
      <vt:lpstr>Transactional</vt:lpstr>
      <vt:lpstr>Automated tests</vt:lpstr>
      <vt:lpstr>Testcontainers</vt:lpstr>
      <vt:lpstr>Optimistic locking mechanism</vt:lpstr>
      <vt:lpstr>Sorting and paging</vt:lpstr>
      <vt:lpstr>Testing</vt:lpstr>
      <vt:lpstr>Logging the database connection URL</vt:lpstr>
      <vt:lpstr>Service layer</vt:lpstr>
      <vt:lpstr>Input validation</vt:lpstr>
      <vt:lpstr>Idempotent delete method</vt:lpstr>
      <vt:lpstr>Java bean mapper: MapStruct</vt:lpstr>
      <vt:lpstr>Service tests</vt:lpstr>
      <vt:lpstr>Composite service API</vt:lpstr>
      <vt:lpstr>New operations</vt:lpstr>
      <vt:lpstr>Methods in the integration layer</vt:lpstr>
      <vt:lpstr>Composite service tests</vt:lpstr>
      <vt:lpstr>Adding databases to the Docker Compose</vt:lpstr>
      <vt:lpstr>Database connection configuration: application.yml</vt:lpstr>
      <vt:lpstr>MongoDB and MySQL CLI tools for troubleshoting</vt:lpstr>
      <vt:lpstr>Manual testing</vt:lpstr>
      <vt:lpstr>Automated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</dc:title>
  <dc:creator>郭育郡</dc:creator>
  <cp:lastModifiedBy>郭育郡</cp:lastModifiedBy>
  <cp:revision>119</cp:revision>
  <dcterms:created xsi:type="dcterms:W3CDTF">2022-02-08T06:12:05Z</dcterms:created>
  <dcterms:modified xsi:type="dcterms:W3CDTF">2022-02-08T08:18:39Z</dcterms:modified>
</cp:coreProperties>
</file>