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76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15012-5277-DC4D-B826-A4E55B9A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2EC0A-5CCA-D94C-9D40-CA47037E5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CEAE0-EE1D-774F-AB34-F3581B99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90987-DFEA-3941-8196-B2289BF8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FEA8C-093D-A04A-B40D-FC8C201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67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04B9-E2FF-BC49-8229-7F03A46D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8E8A37-8B5A-9740-B747-3B643E77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FE198-120B-394D-8D4F-6D8DB8E7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72C3A-ECCA-BB41-BEE7-5436C16E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9A6F8-4C6B-E545-833C-F22D0F06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09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3F32CD-1C20-3A46-A8CB-325143C14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6509D7-C8D8-7A47-BE93-E58ED888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E5C25-B2BD-984D-8768-EB8A969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F7713-5AFD-5248-8B9E-23EE0A62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F5FBD1-3606-644F-AAA2-43A42D0D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85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209B1-D3DA-AE4C-8148-F6A82ECB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64763-16EB-7343-8786-24DEE689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0DCAE3-D9CE-D54A-8108-997AC59D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1C8EF-B6F4-1B48-8E4B-7D8CDF9B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3199F-62FF-F848-BB82-E469A45B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5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BCE04-693E-394A-9FF7-441FF396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795A1A-3C8E-124F-99A0-974FCE23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1DF9BC-FA90-AD42-AE47-56EE91CD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27E98-C073-CB4F-828F-EF6A2F4F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471E1-AB4F-CD42-B0E2-C1E23F1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14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C12E8-45BC-9D45-B2B5-ADD9FB90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24084-6E47-EC4B-B19B-650733037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24B071-BB54-DD41-A13B-33E6EF09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4D8B5-BD05-0D45-96E6-BAFAE6B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B9B0A7-6AC0-664C-955A-6F423A28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2BF42-7205-0042-BDE0-BE27F84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8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B0938-D739-3A4F-9CC3-8FF4E638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6DA7CC-BE03-A24A-9D10-2170E9F8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11CB6-5508-4B44-B104-5E5CF4BF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8084B1-5F8E-364A-B59D-BEB1FAAB2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849F71-C02A-C14B-A7A4-F65024A7D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470C45-B0C3-C940-9162-6CC615B2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086667-1FAE-414E-B900-F49AA1A7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FA783E-9DFD-524D-A459-79DF7748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55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DBB9C-4065-E74E-A995-463E8272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2F195A-69D6-7C48-89F8-DCE55B17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74E72-37BD-2546-AE5A-EC3EC14E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F859AF-F9B0-D544-820F-ADE26B6E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63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FA3CC5-F8CA-6F4A-A4E9-9F8835CF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B6C6DF-D244-7F4C-A0C3-09EF66A1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DBEC39-6672-C749-A1D0-E6EFE159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2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DE94D-F26C-CE47-879B-5C6EBD5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4ABFC-DDA2-EC4A-9522-2209AC59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358160-F684-9A4F-B33A-FCCC692D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AB929-12B7-0649-8519-20D44450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4443FC-0F9A-4A4A-B5EF-1FA04799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33BA2C-AFAA-BF49-94D5-8914DD16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9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BF11B-3268-A74A-9671-57BF85FD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77986D-CE00-3E41-872C-87AD268E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05B133-43AB-324F-8587-C8303851C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B85D25-F57F-1B49-B96F-7B6C1593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EEAC61-E00B-3042-A5BD-E039E6B9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43C4DA-D3D9-EA4D-934C-CC40A1A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7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4A67D6-61BF-044E-A53A-EA70A9E8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5EE72E-4952-FF41-9AA6-E94468D2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3E2CDF-F6C2-934C-A18D-A32C57B54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918D-2D0F-6149-9270-212DF7539B42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38ACC-1275-9B40-982D-EE1FC570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D436F-8179-ED48-AB4D-95B28308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FEBE-B995-2C4D-BE7F-D388F2C1B3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9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15672/#/queu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#/queue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1B880-46A4-9E47-835E-EB9643019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Reactive Microservices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4FD1B1-F12D-724A-83AE-086ABC606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714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78407-E1DA-9D41-98D2-3A5756F6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 Integration layer: </a:t>
            </a:r>
            <a:r>
              <a:rPr lang="en" altLang="zh-TW" dirty="0" err="1"/>
              <a:t>WebClient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5A8D42-CCA7-E84F-9115-D9A0A16276EC}"/>
              </a:ext>
            </a:extLst>
          </p:cNvPr>
          <p:cNvSpPr txBox="1"/>
          <p:nvPr/>
        </p:nvSpPr>
        <p:spPr>
          <a:xfrm>
            <a:off x="620925" y="1480197"/>
            <a:ext cx="10732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implements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RecommendationService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ReviewService</a:t>
            </a:r>
            <a:r>
              <a:rPr kumimoji="1" lang="en" altLang="zh-TW" dirty="0"/>
              <a:t>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private final </a:t>
            </a:r>
            <a:r>
              <a:rPr kumimoji="1" lang="en" altLang="zh-TW" dirty="0" err="1"/>
              <a:t>WebClient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webClient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    public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WebClient.Builder</a:t>
            </a:r>
            <a:r>
              <a:rPr kumimoji="1" lang="en" altLang="zh-TW" dirty="0"/>
              <a:t> </a:t>
            </a:r>
            <a:r>
              <a:rPr kumimoji="1" lang="en" altLang="zh-TW" dirty="0" err="1"/>
              <a:t>webClient</a:t>
            </a:r>
            <a:r>
              <a:rPr kumimoji="1" lang="en" altLang="zh-TW" dirty="0"/>
              <a:t>, ...</a:t>
            </a:r>
          </a:p>
          <a:p>
            <a:r>
              <a:rPr kumimoji="1" lang="en" altLang="zh-TW" dirty="0"/>
              <a:t>    ) {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this.webClient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webClient.build</a:t>
            </a:r>
            <a:r>
              <a:rPr kumimoji="1" lang="en" altLang="zh-TW" dirty="0"/>
              <a:t>();</a:t>
            </a:r>
          </a:p>
          <a:p>
            <a:r>
              <a:rPr kumimoji="1" lang="en" altLang="zh-TW" dirty="0"/>
              <a:t>    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3055B-CC80-6F43-BC56-5C518E7BFD1E}"/>
              </a:ext>
            </a:extLst>
          </p:cNvPr>
          <p:cNvSpPr txBox="1"/>
          <p:nvPr/>
        </p:nvSpPr>
        <p:spPr>
          <a:xfrm>
            <a:off x="5644376" y="3400241"/>
            <a:ext cx="55857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Mono&lt;Product&gt;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String 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productServiceUrl</a:t>
            </a:r>
            <a:r>
              <a:rPr kumimoji="1" lang="en" altLang="zh-TW" dirty="0"/>
              <a:t> + "/product/"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return </a:t>
            </a:r>
            <a:r>
              <a:rPr kumimoji="1" lang="en" altLang="zh-TW" dirty="0" err="1"/>
              <a:t>webClient.get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uri</a:t>
            </a:r>
            <a:r>
              <a:rPr kumimoji="1" lang="en" altLang="zh-TW" dirty="0"/>
              <a:t>(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).retrieve()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bodyToMono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Product.class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.log(</a:t>
            </a:r>
            <a:r>
              <a:rPr kumimoji="1" lang="en" altLang="zh-TW" dirty="0" err="1"/>
              <a:t>LOG.getName</a:t>
            </a:r>
            <a:r>
              <a:rPr kumimoji="1" lang="en" altLang="zh-TW" dirty="0"/>
              <a:t>(), FINE)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onErrorMap</a:t>
            </a:r>
            <a:r>
              <a:rPr kumimoji="1" lang="en" altLang="zh-TW" dirty="0"/>
              <a:t>(</a:t>
            </a:r>
            <a:r>
              <a:rPr kumimoji="1" lang="en" altLang="zh-TW" dirty="0" err="1"/>
              <a:t>WebClientResponseException.class</a:t>
            </a:r>
            <a:r>
              <a:rPr kumimoji="1" lang="en" altLang="zh-TW" dirty="0"/>
              <a:t>, </a:t>
            </a:r>
          </a:p>
          <a:p>
            <a:r>
              <a:rPr kumimoji="1" lang="en" altLang="zh-TW" dirty="0"/>
              <a:t>      ex -&gt; </a:t>
            </a:r>
            <a:r>
              <a:rPr kumimoji="1" lang="en" altLang="zh-TW" dirty="0" err="1"/>
              <a:t>handleException</a:t>
            </a:r>
            <a:r>
              <a:rPr kumimoji="1" lang="en" altLang="zh-TW" dirty="0"/>
              <a:t>(ex)</a:t>
            </a:r>
          </a:p>
          <a:p>
            <a:r>
              <a:rPr kumimoji="1" lang="en" altLang="zh-TW" dirty="0"/>
              <a:t>    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65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58BE4-292A-1D42-9ECC-17EF1B9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 code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A36844-D18B-1C41-8120-6B19DEDA3F3B}"/>
              </a:ext>
            </a:extLst>
          </p:cNvPr>
          <p:cNvSpPr txBox="1"/>
          <p:nvPr/>
        </p:nvSpPr>
        <p:spPr>
          <a:xfrm>
            <a:off x="838200" y="1873405"/>
            <a:ext cx="72201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class </a:t>
            </a:r>
            <a:r>
              <a:rPr kumimoji="1" lang="en" altLang="zh-TW" dirty="0" err="1"/>
              <a:t>ProductCompositeServiceApplicationTests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  @</a:t>
            </a:r>
            <a:r>
              <a:rPr kumimoji="1" lang="en" altLang="zh-TW" dirty="0" err="1"/>
              <a:t>BeforeEach</a:t>
            </a:r>
            <a:endParaRPr kumimoji="1" lang="en" altLang="zh-TW" dirty="0"/>
          </a:p>
          <a:p>
            <a:r>
              <a:rPr kumimoji="1" lang="en" altLang="zh-TW" dirty="0"/>
              <a:t>    void </a:t>
            </a:r>
            <a:r>
              <a:rPr kumimoji="1" lang="en" altLang="zh-TW" dirty="0" err="1"/>
              <a:t>setUp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     when(</a:t>
            </a:r>
            <a:r>
              <a:rPr kumimoji="1" lang="en" altLang="zh-TW" dirty="0" err="1"/>
              <a:t>compositeIntegration.getProduct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    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Mono.just</a:t>
            </a:r>
            <a:r>
              <a:rPr kumimoji="1" lang="en" altLang="zh-TW" dirty="0"/>
              <a:t>(new Product(PRODUCT_ID_OK, "name", 1,</a:t>
            </a:r>
          </a:p>
          <a:p>
            <a:r>
              <a:rPr kumimoji="1" lang="en" altLang="zh-TW" dirty="0"/>
              <a:t>             "mock-address")));</a:t>
            </a:r>
          </a:p>
          <a:p>
            <a:r>
              <a:rPr kumimoji="1" lang="en" altLang="zh-TW" dirty="0"/>
              <a:t>        when(</a:t>
            </a:r>
            <a:r>
              <a:rPr kumimoji="1" lang="en" altLang="zh-TW" dirty="0" err="1"/>
              <a:t>compositeIntegration.getRecommendations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    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Flux.fromIterable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</a:t>
            </a:r>
          </a:p>
          <a:p>
            <a:r>
              <a:rPr kumimoji="1" lang="en" altLang="zh-TW" dirty="0"/>
              <a:t>             Recommendation(PRODUCT_ID_OK, 1, "author", 1, "content",</a:t>
            </a:r>
          </a:p>
          <a:p>
            <a:r>
              <a:rPr kumimoji="1" lang="en" altLang="zh-TW" dirty="0"/>
              <a:t>             "mock address"))));</a:t>
            </a:r>
          </a:p>
          <a:p>
            <a:r>
              <a:rPr kumimoji="1" lang="en" altLang="zh-TW" dirty="0"/>
              <a:t>        when(</a:t>
            </a:r>
            <a:r>
              <a:rPr kumimoji="1" lang="en" altLang="zh-TW" dirty="0" err="1"/>
              <a:t>compositeIntegration.getReviews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    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Flux.fromIterable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</a:t>
            </a:r>
          </a:p>
          <a:p>
            <a:r>
              <a:rPr kumimoji="1" lang="en" altLang="zh-TW" dirty="0"/>
              <a:t>             Review(PRODUCT_ID_OK, 1, "author", "subject", "content",</a:t>
            </a:r>
          </a:p>
          <a:p>
            <a:r>
              <a:rPr kumimoji="1" lang="en" altLang="zh-TW" dirty="0"/>
              <a:t>             "mock address"))));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4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57A05-509F-6B4B-B43B-A09DC0F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Event-driven asynchronous services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B37EBF-8067-9F44-B907-59BF738C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35" y="2274538"/>
            <a:ext cx="8869904" cy="2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D39B3-D737-E448-AA51-52282198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Spring Cloud Stream and messaging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8FDFED8-8DE3-6E40-BCBA-24369A20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2268"/>
          </a:xfrm>
        </p:spPr>
        <p:txBody>
          <a:bodyPr/>
          <a:lstStyle/>
          <a:p>
            <a:r>
              <a:rPr lang="en" altLang="zh-TW" dirty="0"/>
              <a:t>Consumer groups</a:t>
            </a:r>
          </a:p>
          <a:p>
            <a:r>
              <a:rPr lang="en" altLang="zh-TW" dirty="0"/>
              <a:t>Retries and dead-letter queues</a:t>
            </a:r>
          </a:p>
          <a:p>
            <a:r>
              <a:rPr lang="en" altLang="zh-TW" dirty="0"/>
              <a:t>Guaranteed orders and partitions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48D676-0FCA-CC4F-A83E-5088A0BD1FE6}"/>
              </a:ext>
            </a:extLst>
          </p:cNvPr>
          <p:cNvSpPr txBox="1"/>
          <p:nvPr/>
        </p:nvSpPr>
        <p:spPr>
          <a:xfrm>
            <a:off x="581722" y="4315523"/>
            <a:ext cx="5062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private </a:t>
            </a:r>
            <a:r>
              <a:rPr kumimoji="1" lang="en" altLang="zh-TW" dirty="0" err="1"/>
              <a:t>StreamBridge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streamBridge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PostMapping</a:t>
            </a:r>
            <a:endParaRPr kumimoji="1" lang="en" altLang="zh-TW" dirty="0"/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sampleCreateAPI</a:t>
            </a:r>
            <a:r>
              <a:rPr kumimoji="1" lang="en" altLang="zh-TW" dirty="0"/>
              <a:t>(@</a:t>
            </a:r>
            <a:r>
              <a:rPr kumimoji="1" lang="en" altLang="zh-TW" dirty="0" err="1"/>
              <a:t>RequestBody</a:t>
            </a:r>
            <a:r>
              <a:rPr kumimoji="1" lang="en" altLang="zh-TW" dirty="0"/>
              <a:t> String body) {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streamBridge.send</a:t>
            </a:r>
            <a:r>
              <a:rPr kumimoji="1" lang="en" altLang="zh-TW" dirty="0"/>
              <a:t>("topic", body);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FBF22A-8BFE-1A45-8264-0F1674E3BE5F}"/>
              </a:ext>
            </a:extLst>
          </p:cNvPr>
          <p:cNvSpPr txBox="1"/>
          <p:nvPr/>
        </p:nvSpPr>
        <p:spPr>
          <a:xfrm>
            <a:off x="6679581" y="4471640"/>
            <a:ext cx="5176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@Bean</a:t>
            </a:r>
          </a:p>
          <a:p>
            <a:r>
              <a:rPr kumimoji="1" lang="en" altLang="zh-TW" dirty="0"/>
              <a:t>public Consumer&lt;String&gt; </a:t>
            </a:r>
            <a:r>
              <a:rPr kumimoji="1" lang="en" altLang="zh-TW" dirty="0" err="1"/>
              <a:t>mySubscriber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return s -&gt; </a:t>
            </a:r>
            <a:r>
              <a:rPr kumimoji="1" lang="en" altLang="zh-TW" dirty="0" err="1"/>
              <a:t>System.out.println</a:t>
            </a:r>
            <a:r>
              <a:rPr kumimoji="1" lang="en" altLang="zh-TW" dirty="0"/>
              <a:t>("ML RECEIVED: " + s);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F0F6B-1559-304A-8C5D-0F44B0E0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Consumer groups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9A23F4-67C5-2E41-A515-ADC9EE6E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2" y="2002922"/>
            <a:ext cx="7594938" cy="32604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63A99A-CB90-9048-82EB-361BED5CC755}"/>
              </a:ext>
            </a:extLst>
          </p:cNvPr>
          <p:cNvSpPr txBox="1"/>
          <p:nvPr/>
        </p:nvSpPr>
        <p:spPr>
          <a:xfrm>
            <a:off x="8436049" y="2171141"/>
            <a:ext cx="3352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bindings.messageProcessor-in-0:</a:t>
            </a:r>
          </a:p>
          <a:p>
            <a:r>
              <a:rPr kumimoji="1" lang="en" altLang="zh-TW" dirty="0"/>
              <a:t>    destination: products</a:t>
            </a:r>
          </a:p>
          <a:p>
            <a:r>
              <a:rPr kumimoji="1" lang="en" altLang="zh-TW" dirty="0"/>
              <a:t>    group: </a:t>
            </a:r>
            <a:r>
              <a:rPr kumimoji="1" lang="en" altLang="zh-TW" dirty="0" err="1"/>
              <a:t>productsGroup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42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E7572-6E03-DB4F-9A58-3A7FDC20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Retries and dead-letter queues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36534-3B93-FB4C-8DAF-0687EC1DDAF8}"/>
              </a:ext>
            </a:extLst>
          </p:cNvPr>
          <p:cNvSpPr txBox="1"/>
          <p:nvPr/>
        </p:nvSpPr>
        <p:spPr>
          <a:xfrm>
            <a:off x="1050073" y="1839952"/>
            <a:ext cx="67692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spring.cloud.stream.bindings.messageProcessor-in-0.consumer: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maxAttempts</a:t>
            </a:r>
            <a:r>
              <a:rPr kumimoji="1" lang="en" altLang="zh-TW" dirty="0"/>
              <a:t>: 3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backOffInitialInterval</a:t>
            </a:r>
            <a:r>
              <a:rPr kumimoji="1" lang="en" altLang="zh-TW" dirty="0"/>
              <a:t>: 500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backOffMaxInterval</a:t>
            </a:r>
            <a:r>
              <a:rPr kumimoji="1" lang="en" altLang="zh-TW" dirty="0"/>
              <a:t>: 1000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backOffMultiplier</a:t>
            </a:r>
            <a:r>
              <a:rPr kumimoji="1" lang="en" altLang="zh-TW" dirty="0"/>
              <a:t>: 2.0</a:t>
            </a:r>
          </a:p>
          <a:p>
            <a:endParaRPr kumimoji="1" lang="en" altLang="zh-TW" dirty="0"/>
          </a:p>
          <a:p>
            <a:r>
              <a:rPr kumimoji="1" lang="en" altLang="zh-TW" dirty="0"/>
              <a:t>spring.cloud.stream.rabbit.bindings.messageProcessor-in-0.consumer: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autoBindDlq</a:t>
            </a:r>
            <a:r>
              <a:rPr kumimoji="1" lang="en" altLang="zh-TW" dirty="0"/>
              <a:t>: true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republishToDlq</a:t>
            </a:r>
            <a:r>
              <a:rPr kumimoji="1" lang="en" altLang="zh-TW" dirty="0"/>
              <a:t>: true</a:t>
            </a:r>
          </a:p>
          <a:p>
            <a:endParaRPr kumimoji="1" lang="en" altLang="zh-TW" dirty="0"/>
          </a:p>
          <a:p>
            <a:r>
              <a:rPr kumimoji="1" lang="en" altLang="zh-TW" dirty="0"/>
              <a:t>spring.cloud.stream.kafka.bindings.messageProcessor-in-0.consumer: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enableDlq</a:t>
            </a:r>
            <a:r>
              <a:rPr kumimoji="1" lang="en" altLang="zh-TW" dirty="0"/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167885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61B23-1A0A-BB4B-95D3-FAC63D04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Guaranteed order and partitions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B27879-CDC1-8A46-B588-0E36183E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0" y="2015517"/>
            <a:ext cx="6472432" cy="22392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C6D1E0-25DC-4340-9184-9CCFC7C7505E}"/>
              </a:ext>
            </a:extLst>
          </p:cNvPr>
          <p:cNvSpPr txBox="1"/>
          <p:nvPr/>
        </p:nvSpPr>
        <p:spPr>
          <a:xfrm>
            <a:off x="296127" y="5073805"/>
            <a:ext cx="5327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(composite service)</a:t>
            </a:r>
          </a:p>
          <a:p>
            <a:r>
              <a:rPr kumimoji="1" lang="en" altLang="zh-TW" dirty="0"/>
              <a:t>spring.cloud.stream.bindings.products-out-0.producer:</a:t>
            </a:r>
          </a:p>
          <a:p>
            <a:r>
              <a:rPr kumimoji="1" lang="en" altLang="zh-TW" dirty="0"/>
              <a:t>  partition-key-expression: headers['</a:t>
            </a:r>
            <a:r>
              <a:rPr kumimoji="1" lang="en" altLang="zh-TW" dirty="0" err="1"/>
              <a:t>partitionKey</a:t>
            </a:r>
            <a:r>
              <a:rPr kumimoji="1" lang="en" altLang="zh-TW" dirty="0"/>
              <a:t>']</a:t>
            </a:r>
          </a:p>
          <a:p>
            <a:r>
              <a:rPr kumimoji="1" lang="en" altLang="zh-TW" dirty="0"/>
              <a:t>  partition-count: 2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46E5D5-FF9A-9A4A-A30F-F20A7F27EE28}"/>
              </a:ext>
            </a:extLst>
          </p:cNvPr>
          <p:cNvSpPr txBox="1"/>
          <p:nvPr/>
        </p:nvSpPr>
        <p:spPr>
          <a:xfrm>
            <a:off x="6568069" y="4826675"/>
            <a:ext cx="5163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spring.cloud.stream.bindings.messageProcessor-in-0:</a:t>
            </a:r>
          </a:p>
          <a:p>
            <a:r>
              <a:rPr kumimoji="1" lang="en" altLang="zh-TW" dirty="0"/>
              <a:t>  destination: products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group:productsGroup</a:t>
            </a:r>
            <a:endParaRPr kumimoji="1" lang="en" altLang="zh-TW" dirty="0"/>
          </a:p>
          <a:p>
            <a:r>
              <a:rPr kumimoji="1" lang="en" altLang="zh-TW" dirty="0"/>
              <a:t>  consumer:</a:t>
            </a:r>
          </a:p>
          <a:p>
            <a:r>
              <a:rPr kumimoji="1" lang="en" altLang="zh-TW" dirty="0"/>
              <a:t>    partitioned: true</a:t>
            </a:r>
          </a:p>
          <a:p>
            <a:r>
              <a:rPr kumimoji="1" lang="en" altLang="zh-TW" dirty="0"/>
              <a:t>    instance-index: 0</a:t>
            </a:r>
          </a:p>
        </p:txBody>
      </p:sp>
    </p:spTree>
    <p:extLst>
      <p:ext uri="{BB962C8B-B14F-4D97-AF65-F5344CB8AC3E}">
        <p14:creationId xmlns:p14="http://schemas.microsoft.com/office/powerpoint/2010/main" val="41637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85EA6-2285-9744-8FDC-B1B6E81E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Topics and events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18BB8-6047-9748-A8C9-CDFE0FA2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The type of event, for example, a create or delete event</a:t>
            </a:r>
          </a:p>
          <a:p>
            <a:r>
              <a:rPr lang="en" altLang="zh-TW" dirty="0"/>
              <a:t>A key that identifies the data, for example, a product ID</a:t>
            </a:r>
          </a:p>
          <a:p>
            <a:r>
              <a:rPr lang="en" altLang="zh-TW" dirty="0"/>
              <a:t>A data element, that is, the actual data in the event</a:t>
            </a:r>
          </a:p>
          <a:p>
            <a:r>
              <a:rPr lang="en" altLang="zh-TW" dirty="0"/>
              <a:t>A timestamp, which describes when the event occurred</a:t>
            </a:r>
          </a:p>
          <a:p>
            <a:r>
              <a:rPr lang="en" altLang="zh-TW" dirty="0"/>
              <a:t>Event class in </a:t>
            </a:r>
            <a:r>
              <a:rPr lang="en" altLang="zh-TW" dirty="0" err="1"/>
              <a:t>api</a:t>
            </a:r>
            <a:r>
              <a:rPr lang="en" altLang="zh-TW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89181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FA04-B1D8-6743-BB35-CF07F144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Configuring </a:t>
            </a:r>
            <a:r>
              <a:rPr lang="en" altLang="zh-TW" dirty="0"/>
              <a:t>Spring Cloud Stream and binders for RabbitMQ and Kafka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AE96DD-9781-C94E-8F4B-CBE0293750CF}"/>
              </a:ext>
            </a:extLst>
          </p:cNvPr>
          <p:cNvSpPr txBox="1"/>
          <p:nvPr/>
        </p:nvSpPr>
        <p:spPr>
          <a:xfrm>
            <a:off x="680224" y="2007220"/>
            <a:ext cx="7950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dependencies {</a:t>
            </a:r>
          </a:p>
          <a:p>
            <a:r>
              <a:rPr kumimoji="1" lang="en" altLang="zh-TW" dirty="0"/>
              <a:t>  implementation '</a:t>
            </a:r>
            <a:r>
              <a:rPr kumimoji="1" lang="en" altLang="zh-TW" dirty="0" err="1"/>
              <a:t>org.springframework.cloud:spring-cloud-starter-stream-rabbit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  implementation '</a:t>
            </a:r>
            <a:r>
              <a:rPr kumimoji="1" lang="en" altLang="zh-TW" dirty="0" err="1"/>
              <a:t>org.springframework.cloud:spring-cloud-starter-stream-kafka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testImplementation</a:t>
            </a:r>
            <a:r>
              <a:rPr kumimoji="1" lang="en" altLang="zh-TW" dirty="0"/>
              <a:t> '</a:t>
            </a:r>
            <a:r>
              <a:rPr kumimoji="1" lang="en" altLang="zh-TW" dirty="0" err="1"/>
              <a:t>org.springframework.cloud:spring-cloud-stream</a:t>
            </a:r>
            <a:r>
              <a:rPr kumimoji="1" lang="en" altLang="zh-TW" dirty="0"/>
              <a:t>::test-binder'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A1CDA5-AB00-5C44-81AC-A59F658975FF}"/>
              </a:ext>
            </a:extLst>
          </p:cNvPr>
          <p:cNvSpPr txBox="1"/>
          <p:nvPr/>
        </p:nvSpPr>
        <p:spPr>
          <a:xfrm>
            <a:off x="680224" y="3801080"/>
            <a:ext cx="343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ext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springCloudVersion</a:t>
            </a:r>
            <a:r>
              <a:rPr kumimoji="1" lang="en" altLang="zh-TW" dirty="0"/>
              <a:t> = "2020.0.3"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00DAD-C897-0249-877A-203DAE186CA7}"/>
              </a:ext>
            </a:extLst>
          </p:cNvPr>
          <p:cNvSpPr txBox="1"/>
          <p:nvPr/>
        </p:nvSpPr>
        <p:spPr>
          <a:xfrm>
            <a:off x="5374887" y="3801080"/>
            <a:ext cx="5649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dependencyManagement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  imports {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mavenBom</a:t>
            </a:r>
            <a:r>
              <a:rPr kumimoji="1" lang="en" altLang="zh-TW" dirty="0"/>
              <a:t> "</a:t>
            </a:r>
            <a:r>
              <a:rPr kumimoji="1" lang="en" altLang="zh-TW" dirty="0" err="1"/>
              <a:t>org.springframework.cloud:spring-cloud</a:t>
            </a:r>
            <a:r>
              <a:rPr kumimoji="1" lang="en" altLang="zh-TW" dirty="0"/>
              <a:t>-</a:t>
            </a:r>
          </a:p>
          <a:p>
            <a:r>
              <a:rPr kumimoji="1" lang="en" altLang="zh-TW" dirty="0"/>
              <a:t>        dependencies:${</a:t>
            </a:r>
            <a:r>
              <a:rPr kumimoji="1" lang="en" altLang="zh-TW" dirty="0" err="1"/>
              <a:t>springCloudVersion</a:t>
            </a:r>
            <a:r>
              <a:rPr kumimoji="1" lang="en" altLang="zh-TW" dirty="0"/>
              <a:t>}"</a:t>
            </a:r>
          </a:p>
          <a:p>
            <a:r>
              <a:rPr kumimoji="1" lang="en" altLang="zh-TW" dirty="0"/>
              <a:t>    }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35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D7AEF-DD0B-744A-9415-5922009B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Message processors in product service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8A28F-35C1-FF47-801C-AC7FE768809F}"/>
              </a:ext>
            </a:extLst>
          </p:cNvPr>
          <p:cNvSpPr txBox="1"/>
          <p:nvPr/>
        </p:nvSpPr>
        <p:spPr>
          <a:xfrm>
            <a:off x="838200" y="1690688"/>
            <a:ext cx="63396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@Configuration</a:t>
            </a:r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MessageProcessorConfig</a:t>
            </a:r>
            <a:r>
              <a:rPr kumimoji="1" lang="en" altLang="zh-TW" dirty="0"/>
              <a:t>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private final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  public </a:t>
            </a:r>
            <a:r>
              <a:rPr kumimoji="1" lang="en" altLang="zh-TW" dirty="0" err="1"/>
              <a:t>MessageProcessorConfig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) </a:t>
            </a:r>
          </a:p>
          <a:p>
            <a:r>
              <a:rPr kumimoji="1" lang="en" altLang="zh-TW" dirty="0"/>
              <a:t> 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this.productService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@Bean</a:t>
            </a:r>
          </a:p>
          <a:p>
            <a:r>
              <a:rPr kumimoji="1" lang="en" altLang="zh-TW" dirty="0"/>
              <a:t>  public Consumer&lt;Event&lt;</a:t>
            </a:r>
            <a:r>
              <a:rPr kumimoji="1" lang="en" altLang="zh-TW" dirty="0" err="1"/>
              <a:t>Integer,Product</a:t>
            </a:r>
            <a:r>
              <a:rPr kumimoji="1" lang="en" altLang="zh-TW" dirty="0"/>
              <a:t>&gt;&gt; </a:t>
            </a:r>
            <a:r>
              <a:rPr kumimoji="1" lang="en" altLang="zh-TW" dirty="0" err="1"/>
              <a:t>messageProcessor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 ...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69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99913-E1E3-9E4A-B732-1423275F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Non-blocking synchronous APIs and event-driven asynchronous services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1232B-F66B-E248-AC6B-3C809DD0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The create, read, and delete services exposed by the product composite microservice will be based on non-blocking synchronous APIs.</a:t>
            </a:r>
          </a:p>
          <a:p>
            <a:r>
              <a:rPr lang="en" altLang="zh-TW" dirty="0"/>
              <a:t>The read services provided by the core microservices will also be developed as non-blocking synchronous APIs.</a:t>
            </a:r>
          </a:p>
          <a:p>
            <a:r>
              <a:rPr lang="en" altLang="zh-TW" dirty="0"/>
              <a:t>The create and delete services provided by the core microservices will be developed as event-driven asynchronous services.</a:t>
            </a:r>
          </a:p>
          <a:p>
            <a:r>
              <a:rPr lang="en" altLang="zh-TW" dirty="0"/>
              <a:t>The synchronous APIs provided by the composite microservices to create and delete aggregated product information will publish create and delete events on these topics.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78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530C0-9B1E-7145-840B-EAC523CC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block()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BC128-5AA9-F447-95B5-09A7BBBC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Ensures that the message processor waits for the </a:t>
            </a:r>
            <a:r>
              <a:rPr lang="en" altLang="zh-TW" dirty="0" err="1"/>
              <a:t>productService</a:t>
            </a:r>
            <a:r>
              <a:rPr lang="en" altLang="zh-TW" dirty="0"/>
              <a:t> bean to complete its creation or deletion in the underlying database.</a:t>
            </a:r>
          </a:p>
          <a:p>
            <a:r>
              <a:rPr lang="en" altLang="zh-TW" dirty="0"/>
              <a:t>Only handle a few incoming messages in parallel, one per partition as described. This means that we will only have a few threads blocked concurrently, which will not negatively impact the performance or the scalability.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87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2AABF-BD61-7F4A-9074-081553C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 Service implementations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3552D0-437B-144F-8711-2CC44D824595}"/>
              </a:ext>
            </a:extLst>
          </p:cNvPr>
          <p:cNvSpPr txBox="1"/>
          <p:nvPr/>
        </p:nvSpPr>
        <p:spPr>
          <a:xfrm>
            <a:off x="1115122" y="1393902"/>
            <a:ext cx="56720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Mono&lt;Product&gt; </a:t>
            </a:r>
            <a:r>
              <a:rPr kumimoji="1" lang="en" altLang="zh-TW" dirty="0" err="1"/>
              <a:t>createProduct</a:t>
            </a:r>
            <a:r>
              <a:rPr kumimoji="1" lang="en" altLang="zh-TW" dirty="0"/>
              <a:t>(Product body)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if (</a:t>
            </a:r>
            <a:r>
              <a:rPr kumimoji="1" lang="en" altLang="zh-TW" dirty="0" err="1"/>
              <a:t>body.getProductId</a:t>
            </a:r>
            <a:r>
              <a:rPr kumimoji="1" lang="en" altLang="zh-TW" dirty="0"/>
              <a:t>() &lt; 1) {</a:t>
            </a:r>
          </a:p>
          <a:p>
            <a:r>
              <a:rPr kumimoji="1" lang="en" altLang="zh-TW" dirty="0"/>
              <a:t>    throw new </a:t>
            </a:r>
            <a:r>
              <a:rPr kumimoji="1" lang="en" altLang="zh-TW" dirty="0" err="1"/>
              <a:t>InvalidInputException</a:t>
            </a:r>
            <a:r>
              <a:rPr kumimoji="1" lang="en" altLang="zh-TW" dirty="0"/>
              <a:t>("Invalid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body.getProductId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 entity = </a:t>
            </a:r>
            <a:r>
              <a:rPr kumimoji="1" lang="en" altLang="zh-TW" dirty="0" err="1"/>
              <a:t>mapper.apiToEntity</a:t>
            </a:r>
            <a:r>
              <a:rPr kumimoji="1" lang="en" altLang="zh-TW" dirty="0"/>
              <a:t>(body);</a:t>
            </a:r>
          </a:p>
          <a:p>
            <a:r>
              <a:rPr kumimoji="1" lang="en" altLang="zh-TW" dirty="0"/>
              <a:t>  Mono&lt;Product&gt; </a:t>
            </a:r>
            <a:r>
              <a:rPr kumimoji="1" lang="en" altLang="zh-TW" dirty="0" err="1"/>
              <a:t>newEntity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repository.save</a:t>
            </a:r>
            <a:r>
              <a:rPr kumimoji="1" lang="en" altLang="zh-TW" dirty="0"/>
              <a:t>(entity)</a:t>
            </a:r>
          </a:p>
          <a:p>
            <a:r>
              <a:rPr kumimoji="1" lang="en" altLang="zh-TW" dirty="0"/>
              <a:t>    .log(</a:t>
            </a:r>
            <a:r>
              <a:rPr kumimoji="1" lang="en" altLang="zh-TW" dirty="0" err="1"/>
              <a:t>LOG.getName</a:t>
            </a:r>
            <a:r>
              <a:rPr kumimoji="1" lang="en" altLang="zh-TW" dirty="0"/>
              <a:t>(), FINE)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onErrorMap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DuplicateKeyException.class</a:t>
            </a:r>
            <a:r>
              <a:rPr kumimoji="1" lang="en" altLang="zh-TW" dirty="0"/>
              <a:t>,</a:t>
            </a:r>
          </a:p>
          <a:p>
            <a:r>
              <a:rPr kumimoji="1" lang="en" altLang="zh-TW" dirty="0"/>
              <a:t>      ex -&gt; new </a:t>
            </a:r>
            <a:r>
              <a:rPr kumimoji="1" lang="en" altLang="zh-TW" dirty="0" err="1"/>
              <a:t>InvalidInputException</a:t>
            </a:r>
            <a:endParaRPr kumimoji="1" lang="en" altLang="zh-TW" dirty="0"/>
          </a:p>
          <a:p>
            <a:r>
              <a:rPr kumimoji="1" lang="en" altLang="zh-TW" dirty="0"/>
              <a:t>        ("Duplicate key, Product Id: " + </a:t>
            </a:r>
            <a:r>
              <a:rPr kumimoji="1" lang="en" altLang="zh-TW" dirty="0" err="1"/>
              <a:t>body.getProductId</a:t>
            </a:r>
            <a:r>
              <a:rPr kumimoji="1" lang="en" altLang="zh-TW" dirty="0"/>
              <a:t>()))</a:t>
            </a:r>
          </a:p>
          <a:p>
            <a:r>
              <a:rPr kumimoji="1" lang="en" altLang="zh-TW" dirty="0"/>
              <a:t>    .map(e -&gt; </a:t>
            </a:r>
            <a:r>
              <a:rPr kumimoji="1" lang="en" altLang="zh-TW" dirty="0" err="1"/>
              <a:t>mapper.entityToApi</a:t>
            </a:r>
            <a:r>
              <a:rPr kumimoji="1" lang="en" altLang="zh-TW" dirty="0"/>
              <a:t>(e));</a:t>
            </a:r>
          </a:p>
          <a:p>
            <a:r>
              <a:rPr kumimoji="1" lang="en" altLang="zh-TW" dirty="0"/>
              <a:t>  return </a:t>
            </a:r>
            <a:r>
              <a:rPr kumimoji="1" lang="en" altLang="zh-TW" dirty="0" err="1"/>
              <a:t>newEntity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18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74368-1061-B64D-A35E-CA77664C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Configuration for consuming events: </a:t>
            </a:r>
            <a:r>
              <a:rPr lang="en" altLang="zh-TW" dirty="0" err="1"/>
              <a:t>application.yml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6E3A2-194F-4F49-8DD7-C876A9D6ED30}"/>
              </a:ext>
            </a:extLst>
          </p:cNvPr>
          <p:cNvSpPr txBox="1"/>
          <p:nvPr/>
        </p:nvSpPr>
        <p:spPr>
          <a:xfrm>
            <a:off x="747131" y="1784195"/>
            <a:ext cx="380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defaultBinder</a:t>
            </a:r>
            <a:r>
              <a:rPr kumimoji="1" lang="en" altLang="zh-TW" dirty="0"/>
              <a:t>: rabbit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default.contentType</a:t>
            </a:r>
            <a:r>
              <a:rPr kumimoji="1" lang="en" altLang="zh-TW" dirty="0"/>
              <a:t>: application/json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22B22C-894E-474E-9919-11905A9C7F12}"/>
              </a:ext>
            </a:extLst>
          </p:cNvPr>
          <p:cNvSpPr txBox="1"/>
          <p:nvPr/>
        </p:nvSpPr>
        <p:spPr>
          <a:xfrm>
            <a:off x="747131" y="3161371"/>
            <a:ext cx="3352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bindings.messageProcessor-in-0:</a:t>
            </a:r>
          </a:p>
          <a:p>
            <a:r>
              <a:rPr kumimoji="1" lang="en" altLang="zh-TW" dirty="0"/>
              <a:t>    destination: products</a:t>
            </a:r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4954B-CAE4-EB49-87C8-A523123CF632}"/>
              </a:ext>
            </a:extLst>
          </p:cNvPr>
          <p:cNvSpPr txBox="1"/>
          <p:nvPr/>
        </p:nvSpPr>
        <p:spPr>
          <a:xfrm>
            <a:off x="5586761" y="1690688"/>
            <a:ext cx="4602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spring.cloud.stream.kafka.binder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brokers: 127.0.0.1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defaultBrokerPort</a:t>
            </a:r>
            <a:r>
              <a:rPr kumimoji="1" lang="en" altLang="zh-TW" dirty="0"/>
              <a:t>: 9092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spring.rabbitmq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host: 127.0.0.1</a:t>
            </a:r>
          </a:p>
          <a:p>
            <a:r>
              <a:rPr kumimoji="1" lang="en" altLang="zh-TW" dirty="0"/>
              <a:t>  port: 5672</a:t>
            </a:r>
          </a:p>
          <a:p>
            <a:r>
              <a:rPr kumimoji="1" lang="en" altLang="zh-TW" dirty="0"/>
              <a:t>  username: guest</a:t>
            </a:r>
          </a:p>
          <a:p>
            <a:r>
              <a:rPr kumimoji="1" lang="en" altLang="zh-TW" dirty="0"/>
              <a:t>  password: guest</a:t>
            </a:r>
          </a:p>
          <a:p>
            <a:endParaRPr kumimoji="1" lang="en" altLang="zh-TW" dirty="0"/>
          </a:p>
          <a:p>
            <a:r>
              <a:rPr kumimoji="1" lang="en" altLang="zh-TW" dirty="0"/>
              <a:t>---</a:t>
            </a:r>
          </a:p>
          <a:p>
            <a:r>
              <a:rPr kumimoji="1" lang="en" altLang="zh-TW" dirty="0" err="1"/>
              <a:t>spring.config.activate.on</a:t>
            </a:r>
            <a:r>
              <a:rPr kumimoji="1" lang="en" altLang="zh-TW" dirty="0"/>
              <a:t>-profile: docker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spring.rabbitmq.host</a:t>
            </a:r>
            <a:r>
              <a:rPr kumimoji="1" lang="en" altLang="zh-TW" dirty="0"/>
              <a:t>: </a:t>
            </a:r>
            <a:r>
              <a:rPr kumimoji="1" lang="en" altLang="zh-TW" dirty="0" err="1"/>
              <a:t>rabbitmq</a:t>
            </a:r>
            <a:endParaRPr kumimoji="1" lang="en" altLang="zh-TW" dirty="0"/>
          </a:p>
          <a:p>
            <a:r>
              <a:rPr kumimoji="1" lang="en" altLang="zh-TW" dirty="0" err="1"/>
              <a:t>spring.cloud.stream.kafka.binder.brokers</a:t>
            </a:r>
            <a:r>
              <a:rPr kumimoji="1" lang="en" altLang="zh-TW" dirty="0"/>
              <a:t>: </a:t>
            </a:r>
            <a:r>
              <a:rPr kumimoji="1" lang="en" altLang="zh-TW" dirty="0" err="1"/>
              <a:t>kafka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D86F-E00B-5446-A4CA-54D091C5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code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BF672-FEB2-BB44-9444-824D2264E107}"/>
              </a:ext>
            </a:extLst>
          </p:cNvPr>
          <p:cNvSpPr txBox="1"/>
          <p:nvPr/>
        </p:nvSpPr>
        <p:spPr>
          <a:xfrm>
            <a:off x="245326" y="1884557"/>
            <a:ext cx="6273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SpringBootTest</a:t>
            </a:r>
            <a:endParaRPr kumimoji="1" lang="en" altLang="zh-TW" dirty="0"/>
          </a:p>
          <a:p>
            <a:r>
              <a:rPr kumimoji="1" lang="en" altLang="zh-TW" dirty="0"/>
              <a:t>class </a:t>
            </a:r>
            <a:r>
              <a:rPr kumimoji="1" lang="en" altLang="zh-TW" dirty="0" err="1"/>
              <a:t>ProductServiceApplicationTests</a:t>
            </a:r>
            <a:r>
              <a:rPr kumimoji="1" lang="en" altLang="zh-TW" dirty="0"/>
              <a:t>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  @Qualifier("</a:t>
            </a:r>
            <a:r>
              <a:rPr kumimoji="1" lang="en" altLang="zh-TW" dirty="0" err="1"/>
              <a:t>messageProcessor</a:t>
            </a:r>
            <a:r>
              <a:rPr kumimoji="1" lang="en" altLang="zh-TW" dirty="0"/>
              <a:t>")</a:t>
            </a:r>
          </a:p>
          <a:p>
            <a:r>
              <a:rPr kumimoji="1" lang="en" altLang="zh-TW" dirty="0"/>
              <a:t>  private Consumer&lt;Event&lt;Integer, Product&gt;&gt; </a:t>
            </a:r>
            <a:r>
              <a:rPr kumimoji="1" lang="en" altLang="zh-TW" dirty="0" err="1"/>
              <a:t>messageProcessor</a:t>
            </a:r>
            <a:r>
              <a:rPr kumimoji="1" lang="en" altLang="zh-TW" dirty="0"/>
              <a:t>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D307D1-CFBA-434B-99DE-41B6ACDC9C76}"/>
              </a:ext>
            </a:extLst>
          </p:cNvPr>
          <p:cNvSpPr txBox="1"/>
          <p:nvPr/>
        </p:nvSpPr>
        <p:spPr>
          <a:xfrm>
            <a:off x="3010830" y="3832752"/>
            <a:ext cx="8065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 private void </a:t>
            </a:r>
            <a:r>
              <a:rPr kumimoji="1" lang="en" altLang="zh-TW" dirty="0" err="1"/>
              <a:t>sendCreateProductEvent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Product product = new Product(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"Name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"SA");</a:t>
            </a:r>
          </a:p>
          <a:p>
            <a:r>
              <a:rPr kumimoji="1" lang="en" altLang="zh-TW" dirty="0"/>
              <a:t>    Event&lt;Integer, Product&gt; event = new Event(CREATE,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product);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messageProcessor.accept</a:t>
            </a:r>
            <a:r>
              <a:rPr kumimoji="1" lang="en" altLang="zh-TW" dirty="0"/>
              <a:t>(event);</a:t>
            </a:r>
          </a:p>
          <a:p>
            <a:r>
              <a:rPr kumimoji="1" lang="en" altLang="zh-TW" dirty="0"/>
              <a:t>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private void </a:t>
            </a:r>
            <a:r>
              <a:rPr kumimoji="1" lang="en" altLang="zh-TW" dirty="0" err="1"/>
              <a:t>sendDeleteProductEvent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Event&lt;Integer, Product&gt; event = new Event(DELETE,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null);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messageProcessor.accept</a:t>
            </a:r>
            <a:r>
              <a:rPr kumimoji="1" lang="en" altLang="zh-TW" dirty="0"/>
              <a:t>(event);</a:t>
            </a:r>
          </a:p>
          <a:p>
            <a:r>
              <a:rPr kumimoji="1" lang="en" altLang="zh-TW" dirty="0"/>
              <a:t>  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9DFC1-8FF9-214C-AA14-50BD07EE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Publishing events in the integration layer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BC6F8-2E0B-0743-804C-6FF0A0D2EBDB}"/>
              </a:ext>
            </a:extLst>
          </p:cNvPr>
          <p:cNvSpPr txBox="1"/>
          <p:nvPr/>
        </p:nvSpPr>
        <p:spPr>
          <a:xfrm>
            <a:off x="838200" y="1690688"/>
            <a:ext cx="60628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 @Override</a:t>
            </a:r>
          </a:p>
          <a:p>
            <a:r>
              <a:rPr kumimoji="1" lang="en" altLang="zh-TW" dirty="0"/>
              <a:t>  public Mono&lt;Product&gt; </a:t>
            </a:r>
            <a:r>
              <a:rPr kumimoji="1" lang="en" altLang="zh-TW" dirty="0" err="1"/>
              <a:t>createProduct</a:t>
            </a:r>
            <a:r>
              <a:rPr kumimoji="1" lang="en" altLang="zh-TW" dirty="0"/>
              <a:t>(Product body) {</a:t>
            </a:r>
          </a:p>
          <a:p>
            <a:r>
              <a:rPr kumimoji="1" lang="en" altLang="zh-TW" dirty="0"/>
              <a:t>    return </a:t>
            </a:r>
            <a:r>
              <a:rPr kumimoji="1" lang="en" altLang="zh-TW" dirty="0" err="1"/>
              <a:t>Mono.fromCallable</a:t>
            </a:r>
            <a:r>
              <a:rPr kumimoji="1" lang="en" altLang="zh-TW" dirty="0"/>
              <a:t>(() -&gt;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sendMessage</a:t>
            </a:r>
            <a:r>
              <a:rPr kumimoji="1" lang="en" altLang="zh-TW" dirty="0"/>
              <a:t>("products-out-0", </a:t>
            </a:r>
          </a:p>
          <a:p>
            <a:r>
              <a:rPr kumimoji="1" lang="en" altLang="zh-TW" dirty="0"/>
              <a:t>        new Event(CREATE, </a:t>
            </a:r>
            <a:r>
              <a:rPr kumimoji="1" lang="en" altLang="zh-TW" dirty="0" err="1"/>
              <a:t>body.getProductId</a:t>
            </a:r>
            <a:r>
              <a:rPr kumimoji="1" lang="en" altLang="zh-TW" dirty="0"/>
              <a:t>(), body));</a:t>
            </a:r>
          </a:p>
          <a:p>
            <a:r>
              <a:rPr kumimoji="1" lang="en" altLang="zh-TW" dirty="0"/>
              <a:t>      return body;</a:t>
            </a:r>
          </a:p>
          <a:p>
            <a:r>
              <a:rPr kumimoji="1" lang="en" altLang="zh-TW" dirty="0"/>
              <a:t>    }).</a:t>
            </a:r>
            <a:r>
              <a:rPr kumimoji="1" lang="en" altLang="zh-TW" dirty="0" err="1"/>
              <a:t>subscribeOn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publishEventScheduler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private void </a:t>
            </a:r>
            <a:r>
              <a:rPr kumimoji="1" lang="en" altLang="zh-TW" dirty="0" err="1"/>
              <a:t>sendMessage</a:t>
            </a:r>
            <a:r>
              <a:rPr kumimoji="1" lang="en" altLang="zh-TW" dirty="0"/>
              <a:t>(String </a:t>
            </a:r>
            <a:r>
              <a:rPr kumimoji="1" lang="en" altLang="zh-TW" dirty="0" err="1"/>
              <a:t>bindingName</a:t>
            </a:r>
            <a:r>
              <a:rPr kumimoji="1" lang="en" altLang="zh-TW" dirty="0"/>
              <a:t>, Event event) {</a:t>
            </a:r>
          </a:p>
          <a:p>
            <a:r>
              <a:rPr kumimoji="1" lang="en" altLang="zh-TW" dirty="0"/>
              <a:t>    Message message = </a:t>
            </a:r>
            <a:r>
              <a:rPr kumimoji="1" lang="en" altLang="zh-TW" dirty="0" err="1"/>
              <a:t>MessageBuilder.withPayload</a:t>
            </a:r>
            <a:r>
              <a:rPr kumimoji="1" lang="en" altLang="zh-TW" dirty="0"/>
              <a:t>(event)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setHeader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partitionKey</a:t>
            </a:r>
            <a:r>
              <a:rPr kumimoji="1" lang="en" altLang="zh-TW" dirty="0"/>
              <a:t>", </a:t>
            </a:r>
            <a:r>
              <a:rPr kumimoji="1" lang="en" altLang="zh-TW" dirty="0" err="1"/>
              <a:t>event.getKey</a:t>
            </a:r>
            <a:r>
              <a:rPr kumimoji="1" lang="en" altLang="zh-TW" dirty="0"/>
              <a:t>())</a:t>
            </a:r>
          </a:p>
          <a:p>
            <a:r>
              <a:rPr kumimoji="1" lang="en" altLang="zh-TW" dirty="0"/>
              <a:t>      .build();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streamBridge.send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bindingName</a:t>
            </a:r>
            <a:r>
              <a:rPr kumimoji="1" lang="en" altLang="zh-TW" dirty="0"/>
              <a:t>, message);</a:t>
            </a:r>
          </a:p>
          <a:p>
            <a:r>
              <a:rPr kumimoji="1" lang="en" altLang="zh-TW" dirty="0"/>
              <a:t>  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66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66E70-967C-7648-B03D-AF4D698F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Configuration for publishing events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BD7AC4-53C9-8E4E-A945-4527A36EF3DA}"/>
              </a:ext>
            </a:extLst>
          </p:cNvPr>
          <p:cNvSpPr txBox="1"/>
          <p:nvPr/>
        </p:nvSpPr>
        <p:spPr>
          <a:xfrm>
            <a:off x="838200" y="1690688"/>
            <a:ext cx="3385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bindings:</a:t>
            </a:r>
          </a:p>
          <a:p>
            <a:r>
              <a:rPr kumimoji="1" lang="en" altLang="zh-TW" dirty="0"/>
              <a:t>    products-out-0:</a:t>
            </a:r>
          </a:p>
          <a:p>
            <a:r>
              <a:rPr kumimoji="1" lang="en" altLang="zh-TW" dirty="0"/>
              <a:t>      destination: products</a:t>
            </a:r>
          </a:p>
          <a:p>
            <a:r>
              <a:rPr kumimoji="1" lang="en" altLang="zh-TW" dirty="0"/>
              <a:t>    recommendations-out-0:</a:t>
            </a:r>
          </a:p>
          <a:p>
            <a:r>
              <a:rPr kumimoji="1" lang="en" altLang="zh-TW" dirty="0"/>
              <a:t>      destination: recommendations</a:t>
            </a:r>
          </a:p>
          <a:p>
            <a:r>
              <a:rPr kumimoji="1" lang="en" altLang="zh-TW" dirty="0"/>
              <a:t>    reviews-out-0:</a:t>
            </a:r>
          </a:p>
          <a:p>
            <a:r>
              <a:rPr kumimoji="1" lang="en" altLang="zh-TW" dirty="0"/>
              <a:t>      destination: reviews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0E03E3-3A41-7547-9687-8FA9361FC282}"/>
              </a:ext>
            </a:extLst>
          </p:cNvPr>
          <p:cNvSpPr txBox="1"/>
          <p:nvPr/>
        </p:nvSpPr>
        <p:spPr>
          <a:xfrm>
            <a:off x="5486400" y="1644521"/>
            <a:ext cx="5327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spring.cloud.stream.bindings.products-out-0.producer:</a:t>
            </a:r>
          </a:p>
          <a:p>
            <a:r>
              <a:rPr kumimoji="1" lang="en" altLang="zh-TW" dirty="0"/>
              <a:t>  partition-key-expression: headers['</a:t>
            </a:r>
            <a:r>
              <a:rPr kumimoji="1" lang="en" altLang="zh-TW" dirty="0" err="1"/>
              <a:t>partitionKey</a:t>
            </a:r>
            <a:r>
              <a:rPr kumimoji="1" lang="en" altLang="zh-TW" dirty="0"/>
              <a:t>']</a:t>
            </a:r>
          </a:p>
          <a:p>
            <a:r>
              <a:rPr kumimoji="1" lang="en" altLang="zh-TW" dirty="0"/>
              <a:t>  partition-count: 2</a:t>
            </a:r>
          </a:p>
        </p:txBody>
      </p:sp>
    </p:spTree>
    <p:extLst>
      <p:ext uri="{BB962C8B-B14F-4D97-AF65-F5344CB8AC3E}">
        <p14:creationId xmlns:p14="http://schemas.microsoft.com/office/powerpoint/2010/main" val="130354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EB31A-41D3-354D-82AE-65204C2F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Test code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57A801-6885-FF43-BD49-0E7FC0509752}"/>
              </a:ext>
            </a:extLst>
          </p:cNvPr>
          <p:cNvSpPr txBox="1"/>
          <p:nvPr/>
        </p:nvSpPr>
        <p:spPr>
          <a:xfrm>
            <a:off x="535258" y="1784195"/>
            <a:ext cx="485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SpringBootTest</a:t>
            </a:r>
            <a:endParaRPr kumimoji="1" lang="en" altLang="zh-TW" dirty="0"/>
          </a:p>
          <a:p>
            <a:r>
              <a:rPr kumimoji="1" lang="en" altLang="zh-TW" dirty="0"/>
              <a:t>@Import({</a:t>
            </a:r>
            <a:r>
              <a:rPr kumimoji="1" lang="en" altLang="zh-TW" dirty="0" err="1"/>
              <a:t>TestChannelBinderConfiguration.class</a:t>
            </a:r>
            <a:r>
              <a:rPr kumimoji="1" lang="en" altLang="zh-TW" dirty="0"/>
              <a:t>})</a:t>
            </a:r>
          </a:p>
          <a:p>
            <a:r>
              <a:rPr kumimoji="1" lang="en" altLang="zh-TW" dirty="0"/>
              <a:t>class </a:t>
            </a:r>
            <a:r>
              <a:rPr kumimoji="1" lang="en" altLang="zh-TW" dirty="0" err="1"/>
              <a:t>MessagingTests</a:t>
            </a:r>
            <a:r>
              <a:rPr kumimoji="1" lang="en" altLang="zh-TW" dirty="0"/>
              <a:t>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  private </a:t>
            </a:r>
            <a:r>
              <a:rPr kumimoji="1" lang="en" altLang="zh-TW" dirty="0" err="1"/>
              <a:t>OutputDestination</a:t>
            </a:r>
            <a:r>
              <a:rPr kumimoji="1" lang="en" altLang="zh-TW" dirty="0"/>
              <a:t> target;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7AF637-14AD-8D49-B4E3-9B9D8997D456}"/>
              </a:ext>
            </a:extLst>
          </p:cNvPr>
          <p:cNvSpPr txBox="1"/>
          <p:nvPr/>
        </p:nvSpPr>
        <p:spPr>
          <a:xfrm>
            <a:off x="524107" y="4348976"/>
            <a:ext cx="3953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 @</a:t>
            </a:r>
            <a:r>
              <a:rPr kumimoji="1" lang="en" altLang="zh-TW" dirty="0" err="1"/>
              <a:t>BeforeEach</a:t>
            </a:r>
            <a:endParaRPr kumimoji="1" lang="en" altLang="zh-TW" dirty="0"/>
          </a:p>
          <a:p>
            <a:r>
              <a:rPr kumimoji="1" lang="en" altLang="zh-TW" dirty="0"/>
              <a:t>  void </a:t>
            </a:r>
            <a:r>
              <a:rPr kumimoji="1" lang="en" altLang="zh-TW" dirty="0" err="1"/>
              <a:t>setUp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purgeMessages</a:t>
            </a:r>
            <a:r>
              <a:rPr kumimoji="1" lang="en" altLang="zh-TW" dirty="0"/>
              <a:t>("products");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purgeMessages</a:t>
            </a:r>
            <a:r>
              <a:rPr kumimoji="1" lang="en" altLang="zh-TW" dirty="0"/>
              <a:t>("recommendations");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purgeMessages</a:t>
            </a:r>
            <a:r>
              <a:rPr kumimoji="1" lang="en" altLang="zh-TW" dirty="0"/>
              <a:t>("reviews");</a:t>
            </a:r>
          </a:p>
          <a:p>
            <a:r>
              <a:rPr kumimoji="1" lang="en" altLang="zh-TW" dirty="0"/>
              <a:t>  }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81317F-0DD8-1D4E-BD77-4239B94464FB}"/>
              </a:ext>
            </a:extLst>
          </p:cNvPr>
          <p:cNvSpPr txBox="1"/>
          <p:nvPr/>
        </p:nvSpPr>
        <p:spPr>
          <a:xfrm>
            <a:off x="5557026" y="261350"/>
            <a:ext cx="609971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@Test</a:t>
            </a:r>
          </a:p>
          <a:p>
            <a:r>
              <a:rPr lang="zh-TW" altLang="en-US" dirty="0"/>
              <a:t>void createCompositeProduct1() {</a:t>
            </a:r>
          </a:p>
          <a:p>
            <a:r>
              <a:rPr lang="zh-TW" altLang="en-US" dirty="0"/>
              <a:t>  ProductAggregate composite = new ProductAggregate(1, "name", 1, null, null, null);</a:t>
            </a:r>
          </a:p>
          <a:p>
            <a:r>
              <a:rPr lang="zh-TW" altLang="en-US" dirty="0"/>
              <a:t>  postAndVerifyProduct(composite, ACCEPTED);</a:t>
            </a:r>
          </a:p>
          <a:p>
            <a:endParaRPr lang="zh-TW" altLang="en-US" dirty="0"/>
          </a:p>
          <a:p>
            <a:r>
              <a:rPr lang="zh-TW" altLang="en-US" dirty="0"/>
              <a:t>  final List&lt;String&gt; productMessages = getMessages("products");</a:t>
            </a:r>
          </a:p>
          <a:p>
            <a:r>
              <a:rPr lang="zh-TW" altLang="en-US" dirty="0"/>
              <a:t>  final List&lt;String&gt; recommendationMessages = getMessages("recommendations");</a:t>
            </a:r>
          </a:p>
          <a:p>
            <a:r>
              <a:rPr lang="zh-TW" altLang="en-US" dirty="0"/>
              <a:t>  final List&lt;String&gt; reviewMessages = getMessages("reviews");</a:t>
            </a:r>
          </a:p>
          <a:p>
            <a:endParaRPr lang="zh-TW" altLang="en-US" dirty="0"/>
          </a:p>
          <a:p>
            <a:r>
              <a:rPr lang="zh-TW" altLang="en-US" dirty="0"/>
              <a:t>  // Assert one expected new product event queued up</a:t>
            </a:r>
          </a:p>
          <a:p>
            <a:r>
              <a:rPr lang="zh-TW" altLang="en-US" dirty="0"/>
              <a:t>  assertEquals(1, productMessages.size());</a:t>
            </a:r>
          </a:p>
          <a:p>
            <a:endParaRPr lang="zh-TW" altLang="en-US" dirty="0"/>
          </a:p>
          <a:p>
            <a:r>
              <a:rPr lang="zh-TW" altLang="en-US" dirty="0"/>
              <a:t>  Event&lt;Integer, Product&gt; expectedEvent =</a:t>
            </a:r>
          </a:p>
          <a:p>
            <a:r>
              <a:rPr lang="zh-TW" altLang="en-US" dirty="0"/>
              <a:t>    new Event(CREATE, composite.getProductId(), new Product(composite.getProductId(), composite.getName(), composite.getWeight(), null));</a:t>
            </a:r>
          </a:p>
          <a:p>
            <a:r>
              <a:rPr lang="zh-TW" altLang="en-US" dirty="0"/>
              <a:t>  assertThat(productMessages.get(0), is(sameEventExceptCreatedAt(expectedEvent)));</a:t>
            </a:r>
          </a:p>
          <a:p>
            <a:endParaRPr lang="zh-TW" altLang="en-US" dirty="0"/>
          </a:p>
          <a:p>
            <a:r>
              <a:rPr lang="zh-TW" altLang="en-US" dirty="0"/>
              <a:t>  // Assert no recommendation and review events</a:t>
            </a:r>
          </a:p>
          <a:p>
            <a:r>
              <a:rPr lang="zh-TW" altLang="en-US" dirty="0"/>
              <a:t>  assertEquals(0, recommendationMessages.size());</a:t>
            </a:r>
          </a:p>
          <a:p>
            <a:r>
              <a:rPr lang="zh-TW" altLang="en-US" dirty="0"/>
              <a:t>  assertEquals(0, reviewMessages.size());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758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69F09-0EB6-2C49-A8AB-B630280D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Saving events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AC951C-CB9A-A943-AD4B-779A83CAC01D}"/>
              </a:ext>
            </a:extLst>
          </p:cNvPr>
          <p:cNvSpPr txBox="1"/>
          <p:nvPr/>
        </p:nvSpPr>
        <p:spPr>
          <a:xfrm>
            <a:off x="838200" y="1862254"/>
            <a:ext cx="3308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spring.cloud.stream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bindings:</a:t>
            </a:r>
          </a:p>
          <a:p>
            <a:r>
              <a:rPr kumimoji="1" lang="en" altLang="zh-TW" dirty="0"/>
              <a:t>    products-out-0:</a:t>
            </a:r>
          </a:p>
          <a:p>
            <a:r>
              <a:rPr kumimoji="1" lang="en" altLang="zh-TW" dirty="0"/>
              <a:t>      destination: products</a:t>
            </a:r>
          </a:p>
          <a:p>
            <a:r>
              <a:rPr kumimoji="1" lang="en" altLang="zh-TW" dirty="0"/>
              <a:t>      producer:</a:t>
            </a:r>
          </a:p>
          <a:p>
            <a:r>
              <a:rPr kumimoji="1" lang="en" altLang="zh-TW" dirty="0"/>
              <a:t>        required-groups: </a:t>
            </a:r>
            <a:r>
              <a:rPr kumimoji="1" lang="en" altLang="zh-TW" dirty="0" err="1"/>
              <a:t>auditGroup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217791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79450-C74B-154C-87FE-34E57AF2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Health API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79378-5084-EC47-AF17-63B5492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9380"/>
          </a:xfrm>
        </p:spPr>
        <p:txBody>
          <a:bodyPr>
            <a:normAutofit fontScale="85000" lnSpcReduction="20000"/>
          </a:bodyPr>
          <a:lstStyle/>
          <a:p>
            <a:r>
              <a:rPr lang="en" altLang="zh-TW" dirty="0"/>
              <a:t>Spring Boot module Actuator</a:t>
            </a:r>
            <a:r>
              <a:rPr lang="en" altLang="zh-TW" b="1" dirty="0"/>
              <a:t>: </a:t>
            </a:r>
            <a:r>
              <a:rPr lang="en" altLang="zh-TW" u="sng" dirty="0">
                <a:hlinkClick r:id="rId2"/>
              </a:rPr>
              <a:t>https://docs.spring.io/spring-boot/docs/current/reference/html/production-ready-endpoints.html</a:t>
            </a:r>
            <a:endParaRPr lang="en" altLang="zh-TW" b="1" dirty="0"/>
          </a:p>
          <a:p>
            <a:r>
              <a:rPr lang="en" altLang="zh-TW" dirty="0" err="1"/>
              <a:t>ProductCompositeIntegration</a:t>
            </a:r>
            <a:r>
              <a:rPr lang="en" altLang="zh-TW" dirty="0"/>
              <a:t> and </a:t>
            </a:r>
            <a:r>
              <a:rPr lang="en" altLang="zh-TW" dirty="0" err="1"/>
              <a:t>CompositeReactiveHealthContributor</a:t>
            </a:r>
            <a:endParaRPr lang="en" altLang="zh-TW" dirty="0"/>
          </a:p>
          <a:p>
            <a:r>
              <a:rPr lang="en" altLang="zh-TW" dirty="0"/>
              <a:t>The health endpoint is, by default, set to /actuator/health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CE956-8D18-3C44-9C68-3D3EA911068A}"/>
              </a:ext>
            </a:extLst>
          </p:cNvPr>
          <p:cNvSpPr txBox="1"/>
          <p:nvPr/>
        </p:nvSpPr>
        <p:spPr>
          <a:xfrm>
            <a:off x="301083" y="3612996"/>
            <a:ext cx="77248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integration; </a:t>
            </a:r>
          </a:p>
          <a:p>
            <a:r>
              <a:rPr kumimoji="1" lang="en" altLang="zh-TW" dirty="0"/>
              <a:t>@Bean</a:t>
            </a:r>
          </a:p>
          <a:p>
            <a:r>
              <a:rPr kumimoji="1" lang="en" altLang="zh-TW" dirty="0" err="1"/>
              <a:t>ReactiveHealthContributor</a:t>
            </a:r>
            <a:r>
              <a:rPr kumimoji="1" lang="en" altLang="zh-TW" dirty="0"/>
              <a:t> </a:t>
            </a:r>
            <a:r>
              <a:rPr kumimoji="1" lang="en" altLang="zh-TW" dirty="0" err="1"/>
              <a:t>coreServices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final Map&lt;String, </a:t>
            </a:r>
            <a:r>
              <a:rPr kumimoji="1" lang="en" altLang="zh-TW" dirty="0" err="1"/>
              <a:t>ReactiveHealthIndicator</a:t>
            </a:r>
            <a:r>
              <a:rPr kumimoji="1" lang="en" altLang="zh-TW" dirty="0"/>
              <a:t>&gt; registry = new </a:t>
            </a:r>
            <a:r>
              <a:rPr kumimoji="1" lang="en" altLang="zh-TW" dirty="0" err="1"/>
              <a:t>LinkedHashMap</a:t>
            </a:r>
            <a:r>
              <a:rPr kumimoji="1" lang="en" altLang="zh-TW" dirty="0"/>
              <a:t>&lt;&gt;();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registry.put</a:t>
            </a:r>
            <a:r>
              <a:rPr kumimoji="1" lang="en" altLang="zh-TW" dirty="0"/>
              <a:t>("product", () -&gt; </a:t>
            </a:r>
            <a:r>
              <a:rPr kumimoji="1" lang="en" altLang="zh-TW" dirty="0" err="1"/>
              <a:t>integration.getProductHealth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registry.put</a:t>
            </a:r>
            <a:r>
              <a:rPr kumimoji="1" lang="en" altLang="zh-TW" dirty="0"/>
              <a:t>("recommendation", () -&gt; </a:t>
            </a:r>
            <a:r>
              <a:rPr kumimoji="1" lang="en" altLang="zh-TW" dirty="0" err="1"/>
              <a:t>integration.getRecommendationHealth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registry.put</a:t>
            </a:r>
            <a:r>
              <a:rPr kumimoji="1" lang="en" altLang="zh-TW" dirty="0"/>
              <a:t>("review", () -&gt; </a:t>
            </a:r>
            <a:r>
              <a:rPr kumimoji="1" lang="en" altLang="zh-TW" dirty="0" err="1"/>
              <a:t>integration.getReviewHealth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  return </a:t>
            </a:r>
            <a:r>
              <a:rPr kumimoji="1" lang="en" altLang="zh-TW" dirty="0" err="1"/>
              <a:t>CompositeReactiveHealthContributor.fromMap</a:t>
            </a:r>
            <a:r>
              <a:rPr kumimoji="1" lang="en" altLang="zh-TW" dirty="0"/>
              <a:t>(registry);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116E19-B02D-D14F-B3A4-9CF83D062E46}"/>
              </a:ext>
            </a:extLst>
          </p:cNvPr>
          <p:cNvSpPr txBox="1"/>
          <p:nvPr/>
        </p:nvSpPr>
        <p:spPr>
          <a:xfrm>
            <a:off x="6609535" y="3612996"/>
            <a:ext cx="5281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management.endpoint.health.show</a:t>
            </a:r>
            <a:r>
              <a:rPr kumimoji="1" lang="en" altLang="zh-TW" dirty="0"/>
              <a:t>-details: "ALWAYS"</a:t>
            </a:r>
          </a:p>
          <a:p>
            <a:r>
              <a:rPr kumimoji="1" lang="en" altLang="zh-TW" dirty="0" err="1"/>
              <a:t>management.endpoints.web.exposure.include</a:t>
            </a:r>
            <a:r>
              <a:rPr kumimoji="1" lang="en" altLang="zh-TW" dirty="0"/>
              <a:t>: "*"</a:t>
            </a:r>
          </a:p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A5CFFD-89FB-DC4C-9E3B-4C1F5828BACD}"/>
              </a:ext>
            </a:extLst>
          </p:cNvPr>
          <p:cNvSpPr txBox="1"/>
          <p:nvPr/>
        </p:nvSpPr>
        <p:spPr>
          <a:xfrm>
            <a:off x="6880302" y="6258352"/>
            <a:ext cx="424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localhost:8080/actuator/health -s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26946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6428-2ADF-E146-A11F-50D5729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Using RabbitMQ without using partitions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00567C-843F-FE4A-B73B-8A9180A49F90}"/>
              </a:ext>
            </a:extLst>
          </p:cNvPr>
          <p:cNvSpPr txBox="1"/>
          <p:nvPr/>
        </p:nvSpPr>
        <p:spPr>
          <a:xfrm>
            <a:off x="838200" y="1906859"/>
            <a:ext cx="40065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 </a:t>
            </a:r>
            <a:r>
              <a:rPr kumimoji="1" lang="en" altLang="zh-TW" dirty="0" err="1"/>
              <a:t>rabbitmq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image: rabbitmq:3.8.11-management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  ports:</a:t>
            </a:r>
          </a:p>
          <a:p>
            <a:r>
              <a:rPr kumimoji="1" lang="en" altLang="zh-TW" dirty="0"/>
              <a:t>      - 5672:5672</a:t>
            </a:r>
          </a:p>
          <a:p>
            <a:r>
              <a:rPr kumimoji="1" lang="en" altLang="zh-TW" dirty="0"/>
              <a:t>      - 15672:15672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healthcheck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  test: ["CMD", "</a:t>
            </a:r>
            <a:r>
              <a:rPr kumimoji="1" lang="en" altLang="zh-TW" dirty="0" err="1"/>
              <a:t>rabbitmqctl</a:t>
            </a:r>
            <a:r>
              <a:rPr kumimoji="1" lang="en" altLang="zh-TW" dirty="0"/>
              <a:t>", "status"]</a:t>
            </a:r>
          </a:p>
          <a:p>
            <a:r>
              <a:rPr kumimoji="1" lang="en" altLang="zh-TW" dirty="0"/>
              <a:t>      interval: 5s</a:t>
            </a:r>
          </a:p>
          <a:p>
            <a:r>
              <a:rPr kumimoji="1" lang="en" altLang="zh-TW" dirty="0"/>
              <a:t>      timeout: 2s</a:t>
            </a:r>
          </a:p>
          <a:p>
            <a:r>
              <a:rPr kumimoji="1" lang="en" altLang="zh-TW" dirty="0"/>
              <a:t>      retries: 60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4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C9D6EE-EC81-0B46-A06D-986A23E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Reactive architecture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C13F97-C87A-9745-A7F9-A1BC284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71" y="2338813"/>
            <a:ext cx="9137953" cy="26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2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A182C-2CA3-3442-8788-8057A198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Manual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7F28532-E4F9-0C42-B441-F44DB35BA5D5}"/>
              </a:ext>
            </a:extLst>
          </p:cNvPr>
          <p:cNvSpPr txBox="1"/>
          <p:nvPr/>
        </p:nvSpPr>
        <p:spPr>
          <a:xfrm>
            <a:off x="936702" y="1690688"/>
            <a:ext cx="6649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$PROJ_HOME/6-reactive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 &amp;&amp; docker-compose build &amp;&amp; docker-compose up -d</a:t>
            </a:r>
            <a:endParaRPr kumimoji="1" lang="en-US" altLang="zh-TW" dirty="0"/>
          </a:p>
          <a:p>
            <a:r>
              <a:rPr kumimoji="1" lang="en" altLang="zh-TW" dirty="0"/>
              <a:t>(several times) curl -s localhost:8080/actuator/health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-r .status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854935-0EAF-5F45-BF2C-4A962B79035D}"/>
              </a:ext>
            </a:extLst>
          </p:cNvPr>
          <p:cNvSpPr txBox="1"/>
          <p:nvPr/>
        </p:nvSpPr>
        <p:spPr>
          <a:xfrm>
            <a:off x="849351" y="2614018"/>
            <a:ext cx="90610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body='{"productId":1,"name":"product name C","weight":300, "recommendations":[</a:t>
            </a:r>
          </a:p>
          <a:p>
            <a:r>
              <a:rPr kumimoji="1" lang="en" altLang="zh-TW" dirty="0"/>
              <a:t>{"recommendationId":1,"author":"author 1","rate":1,"content":"content 1"},</a:t>
            </a:r>
          </a:p>
          <a:p>
            <a:r>
              <a:rPr kumimoji="1" lang="en" altLang="zh-TW" dirty="0"/>
              <a:t> {"recommendationId":2,"author":"author 2","rate":2,"content":"content 2"},</a:t>
            </a:r>
          </a:p>
          <a:p>
            <a:r>
              <a:rPr kumimoji="1" lang="en" altLang="zh-TW" dirty="0"/>
              <a:t> {"recommendationId":3,"author":"author</a:t>
            </a:r>
          </a:p>
          <a:p>
            <a:r>
              <a:rPr kumimoji="1" lang="en" altLang="zh-TW" dirty="0"/>
              <a:t>3","rate":3,"content":"content 3"}</a:t>
            </a:r>
          </a:p>
          <a:p>
            <a:r>
              <a:rPr kumimoji="1" lang="en" altLang="zh-TW" dirty="0"/>
              <a:t>], "reviews":[</a:t>
            </a:r>
          </a:p>
          <a:p>
            <a:r>
              <a:rPr kumimoji="1" lang="en" altLang="zh-TW" dirty="0"/>
              <a:t> {"reviewId":1,"author":"author 1","subject":"subject 1","content":"content 1"},</a:t>
            </a:r>
          </a:p>
          <a:p>
            <a:r>
              <a:rPr kumimoji="1" lang="en" altLang="zh-TW" dirty="0"/>
              <a:t> {"reviewId":2,"author":"author 2","subject":"subject 2","content":"content 2"},</a:t>
            </a:r>
          </a:p>
          <a:p>
            <a:r>
              <a:rPr kumimoji="1" lang="en" altLang="zh-TW" dirty="0"/>
              <a:t> {"reviewId":3,"author":"author 3","subject":"subject 3","content":"content 3"}</a:t>
            </a:r>
          </a:p>
          <a:p>
            <a:r>
              <a:rPr kumimoji="1" lang="en" altLang="zh-TW" dirty="0"/>
              <a:t>]}’</a:t>
            </a:r>
          </a:p>
          <a:p>
            <a:endParaRPr kumimoji="1" lang="en" altLang="zh-TW" dirty="0"/>
          </a:p>
          <a:p>
            <a:r>
              <a:rPr lang="en" altLang="zh-TW" dirty="0">
                <a:effectLst/>
              </a:rPr>
              <a:t>curl -X </a:t>
            </a:r>
            <a:r>
              <a:rPr lang="en" altLang="zh-TW" dirty="0"/>
              <a:t>POST</a:t>
            </a:r>
            <a:r>
              <a:rPr lang="en" altLang="zh-TW" dirty="0">
                <a:effectLst/>
              </a:rPr>
              <a:t> </a:t>
            </a:r>
            <a:r>
              <a:rPr lang="en" altLang="zh-TW" dirty="0"/>
              <a:t>localhost:8080/product-composite</a:t>
            </a:r>
            <a:r>
              <a:rPr lang="en" altLang="zh-TW" dirty="0">
                <a:effectLst/>
              </a:rPr>
              <a:t> -H </a:t>
            </a:r>
            <a:r>
              <a:rPr lang="en" altLang="zh-TW" dirty="0"/>
              <a:t>‘Content-Type: application/json’</a:t>
            </a:r>
            <a:r>
              <a:rPr lang="en" altLang="zh-TW" dirty="0">
                <a:effectLst/>
              </a:rPr>
              <a:t> -d ‘</a:t>
            </a:r>
            <a:r>
              <a:rPr lang="en" altLang="zh-TW" dirty="0"/>
              <a:t>$body’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29399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185F4AC-BBF9-F54A-8744-DC7545389980}"/>
              </a:ext>
            </a:extLst>
          </p:cNvPr>
          <p:cNvSpPr txBox="1"/>
          <p:nvPr/>
        </p:nvSpPr>
        <p:spPr>
          <a:xfrm>
            <a:off x="1271240" y="289931"/>
            <a:ext cx="77217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-X 'POST' \</a:t>
            </a:r>
          </a:p>
          <a:p>
            <a:r>
              <a:rPr kumimoji="1" lang="en" altLang="zh-TW" dirty="0"/>
              <a:t>  'http://localhost:8080/product-composite' \</a:t>
            </a:r>
          </a:p>
          <a:p>
            <a:r>
              <a:rPr kumimoji="1" lang="en" altLang="zh-TW" dirty="0"/>
              <a:t>  -H 'accept: */*' \</a:t>
            </a:r>
          </a:p>
          <a:p>
            <a:r>
              <a:rPr kumimoji="1" lang="en" altLang="zh-TW" dirty="0"/>
              <a:t>  -H 'Content-Type: application/json' \</a:t>
            </a:r>
          </a:p>
          <a:p>
            <a:r>
              <a:rPr kumimoji="1" lang="en" altLang="zh-TW" dirty="0"/>
              <a:t>  -d '{</a:t>
            </a:r>
          </a:p>
          <a:p>
            <a:r>
              <a:rPr kumimoji="1" lang="en" altLang="zh-TW" dirty="0"/>
              <a:t>  "productId":1,"name":"product name C","weight":300,</a:t>
            </a:r>
          </a:p>
          <a:p>
            <a:r>
              <a:rPr kumimoji="1" lang="en" altLang="zh-TW" dirty="0"/>
              <a:t>  "recommendations": [</a:t>
            </a:r>
          </a:p>
          <a:p>
            <a:r>
              <a:rPr kumimoji="1" lang="en" altLang="zh-TW" dirty="0"/>
              <a:t>  {"recommendationId":1,"author":"author 1","rate":1,"content":"content 1"},</a:t>
            </a:r>
          </a:p>
          <a:p>
            <a:r>
              <a:rPr kumimoji="1" lang="en" altLang="zh-TW" dirty="0"/>
              <a:t>  {"recommendationId":2,"author":"author 2","rate":2,"content":"content 2"},</a:t>
            </a:r>
          </a:p>
          <a:p>
            <a:r>
              <a:rPr kumimoji="1" lang="en" altLang="zh-TW" dirty="0"/>
              <a:t>  {"recommendationId":3,"author":"author 3","rate":3,"content":"content 3"}</a:t>
            </a:r>
          </a:p>
          <a:p>
            <a:r>
              <a:rPr kumimoji="1" lang="en" altLang="zh-TW" dirty="0"/>
              <a:t>  ],</a:t>
            </a:r>
          </a:p>
          <a:p>
            <a:r>
              <a:rPr kumimoji="1" lang="en" altLang="zh-TW" dirty="0"/>
              <a:t>  "reviews": [</a:t>
            </a:r>
          </a:p>
          <a:p>
            <a:r>
              <a:rPr kumimoji="1" lang="en" altLang="zh-TW" dirty="0"/>
              <a:t>  {"reviewId":1,"author":"author 1","subject":"subject 1","content":"content 1"},</a:t>
            </a:r>
          </a:p>
          <a:p>
            <a:r>
              <a:rPr kumimoji="1" lang="en" altLang="zh-TW" dirty="0"/>
              <a:t>  {"reviewId":2,"author":"author 2","subject":"subject 2","content":"content 2"},</a:t>
            </a:r>
          </a:p>
          <a:p>
            <a:r>
              <a:rPr kumimoji="1" lang="en" altLang="zh-TW" dirty="0"/>
              <a:t>  {"reviewId":3,"author":"author 3","subject":"subject 3","content":"content 3"}</a:t>
            </a:r>
          </a:p>
          <a:p>
            <a:r>
              <a:rPr kumimoji="1" lang="en" altLang="zh-TW" dirty="0"/>
              <a:t>  ],</a:t>
            </a:r>
          </a:p>
          <a:p>
            <a:r>
              <a:rPr kumimoji="1" lang="en" altLang="zh-TW" dirty="0"/>
              <a:t>  "</a:t>
            </a:r>
            <a:r>
              <a:rPr kumimoji="1" lang="en" altLang="zh-TW" dirty="0" err="1"/>
              <a:t>serviceAddresses</a:t>
            </a:r>
            <a:r>
              <a:rPr kumimoji="1" lang="en" altLang="zh-TW" dirty="0"/>
              <a:t>": {</a:t>
            </a:r>
          </a:p>
          <a:p>
            <a:r>
              <a:rPr kumimoji="1" lang="en" altLang="zh-TW" dirty="0"/>
              <a:t>    "</a:t>
            </a:r>
            <a:r>
              <a:rPr kumimoji="1" lang="en" altLang="zh-TW" dirty="0" err="1"/>
              <a:t>cmp</a:t>
            </a:r>
            <a:r>
              <a:rPr kumimoji="1" lang="en" altLang="zh-TW" dirty="0"/>
              <a:t>": "string",</a:t>
            </a:r>
          </a:p>
          <a:p>
            <a:r>
              <a:rPr kumimoji="1" lang="en" altLang="zh-TW" dirty="0"/>
              <a:t>    "pro": "string",</a:t>
            </a:r>
          </a:p>
          <a:p>
            <a:r>
              <a:rPr kumimoji="1" lang="en" altLang="zh-TW" dirty="0"/>
              <a:t>    "rev": "string",</a:t>
            </a:r>
          </a:p>
          <a:p>
            <a:r>
              <a:rPr kumimoji="1" lang="en" altLang="zh-TW" dirty="0"/>
              <a:t>    "rec": "string"</a:t>
            </a:r>
          </a:p>
          <a:p>
            <a:r>
              <a:rPr kumimoji="1" lang="en" altLang="zh-TW" dirty="0"/>
              <a:t>  }</a:t>
            </a:r>
          </a:p>
          <a:p>
            <a:r>
              <a:rPr kumimoji="1" lang="en" altLang="zh-TW" dirty="0"/>
              <a:t>}'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845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46410C-1EA6-F946-8402-8B441AB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RabbitMQ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3C150-20D6-5846-A5FE-AF4AC38E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751" cy="2199965"/>
          </a:xfrm>
        </p:spPr>
        <p:txBody>
          <a:bodyPr/>
          <a:lstStyle/>
          <a:p>
            <a:r>
              <a:rPr lang="en" altLang="zh-TW" dirty="0">
                <a:hlinkClick r:id="rId2"/>
              </a:rPr>
              <a:t>http://localhost:15672/#/queues</a:t>
            </a:r>
            <a:endParaRPr lang="en" altLang="zh-TW" dirty="0"/>
          </a:p>
          <a:p>
            <a:r>
              <a:rPr lang="en" altLang="zh-TW" dirty="0"/>
              <a:t>username/password: guest/guest</a:t>
            </a:r>
          </a:p>
          <a:p>
            <a:r>
              <a:rPr lang="en" altLang="zh-TW" dirty="0" err="1"/>
              <a:t>products.auditGroup</a:t>
            </a:r>
            <a:r>
              <a:rPr lang="en" altLang="zh-TW" dirty="0"/>
              <a:t> -&gt; Get messages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1E07A3A-9D0C-3842-904E-64B8E427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50" y="2059800"/>
            <a:ext cx="5911950" cy="371653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CF14697-8896-3944-970E-EF5A871BB182}"/>
              </a:ext>
            </a:extLst>
          </p:cNvPr>
          <p:cNvSpPr txBox="1"/>
          <p:nvPr/>
        </p:nvSpPr>
        <p:spPr>
          <a:xfrm>
            <a:off x="321581" y="3975861"/>
            <a:ext cx="502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-s localhost:8080/product-composite/1 | </a:t>
            </a:r>
            <a:r>
              <a:rPr kumimoji="1" lang="en" altLang="zh-TW" dirty="0" err="1"/>
              <a:t>jq</a:t>
            </a:r>
            <a:endParaRPr kumimoji="1" lang="en" altLang="zh-TW" dirty="0"/>
          </a:p>
          <a:p>
            <a:r>
              <a:rPr kumimoji="1" lang="en" altLang="zh-TW" dirty="0"/>
              <a:t>curl -X DELETE localhost:8080/product-composite/1</a:t>
            </a:r>
          </a:p>
          <a:p>
            <a:r>
              <a:rPr kumimoji="1" lang="en" altLang="zh-TW" dirty="0"/>
              <a:t>curl -s localhost:8080/product-composite/1 | </a:t>
            </a:r>
            <a:r>
              <a:rPr kumimoji="1" lang="en" altLang="zh-TW" dirty="0" err="1"/>
              <a:t>jq</a:t>
            </a:r>
            <a:endParaRPr kumimoji="1" lang="en" altLang="zh-TW" dirty="0"/>
          </a:p>
          <a:p>
            <a:r>
              <a:rPr kumimoji="1" lang="en" altLang="zh-TW" dirty="0"/>
              <a:t>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3614970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8721-5788-D14C-9C50-4614C7B0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Using RabbitMQ with partitions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F573F7-37B4-474D-8138-D36374F2E4CF}"/>
              </a:ext>
            </a:extLst>
          </p:cNvPr>
          <p:cNvSpPr txBox="1"/>
          <p:nvPr/>
        </p:nvSpPr>
        <p:spPr>
          <a:xfrm>
            <a:off x="401444" y="1690688"/>
            <a:ext cx="8112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product-p1:</a:t>
            </a:r>
          </a:p>
          <a:p>
            <a:r>
              <a:rPr kumimoji="1" lang="en" altLang="zh-TW" dirty="0"/>
              <a:t>    build: microservices/product-service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  environment:</a:t>
            </a:r>
          </a:p>
          <a:p>
            <a:r>
              <a:rPr kumimoji="1" lang="en" altLang="zh-TW" dirty="0"/>
              <a:t>      - SPRING_PROFILES_ACTIVE=docker,streaming_partitioned,streaming_instance_1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depends_on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mongodb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    condition: </a:t>
            </a:r>
            <a:r>
              <a:rPr kumimoji="1" lang="en" altLang="zh-TW" dirty="0" err="1"/>
              <a:t>service_healthy</a:t>
            </a:r>
            <a:endParaRPr kumimoji="1" lang="en" altLang="zh-TW" dirty="0"/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rabbitmq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    condition: </a:t>
            </a:r>
            <a:r>
              <a:rPr kumimoji="1" lang="en" altLang="zh-TW" dirty="0" err="1"/>
              <a:t>service_healthy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DB773-78BA-344D-8AAB-74C0BDF072AF}"/>
              </a:ext>
            </a:extLst>
          </p:cNvPr>
          <p:cNvSpPr txBox="1"/>
          <p:nvPr/>
        </p:nvSpPr>
        <p:spPr>
          <a:xfrm>
            <a:off x="5040352" y="4184551"/>
            <a:ext cx="5328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export COMPOSE_FILE=docker-compose-</a:t>
            </a:r>
            <a:r>
              <a:rPr kumimoji="1" lang="en" altLang="zh-TW" dirty="0" err="1"/>
              <a:t>partitions.yml</a:t>
            </a:r>
            <a:endParaRPr kumimoji="1" lang="en" altLang="zh-TW" dirty="0"/>
          </a:p>
          <a:p>
            <a:r>
              <a:rPr kumimoji="1" lang="en" altLang="zh-TW" dirty="0"/>
              <a:t>docker-compose build &amp;&amp; docker-compose up –d</a:t>
            </a:r>
          </a:p>
          <a:p>
            <a:endParaRPr kumimoji="1" lang="en" altLang="zh-TW" dirty="0"/>
          </a:p>
          <a:p>
            <a:r>
              <a:rPr lang="en" altLang="zh-TW" dirty="0">
                <a:hlinkClick r:id="rId2"/>
              </a:rPr>
              <a:t>http://localhost:15672/#/queues</a:t>
            </a:r>
            <a:endParaRPr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docker-compose down</a:t>
            </a:r>
          </a:p>
          <a:p>
            <a:r>
              <a:rPr kumimoji="1" lang="en" altLang="zh-TW" dirty="0"/>
              <a:t>unset COMPOSE_FILE</a:t>
            </a:r>
          </a:p>
        </p:txBody>
      </p:sp>
    </p:spTree>
    <p:extLst>
      <p:ext uri="{BB962C8B-B14F-4D97-AF65-F5344CB8AC3E}">
        <p14:creationId xmlns:p14="http://schemas.microsoft.com/office/powerpoint/2010/main" val="422111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C3EF8-815D-B144-AAE1-97AB0708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Using Kafka with two partitions per topic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4D270E-C0A2-5E44-875F-48C9FD095D47}"/>
              </a:ext>
            </a:extLst>
          </p:cNvPr>
          <p:cNvSpPr txBox="1"/>
          <p:nvPr/>
        </p:nvSpPr>
        <p:spPr>
          <a:xfrm>
            <a:off x="535259" y="1349297"/>
            <a:ext cx="501175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kafka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image: </a:t>
            </a:r>
            <a:r>
              <a:rPr kumimoji="1" lang="en" altLang="zh-TW" dirty="0" err="1"/>
              <a:t>wurstmeister</a:t>
            </a:r>
            <a:r>
              <a:rPr kumimoji="1" lang="en" altLang="zh-TW" dirty="0"/>
              <a:t>/kafka:2.12-2.5.0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ports:</a:t>
            </a:r>
          </a:p>
          <a:p>
            <a:r>
              <a:rPr kumimoji="1" lang="en" altLang="zh-TW" dirty="0"/>
              <a:t>    - "9092:9092"</a:t>
            </a:r>
          </a:p>
          <a:p>
            <a:r>
              <a:rPr kumimoji="1" lang="en" altLang="zh-TW" dirty="0"/>
              <a:t>  environment:</a:t>
            </a:r>
          </a:p>
          <a:p>
            <a:r>
              <a:rPr kumimoji="1" lang="en" altLang="zh-TW" dirty="0"/>
              <a:t>    - KAFKA_ADVERTISED_HOST_NAME=</a:t>
            </a:r>
            <a:r>
              <a:rPr kumimoji="1" lang="en" altLang="zh-TW" dirty="0" err="1"/>
              <a:t>kafka</a:t>
            </a:r>
            <a:endParaRPr kumimoji="1" lang="en" altLang="zh-TW" dirty="0"/>
          </a:p>
          <a:p>
            <a:r>
              <a:rPr kumimoji="1" lang="en" altLang="zh-TW" dirty="0"/>
              <a:t>    - KAFKA_ADVERTISED_PORT=9092</a:t>
            </a:r>
          </a:p>
          <a:p>
            <a:r>
              <a:rPr kumimoji="1" lang="en" altLang="zh-TW" dirty="0"/>
              <a:t>    - KAFKA_ZOOKEEPER_CONNECT=zookeeper:2181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depends_on</a:t>
            </a:r>
            <a:r>
              <a:rPr kumimoji="1" lang="en" altLang="zh-TW" dirty="0"/>
              <a:t>:</a:t>
            </a:r>
          </a:p>
          <a:p>
            <a:r>
              <a:rPr kumimoji="1" lang="en" altLang="zh-TW" dirty="0"/>
              <a:t>    - zookeeper</a:t>
            </a:r>
          </a:p>
          <a:p>
            <a:endParaRPr kumimoji="1" lang="en" altLang="zh-TW" dirty="0"/>
          </a:p>
          <a:p>
            <a:r>
              <a:rPr kumimoji="1" lang="en" altLang="zh-TW" dirty="0"/>
              <a:t>zookeeper:</a:t>
            </a:r>
          </a:p>
          <a:p>
            <a:r>
              <a:rPr kumimoji="1" lang="en" altLang="zh-TW" dirty="0"/>
              <a:t>  image: </a:t>
            </a:r>
            <a:r>
              <a:rPr kumimoji="1" lang="en" altLang="zh-TW" dirty="0" err="1"/>
              <a:t>wurstmeister</a:t>
            </a:r>
            <a:r>
              <a:rPr kumimoji="1" lang="en" altLang="zh-TW" dirty="0"/>
              <a:t>/zookeeper:3.4.6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mem_limit</a:t>
            </a:r>
            <a:r>
              <a:rPr kumimoji="1" lang="en" altLang="zh-TW" dirty="0"/>
              <a:t>: 512m</a:t>
            </a:r>
          </a:p>
          <a:p>
            <a:r>
              <a:rPr kumimoji="1" lang="en" altLang="zh-TW" dirty="0"/>
              <a:t>  ports:</a:t>
            </a:r>
          </a:p>
          <a:p>
            <a:r>
              <a:rPr kumimoji="1" lang="en" altLang="zh-TW" dirty="0"/>
              <a:t>    - "2181:2181"</a:t>
            </a:r>
          </a:p>
          <a:p>
            <a:r>
              <a:rPr kumimoji="1" lang="en" altLang="zh-TW" dirty="0"/>
              <a:t>  environment:</a:t>
            </a:r>
          </a:p>
          <a:p>
            <a:r>
              <a:rPr kumimoji="1" lang="en" altLang="zh-TW" dirty="0"/>
              <a:t>    - KAFKA_ADVERTISED_HOST_NAME=zookeeper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B92142-250B-0F4A-87FD-689C47D6E466}"/>
              </a:ext>
            </a:extLst>
          </p:cNvPr>
          <p:cNvSpPr txBox="1"/>
          <p:nvPr/>
        </p:nvSpPr>
        <p:spPr>
          <a:xfrm>
            <a:off x="6096000" y="1489966"/>
            <a:ext cx="491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export COMPOSE_FILE=docker-compose-</a:t>
            </a:r>
            <a:r>
              <a:rPr kumimoji="1" lang="en" altLang="zh-TW" dirty="0" err="1"/>
              <a:t>kafka.yml</a:t>
            </a:r>
            <a:endParaRPr kumimoji="1" lang="en" altLang="zh-TW" dirty="0"/>
          </a:p>
          <a:p>
            <a:r>
              <a:rPr kumimoji="1" lang="en" altLang="zh-TW" dirty="0"/>
              <a:t>docker-compose build &amp;&amp; docker-compose up -d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57DDDA-9EE2-8445-B640-479D0F9B9960}"/>
              </a:ext>
            </a:extLst>
          </p:cNvPr>
          <p:cNvSpPr txBox="1"/>
          <p:nvPr/>
        </p:nvSpPr>
        <p:spPr>
          <a:xfrm>
            <a:off x="6333893" y="4984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095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C6CDF-AF5C-514C-ADD9-6F21189D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112555-6130-A545-BC37-052F8C898C53}"/>
              </a:ext>
            </a:extLst>
          </p:cNvPr>
          <p:cNvSpPr txBox="1"/>
          <p:nvPr/>
        </p:nvSpPr>
        <p:spPr>
          <a:xfrm>
            <a:off x="0" y="2074126"/>
            <a:ext cx="16149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 /opt/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/bin/</a:t>
            </a:r>
            <a:r>
              <a:rPr kumimoji="1" lang="en" altLang="zh-TW" dirty="0" err="1"/>
              <a:t>kafka-topics.sh</a:t>
            </a:r>
            <a:r>
              <a:rPr kumimoji="1" lang="en" altLang="zh-TW" dirty="0"/>
              <a:t> --zookeeper zookeeper --list</a:t>
            </a:r>
          </a:p>
          <a:p>
            <a:endParaRPr kumimoji="1" lang="en" altLang="zh-TW" dirty="0"/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 /opt/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/bin/</a:t>
            </a:r>
            <a:r>
              <a:rPr kumimoji="1" lang="en" altLang="zh-TW" dirty="0" err="1"/>
              <a:t>kafka-topics.sh</a:t>
            </a:r>
            <a:r>
              <a:rPr kumimoji="1" lang="en" altLang="zh-TW" dirty="0"/>
              <a:t> --describe --zookeeper zookeeper --topic products</a:t>
            </a:r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 /opt/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/bin/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-console-</a:t>
            </a:r>
            <a:r>
              <a:rPr kumimoji="1" lang="en" altLang="zh-TW" dirty="0" err="1"/>
              <a:t>consumer.sh</a:t>
            </a:r>
            <a:r>
              <a:rPr kumimoji="1" lang="en" altLang="zh-TW" dirty="0"/>
              <a:t> --bootstrap-server localhost:9092 --topic products --from-beginning --timeout-</a:t>
            </a:r>
            <a:r>
              <a:rPr kumimoji="1" lang="en" altLang="zh-TW" dirty="0" err="1"/>
              <a:t>ms</a:t>
            </a:r>
            <a:r>
              <a:rPr kumimoji="1" lang="en" altLang="zh-TW" dirty="0"/>
              <a:t> 1000</a:t>
            </a:r>
          </a:p>
          <a:p>
            <a:r>
              <a:rPr kumimoji="1" lang="en" altLang="zh-TW" dirty="0"/>
              <a:t>docker-compose exec 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 /opt/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/bin/</a:t>
            </a:r>
            <a:r>
              <a:rPr kumimoji="1" lang="en" altLang="zh-TW" dirty="0" err="1"/>
              <a:t>kafka</a:t>
            </a:r>
            <a:r>
              <a:rPr kumimoji="1" lang="en" altLang="zh-TW" dirty="0"/>
              <a:t>-console-</a:t>
            </a:r>
            <a:r>
              <a:rPr kumimoji="1" lang="en" altLang="zh-TW" dirty="0" err="1"/>
              <a:t>consumer.sh</a:t>
            </a:r>
            <a:r>
              <a:rPr kumimoji="1" lang="en" altLang="zh-TW" dirty="0"/>
              <a:t> --bootstrap-server localhost:9092 --topic products --from-beginning --timeout-</a:t>
            </a:r>
            <a:r>
              <a:rPr kumimoji="1" lang="en" altLang="zh-TW" dirty="0" err="1"/>
              <a:t>ms</a:t>
            </a:r>
            <a:r>
              <a:rPr kumimoji="1" lang="en" altLang="zh-TW" dirty="0"/>
              <a:t> 1000 --partition 1</a:t>
            </a:r>
          </a:p>
          <a:p>
            <a:endParaRPr kumimoji="1" lang="en" altLang="zh-TW" dirty="0"/>
          </a:p>
          <a:p>
            <a:r>
              <a:rPr kumimoji="1" lang="en" altLang="zh-TW" dirty="0"/>
              <a:t>docker-compose down</a:t>
            </a:r>
          </a:p>
          <a:p>
            <a:r>
              <a:rPr kumimoji="1" lang="en" altLang="zh-TW" dirty="0"/>
              <a:t>unset COMPOSE_FILE</a:t>
            </a:r>
          </a:p>
        </p:txBody>
      </p:sp>
    </p:spTree>
    <p:extLst>
      <p:ext uri="{BB962C8B-B14F-4D97-AF65-F5344CB8AC3E}">
        <p14:creationId xmlns:p14="http://schemas.microsoft.com/office/powerpoint/2010/main" val="3226286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28548-41AB-8042-8AAC-D64E61BE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Running automated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9CE69D-4D86-6043-9927-9EA67B65032B}"/>
              </a:ext>
            </a:extLst>
          </p:cNvPr>
          <p:cNvSpPr txBox="1"/>
          <p:nvPr/>
        </p:nvSpPr>
        <p:spPr>
          <a:xfrm>
            <a:off x="825190" y="2297151"/>
            <a:ext cx="277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unset COMPOSE_FILE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32979-A5AA-8C4E-AE1F-3A2D82802DBE}"/>
              </a:ext>
            </a:extLst>
          </p:cNvPr>
          <p:cNvSpPr txBox="1"/>
          <p:nvPr/>
        </p:nvSpPr>
        <p:spPr>
          <a:xfrm>
            <a:off x="825190" y="3300761"/>
            <a:ext cx="5381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export COMPOSE_FILE=docker-compose-</a:t>
            </a:r>
            <a:r>
              <a:rPr kumimoji="1" lang="en" altLang="zh-TW" dirty="0" err="1"/>
              <a:t>partitions.yml</a:t>
            </a:r>
            <a:r>
              <a:rPr kumimoji="1" lang="en" altLang="zh-TW" dirty="0"/>
              <a:t> 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  <a:p>
            <a:r>
              <a:rPr kumimoji="1" lang="en" altLang="zh-TW" dirty="0"/>
              <a:t>unset COMPOSE_FILE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D30DEF-D50D-E640-B1E0-E3ADCD904858}"/>
              </a:ext>
            </a:extLst>
          </p:cNvPr>
          <p:cNvSpPr txBox="1"/>
          <p:nvPr/>
        </p:nvSpPr>
        <p:spPr>
          <a:xfrm>
            <a:off x="825190" y="4672361"/>
            <a:ext cx="4966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export COMPOSE_FILE=docker-compose-</a:t>
            </a:r>
            <a:r>
              <a:rPr kumimoji="1" lang="en" altLang="zh-TW" dirty="0" err="1"/>
              <a:t>kafka.yml</a:t>
            </a:r>
            <a:r>
              <a:rPr kumimoji="1" lang="en" altLang="zh-TW" dirty="0"/>
              <a:t> 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r>
              <a:rPr kumimoji="1" lang="en" altLang="zh-TW" dirty="0"/>
              <a:t> start stop</a:t>
            </a:r>
          </a:p>
          <a:p>
            <a:r>
              <a:rPr kumimoji="1" lang="en" altLang="zh-TW" dirty="0"/>
              <a:t>unset COMPOSE_FILE</a:t>
            </a:r>
          </a:p>
        </p:txBody>
      </p:sp>
    </p:spTree>
    <p:extLst>
      <p:ext uri="{BB962C8B-B14F-4D97-AF65-F5344CB8AC3E}">
        <p14:creationId xmlns:p14="http://schemas.microsoft.com/office/powerpoint/2010/main" val="259793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593C7-8586-B244-9B83-0E31E865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Non-blocking synchronous REST APIs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6675D2-23DB-8046-AA5E-5965B007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09" y="1889047"/>
            <a:ext cx="7736977" cy="32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7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567EF-4AA4-DE4B-A846-02B3A88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Non-blocking persistence using Spring Data for MongoDB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9F2247-9045-494B-8B3C-DB582E91FA7E}"/>
              </a:ext>
            </a:extLst>
          </p:cNvPr>
          <p:cNvSpPr txBox="1"/>
          <p:nvPr/>
        </p:nvSpPr>
        <p:spPr>
          <a:xfrm>
            <a:off x="704666" y="1951463"/>
            <a:ext cx="106491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public interface </a:t>
            </a:r>
            <a:r>
              <a:rPr kumimoji="1" lang="en" altLang="zh-TW" dirty="0" err="1"/>
              <a:t>ProductRepository</a:t>
            </a:r>
            <a:r>
              <a:rPr kumimoji="1" lang="en" altLang="zh-TW" dirty="0"/>
              <a:t> extends </a:t>
            </a:r>
            <a:r>
              <a:rPr kumimoji="1" lang="en" altLang="zh-TW" dirty="0" err="1"/>
              <a:t>ReactiveCrudRepository</a:t>
            </a:r>
            <a:r>
              <a:rPr kumimoji="1" lang="en" altLang="zh-TW" dirty="0"/>
              <a:t> &lt;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, String&gt; {</a:t>
            </a:r>
          </a:p>
          <a:p>
            <a:r>
              <a:rPr kumimoji="1" lang="en" altLang="zh-TW" dirty="0"/>
              <a:t>    Mono&lt;</a:t>
            </a:r>
            <a:r>
              <a:rPr kumimoji="1" lang="en" altLang="zh-TW" dirty="0" err="1"/>
              <a:t>ProductEntity</a:t>
            </a:r>
            <a:r>
              <a:rPr kumimoji="1" lang="en" altLang="zh-TW" dirty="0"/>
              <a:t>&gt; </a:t>
            </a:r>
            <a:r>
              <a:rPr kumimoji="1" lang="en" altLang="zh-TW" dirty="0" err="1"/>
              <a:t>findByProductId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}</a:t>
            </a:r>
          </a:p>
          <a:p>
            <a:endParaRPr kumimoji="1" lang="en" altLang="zh-TW" dirty="0"/>
          </a:p>
          <a:p>
            <a:r>
              <a:rPr kumimoji="1" lang="en" altLang="zh-TW" dirty="0"/>
              <a:t>public interface </a:t>
            </a:r>
            <a:r>
              <a:rPr kumimoji="1" lang="en" altLang="zh-TW" dirty="0" err="1"/>
              <a:t>RecommendationRepository</a:t>
            </a:r>
            <a:r>
              <a:rPr kumimoji="1" lang="en" altLang="zh-TW" dirty="0"/>
              <a:t> extends </a:t>
            </a:r>
            <a:r>
              <a:rPr kumimoji="1" lang="en" altLang="zh-TW" dirty="0" err="1"/>
              <a:t>ReactiveCrudRepository</a:t>
            </a:r>
            <a:r>
              <a:rPr kumimoji="1" lang="en" altLang="zh-TW" dirty="0"/>
              <a:t>&lt;</a:t>
            </a:r>
            <a:r>
              <a:rPr kumimoji="1" lang="en" altLang="zh-TW" dirty="0" err="1"/>
              <a:t>RecommendationEntity</a:t>
            </a:r>
            <a:r>
              <a:rPr kumimoji="1" lang="en" altLang="zh-TW" dirty="0"/>
              <a:t>, String&gt; {</a:t>
            </a:r>
          </a:p>
          <a:p>
            <a:r>
              <a:rPr kumimoji="1" lang="en" altLang="zh-TW" dirty="0"/>
              <a:t>    Flux&lt;</a:t>
            </a:r>
            <a:r>
              <a:rPr kumimoji="1" lang="en" altLang="zh-TW" dirty="0" err="1"/>
              <a:t>RecommendationEntity</a:t>
            </a:r>
            <a:r>
              <a:rPr kumimoji="1" lang="en" altLang="zh-TW" dirty="0"/>
              <a:t>&gt; </a:t>
            </a:r>
            <a:r>
              <a:rPr kumimoji="1" lang="en" altLang="zh-TW" dirty="0" err="1"/>
              <a:t>findByProductId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96299B-1672-AF46-91B8-E6B5CBC3D7CD}"/>
              </a:ext>
            </a:extLst>
          </p:cNvPr>
          <p:cNvSpPr txBox="1"/>
          <p:nvPr/>
        </p:nvSpPr>
        <p:spPr>
          <a:xfrm>
            <a:off x="758283" y="4482790"/>
            <a:ext cx="9113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(In test: </a:t>
            </a:r>
            <a:r>
              <a:rPr lang="en" altLang="zh-TW" dirty="0"/>
              <a:t>set up a sequence of processing steps that both executes the repository find operation </a:t>
            </a:r>
          </a:p>
          <a:p>
            <a:r>
              <a:rPr lang="en" altLang="zh-TW" dirty="0"/>
              <a:t>and also verifies the result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 err="1"/>
              <a:t>StepVerifier.create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repository.findById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newEntity.getId</a:t>
            </a:r>
            <a:r>
              <a:rPr kumimoji="1" lang="en" altLang="zh-TW" dirty="0"/>
              <a:t>()))</a:t>
            </a:r>
          </a:p>
          <a:p>
            <a:r>
              <a:rPr kumimoji="1" lang="en" altLang="zh-TW" dirty="0"/>
              <a:t>  .</a:t>
            </a:r>
            <a:r>
              <a:rPr kumimoji="1" lang="en" altLang="zh-TW" dirty="0" err="1"/>
              <a:t>expectNextMatches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foundEntity</a:t>
            </a:r>
            <a:r>
              <a:rPr kumimoji="1" lang="en" altLang="zh-TW" dirty="0"/>
              <a:t> -&gt; </a:t>
            </a:r>
            <a:r>
              <a:rPr kumimoji="1" lang="en" altLang="zh-TW" dirty="0" err="1"/>
              <a:t>areProductEqual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newEntity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foundEntity</a:t>
            </a:r>
            <a:r>
              <a:rPr kumimoji="1" lang="en" altLang="zh-TW" dirty="0"/>
              <a:t>))</a:t>
            </a:r>
          </a:p>
          <a:p>
            <a:r>
              <a:rPr kumimoji="1" lang="en" altLang="zh-TW" dirty="0"/>
              <a:t>  .</a:t>
            </a:r>
            <a:r>
              <a:rPr kumimoji="1" lang="en" altLang="zh-TW" dirty="0" err="1"/>
              <a:t>verifyComplete</a:t>
            </a:r>
            <a:r>
              <a:rPr kumimoji="1" lang="en" altLang="zh-TW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28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9664D-0CAA-D245-988A-0D3941D3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Non-blocking REST APIs in the core services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05C4C7-D47E-C441-929E-774FB0493055}"/>
              </a:ext>
            </a:extLst>
          </p:cNvPr>
          <p:cNvSpPr txBox="1"/>
          <p:nvPr/>
        </p:nvSpPr>
        <p:spPr>
          <a:xfrm>
            <a:off x="838200" y="1690688"/>
            <a:ext cx="566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Mono&lt;Product&gt;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(@</a:t>
            </a:r>
            <a:r>
              <a:rPr kumimoji="1" lang="en" altLang="zh-TW" dirty="0" err="1"/>
              <a:t>PathVariable</a:t>
            </a:r>
            <a:r>
              <a:rPr kumimoji="1" lang="en" altLang="zh-TW" dirty="0"/>
              <a:t> 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B0BE58-E887-8643-84A9-822AEE640218}"/>
              </a:ext>
            </a:extLst>
          </p:cNvPr>
          <p:cNvSpPr txBox="1"/>
          <p:nvPr/>
        </p:nvSpPr>
        <p:spPr>
          <a:xfrm>
            <a:off x="838200" y="2564780"/>
            <a:ext cx="73655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(</a:t>
            </a:r>
            <a:r>
              <a:rPr lang="en" altLang="zh-TW" dirty="0"/>
              <a:t>fluent API in Project Reactor)</a:t>
            </a:r>
            <a:endParaRPr kumimoji="1" lang="en" altLang="zh-TW" dirty="0"/>
          </a:p>
          <a:p>
            <a:r>
              <a:rPr kumimoji="1" lang="en" altLang="zh-TW" dirty="0"/>
              <a:t>public Mono&lt;Product&gt;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if 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&lt; 1) {</a:t>
            </a:r>
          </a:p>
          <a:p>
            <a:r>
              <a:rPr kumimoji="1" lang="en" altLang="zh-TW" dirty="0"/>
              <a:t>      throw new </a:t>
            </a:r>
            <a:r>
              <a:rPr kumimoji="1" lang="en" altLang="zh-TW" dirty="0" err="1"/>
              <a:t>InvalidInputException</a:t>
            </a:r>
            <a:r>
              <a:rPr kumimoji="1" lang="en" altLang="zh-TW" dirty="0"/>
              <a:t>("Invalid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return </a:t>
            </a:r>
            <a:r>
              <a:rPr kumimoji="1" lang="en" altLang="zh-TW" dirty="0" err="1"/>
              <a:t>repository.findByProductId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  .</a:t>
            </a:r>
            <a:r>
              <a:rPr kumimoji="1" lang="en" altLang="zh-TW" dirty="0" err="1"/>
              <a:t>switchIfEmpty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Mono.error</a:t>
            </a:r>
            <a:r>
              <a:rPr kumimoji="1" lang="en" altLang="zh-TW" dirty="0"/>
              <a:t>(new </a:t>
            </a:r>
            <a:r>
              <a:rPr kumimoji="1" lang="en" altLang="zh-TW" dirty="0" err="1"/>
              <a:t>NotFoundException</a:t>
            </a:r>
            <a:r>
              <a:rPr kumimoji="1" lang="en" altLang="zh-TW" dirty="0"/>
              <a:t>("No product found</a:t>
            </a:r>
          </a:p>
          <a:p>
            <a:r>
              <a:rPr kumimoji="1" lang="en" altLang="zh-TW" dirty="0"/>
              <a:t>         for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)))</a:t>
            </a:r>
          </a:p>
          <a:p>
            <a:r>
              <a:rPr kumimoji="1" lang="en" altLang="zh-TW" dirty="0"/>
              <a:t>        .log(</a:t>
            </a:r>
            <a:r>
              <a:rPr kumimoji="1" lang="en" altLang="zh-TW" dirty="0" err="1"/>
              <a:t>LOG.getName</a:t>
            </a:r>
            <a:r>
              <a:rPr kumimoji="1" lang="en" altLang="zh-TW" dirty="0"/>
              <a:t>(), FINE)</a:t>
            </a:r>
          </a:p>
          <a:p>
            <a:r>
              <a:rPr kumimoji="1" lang="en" altLang="zh-TW" dirty="0"/>
              <a:t>        .map(e -&gt; </a:t>
            </a:r>
            <a:r>
              <a:rPr kumimoji="1" lang="en" altLang="zh-TW" dirty="0" err="1"/>
              <a:t>mapper.entityToApi</a:t>
            </a:r>
            <a:r>
              <a:rPr kumimoji="1" lang="en" altLang="zh-TW" dirty="0"/>
              <a:t>(e))</a:t>
            </a:r>
          </a:p>
          <a:p>
            <a:r>
              <a:rPr kumimoji="1" lang="en" altLang="zh-TW" dirty="0"/>
              <a:t>        .map(e -&gt; </a:t>
            </a:r>
            <a:r>
              <a:rPr kumimoji="1" lang="en" altLang="zh-TW" dirty="0" err="1"/>
              <a:t>setServiceAddress</a:t>
            </a:r>
            <a:r>
              <a:rPr kumimoji="1" lang="en" altLang="zh-TW" dirty="0"/>
              <a:t>(e));</a:t>
            </a:r>
          </a:p>
          <a:p>
            <a:r>
              <a:rPr kumimoji="1" lang="en" altLang="zh-TW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0430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E8679-B01F-D443-A545-9B7EE93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Running the blocking code using a Scheduler for relational database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F3FBF4-3F31-5A47-9A8B-945F52919723}"/>
              </a:ext>
            </a:extLst>
          </p:cNvPr>
          <p:cNvSpPr txBox="1"/>
          <p:nvPr/>
        </p:nvSpPr>
        <p:spPr>
          <a:xfrm>
            <a:off x="2098288" y="1918011"/>
            <a:ext cx="59391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public </a:t>
            </a:r>
            <a:r>
              <a:rPr kumimoji="1" lang="en" altLang="zh-TW" dirty="0" err="1"/>
              <a:t>ReviewServiceApplication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@Value("${app.threadPoolSize:10}") Integer </a:t>
            </a:r>
            <a:r>
              <a:rPr kumimoji="1" lang="en" altLang="zh-TW" dirty="0" err="1"/>
              <a:t>threadPoolSize</a:t>
            </a:r>
            <a:r>
              <a:rPr kumimoji="1" lang="en" altLang="zh-TW" dirty="0"/>
              <a:t>,</a:t>
            </a:r>
          </a:p>
          <a:p>
            <a:r>
              <a:rPr kumimoji="1" lang="en" altLang="zh-TW" dirty="0"/>
              <a:t>  @Value("${app.taskQueueSize:100}") Integer </a:t>
            </a:r>
            <a:r>
              <a:rPr kumimoji="1" lang="en" altLang="zh-TW" dirty="0" err="1"/>
              <a:t>taskQueueSize</a:t>
            </a:r>
            <a:endParaRPr kumimoji="1" lang="en" altLang="zh-TW" dirty="0"/>
          </a:p>
          <a:p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this.threadPoolSize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threadPoolSize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this.taskQueueSize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taskQueueSize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}</a:t>
            </a:r>
          </a:p>
          <a:p>
            <a:endParaRPr kumimoji="1" lang="en" altLang="zh-TW" dirty="0"/>
          </a:p>
          <a:p>
            <a:r>
              <a:rPr kumimoji="1" lang="en" altLang="zh-TW" dirty="0"/>
              <a:t>@Bean</a:t>
            </a:r>
          </a:p>
          <a:p>
            <a:r>
              <a:rPr kumimoji="1" lang="en" altLang="zh-TW" dirty="0"/>
              <a:t>public Scheduler </a:t>
            </a:r>
            <a:r>
              <a:rPr kumimoji="1" lang="en" altLang="zh-TW" dirty="0" err="1"/>
              <a:t>jdbcScheduler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return </a:t>
            </a:r>
            <a:r>
              <a:rPr kumimoji="1" lang="en" altLang="zh-TW" dirty="0" err="1"/>
              <a:t>Schedulers.newBoundedElastic</a:t>
            </a:r>
            <a:r>
              <a:rPr kumimoji="1" lang="en" altLang="zh-TW" dirty="0"/>
              <a:t>(</a:t>
            </a:r>
            <a:r>
              <a:rPr kumimoji="1" lang="en" altLang="zh-TW" dirty="0" err="1"/>
              <a:t>threadPoolSize</a:t>
            </a:r>
            <a:r>
              <a:rPr kumimoji="1" lang="en" altLang="zh-TW" dirty="0"/>
              <a:t>,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taskQueueSize</a:t>
            </a:r>
            <a:r>
              <a:rPr kumimoji="1" lang="en" altLang="zh-TW" dirty="0"/>
              <a:t>, "</a:t>
            </a:r>
            <a:r>
              <a:rPr kumimoji="1" lang="en" altLang="zh-TW" dirty="0" err="1"/>
              <a:t>jdbc</a:t>
            </a:r>
            <a:r>
              <a:rPr kumimoji="1" lang="en" altLang="zh-TW" dirty="0"/>
              <a:t>-pool");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50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A415-8CC5-0241-9225-998B9F6A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CBA320-6D18-784B-A6F7-BCB9753FCB01}"/>
              </a:ext>
            </a:extLst>
          </p:cNvPr>
          <p:cNvSpPr txBox="1"/>
          <p:nvPr/>
        </p:nvSpPr>
        <p:spPr>
          <a:xfrm>
            <a:off x="2196789" y="2036377"/>
            <a:ext cx="6828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  public Flux&lt;Review&gt; </a:t>
            </a:r>
            <a:r>
              <a:rPr kumimoji="1" lang="en" altLang="zh-TW" dirty="0" err="1"/>
              <a:t>getReviews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if 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&lt; 1) {</a:t>
            </a:r>
          </a:p>
          <a:p>
            <a:r>
              <a:rPr kumimoji="1" lang="en" altLang="zh-TW" dirty="0"/>
              <a:t>      throw new </a:t>
            </a:r>
            <a:r>
              <a:rPr kumimoji="1" lang="en" altLang="zh-TW" dirty="0" err="1"/>
              <a:t>InvalidInputException</a:t>
            </a:r>
            <a:r>
              <a:rPr kumimoji="1" lang="en" altLang="zh-TW" dirty="0"/>
              <a:t>("Invalid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: 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  }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LOG.info</a:t>
            </a:r>
            <a:r>
              <a:rPr kumimoji="1" lang="en" altLang="zh-TW" dirty="0"/>
              <a:t>("Will get reviews for product with id={}",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return </a:t>
            </a:r>
            <a:r>
              <a:rPr kumimoji="1" lang="en" altLang="zh-TW" dirty="0" err="1"/>
              <a:t>Mono.fromCallable</a:t>
            </a:r>
            <a:r>
              <a:rPr kumimoji="1" lang="en" altLang="zh-TW" dirty="0"/>
              <a:t>(() -&gt; </a:t>
            </a:r>
            <a:r>
              <a:rPr kumimoji="1" lang="en" altLang="zh-TW" dirty="0" err="1"/>
              <a:t>internalGetReviews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flatMapMany</a:t>
            </a:r>
            <a:r>
              <a:rPr kumimoji="1" lang="en" altLang="zh-TW" dirty="0"/>
              <a:t>(Flux::</a:t>
            </a:r>
            <a:r>
              <a:rPr kumimoji="1" lang="en" altLang="zh-TW" dirty="0" err="1"/>
              <a:t>fromIterable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.log(</a:t>
            </a:r>
            <a:r>
              <a:rPr kumimoji="1" lang="en" altLang="zh-TW" dirty="0" err="1"/>
              <a:t>LOG.getName</a:t>
            </a:r>
            <a:r>
              <a:rPr kumimoji="1" lang="en" altLang="zh-TW" dirty="0"/>
              <a:t>(), FINE)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subscribeOn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jdbcScheduler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  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1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4A5D2-28C3-4C4E-918E-DE7B2F32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Non-blocking REST APIs in the composite services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4D3D3C-35AC-B441-9013-2A8FAA1182F2}"/>
              </a:ext>
            </a:extLst>
          </p:cNvPr>
          <p:cNvSpPr txBox="1"/>
          <p:nvPr/>
        </p:nvSpPr>
        <p:spPr>
          <a:xfrm>
            <a:off x="3167442" y="1126273"/>
            <a:ext cx="58571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Mono&lt;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&gt;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return </a:t>
            </a:r>
            <a:r>
              <a:rPr kumimoji="1" lang="en" altLang="zh-TW" dirty="0" err="1"/>
              <a:t>Mono.zip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</a:t>
            </a:r>
          </a:p>
          <a:p>
            <a:r>
              <a:rPr kumimoji="1" lang="en" altLang="zh-TW" dirty="0"/>
              <a:t>    values -&gt; </a:t>
            </a:r>
            <a:r>
              <a:rPr kumimoji="1" lang="en" altLang="zh-TW" dirty="0" err="1"/>
              <a:t>createProductAggregate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  (Product) values[0], </a:t>
            </a:r>
          </a:p>
          <a:p>
            <a:r>
              <a:rPr kumimoji="1" lang="en" altLang="zh-TW" dirty="0"/>
              <a:t>      (List&lt;Recommendation&gt;) values[1], </a:t>
            </a:r>
          </a:p>
          <a:p>
            <a:r>
              <a:rPr kumimoji="1" lang="en" altLang="zh-TW" dirty="0"/>
              <a:t>      (List&lt;Review&gt;) values[2], 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serviceUtil.getServiceAddress</a:t>
            </a:r>
            <a:r>
              <a:rPr kumimoji="1" lang="en" altLang="zh-TW" dirty="0"/>
              <a:t>()),</a:t>
            </a:r>
          </a:p>
          <a:p>
            <a:r>
              <a:rPr kumimoji="1" lang="en" altLang="zh-TW" dirty="0"/>
              <a:t>     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integration.getProduct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),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integration.getRecommendations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).</a:t>
            </a:r>
            <a:r>
              <a:rPr kumimoji="1" lang="en" altLang="zh-TW" dirty="0" err="1"/>
              <a:t>collectList</a:t>
            </a:r>
            <a:r>
              <a:rPr kumimoji="1" lang="en" altLang="zh-TW" dirty="0"/>
              <a:t>(),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integration.getReviews</a:t>
            </a:r>
            <a:r>
              <a:rPr kumimoji="1" lang="en" altLang="zh-TW" dirty="0"/>
              <a:t>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).</a:t>
            </a:r>
            <a:r>
              <a:rPr kumimoji="1" lang="en" altLang="zh-TW" dirty="0" err="1"/>
              <a:t>collectList</a:t>
            </a:r>
            <a:r>
              <a:rPr kumimoji="1" lang="en" altLang="zh-TW" dirty="0"/>
              <a:t>())</a:t>
            </a:r>
          </a:p>
          <a:p>
            <a:r>
              <a:rPr kumimoji="1" lang="en" altLang="zh-TW" dirty="0"/>
              <a:t>      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doOnError</a:t>
            </a:r>
            <a:r>
              <a:rPr kumimoji="1" lang="en" altLang="zh-TW" dirty="0"/>
              <a:t>(ex -&gt; 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LOG.warn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getCompositeProduct</a:t>
            </a:r>
            <a:r>
              <a:rPr kumimoji="1" lang="en" altLang="zh-TW" dirty="0"/>
              <a:t> failed: {}", </a:t>
            </a:r>
          </a:p>
          <a:p>
            <a:r>
              <a:rPr kumimoji="1" lang="en" altLang="zh-TW" dirty="0"/>
              <a:t>      </a:t>
            </a:r>
            <a:r>
              <a:rPr kumimoji="1" lang="en" altLang="zh-TW" dirty="0" err="1"/>
              <a:t>ex.toString</a:t>
            </a:r>
            <a:r>
              <a:rPr kumimoji="1" lang="en" altLang="zh-TW" dirty="0"/>
              <a:t>()))</a:t>
            </a:r>
          </a:p>
          <a:p>
            <a:r>
              <a:rPr kumimoji="1" lang="en" altLang="zh-TW" dirty="0"/>
              <a:t>    .log(</a:t>
            </a:r>
            <a:r>
              <a:rPr kumimoji="1" lang="en" altLang="zh-TW" dirty="0" err="1"/>
              <a:t>LOG.getName</a:t>
            </a:r>
            <a:r>
              <a:rPr kumimoji="1" lang="en" altLang="zh-TW" dirty="0"/>
              <a:t>(), FINE);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0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3194</Words>
  <Application>Microsoft Macintosh PowerPoint</Application>
  <PresentationFormat>寬螢幕</PresentationFormat>
  <Paragraphs>467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佈景主題</vt:lpstr>
      <vt:lpstr>Reactive Microservices</vt:lpstr>
      <vt:lpstr>Non-blocking synchronous APIs and event-driven asynchronous services</vt:lpstr>
      <vt:lpstr>Reactive architecture</vt:lpstr>
      <vt:lpstr>Non-blocking synchronous REST APIs</vt:lpstr>
      <vt:lpstr>Non-blocking persistence using Spring Data for MongoDB</vt:lpstr>
      <vt:lpstr>Non-blocking REST APIs in the core services</vt:lpstr>
      <vt:lpstr>Running the blocking code using a Scheduler for relational database</vt:lpstr>
      <vt:lpstr>PowerPoint 簡報</vt:lpstr>
      <vt:lpstr>Non-blocking REST APIs in the composite services</vt:lpstr>
      <vt:lpstr> Integration layer: WebClient</vt:lpstr>
      <vt:lpstr>Test code</vt:lpstr>
      <vt:lpstr>Event-driven asynchronous services</vt:lpstr>
      <vt:lpstr>Spring Cloud Stream and messaging</vt:lpstr>
      <vt:lpstr>Consumer groups</vt:lpstr>
      <vt:lpstr>Retries and dead-letter queues</vt:lpstr>
      <vt:lpstr>Guaranteed order and partitions</vt:lpstr>
      <vt:lpstr>Topics and events</vt:lpstr>
      <vt:lpstr>Configuring Spring Cloud Stream and binders for RabbitMQ and Kafka</vt:lpstr>
      <vt:lpstr>Message processors in product service</vt:lpstr>
      <vt:lpstr>block()</vt:lpstr>
      <vt:lpstr> Service implementations</vt:lpstr>
      <vt:lpstr>Configuration for consuming events: application.yml</vt:lpstr>
      <vt:lpstr>Test code</vt:lpstr>
      <vt:lpstr>Publishing events in the integration layer</vt:lpstr>
      <vt:lpstr>Configuration for publishing events</vt:lpstr>
      <vt:lpstr>Test code</vt:lpstr>
      <vt:lpstr>Saving events</vt:lpstr>
      <vt:lpstr>Health API</vt:lpstr>
      <vt:lpstr>Using RabbitMQ without using partitions</vt:lpstr>
      <vt:lpstr>Manual tests</vt:lpstr>
      <vt:lpstr>PowerPoint 簡報</vt:lpstr>
      <vt:lpstr>RabbitMQ</vt:lpstr>
      <vt:lpstr>Using RabbitMQ with partitions</vt:lpstr>
      <vt:lpstr>Using Kafka with two partitions per topic</vt:lpstr>
      <vt:lpstr>PowerPoint 簡報</vt:lpstr>
      <vt:lpstr>Running automated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Microservices</dc:title>
  <dc:creator>郭育郡</dc:creator>
  <cp:lastModifiedBy>郭育郡</cp:lastModifiedBy>
  <cp:revision>163</cp:revision>
  <dcterms:created xsi:type="dcterms:W3CDTF">2022-02-08T08:21:11Z</dcterms:created>
  <dcterms:modified xsi:type="dcterms:W3CDTF">2022-02-09T03:48:03Z</dcterms:modified>
</cp:coreProperties>
</file>