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64" r:id="rId6"/>
    <p:sldId id="265" r:id="rId7"/>
    <p:sldId id="273" r:id="rId8"/>
    <p:sldId id="274" r:id="rId9"/>
    <p:sldId id="275" r:id="rId10"/>
    <p:sldId id="276" r:id="rId11"/>
    <p:sldId id="277" r:id="rId12"/>
    <p:sldId id="278" r:id="rId13"/>
    <p:sldId id="258" r:id="rId14"/>
    <p:sldId id="259" r:id="rId15"/>
    <p:sldId id="260" r:id="rId16"/>
    <p:sldId id="261" r:id="rId17"/>
    <p:sldId id="272" r:id="rId18"/>
    <p:sldId id="262" r:id="rId19"/>
    <p:sldId id="263" r:id="rId20"/>
    <p:sldId id="279" r:id="rId21"/>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2"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2"/>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gs" Target="tags/tag146.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MiXcan：一个细胞类型感知转录组关联研究的框架</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4.xml"/><Relationship Id="rId2" Type="http://schemas.openxmlformats.org/officeDocument/2006/relationships/image" Target="../media/image1.png"/><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9" Type="http://schemas.openxmlformats.org/officeDocument/2006/relationships/image" Target="../media/image39.png"/><Relationship Id="rId8" Type="http://schemas.openxmlformats.org/officeDocument/2006/relationships/tags" Target="../tags/tag121.xml"/><Relationship Id="rId7" Type="http://schemas.openxmlformats.org/officeDocument/2006/relationships/image" Target="../media/image38.png"/><Relationship Id="rId6" Type="http://schemas.openxmlformats.org/officeDocument/2006/relationships/tags" Target="../tags/tag120.xml"/><Relationship Id="rId5" Type="http://schemas.openxmlformats.org/officeDocument/2006/relationships/image" Target="../media/image37.png"/><Relationship Id="rId4" Type="http://schemas.openxmlformats.org/officeDocument/2006/relationships/tags" Target="../tags/tag119.xml"/><Relationship Id="rId3" Type="http://schemas.openxmlformats.org/officeDocument/2006/relationships/image" Target="../media/image36.png"/><Relationship Id="rId2" Type="http://schemas.openxmlformats.org/officeDocument/2006/relationships/tags" Target="../tags/tag118.xml"/><Relationship Id="rId11" Type="http://schemas.openxmlformats.org/officeDocument/2006/relationships/slideLayout" Target="../slideLayouts/slideLayout2.xml"/><Relationship Id="rId10" Type="http://schemas.openxmlformats.org/officeDocument/2006/relationships/tags" Target="../tags/tag122.xml"/><Relationship Id="rId1" Type="http://schemas.openxmlformats.org/officeDocument/2006/relationships/tags" Target="../tags/tag117.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24.xml"/><Relationship Id="rId2" Type="http://schemas.openxmlformats.org/officeDocument/2006/relationships/image" Target="../media/image40.png"/><Relationship Id="rId1" Type="http://schemas.openxmlformats.org/officeDocument/2006/relationships/tags" Target="../tags/tag123.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26.xml"/><Relationship Id="rId2" Type="http://schemas.openxmlformats.org/officeDocument/2006/relationships/image" Target="../media/image41.png"/><Relationship Id="rId1" Type="http://schemas.openxmlformats.org/officeDocument/2006/relationships/tags" Target="../tags/tag125.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28.xml"/><Relationship Id="rId2" Type="http://schemas.openxmlformats.org/officeDocument/2006/relationships/image" Target="../media/image42.png"/><Relationship Id="rId1" Type="http://schemas.openxmlformats.org/officeDocument/2006/relationships/tags" Target="../tags/tag127.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30.xml"/><Relationship Id="rId2" Type="http://schemas.openxmlformats.org/officeDocument/2006/relationships/image" Target="../media/image43.png"/><Relationship Id="rId1" Type="http://schemas.openxmlformats.org/officeDocument/2006/relationships/tags" Target="../tags/tag129.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33.xml"/><Relationship Id="rId3" Type="http://schemas.openxmlformats.org/officeDocument/2006/relationships/tags" Target="../tags/tag132.xml"/><Relationship Id="rId2" Type="http://schemas.openxmlformats.org/officeDocument/2006/relationships/image" Target="../media/image44.png"/><Relationship Id="rId1" Type="http://schemas.openxmlformats.org/officeDocument/2006/relationships/tags" Target="../tags/tag131.xml"/></Relationships>
</file>

<file path=ppt/slides/_rels/slide16.xml.rels><?xml version="1.0" encoding="UTF-8" standalone="yes"?>
<Relationships xmlns="http://schemas.openxmlformats.org/package/2006/relationships"><Relationship Id="rId9" Type="http://schemas.openxmlformats.org/officeDocument/2006/relationships/tags" Target="../tags/tag138.xml"/><Relationship Id="rId8" Type="http://schemas.openxmlformats.org/officeDocument/2006/relationships/image" Target="../media/image48.png"/><Relationship Id="rId7" Type="http://schemas.openxmlformats.org/officeDocument/2006/relationships/tags" Target="../tags/tag137.xml"/><Relationship Id="rId6" Type="http://schemas.openxmlformats.org/officeDocument/2006/relationships/image" Target="../media/image47.png"/><Relationship Id="rId5" Type="http://schemas.openxmlformats.org/officeDocument/2006/relationships/tags" Target="../tags/tag136.xml"/><Relationship Id="rId4" Type="http://schemas.openxmlformats.org/officeDocument/2006/relationships/image" Target="../media/image46.png"/><Relationship Id="rId3" Type="http://schemas.openxmlformats.org/officeDocument/2006/relationships/tags" Target="../tags/tag135.xml"/><Relationship Id="rId2" Type="http://schemas.openxmlformats.org/officeDocument/2006/relationships/image" Target="../media/image45.png"/><Relationship Id="rId16" Type="http://schemas.openxmlformats.org/officeDocument/2006/relationships/slideLayout" Target="../slideLayouts/slideLayout2.xml"/><Relationship Id="rId15" Type="http://schemas.openxmlformats.org/officeDocument/2006/relationships/tags" Target="../tags/tag142.xml"/><Relationship Id="rId14" Type="http://schemas.openxmlformats.org/officeDocument/2006/relationships/image" Target="../media/image50.png"/><Relationship Id="rId13" Type="http://schemas.openxmlformats.org/officeDocument/2006/relationships/tags" Target="../tags/tag141.xml"/><Relationship Id="rId12" Type="http://schemas.openxmlformats.org/officeDocument/2006/relationships/image" Target="../media/image49.png"/><Relationship Id="rId11" Type="http://schemas.openxmlformats.org/officeDocument/2006/relationships/tags" Target="../tags/tag140.xml"/><Relationship Id="rId10" Type="http://schemas.openxmlformats.org/officeDocument/2006/relationships/tags" Target="../tags/tag139.xml"/><Relationship Id="rId1" Type="http://schemas.openxmlformats.org/officeDocument/2006/relationships/tags" Target="../tags/tag134.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44.xml"/><Relationship Id="rId2" Type="http://schemas.openxmlformats.org/officeDocument/2006/relationships/image" Target="../media/image51.png"/><Relationship Id="rId1" Type="http://schemas.openxmlformats.org/officeDocument/2006/relationships/tags" Target="../tags/tag14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3.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tags" Target="../tags/tag70.xml"/><Relationship Id="rId7" Type="http://schemas.openxmlformats.org/officeDocument/2006/relationships/tags" Target="../tags/tag69.xml"/><Relationship Id="rId6" Type="http://schemas.openxmlformats.org/officeDocument/2006/relationships/image" Target="../media/image4.png"/><Relationship Id="rId5" Type="http://schemas.openxmlformats.org/officeDocument/2006/relationships/tags" Target="../tags/tag68.xml"/><Relationship Id="rId4" Type="http://schemas.openxmlformats.org/officeDocument/2006/relationships/image" Target="../media/image3.png"/><Relationship Id="rId3" Type="http://schemas.openxmlformats.org/officeDocument/2006/relationships/tags" Target="../tags/tag67.xml"/><Relationship Id="rId2" Type="http://schemas.openxmlformats.org/officeDocument/2006/relationships/image" Target="../media/image2.png"/><Relationship Id="rId14" Type="http://schemas.openxmlformats.org/officeDocument/2006/relationships/slideLayout" Target="../slideLayouts/slideLayout2.xml"/><Relationship Id="rId13" Type="http://schemas.openxmlformats.org/officeDocument/2006/relationships/tags" Target="../tags/tag73.xml"/><Relationship Id="rId12" Type="http://schemas.openxmlformats.org/officeDocument/2006/relationships/image" Target="../media/image6.png"/><Relationship Id="rId11" Type="http://schemas.openxmlformats.org/officeDocument/2006/relationships/tags" Target="../tags/tag72.xml"/><Relationship Id="rId10" Type="http://schemas.openxmlformats.org/officeDocument/2006/relationships/tags" Target="../tags/tag71.xml"/><Relationship Id="rId1" Type="http://schemas.openxmlformats.org/officeDocument/2006/relationships/tags" Target="../tags/tag66.xml"/></Relationships>
</file>

<file path=ppt/slides/_rels/slide4.xml.rels><?xml version="1.0" encoding="UTF-8" standalone="yes"?>
<Relationships xmlns="http://schemas.openxmlformats.org/package/2006/relationships"><Relationship Id="rId9" Type="http://schemas.openxmlformats.org/officeDocument/2006/relationships/tags" Target="../tags/tag78.xml"/><Relationship Id="rId8" Type="http://schemas.openxmlformats.org/officeDocument/2006/relationships/image" Target="../media/image10.png"/><Relationship Id="rId7" Type="http://schemas.openxmlformats.org/officeDocument/2006/relationships/tags" Target="../tags/tag77.xml"/><Relationship Id="rId6" Type="http://schemas.openxmlformats.org/officeDocument/2006/relationships/image" Target="../media/image9.png"/><Relationship Id="rId5" Type="http://schemas.openxmlformats.org/officeDocument/2006/relationships/tags" Target="../tags/tag76.xml"/><Relationship Id="rId4" Type="http://schemas.openxmlformats.org/officeDocument/2006/relationships/image" Target="../media/image8.png"/><Relationship Id="rId3" Type="http://schemas.openxmlformats.org/officeDocument/2006/relationships/tags" Target="../tags/tag75.xml"/><Relationship Id="rId2" Type="http://schemas.openxmlformats.org/officeDocument/2006/relationships/image" Target="../media/image7.png"/><Relationship Id="rId15" Type="http://schemas.openxmlformats.org/officeDocument/2006/relationships/slideLayout" Target="../slideLayouts/slideLayout2.xml"/><Relationship Id="rId14" Type="http://schemas.openxmlformats.org/officeDocument/2006/relationships/tags" Target="../tags/tag81.xml"/><Relationship Id="rId13" Type="http://schemas.openxmlformats.org/officeDocument/2006/relationships/image" Target="../media/image12.png"/><Relationship Id="rId12" Type="http://schemas.openxmlformats.org/officeDocument/2006/relationships/tags" Target="../tags/tag80.xml"/><Relationship Id="rId11" Type="http://schemas.openxmlformats.org/officeDocument/2006/relationships/tags" Target="../tags/tag79.xml"/><Relationship Id="rId10" Type="http://schemas.openxmlformats.org/officeDocument/2006/relationships/image" Target="../media/image11.png"/><Relationship Id="rId1" Type="http://schemas.openxmlformats.org/officeDocument/2006/relationships/tags" Target="../tags/tag74.xml"/></Relationships>
</file>

<file path=ppt/slides/_rels/slide5.xml.rels><?xml version="1.0" encoding="UTF-8" standalone="yes"?>
<Relationships xmlns="http://schemas.openxmlformats.org/package/2006/relationships"><Relationship Id="rId9" Type="http://schemas.openxmlformats.org/officeDocument/2006/relationships/image" Target="../media/image16.png"/><Relationship Id="rId8" Type="http://schemas.openxmlformats.org/officeDocument/2006/relationships/tags" Target="../tags/tag86.xml"/><Relationship Id="rId7" Type="http://schemas.openxmlformats.org/officeDocument/2006/relationships/image" Target="../media/image15.png"/><Relationship Id="rId6" Type="http://schemas.openxmlformats.org/officeDocument/2006/relationships/tags" Target="../tags/tag85.xml"/><Relationship Id="rId5" Type="http://schemas.openxmlformats.org/officeDocument/2006/relationships/image" Target="../media/image14.png"/><Relationship Id="rId4" Type="http://schemas.openxmlformats.org/officeDocument/2006/relationships/tags" Target="../tags/tag84.xml"/><Relationship Id="rId3" Type="http://schemas.openxmlformats.org/officeDocument/2006/relationships/image" Target="../media/image13.png"/><Relationship Id="rId2" Type="http://schemas.openxmlformats.org/officeDocument/2006/relationships/tags" Target="../tags/tag83.xml"/><Relationship Id="rId11" Type="http://schemas.openxmlformats.org/officeDocument/2006/relationships/slideLayout" Target="../slideLayouts/slideLayout2.xml"/><Relationship Id="rId10" Type="http://schemas.openxmlformats.org/officeDocument/2006/relationships/tags" Target="../tags/tag87.xml"/><Relationship Id="rId1" Type="http://schemas.openxmlformats.org/officeDocument/2006/relationships/tags" Target="../tags/tag82.xml"/></Relationships>
</file>

<file path=ppt/slides/_rels/slide6.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tags" Target="../tags/tag92.xml"/><Relationship Id="rId7" Type="http://schemas.openxmlformats.org/officeDocument/2006/relationships/image" Target="../media/image19.png"/><Relationship Id="rId6" Type="http://schemas.openxmlformats.org/officeDocument/2006/relationships/tags" Target="../tags/tag91.xml"/><Relationship Id="rId5" Type="http://schemas.openxmlformats.org/officeDocument/2006/relationships/image" Target="../media/image18.png"/><Relationship Id="rId4" Type="http://schemas.openxmlformats.org/officeDocument/2006/relationships/tags" Target="../tags/tag90.xml"/><Relationship Id="rId3" Type="http://schemas.openxmlformats.org/officeDocument/2006/relationships/image" Target="../media/image17.png"/><Relationship Id="rId2" Type="http://schemas.openxmlformats.org/officeDocument/2006/relationships/tags" Target="../tags/tag89.xml"/><Relationship Id="rId13" Type="http://schemas.openxmlformats.org/officeDocument/2006/relationships/slideLayout" Target="../slideLayouts/slideLayout2.xml"/><Relationship Id="rId12" Type="http://schemas.openxmlformats.org/officeDocument/2006/relationships/tags" Target="../tags/tag94.xml"/><Relationship Id="rId11" Type="http://schemas.openxmlformats.org/officeDocument/2006/relationships/image" Target="../media/image21.png"/><Relationship Id="rId10" Type="http://schemas.openxmlformats.org/officeDocument/2006/relationships/tags" Target="../tags/tag93.xml"/><Relationship Id="rId1" Type="http://schemas.openxmlformats.org/officeDocument/2006/relationships/tags" Target="../tags/tag88.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98.xml"/><Relationship Id="rId5" Type="http://schemas.openxmlformats.org/officeDocument/2006/relationships/image" Target="../media/image23.png"/><Relationship Id="rId4" Type="http://schemas.openxmlformats.org/officeDocument/2006/relationships/tags" Target="../tags/tag97.xml"/><Relationship Id="rId3" Type="http://schemas.openxmlformats.org/officeDocument/2006/relationships/image" Target="../media/image22.png"/><Relationship Id="rId2" Type="http://schemas.openxmlformats.org/officeDocument/2006/relationships/tags" Target="../tags/tag96.xml"/><Relationship Id="rId1" Type="http://schemas.openxmlformats.org/officeDocument/2006/relationships/tags" Target="../tags/tag95.xml"/></Relationships>
</file>

<file path=ppt/slides/_rels/slide8.xml.rels><?xml version="1.0" encoding="UTF-8" standalone="yes"?>
<Relationships xmlns="http://schemas.openxmlformats.org/package/2006/relationships"><Relationship Id="rId9" Type="http://schemas.openxmlformats.org/officeDocument/2006/relationships/tags" Target="../tags/tag104.xml"/><Relationship Id="rId8" Type="http://schemas.openxmlformats.org/officeDocument/2006/relationships/tags" Target="../tags/tag103.xml"/><Relationship Id="rId7" Type="http://schemas.openxmlformats.org/officeDocument/2006/relationships/image" Target="../media/image26.png"/><Relationship Id="rId6" Type="http://schemas.openxmlformats.org/officeDocument/2006/relationships/tags" Target="../tags/tag102.xml"/><Relationship Id="rId5" Type="http://schemas.openxmlformats.org/officeDocument/2006/relationships/image" Target="../media/image25.png"/><Relationship Id="rId4" Type="http://schemas.openxmlformats.org/officeDocument/2006/relationships/tags" Target="../tags/tag101.xml"/><Relationship Id="rId3" Type="http://schemas.openxmlformats.org/officeDocument/2006/relationships/image" Target="../media/image24.png"/><Relationship Id="rId2" Type="http://schemas.openxmlformats.org/officeDocument/2006/relationships/tags" Target="../tags/tag100.xml"/><Relationship Id="rId11" Type="http://schemas.openxmlformats.org/officeDocument/2006/relationships/slideLayout" Target="../slideLayouts/slideLayout2.xml"/><Relationship Id="rId10" Type="http://schemas.openxmlformats.org/officeDocument/2006/relationships/tags" Target="../tags/tag105.xml"/><Relationship Id="rId1" Type="http://schemas.openxmlformats.org/officeDocument/2006/relationships/tags" Target="../tags/tag99.xml"/></Relationships>
</file>

<file path=ppt/slides/_rels/slide9.xml.rels><?xml version="1.0" encoding="UTF-8" standalone="yes"?>
<Relationships xmlns="http://schemas.openxmlformats.org/package/2006/relationships"><Relationship Id="rId9" Type="http://schemas.openxmlformats.org/officeDocument/2006/relationships/image" Target="../media/image30.png"/><Relationship Id="rId8" Type="http://schemas.openxmlformats.org/officeDocument/2006/relationships/tags" Target="../tags/tag110.xml"/><Relationship Id="rId7" Type="http://schemas.openxmlformats.org/officeDocument/2006/relationships/image" Target="../media/image29.png"/><Relationship Id="rId6" Type="http://schemas.openxmlformats.org/officeDocument/2006/relationships/tags" Target="../tags/tag109.xml"/><Relationship Id="rId5" Type="http://schemas.openxmlformats.org/officeDocument/2006/relationships/image" Target="../media/image28.png"/><Relationship Id="rId4" Type="http://schemas.openxmlformats.org/officeDocument/2006/relationships/tags" Target="../tags/tag108.xml"/><Relationship Id="rId3" Type="http://schemas.openxmlformats.org/officeDocument/2006/relationships/image" Target="../media/image27.png"/><Relationship Id="rId21" Type="http://schemas.openxmlformats.org/officeDocument/2006/relationships/slideLayout" Target="../slideLayouts/slideLayout2.xml"/><Relationship Id="rId20" Type="http://schemas.openxmlformats.org/officeDocument/2006/relationships/tags" Target="../tags/tag116.xml"/><Relationship Id="rId2" Type="http://schemas.openxmlformats.org/officeDocument/2006/relationships/tags" Target="../tags/tag107.xml"/><Relationship Id="rId19" Type="http://schemas.openxmlformats.org/officeDocument/2006/relationships/image" Target="../media/image35.png"/><Relationship Id="rId18" Type="http://schemas.openxmlformats.org/officeDocument/2006/relationships/tags" Target="../tags/tag115.xml"/><Relationship Id="rId17" Type="http://schemas.openxmlformats.org/officeDocument/2006/relationships/image" Target="../media/image34.png"/><Relationship Id="rId16" Type="http://schemas.openxmlformats.org/officeDocument/2006/relationships/tags" Target="../tags/tag114.xml"/><Relationship Id="rId15" Type="http://schemas.openxmlformats.org/officeDocument/2006/relationships/image" Target="../media/image33.png"/><Relationship Id="rId14" Type="http://schemas.openxmlformats.org/officeDocument/2006/relationships/tags" Target="../tags/tag113.xml"/><Relationship Id="rId13" Type="http://schemas.openxmlformats.org/officeDocument/2006/relationships/image" Target="../media/image32.png"/><Relationship Id="rId12" Type="http://schemas.openxmlformats.org/officeDocument/2006/relationships/tags" Target="../tags/tag112.xml"/><Relationship Id="rId11" Type="http://schemas.openxmlformats.org/officeDocument/2006/relationships/image" Target="../media/image31.png"/><Relationship Id="rId10" Type="http://schemas.openxmlformats.org/officeDocument/2006/relationships/tags" Target="../tags/tag111.xml"/><Relationship Id="rId1" Type="http://schemas.openxmlformats.org/officeDocument/2006/relationships/tags" Target="../tags/tag10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XS%$G3XYGE{6}20B}JRW]D2"/>
          <p:cNvPicPr>
            <a:picLocks noChangeAspect="1"/>
          </p:cNvPicPr>
          <p:nvPr>
            <p:custDataLst>
              <p:tags r:id="rId1"/>
            </p:custDataLst>
          </p:nvPr>
        </p:nvPicPr>
        <p:blipFill>
          <a:blip r:embed="rId2"/>
          <a:stretch>
            <a:fillRect/>
          </a:stretch>
        </p:blipFill>
        <p:spPr>
          <a:xfrm>
            <a:off x="492760" y="323215"/>
            <a:ext cx="11153140" cy="5250180"/>
          </a:xfrm>
          <a:prstGeom prst="rect">
            <a:avLst/>
          </a:prstGeom>
        </p:spPr>
      </p:pic>
      <p:sp>
        <p:nvSpPr>
          <p:cNvPr id="5" name="文本框 4"/>
          <p:cNvSpPr txBox="1"/>
          <p:nvPr/>
        </p:nvSpPr>
        <p:spPr>
          <a:xfrm>
            <a:off x="9056370" y="5939790"/>
            <a:ext cx="2047240" cy="368300"/>
          </a:xfrm>
          <a:prstGeom prst="rect">
            <a:avLst/>
          </a:prstGeom>
          <a:noFill/>
        </p:spPr>
        <p:txBody>
          <a:bodyPr wrap="square" rtlCol="0">
            <a:spAutoFit/>
          </a:bodyPr>
          <a:p>
            <a:r>
              <a:rPr lang="zh-CN" altLang="en-US"/>
              <a:t>演讲人：</a:t>
            </a:r>
            <a:r>
              <a:rPr lang="zh-CN" altLang="en-US"/>
              <a:t>段志伟</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23895" y="889690"/>
            <a:ext cx="10969200" cy="4759200"/>
          </a:xfrm>
        </p:spPr>
        <p:txBody>
          <a:bodyPr/>
          <a:p>
            <a:r>
              <a:rPr lang="en-US" altLang="zh-CN">
                <a:sym typeface="+mn-ea"/>
              </a:rPr>
              <a:t>2.4 Association analysis with cell-type-level prediction models</a:t>
            </a:r>
            <a:endParaRPr lang="zh-CN" altLang="en-US"/>
          </a:p>
          <a:p>
            <a:pPr marL="0" indent="457200">
              <a:buNone/>
            </a:pPr>
            <a:r>
              <a:rPr lang="zh-CN" altLang="en-US"/>
              <a:t>As a result, if an association exists in one cell type, analysis in the</a:t>
            </a:r>
            <a:r>
              <a:rPr lang="en-US" altLang="zh-CN"/>
              <a:t> </a:t>
            </a:r>
            <a:r>
              <a:rPr lang="zh-CN" altLang="en-US"/>
              <a:t>other cell type may also capture this association, resulting in an inflated type I error for inferring</a:t>
            </a:r>
            <a:r>
              <a:rPr lang="en-US" altLang="zh-CN"/>
              <a:t> </a:t>
            </a:r>
            <a:r>
              <a:rPr lang="zh-CN" altLang="en-US"/>
              <a:t>associations in each cell type. To avoid this</a:t>
            </a:r>
            <a:r>
              <a:rPr lang="en-US" altLang="zh-CN"/>
              <a:t> </a:t>
            </a:r>
            <a:r>
              <a:rPr lang="zh-CN" altLang="en-US"/>
              <a:t>inflation, we propose a composite hypothesis test to test whether</a:t>
            </a:r>
            <a:r>
              <a:rPr lang="en-US" altLang="zh-CN"/>
              <a:t> </a:t>
            </a:r>
            <a:r>
              <a:rPr lang="zh-CN" altLang="en-US"/>
              <a:t>association exists in any cell types in the tissue:</a:t>
            </a:r>
            <a:endParaRPr lang="zh-CN" altLang="en-US"/>
          </a:p>
          <a:p>
            <a:pPr marL="0" indent="0">
              <a:buNone/>
            </a:pPr>
            <a:endParaRPr lang="zh-CN" altLang="en-US"/>
          </a:p>
          <a:p>
            <a:pPr marL="0" indent="0">
              <a:buNone/>
            </a:pPr>
            <a:endParaRPr lang="zh-CN" altLang="en-US"/>
          </a:p>
          <a:p>
            <a:pPr marL="0" indent="457200">
              <a:buNone/>
            </a:pPr>
            <a:r>
              <a:rPr lang="zh-CN" altLang="en-US"/>
              <a:t>we</a:t>
            </a:r>
            <a:r>
              <a:rPr lang="en-US" altLang="zh-CN"/>
              <a:t> </a:t>
            </a:r>
            <a:r>
              <a:rPr lang="zh-CN" altLang="en-US"/>
              <a:t>propose to aggregate the resulting p values p</a:t>
            </a:r>
            <a:r>
              <a:rPr lang="zh-CN" altLang="en-US" baseline="-25000"/>
              <a:t>u</a:t>
            </a:r>
            <a:r>
              <a:rPr lang="zh-CN" altLang="en-US"/>
              <a:t> and p</a:t>
            </a:r>
            <a:r>
              <a:rPr lang="zh-CN" altLang="en-US" baseline="-25000"/>
              <a:t>v</a:t>
            </a:r>
            <a:r>
              <a:rPr lang="en-US" altLang="zh-CN"/>
              <a:t> for                 </a:t>
            </a:r>
            <a:r>
              <a:rPr lang="zh-CN" altLang="en-US"/>
              <a:t>using Cauchy combination</a:t>
            </a:r>
            <a:endParaRPr lang="zh-CN" altLang="en-US"/>
          </a:p>
        </p:txBody>
      </p:sp>
      <p:sp>
        <p:nvSpPr>
          <p:cNvPr id="5" name="标题 1"/>
          <p:cNvSpPr>
            <a:spLocks noGrp="1"/>
          </p:cNvSpPr>
          <p:nvPr>
            <p:custDataLst>
              <p:tags r:id="rId1"/>
            </p:custDataLst>
          </p:nvPr>
        </p:nvSpPr>
        <p:spPr>
          <a:xfrm>
            <a:off x="123895" y="123895"/>
            <a:ext cx="10969200"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zh-CN" altLang="en-US"/>
              <a:t>方法</a:t>
            </a:r>
            <a:endParaRPr lang="zh-CN" altLang="en-US"/>
          </a:p>
        </p:txBody>
      </p:sp>
      <p:pic>
        <p:nvPicPr>
          <p:cNvPr id="4" name="图片 3" descr="CZ6}RW]ZTE4{[M3A1VU{FZW"/>
          <p:cNvPicPr>
            <a:picLocks noChangeAspect="1"/>
          </p:cNvPicPr>
          <p:nvPr>
            <p:custDataLst>
              <p:tags r:id="rId2"/>
            </p:custDataLst>
          </p:nvPr>
        </p:nvPicPr>
        <p:blipFill>
          <a:blip r:embed="rId3"/>
          <a:stretch>
            <a:fillRect/>
          </a:stretch>
        </p:blipFill>
        <p:spPr>
          <a:xfrm>
            <a:off x="249555" y="3002280"/>
            <a:ext cx="7658735" cy="862965"/>
          </a:xfrm>
          <a:prstGeom prst="rect">
            <a:avLst/>
          </a:prstGeom>
        </p:spPr>
      </p:pic>
      <p:pic>
        <p:nvPicPr>
          <p:cNvPr id="7" name="图片 6"/>
          <p:cNvPicPr>
            <a:picLocks noChangeAspect="1"/>
          </p:cNvPicPr>
          <p:nvPr>
            <p:custDataLst>
              <p:tags r:id="rId4"/>
            </p:custDataLst>
          </p:nvPr>
        </p:nvPicPr>
        <p:blipFill>
          <a:blip r:embed="rId5"/>
          <a:stretch>
            <a:fillRect/>
          </a:stretch>
        </p:blipFill>
        <p:spPr>
          <a:xfrm>
            <a:off x="7975600" y="4001135"/>
            <a:ext cx="1219835" cy="286385"/>
          </a:xfrm>
          <a:prstGeom prst="rect">
            <a:avLst/>
          </a:prstGeom>
        </p:spPr>
      </p:pic>
      <p:pic>
        <p:nvPicPr>
          <p:cNvPr id="8" name="图片 7" descr="SPGE(%~S8@8704EDE[QQTXL"/>
          <p:cNvPicPr>
            <a:picLocks noChangeAspect="1"/>
          </p:cNvPicPr>
          <p:nvPr>
            <p:custDataLst>
              <p:tags r:id="rId6"/>
            </p:custDataLst>
          </p:nvPr>
        </p:nvPicPr>
        <p:blipFill>
          <a:blip r:embed="rId7"/>
          <a:stretch>
            <a:fillRect/>
          </a:stretch>
        </p:blipFill>
        <p:spPr>
          <a:xfrm>
            <a:off x="249555" y="4702175"/>
            <a:ext cx="3400425" cy="419100"/>
          </a:xfrm>
          <a:prstGeom prst="rect">
            <a:avLst/>
          </a:prstGeom>
        </p:spPr>
      </p:pic>
      <p:pic>
        <p:nvPicPr>
          <p:cNvPr id="9" name="图片 8" descr="$G%Y)VU%NB`8Q`LVU23FR~H"/>
          <p:cNvPicPr>
            <a:picLocks noChangeAspect="1"/>
          </p:cNvPicPr>
          <p:nvPr>
            <p:custDataLst>
              <p:tags r:id="rId8"/>
            </p:custDataLst>
          </p:nvPr>
        </p:nvPicPr>
        <p:blipFill>
          <a:blip r:embed="rId9"/>
          <a:stretch>
            <a:fillRect/>
          </a:stretch>
        </p:blipFill>
        <p:spPr>
          <a:xfrm>
            <a:off x="250190" y="5709285"/>
            <a:ext cx="3400425" cy="482600"/>
          </a:xfrm>
          <a:prstGeom prst="rect">
            <a:avLst/>
          </a:prstGeom>
        </p:spPr>
      </p:pic>
      <p:cxnSp>
        <p:nvCxnSpPr>
          <p:cNvPr id="10" name="直接箭头连接符 9"/>
          <p:cNvCxnSpPr>
            <a:stCxn id="8" idx="2"/>
            <a:endCxn id="9" idx="0"/>
          </p:cNvCxnSpPr>
          <p:nvPr/>
        </p:nvCxnSpPr>
        <p:spPr>
          <a:xfrm>
            <a:off x="1950085" y="5121275"/>
            <a:ext cx="635" cy="58801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ustDataLst>
      <p:tags r:id="rId10"/>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结果</a:t>
            </a:r>
            <a:endParaRPr lang="zh-CN" altLang="en-US"/>
          </a:p>
        </p:txBody>
      </p:sp>
      <p:pic>
        <p:nvPicPr>
          <p:cNvPr id="4" name="图片 3" descr="D]2[OE(Z2EM4%LZ`C]V57QQ"/>
          <p:cNvPicPr>
            <a:picLocks noChangeAspect="1"/>
          </p:cNvPicPr>
          <p:nvPr>
            <p:custDataLst>
              <p:tags r:id="rId1"/>
            </p:custDataLst>
          </p:nvPr>
        </p:nvPicPr>
        <p:blipFill>
          <a:blip r:embed="rId2"/>
          <a:stretch>
            <a:fillRect/>
          </a:stretch>
        </p:blipFill>
        <p:spPr>
          <a:xfrm>
            <a:off x="279400" y="1876425"/>
            <a:ext cx="10137140" cy="3545840"/>
          </a:xfrm>
          <a:prstGeom prst="rect">
            <a:avLst/>
          </a:prstGeom>
        </p:spPr>
      </p:pic>
      <p:sp>
        <p:nvSpPr>
          <p:cNvPr id="5" name="文本框 4"/>
          <p:cNvSpPr txBox="1"/>
          <p:nvPr/>
        </p:nvSpPr>
        <p:spPr>
          <a:xfrm>
            <a:off x="1111250" y="1410970"/>
            <a:ext cx="8655050" cy="368300"/>
          </a:xfrm>
          <a:prstGeom prst="rect">
            <a:avLst/>
          </a:prstGeom>
          <a:noFill/>
        </p:spPr>
        <p:txBody>
          <a:bodyPr wrap="square" rtlCol="0" anchor="t">
            <a:spAutoFit/>
          </a:bodyPr>
          <a:p>
            <a:r>
              <a:rPr lang="zh-CN" altLang="en-US"/>
              <a:t>在一个独立的整体乳腺组织数据集中验证组织水平的GReX预测。</a:t>
            </a:r>
            <a:endParaRPr lang="zh-CN" altLang="en-US"/>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结果</a:t>
            </a:r>
            <a:endParaRPr lang="zh-CN" altLang="en-US"/>
          </a:p>
        </p:txBody>
      </p:sp>
      <p:sp>
        <p:nvSpPr>
          <p:cNvPr id="5" name="文本框 4"/>
          <p:cNvSpPr txBox="1"/>
          <p:nvPr/>
        </p:nvSpPr>
        <p:spPr>
          <a:xfrm>
            <a:off x="1111250" y="1410970"/>
            <a:ext cx="8655050" cy="368300"/>
          </a:xfrm>
          <a:prstGeom prst="rect">
            <a:avLst/>
          </a:prstGeom>
          <a:noFill/>
        </p:spPr>
        <p:txBody>
          <a:bodyPr wrap="square" rtlCol="0" anchor="t">
            <a:spAutoFit/>
          </a:bodyPr>
          <a:p>
            <a:r>
              <a:rPr lang="zh-CN" altLang="en-US"/>
              <a:t>使用乳腺上皮细胞snRNAseq数据验证MiXcan上皮细胞GReX预测</a:t>
            </a:r>
            <a:endParaRPr lang="zh-CN" altLang="en-US"/>
          </a:p>
        </p:txBody>
      </p:sp>
      <p:pic>
        <p:nvPicPr>
          <p:cNvPr id="3" name="图片 2" descr="{K3VE8R7JC1T8021%C6WM6Q"/>
          <p:cNvPicPr>
            <a:picLocks noChangeAspect="1"/>
          </p:cNvPicPr>
          <p:nvPr>
            <p:custDataLst>
              <p:tags r:id="rId1"/>
            </p:custDataLst>
          </p:nvPr>
        </p:nvPicPr>
        <p:blipFill>
          <a:blip r:embed="rId2"/>
          <a:stretch>
            <a:fillRect/>
          </a:stretch>
        </p:blipFill>
        <p:spPr>
          <a:xfrm>
            <a:off x="299085" y="2105025"/>
            <a:ext cx="10578465" cy="2886075"/>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descr="H8UK5JD6ADVH`G}3`9X48[I"/>
          <p:cNvPicPr>
            <a:picLocks noChangeAspect="1"/>
          </p:cNvPicPr>
          <p:nvPr>
            <p:custDataLst>
              <p:tags r:id="rId1"/>
            </p:custDataLst>
          </p:nvPr>
        </p:nvPicPr>
        <p:blipFill>
          <a:blip r:embed="rId2"/>
          <a:stretch>
            <a:fillRect/>
          </a:stretch>
        </p:blipFill>
        <p:spPr>
          <a:xfrm>
            <a:off x="0" y="140335"/>
            <a:ext cx="8360410" cy="6717665"/>
          </a:xfrm>
          <a:prstGeom prst="rect">
            <a:avLst/>
          </a:prstGeom>
        </p:spPr>
      </p:pic>
      <p:sp>
        <p:nvSpPr>
          <p:cNvPr id="2" name="标题 1"/>
          <p:cNvSpPr>
            <a:spLocks noGrp="1"/>
          </p:cNvSpPr>
          <p:nvPr>
            <p:ph type="title"/>
          </p:nvPr>
        </p:nvSpPr>
        <p:spPr>
          <a:xfrm>
            <a:off x="149295" y="70"/>
            <a:ext cx="10969200" cy="705600"/>
          </a:xfrm>
        </p:spPr>
        <p:txBody>
          <a:bodyPr/>
          <a:p>
            <a:r>
              <a:rPr lang="zh-CN" altLang="en-US"/>
              <a:t>结果</a:t>
            </a:r>
            <a:endParaRPr lang="zh-CN" altLang="en-US"/>
          </a:p>
        </p:txBody>
      </p:sp>
      <p:sp>
        <p:nvSpPr>
          <p:cNvPr id="5" name="文本框 4"/>
          <p:cNvSpPr txBox="1"/>
          <p:nvPr/>
        </p:nvSpPr>
        <p:spPr>
          <a:xfrm>
            <a:off x="8261985" y="705485"/>
            <a:ext cx="4036695" cy="1476375"/>
          </a:xfrm>
          <a:prstGeom prst="rect">
            <a:avLst/>
          </a:prstGeom>
          <a:noFill/>
        </p:spPr>
        <p:txBody>
          <a:bodyPr wrap="square" rtlCol="0" anchor="t">
            <a:spAutoFit/>
          </a:bodyPr>
          <a:p>
            <a:r>
              <a:rPr lang="zh-CN" altLang="en-US"/>
              <a:t>模拟研究，以评估MiXcan和PrediXcan在组织水平上检测GReX与疾病的关联的I型误差和</a:t>
            </a:r>
            <a:r>
              <a:rPr lang="zh-CN" altLang="en-US"/>
              <a:t>性能。（研究基因变异与基因表达（SNP-Exp）和基因表达与疾病（Exp-delds）的关联）</a:t>
            </a:r>
            <a:endParaRPr lang="zh-CN" altLang="en-US"/>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1O[HR@GME0L~HZ1M1PSUIN"/>
          <p:cNvPicPr>
            <a:picLocks noChangeAspect="1"/>
          </p:cNvPicPr>
          <p:nvPr>
            <p:custDataLst>
              <p:tags r:id="rId1"/>
            </p:custDataLst>
          </p:nvPr>
        </p:nvPicPr>
        <p:blipFill>
          <a:blip r:embed="rId2"/>
          <a:stretch>
            <a:fillRect/>
          </a:stretch>
        </p:blipFill>
        <p:spPr>
          <a:xfrm>
            <a:off x="257175" y="483870"/>
            <a:ext cx="7917180" cy="6374130"/>
          </a:xfrm>
          <a:prstGeom prst="rect">
            <a:avLst/>
          </a:prstGeom>
        </p:spPr>
      </p:pic>
      <p:sp>
        <p:nvSpPr>
          <p:cNvPr id="2" name="标题 1"/>
          <p:cNvSpPr>
            <a:spLocks noGrp="1"/>
          </p:cNvSpPr>
          <p:nvPr>
            <p:ph type="title"/>
          </p:nvPr>
        </p:nvSpPr>
        <p:spPr>
          <a:xfrm>
            <a:off x="149295" y="70"/>
            <a:ext cx="10969200" cy="705600"/>
          </a:xfrm>
        </p:spPr>
        <p:txBody>
          <a:bodyPr/>
          <a:p>
            <a:r>
              <a:rPr lang="zh-CN" altLang="en-US"/>
              <a:t>结果</a:t>
            </a:r>
            <a:endParaRPr lang="zh-CN" altLang="en-US"/>
          </a:p>
        </p:txBody>
      </p:sp>
      <p:sp>
        <p:nvSpPr>
          <p:cNvPr id="5" name="文本框 4"/>
          <p:cNvSpPr txBox="1"/>
          <p:nvPr/>
        </p:nvSpPr>
        <p:spPr>
          <a:xfrm>
            <a:off x="7900035" y="705485"/>
            <a:ext cx="4036695" cy="368300"/>
          </a:xfrm>
          <a:prstGeom prst="rect">
            <a:avLst/>
          </a:prstGeom>
          <a:noFill/>
        </p:spPr>
        <p:txBody>
          <a:bodyPr wrap="square" rtlCol="0" anchor="t">
            <a:spAutoFit/>
          </a:bodyPr>
          <a:p>
            <a:r>
              <a:rPr lang="zh-CN" altLang="en-US"/>
              <a:t>模拟研究以评估细胞类型水平的关联</a:t>
            </a:r>
            <a:endParaRPr lang="zh-CN" altLang="en-US"/>
          </a:p>
        </p:txBody>
      </p:sp>
      <p:sp>
        <p:nvSpPr>
          <p:cNvPr id="4" name="文本框 3"/>
          <p:cNvSpPr txBox="1"/>
          <p:nvPr/>
        </p:nvSpPr>
        <p:spPr>
          <a:xfrm>
            <a:off x="8174355" y="1329690"/>
            <a:ext cx="3139440" cy="645160"/>
          </a:xfrm>
          <a:prstGeom prst="rect">
            <a:avLst/>
          </a:prstGeom>
          <a:noFill/>
        </p:spPr>
        <p:txBody>
          <a:bodyPr wrap="square" rtlCol="0" anchor="t">
            <a:spAutoFit/>
          </a:bodyPr>
          <a:p>
            <a:r>
              <a:rPr lang="zh-CN" altLang="en-US"/>
              <a:t>η1 = η2 = 0，即疾病与两种细胞类型的基因表达无关。</a:t>
            </a:r>
            <a:endParaRPr lang="zh-CN" altLang="en-US"/>
          </a:p>
        </p:txBody>
      </p:sp>
      <p:sp>
        <p:nvSpPr>
          <p:cNvPr id="7" name="文本框 6"/>
          <p:cNvSpPr txBox="1"/>
          <p:nvPr/>
        </p:nvSpPr>
        <p:spPr>
          <a:xfrm>
            <a:off x="8255635" y="2285365"/>
            <a:ext cx="2863215" cy="922020"/>
          </a:xfrm>
          <a:prstGeom prst="rect">
            <a:avLst/>
          </a:prstGeom>
          <a:noFill/>
        </p:spPr>
        <p:txBody>
          <a:bodyPr wrap="square" rtlCol="0" anchor="t">
            <a:spAutoFit/>
          </a:bodyPr>
          <a:p>
            <a:r>
              <a:rPr lang="zh-CN" altLang="en-US"/>
              <a:t>η1 = η2 = 0.2，即疾病与两种细胞类型的基因表达以相同的方式相关。</a:t>
            </a:r>
            <a:endParaRPr lang="zh-CN" altLang="en-US"/>
          </a:p>
        </p:txBody>
      </p:sp>
      <p:sp>
        <p:nvSpPr>
          <p:cNvPr id="8" name="文本框 7"/>
          <p:cNvSpPr txBox="1"/>
          <p:nvPr/>
        </p:nvSpPr>
        <p:spPr>
          <a:xfrm>
            <a:off x="8223885" y="3318510"/>
            <a:ext cx="3712845" cy="922020"/>
          </a:xfrm>
          <a:prstGeom prst="rect">
            <a:avLst/>
          </a:prstGeom>
          <a:noFill/>
        </p:spPr>
        <p:txBody>
          <a:bodyPr wrap="square" rtlCol="0" anchor="t">
            <a:spAutoFit/>
          </a:bodyPr>
          <a:p>
            <a:r>
              <a:rPr lang="zh-CN" altLang="en-US"/>
              <a:t>η1 = 0和η2 = 0.2，即疾病与主要细胞类型（细胞型2）的基因表达相关。</a:t>
            </a:r>
            <a:endParaRPr lang="zh-CN" altLang="en-US"/>
          </a:p>
        </p:txBody>
      </p:sp>
      <p:sp>
        <p:nvSpPr>
          <p:cNvPr id="9" name="文本框 8"/>
          <p:cNvSpPr txBox="1"/>
          <p:nvPr/>
        </p:nvSpPr>
        <p:spPr>
          <a:xfrm>
            <a:off x="8174355" y="4351655"/>
            <a:ext cx="3625850" cy="922020"/>
          </a:xfrm>
          <a:prstGeom prst="rect">
            <a:avLst/>
          </a:prstGeom>
          <a:noFill/>
        </p:spPr>
        <p:txBody>
          <a:bodyPr wrap="square" rtlCol="0" anchor="t">
            <a:spAutoFit/>
          </a:bodyPr>
          <a:p>
            <a:r>
              <a:rPr lang="zh-CN" altLang="en-US"/>
              <a:t>η1 = 0.2和η2 = 0，即疾病与小细胞类型（细胞类型1）的基因表达相关。</a:t>
            </a:r>
            <a:endParaRPr lang="zh-CN" altLang="en-US"/>
          </a:p>
        </p:txBody>
      </p:sp>
      <p:sp>
        <p:nvSpPr>
          <p:cNvPr id="10" name="文本框 9"/>
          <p:cNvSpPr txBox="1"/>
          <p:nvPr/>
        </p:nvSpPr>
        <p:spPr>
          <a:xfrm>
            <a:off x="8317230" y="5384800"/>
            <a:ext cx="3482975" cy="922020"/>
          </a:xfrm>
          <a:prstGeom prst="rect">
            <a:avLst/>
          </a:prstGeom>
          <a:noFill/>
        </p:spPr>
        <p:txBody>
          <a:bodyPr wrap="square" rtlCol="0" anchor="t">
            <a:spAutoFit/>
          </a:bodyPr>
          <a:p>
            <a:r>
              <a:rPr lang="zh-CN" altLang="en-US"/>
              <a:t>η1 =−0.2和η2 = 0.2，即疾病与两种细胞类型的基因表达方向相反相关。</a:t>
            </a:r>
            <a:endParaRPr lang="zh-CN" altLang="en-US"/>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7P8A]IIZNY[]GD4EG46YZ`J"/>
          <p:cNvPicPr>
            <a:picLocks noChangeAspect="1"/>
          </p:cNvPicPr>
          <p:nvPr>
            <p:custDataLst>
              <p:tags r:id="rId1"/>
            </p:custDataLst>
          </p:nvPr>
        </p:nvPicPr>
        <p:blipFill>
          <a:blip r:embed="rId2"/>
          <a:stretch>
            <a:fillRect/>
          </a:stretch>
        </p:blipFill>
        <p:spPr>
          <a:xfrm>
            <a:off x="220980" y="634365"/>
            <a:ext cx="10251440" cy="5576570"/>
          </a:xfrm>
          <a:prstGeom prst="rect">
            <a:avLst/>
          </a:prstGeom>
        </p:spPr>
      </p:pic>
      <p:sp>
        <p:nvSpPr>
          <p:cNvPr id="5" name="标题 4"/>
          <p:cNvSpPr>
            <a:spLocks noGrp="1"/>
          </p:cNvSpPr>
          <p:nvPr>
            <p:ph type="title"/>
            <p:custDataLst>
              <p:tags r:id="rId3"/>
            </p:custDataLst>
          </p:nvPr>
        </p:nvSpPr>
        <p:spPr>
          <a:xfrm>
            <a:off x="70" y="-71050"/>
            <a:ext cx="10969200" cy="705600"/>
          </a:xfrm>
        </p:spPr>
        <p:txBody>
          <a:bodyPr/>
          <a:p>
            <a:r>
              <a:rPr lang="zh-CN" altLang="en-US"/>
              <a:t>结果</a:t>
            </a:r>
            <a:endParaRPr lang="zh-CN" altLang="en-US"/>
          </a:p>
        </p:txBody>
      </p:sp>
    </p:spTree>
    <p:custDataLst>
      <p:tags r:id="rId4"/>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0" y="-71050"/>
            <a:ext cx="10969200" cy="705600"/>
          </a:xfrm>
        </p:spPr>
        <p:txBody>
          <a:bodyPr/>
          <a:p>
            <a:r>
              <a:rPr lang="zh-CN" altLang="en-US"/>
              <a:t>结果</a:t>
            </a:r>
            <a:endParaRPr lang="zh-CN" altLang="en-US"/>
          </a:p>
        </p:txBody>
      </p:sp>
      <p:pic>
        <p:nvPicPr>
          <p:cNvPr id="11" name="图片 10" descr="V3Z$SOBSLKGDK%WAP[019$C"/>
          <p:cNvPicPr>
            <a:picLocks noChangeAspect="1"/>
          </p:cNvPicPr>
          <p:nvPr>
            <p:custDataLst>
              <p:tags r:id="rId1"/>
            </p:custDataLst>
          </p:nvPr>
        </p:nvPicPr>
        <p:blipFill>
          <a:blip r:embed="rId2"/>
          <a:stretch>
            <a:fillRect/>
          </a:stretch>
        </p:blipFill>
        <p:spPr>
          <a:xfrm rot="5400000">
            <a:off x="2802890" y="-1871345"/>
            <a:ext cx="1643380" cy="6858000"/>
          </a:xfrm>
          <a:prstGeom prst="rect">
            <a:avLst/>
          </a:prstGeom>
        </p:spPr>
      </p:pic>
      <p:pic>
        <p:nvPicPr>
          <p:cNvPr id="12" name="图片 11" descr="H@`%L4YIIUX6%0~A25[NC@4"/>
          <p:cNvPicPr>
            <a:picLocks noChangeAspect="1"/>
          </p:cNvPicPr>
          <p:nvPr>
            <p:custDataLst>
              <p:tags r:id="rId3"/>
            </p:custDataLst>
          </p:nvPr>
        </p:nvPicPr>
        <p:blipFill>
          <a:blip r:embed="rId4"/>
          <a:srcRect t="64119" r="11552" b="2355"/>
          <a:stretch>
            <a:fillRect/>
          </a:stretch>
        </p:blipFill>
        <p:spPr>
          <a:xfrm rot="5400000">
            <a:off x="7237730" y="499110"/>
            <a:ext cx="1695450" cy="2064385"/>
          </a:xfrm>
          <a:prstGeom prst="rect">
            <a:avLst/>
          </a:prstGeom>
        </p:spPr>
      </p:pic>
      <p:pic>
        <p:nvPicPr>
          <p:cNvPr id="14" name="图片 13" descr="G84DTOZ@7%PCOH1I[OT01WG"/>
          <p:cNvPicPr>
            <a:picLocks noChangeAspect="1"/>
          </p:cNvPicPr>
          <p:nvPr>
            <p:custDataLst>
              <p:tags r:id="rId5"/>
            </p:custDataLst>
          </p:nvPr>
        </p:nvPicPr>
        <p:blipFill>
          <a:blip r:embed="rId6"/>
          <a:stretch>
            <a:fillRect/>
          </a:stretch>
        </p:blipFill>
        <p:spPr>
          <a:xfrm rot="5400000">
            <a:off x="7613650" y="2760980"/>
            <a:ext cx="1185545" cy="2305685"/>
          </a:xfrm>
          <a:prstGeom prst="rect">
            <a:avLst/>
          </a:prstGeom>
        </p:spPr>
      </p:pic>
      <p:pic>
        <p:nvPicPr>
          <p:cNvPr id="15" name="图片 14" descr="55X_FERX$0[WB0_QT[NCV`H"/>
          <p:cNvPicPr>
            <a:picLocks noChangeAspect="1"/>
          </p:cNvPicPr>
          <p:nvPr>
            <p:custDataLst>
              <p:tags r:id="rId7"/>
            </p:custDataLst>
          </p:nvPr>
        </p:nvPicPr>
        <p:blipFill>
          <a:blip r:embed="rId8"/>
          <a:srcRect r="14578"/>
          <a:stretch>
            <a:fillRect/>
          </a:stretch>
        </p:blipFill>
        <p:spPr>
          <a:xfrm rot="5400000">
            <a:off x="2922905" y="393065"/>
            <a:ext cx="1402715" cy="6858000"/>
          </a:xfrm>
          <a:prstGeom prst="rect">
            <a:avLst/>
          </a:prstGeom>
        </p:spPr>
      </p:pic>
      <p:pic>
        <p:nvPicPr>
          <p:cNvPr id="16" name="图片 15" descr="V3Z$SOBSLKGDK%WAP[019$C"/>
          <p:cNvPicPr>
            <a:picLocks noChangeAspect="1"/>
          </p:cNvPicPr>
          <p:nvPr>
            <p:custDataLst>
              <p:tags r:id="rId9"/>
            </p:custDataLst>
          </p:nvPr>
        </p:nvPicPr>
        <p:blipFill>
          <a:blip r:embed="rId2"/>
          <a:srcRect r="54869"/>
          <a:stretch>
            <a:fillRect/>
          </a:stretch>
        </p:blipFill>
        <p:spPr>
          <a:xfrm rot="5400000">
            <a:off x="3253740" y="-678815"/>
            <a:ext cx="741680" cy="6858000"/>
          </a:xfrm>
          <a:prstGeom prst="rect">
            <a:avLst/>
          </a:prstGeom>
        </p:spPr>
      </p:pic>
      <p:pic>
        <p:nvPicPr>
          <p:cNvPr id="17" name="图片 16" descr="H@`%L4YIIUX6%0~A25[NC@4"/>
          <p:cNvPicPr>
            <a:picLocks noChangeAspect="1"/>
          </p:cNvPicPr>
          <p:nvPr>
            <p:custDataLst>
              <p:tags r:id="rId10"/>
            </p:custDataLst>
          </p:nvPr>
        </p:nvPicPr>
        <p:blipFill>
          <a:blip r:embed="rId4"/>
          <a:srcRect t="64119" r="61460" b="2355"/>
          <a:stretch>
            <a:fillRect/>
          </a:stretch>
        </p:blipFill>
        <p:spPr>
          <a:xfrm rot="5400000">
            <a:off x="7646035" y="1716405"/>
            <a:ext cx="880110" cy="2064385"/>
          </a:xfrm>
          <a:prstGeom prst="rect">
            <a:avLst/>
          </a:prstGeom>
        </p:spPr>
      </p:pic>
      <p:pic>
        <p:nvPicPr>
          <p:cNvPr id="18" name="图片 17" descr="C@W`[JU26Z~(BWE@Z)LQ7RN"/>
          <p:cNvPicPr>
            <a:picLocks noChangeAspect="1"/>
          </p:cNvPicPr>
          <p:nvPr>
            <p:custDataLst>
              <p:tags r:id="rId11"/>
            </p:custDataLst>
          </p:nvPr>
        </p:nvPicPr>
        <p:blipFill>
          <a:blip r:embed="rId12"/>
          <a:stretch>
            <a:fillRect/>
          </a:stretch>
        </p:blipFill>
        <p:spPr>
          <a:xfrm rot="5400000">
            <a:off x="3054350" y="1664335"/>
            <a:ext cx="1139825" cy="6858000"/>
          </a:xfrm>
          <a:prstGeom prst="rect">
            <a:avLst/>
          </a:prstGeom>
        </p:spPr>
      </p:pic>
      <p:pic>
        <p:nvPicPr>
          <p:cNvPr id="19" name="图片 18" descr="AC[ZC5DBP2H@STMT}8ASD5A"/>
          <p:cNvPicPr>
            <a:picLocks noChangeAspect="1"/>
          </p:cNvPicPr>
          <p:nvPr>
            <p:custDataLst>
              <p:tags r:id="rId13"/>
            </p:custDataLst>
          </p:nvPr>
        </p:nvPicPr>
        <p:blipFill>
          <a:blip r:embed="rId14"/>
          <a:stretch>
            <a:fillRect/>
          </a:stretch>
        </p:blipFill>
        <p:spPr>
          <a:xfrm rot="5400000">
            <a:off x="7672705" y="4046220"/>
            <a:ext cx="990600" cy="2228850"/>
          </a:xfrm>
          <a:prstGeom prst="rect">
            <a:avLst/>
          </a:prstGeom>
        </p:spPr>
      </p:pic>
    </p:spTree>
    <p:custDataLst>
      <p:tags r:id="rId15"/>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40455" y="501720"/>
            <a:ext cx="10969200" cy="705600"/>
          </a:xfrm>
        </p:spPr>
        <p:txBody>
          <a:bodyPr/>
          <a:p>
            <a:r>
              <a:rPr lang="zh-CN" altLang="en-US">
                <a:sym typeface="+mn-ea"/>
              </a:rPr>
              <a:t>结果</a:t>
            </a:r>
            <a:endParaRPr lang="zh-CN" altLang="en-US"/>
          </a:p>
        </p:txBody>
      </p:sp>
      <p:pic>
        <p:nvPicPr>
          <p:cNvPr id="4" name="内容占位符 3"/>
          <p:cNvPicPr>
            <a:picLocks noChangeAspect="1"/>
          </p:cNvPicPr>
          <p:nvPr>
            <p:ph idx="1"/>
            <p:custDataLst>
              <p:tags r:id="rId1"/>
            </p:custDataLst>
          </p:nvPr>
        </p:nvPicPr>
        <p:blipFill>
          <a:blip r:embed="rId2"/>
          <a:srcRect r="1701"/>
          <a:stretch>
            <a:fillRect/>
          </a:stretch>
        </p:blipFill>
        <p:spPr>
          <a:xfrm>
            <a:off x="98425" y="1294765"/>
            <a:ext cx="5027930" cy="4705350"/>
          </a:xfrm>
          <a:prstGeom prst="rect">
            <a:avLst/>
          </a:prstGeom>
        </p:spPr>
      </p:pic>
      <p:sp>
        <p:nvSpPr>
          <p:cNvPr id="5" name="文本框 4"/>
          <p:cNvSpPr txBox="1"/>
          <p:nvPr/>
        </p:nvSpPr>
        <p:spPr>
          <a:xfrm>
            <a:off x="5325110" y="1294765"/>
            <a:ext cx="6096000" cy="368300"/>
          </a:xfrm>
          <a:prstGeom prst="rect">
            <a:avLst/>
          </a:prstGeom>
          <a:noFill/>
        </p:spPr>
        <p:txBody>
          <a:bodyPr wrap="square" rtlCol="0" anchor="t">
            <a:spAutoFit/>
          </a:bodyPr>
          <a:p>
            <a:r>
              <a:rPr lang="zh-CN" altLang="en-US"/>
              <a:t>乳腺癌的转录组范围内的关联研究。</a:t>
            </a:r>
            <a:endParaRPr lang="zh-CN" altLang="en-US"/>
          </a:p>
        </p:txBody>
      </p:sp>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优点</a:t>
            </a:r>
            <a:r>
              <a:rPr lang="zh-CN" altLang="en-US"/>
              <a:t>与不足</a:t>
            </a:r>
            <a:endParaRPr lang="zh-CN" altLang="en-US"/>
          </a:p>
        </p:txBody>
      </p:sp>
      <p:sp>
        <p:nvSpPr>
          <p:cNvPr id="3" name="内容占位符 2"/>
          <p:cNvSpPr>
            <a:spLocks noGrp="1"/>
          </p:cNvSpPr>
          <p:nvPr>
            <p:ph idx="1"/>
          </p:nvPr>
        </p:nvSpPr>
        <p:spPr/>
        <p:txBody>
          <a:bodyPr/>
          <a:p>
            <a:r>
              <a:rPr lang="zh-CN" altLang="en-US"/>
              <a:t>优点</a:t>
            </a:r>
            <a:endParaRPr lang="zh-CN" altLang="en-US"/>
          </a:p>
          <a:p>
            <a:pPr marL="0" indent="457200">
              <a:buNone/>
            </a:pPr>
            <a:r>
              <a:rPr lang="zh-CN" altLang="en-US"/>
              <a:t>提高GReX预测精度;增强研究能力，特别是对在次要细胞类型中起作用或在不同细胞类型中具有不同关联方向的基因;阐明了相关负责</a:t>
            </a:r>
            <a:r>
              <a:rPr lang="zh-CN" altLang="en-US"/>
              <a:t>的细胞类型。</a:t>
            </a:r>
            <a:endParaRPr lang="zh-CN" altLang="en-US"/>
          </a:p>
          <a:p>
            <a:pPr marL="0" indent="457200">
              <a:buNone/>
            </a:pPr>
            <a:endParaRPr lang="zh-CN" altLang="en-US"/>
          </a:p>
          <a:p>
            <a:pPr marL="0" indent="457200">
              <a:buNone/>
            </a:pPr>
            <a:endParaRPr lang="zh-CN" altLang="en-US"/>
          </a:p>
          <a:p>
            <a:pPr marL="0" indent="457200">
              <a:buNone/>
            </a:pPr>
            <a:endParaRPr lang="zh-CN" altLang="en-US"/>
          </a:p>
          <a:p>
            <a:pPr marL="228600" lvl="0" indent="-228600">
              <a:buFont typeface="Arial" panose="020B0604020202020204" pitchFamily="34" charset="0"/>
              <a:buChar char="●"/>
            </a:pPr>
            <a:r>
              <a:rPr lang="zh-CN" altLang="en-US">
                <a:solidFill>
                  <a:schemeClr val="tx1">
                    <a:lumMod val="65000"/>
                    <a:lumOff val="35000"/>
                  </a:schemeClr>
                </a:solidFill>
              </a:rPr>
              <a:t>不足</a:t>
            </a:r>
            <a:endParaRPr lang="zh-CN" altLang="en-US">
              <a:solidFill>
                <a:schemeClr val="tx1">
                  <a:lumMod val="65000"/>
                  <a:lumOff val="35000"/>
                </a:schemeClr>
              </a:solidFill>
            </a:endParaRPr>
          </a:p>
          <a:p>
            <a:pPr marL="0" lvl="0" indent="457200">
              <a:buFont typeface="Arial" panose="020B0604020202020204" pitchFamily="34" charset="0"/>
              <a:buNone/>
            </a:pPr>
            <a:r>
              <a:rPr lang="zh-CN" altLang="en-US">
                <a:solidFill>
                  <a:schemeClr val="tx1">
                    <a:lumMod val="65000"/>
                    <a:lumOff val="35000"/>
                  </a:schemeClr>
                </a:solidFill>
              </a:rPr>
              <a:t>需要事先了解疾病关键细胞类型及其在组织中的比例;具有更多的模型参数;对于在不同细胞类型中具有相似疾病关联的基因或在主要细胞类型中具有功能的基因，可能不如组织水平的TWAS强大。</a:t>
            </a:r>
            <a:endParaRPr lang="zh-CN" altLang="en-US">
              <a:solidFill>
                <a:schemeClr val="tx1">
                  <a:lumMod val="65000"/>
                  <a:lumOff val="35000"/>
                </a:schemeClr>
              </a:solidFill>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64230" y="123260"/>
            <a:ext cx="10969200" cy="705600"/>
          </a:xfrm>
        </p:spPr>
        <p:txBody>
          <a:bodyPr/>
          <a:p>
            <a:r>
              <a:rPr lang="zh-CN" altLang="en-US"/>
              <a:t>概况</a:t>
            </a:r>
            <a:endParaRPr lang="zh-CN" altLang="en-US"/>
          </a:p>
        </p:txBody>
      </p:sp>
      <p:sp>
        <p:nvSpPr>
          <p:cNvPr id="3" name="内容占位符 2"/>
          <p:cNvSpPr>
            <a:spLocks noGrp="1"/>
          </p:cNvSpPr>
          <p:nvPr>
            <p:ph idx="1"/>
          </p:nvPr>
        </p:nvSpPr>
        <p:spPr>
          <a:xfrm>
            <a:off x="405130" y="1049020"/>
            <a:ext cx="10968990" cy="5446395"/>
          </a:xfrm>
        </p:spPr>
        <p:txBody>
          <a:bodyPr>
            <a:normAutofit fontScale="70000"/>
          </a:bodyPr>
          <a:p>
            <a:r>
              <a:rPr lang="zh-CN" altLang="en-US" sz="2400"/>
              <a:t>背景</a:t>
            </a:r>
            <a:endParaRPr lang="zh-CN" altLang="en-US" sz="2400"/>
          </a:p>
          <a:p>
            <a:pPr marL="0" indent="457200">
              <a:buNone/>
            </a:pPr>
            <a:r>
              <a:rPr lang="zh-CN" altLang="en-US" sz="2000"/>
              <a:t>转录组范围内的关联研究（TWAS）旨在通过其基因调控的基因表达（GReX）水平来识别与疾病相关的基因。传统的TWAS方法，如PrediXcan，使用对来自大量组织样本的转录组和基因组数据进行训练的模型来预测组织水平的GReX，并测试预测的组织水平的GReX与疾病之间的关联。通过将从数百万个变异基因减少到数千个基因，TWAS可以提高全基因组关联研究（GWAS）的能力，同时提供对疾病潜在基因和调控机制的生物学见解。</a:t>
            </a:r>
            <a:endParaRPr lang="zh-CN" altLang="en-US" sz="2000"/>
          </a:p>
          <a:p>
            <a:pPr marL="0" indent="457200">
              <a:buNone/>
            </a:pPr>
            <a:endParaRPr lang="zh-CN" altLang="en-US" sz="2000"/>
          </a:p>
          <a:p>
            <a:pPr marL="228600" lvl="0" indent="-228600">
              <a:buFont typeface="Arial" panose="020B0604020202020204" pitchFamily="34" charset="0"/>
              <a:buChar char="●"/>
            </a:pPr>
            <a:r>
              <a:rPr lang="zh-CN" altLang="en-US" sz="2400">
                <a:solidFill>
                  <a:schemeClr val="tx1">
                    <a:lumMod val="65000"/>
                    <a:lumOff val="35000"/>
                  </a:schemeClr>
                </a:solidFill>
                <a:sym typeface="+mn-ea"/>
              </a:rPr>
              <a:t>贡献</a:t>
            </a:r>
            <a:endParaRPr lang="zh-CN" altLang="en-US" sz="2400">
              <a:solidFill>
                <a:schemeClr val="tx1">
                  <a:lumMod val="65000"/>
                  <a:lumOff val="35000"/>
                </a:schemeClr>
              </a:solidFill>
              <a:sym typeface="+mn-ea"/>
            </a:endParaRPr>
          </a:p>
          <a:p>
            <a:pPr marL="0" lvl="0" indent="457200">
              <a:buFont typeface="Arial" panose="020B0604020202020204" pitchFamily="34" charset="0"/>
              <a:buNone/>
            </a:pPr>
            <a:r>
              <a:rPr lang="zh-CN" altLang="en-US" sz="2000"/>
              <a:t>传统的TWAS方法没有考虑到块组织样本（bulk tissue samples）的细胞类型异质性，这可能会降低GReX预测模型的准确性，并掩盖疾病关联，特别是当疾病最机械相关（mechanistically relevant）的细胞类型是组织中的</a:t>
            </a:r>
            <a:r>
              <a:rPr lang="zh-CN" altLang="en-US" sz="2000"/>
              <a:t>次要（</a:t>
            </a:r>
            <a:r>
              <a:rPr lang="en-US" altLang="zh-CN" sz="2000"/>
              <a:t>minor</a:t>
            </a:r>
            <a:r>
              <a:rPr lang="zh-CN" altLang="en-US" sz="2000"/>
              <a:t>）细胞类型时。</a:t>
            </a:r>
            <a:endParaRPr lang="zh-CN" altLang="en-US" sz="2000"/>
          </a:p>
          <a:p>
            <a:pPr marL="0" lvl="0" indent="457200">
              <a:buFont typeface="Arial" panose="020B0604020202020204" pitchFamily="34" charset="0"/>
              <a:buNone/>
            </a:pPr>
            <a:r>
              <a:rPr lang="zh-CN" altLang="en-US" sz="2000"/>
              <a:t>MiXcan通过分解整体组织数据来构建细胞类型水平的GReX预测模型，通过结合来自多种细胞类型的细胞类型水平关联分析的信号来识别疾病相关基因，并提供对负责疾病关联的细胞类型的见解。与传统方法相比，在独立的块组织验证集（independent bulk-tissue validation set）中，MiXcan提高了组织水平的GReX预测精度，并在单核RNA测序（snRNAseq）数据集中可靠地预测上皮细胞GReX。当疾病关联是由次要细胞类型(如乳腺上皮细胞)而不是组织中的主要细胞类型驱动时，或者在不同细胞类型中具有相反的方向时，MiXcan提供比传统TWAS方法更高的功率。</a:t>
            </a:r>
            <a:endParaRPr lang="zh-CN" altLang="en-US" sz="2000"/>
          </a:p>
          <a:p>
            <a:pPr marL="0" indent="457200">
              <a:buNone/>
            </a:pPr>
            <a:endParaRPr lang="zh-CN" altLang="en-US" sz="200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方法</a:t>
            </a:r>
            <a:r>
              <a:rPr lang="zh-CN" altLang="en-US"/>
              <a:t>框架</a:t>
            </a:r>
            <a:endParaRPr lang="zh-CN" altLang="en-US"/>
          </a:p>
        </p:txBody>
      </p:sp>
      <p:pic>
        <p:nvPicPr>
          <p:cNvPr id="4" name="图片 3" descr="G6RNG}MMC}D{XJN5T[NCNK7"/>
          <p:cNvPicPr>
            <a:picLocks noChangeAspect="1"/>
          </p:cNvPicPr>
          <p:nvPr>
            <p:custDataLst>
              <p:tags r:id="rId1"/>
            </p:custDataLst>
          </p:nvPr>
        </p:nvPicPr>
        <p:blipFill>
          <a:blip r:embed="rId2"/>
          <a:stretch>
            <a:fillRect/>
          </a:stretch>
        </p:blipFill>
        <p:spPr>
          <a:xfrm>
            <a:off x="438785" y="1718310"/>
            <a:ext cx="11474450" cy="3201670"/>
          </a:xfrm>
          <a:prstGeom prst="rect">
            <a:avLst/>
          </a:prstGeom>
        </p:spPr>
      </p:pic>
      <p:pic>
        <p:nvPicPr>
          <p:cNvPr id="5" name="图片 4" descr="}~4ALP5G{N}F]H7)}EZU[[T"/>
          <p:cNvPicPr>
            <a:picLocks noChangeAspect="1"/>
          </p:cNvPicPr>
          <p:nvPr>
            <p:custDataLst>
              <p:tags r:id="rId3"/>
            </p:custDataLst>
          </p:nvPr>
        </p:nvPicPr>
        <p:blipFill>
          <a:blip r:embed="rId4"/>
          <a:stretch>
            <a:fillRect/>
          </a:stretch>
        </p:blipFill>
        <p:spPr>
          <a:xfrm>
            <a:off x="438785" y="4997450"/>
            <a:ext cx="2295525" cy="1552575"/>
          </a:xfrm>
          <a:prstGeom prst="rect">
            <a:avLst/>
          </a:prstGeom>
        </p:spPr>
      </p:pic>
      <p:pic>
        <p:nvPicPr>
          <p:cNvPr id="6" name="图片 5" descr="7PLVZDHC0(AU4U[H6%RG}`8"/>
          <p:cNvPicPr>
            <a:picLocks noChangeAspect="1"/>
          </p:cNvPicPr>
          <p:nvPr>
            <p:custDataLst>
              <p:tags r:id="rId5"/>
            </p:custDataLst>
          </p:nvPr>
        </p:nvPicPr>
        <p:blipFill>
          <a:blip r:embed="rId6"/>
          <a:stretch>
            <a:fillRect/>
          </a:stretch>
        </p:blipFill>
        <p:spPr>
          <a:xfrm>
            <a:off x="3893185" y="4997450"/>
            <a:ext cx="1885950" cy="1562100"/>
          </a:xfrm>
          <a:prstGeom prst="rect">
            <a:avLst/>
          </a:prstGeom>
        </p:spPr>
      </p:pic>
      <p:sp>
        <p:nvSpPr>
          <p:cNvPr id="7" name="文本框 6"/>
          <p:cNvSpPr txBox="1"/>
          <p:nvPr/>
        </p:nvSpPr>
        <p:spPr>
          <a:xfrm>
            <a:off x="608330" y="6550025"/>
            <a:ext cx="1403985" cy="368300"/>
          </a:xfrm>
          <a:prstGeom prst="rect">
            <a:avLst/>
          </a:prstGeom>
          <a:noFill/>
        </p:spPr>
        <p:txBody>
          <a:bodyPr wrap="square" rtlCol="0">
            <a:spAutoFit/>
          </a:bodyPr>
          <a:p>
            <a:r>
              <a:rPr lang="en-US" altLang="zh-CN"/>
              <a:t>Tissue-</a:t>
            </a:r>
            <a:r>
              <a:rPr lang="en-US" altLang="zh-CN"/>
              <a:t>level</a:t>
            </a:r>
            <a:endParaRPr lang="en-US" altLang="zh-CN"/>
          </a:p>
        </p:txBody>
      </p:sp>
      <p:sp>
        <p:nvSpPr>
          <p:cNvPr id="8" name="文本框 7"/>
          <p:cNvSpPr txBox="1"/>
          <p:nvPr>
            <p:custDataLst>
              <p:tags r:id="rId7"/>
            </p:custDataLst>
          </p:nvPr>
        </p:nvSpPr>
        <p:spPr>
          <a:xfrm>
            <a:off x="4234180" y="6489700"/>
            <a:ext cx="1403985" cy="368300"/>
          </a:xfrm>
          <a:prstGeom prst="rect">
            <a:avLst/>
          </a:prstGeom>
          <a:noFill/>
        </p:spPr>
        <p:txBody>
          <a:bodyPr wrap="square" rtlCol="0">
            <a:spAutoFit/>
          </a:bodyPr>
          <a:p>
            <a:r>
              <a:rPr lang="en-US" altLang="zh-CN"/>
              <a:t>Genotype</a:t>
            </a:r>
            <a:endParaRPr lang="en-US" altLang="zh-CN"/>
          </a:p>
        </p:txBody>
      </p:sp>
      <p:pic>
        <p:nvPicPr>
          <p:cNvPr id="9" name="图片 8" descr="{{OE(5D%DR[4@(7SL[_MZ1P"/>
          <p:cNvPicPr>
            <a:picLocks noChangeAspect="1"/>
          </p:cNvPicPr>
          <p:nvPr>
            <p:custDataLst>
              <p:tags r:id="rId8"/>
            </p:custDataLst>
          </p:nvPr>
        </p:nvPicPr>
        <p:blipFill>
          <a:blip r:embed="rId9"/>
          <a:stretch>
            <a:fillRect/>
          </a:stretch>
        </p:blipFill>
        <p:spPr>
          <a:xfrm>
            <a:off x="7138035" y="4870450"/>
            <a:ext cx="1219200" cy="1619250"/>
          </a:xfrm>
          <a:prstGeom prst="rect">
            <a:avLst/>
          </a:prstGeom>
        </p:spPr>
      </p:pic>
      <p:sp>
        <p:nvSpPr>
          <p:cNvPr id="10" name="文本框 9"/>
          <p:cNvSpPr txBox="1"/>
          <p:nvPr>
            <p:custDataLst>
              <p:tags r:id="rId10"/>
            </p:custDataLst>
          </p:nvPr>
        </p:nvSpPr>
        <p:spPr>
          <a:xfrm>
            <a:off x="7312025" y="6489700"/>
            <a:ext cx="1403985" cy="368300"/>
          </a:xfrm>
          <a:prstGeom prst="rect">
            <a:avLst/>
          </a:prstGeom>
          <a:noFill/>
        </p:spPr>
        <p:txBody>
          <a:bodyPr wrap="square" rtlCol="0">
            <a:spAutoFit/>
          </a:bodyPr>
          <a:p>
            <a:r>
              <a:rPr lang="zh-CN" altLang="en-US"/>
              <a:t>协变量</a:t>
            </a:r>
            <a:endParaRPr lang="zh-CN" altLang="en-US"/>
          </a:p>
        </p:txBody>
      </p:sp>
      <p:pic>
        <p:nvPicPr>
          <p:cNvPr id="11" name="图片 10" descr="KXETC8[T]PS1@722RWJ22ZV"/>
          <p:cNvPicPr>
            <a:picLocks noChangeAspect="1"/>
          </p:cNvPicPr>
          <p:nvPr>
            <p:custDataLst>
              <p:tags r:id="rId11"/>
            </p:custDataLst>
          </p:nvPr>
        </p:nvPicPr>
        <p:blipFill>
          <a:blip r:embed="rId12"/>
          <a:stretch>
            <a:fillRect/>
          </a:stretch>
        </p:blipFill>
        <p:spPr>
          <a:xfrm>
            <a:off x="8618855" y="5488305"/>
            <a:ext cx="3371850" cy="581025"/>
          </a:xfrm>
          <a:prstGeom prst="rect">
            <a:avLst/>
          </a:prstGeom>
        </p:spPr>
      </p:pic>
    </p:spTree>
    <p:custDataLst>
      <p:tags r:id="rId1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3895" y="123895"/>
            <a:ext cx="10969200" cy="705600"/>
          </a:xfrm>
        </p:spPr>
        <p:txBody>
          <a:bodyPr/>
          <a:p>
            <a:r>
              <a:rPr lang="zh-CN" altLang="en-US"/>
              <a:t>方法</a:t>
            </a:r>
            <a:endParaRPr lang="zh-CN" altLang="en-US"/>
          </a:p>
        </p:txBody>
      </p:sp>
      <p:sp>
        <p:nvSpPr>
          <p:cNvPr id="3" name="文本框 2"/>
          <p:cNvSpPr txBox="1"/>
          <p:nvPr/>
        </p:nvSpPr>
        <p:spPr>
          <a:xfrm>
            <a:off x="198755" y="829310"/>
            <a:ext cx="6096000" cy="368300"/>
          </a:xfrm>
          <a:prstGeom prst="rect">
            <a:avLst/>
          </a:prstGeom>
          <a:noFill/>
        </p:spPr>
        <p:txBody>
          <a:bodyPr wrap="square" rtlCol="0" anchor="t">
            <a:spAutoFit/>
          </a:bodyPr>
          <a:p>
            <a:r>
              <a:rPr lang="zh-CN" altLang="en-US"/>
              <a:t>PrediXcan tissue-level TWAS framework</a:t>
            </a:r>
            <a:endParaRPr lang="zh-CN" altLang="en-US"/>
          </a:p>
        </p:txBody>
      </p:sp>
      <p:pic>
        <p:nvPicPr>
          <p:cNvPr id="4" name="图片 3" descr="K3)NQCOM55@@E~$0$_)S7(Q"/>
          <p:cNvPicPr>
            <a:picLocks noChangeAspect="1"/>
          </p:cNvPicPr>
          <p:nvPr>
            <p:custDataLst>
              <p:tags r:id="rId1"/>
            </p:custDataLst>
          </p:nvPr>
        </p:nvPicPr>
        <p:blipFill>
          <a:blip r:embed="rId2"/>
          <a:stretch>
            <a:fillRect/>
          </a:stretch>
        </p:blipFill>
        <p:spPr>
          <a:xfrm>
            <a:off x="599440" y="1475740"/>
            <a:ext cx="3827145" cy="921385"/>
          </a:xfrm>
          <a:prstGeom prst="rect">
            <a:avLst/>
          </a:prstGeom>
        </p:spPr>
      </p:pic>
      <p:pic>
        <p:nvPicPr>
          <p:cNvPr id="5" name="图片 4" descr="$%R(1G7(_F0)GFDH2Y~E00W"/>
          <p:cNvPicPr>
            <a:picLocks noChangeAspect="1"/>
          </p:cNvPicPr>
          <p:nvPr>
            <p:custDataLst>
              <p:tags r:id="rId3"/>
            </p:custDataLst>
          </p:nvPr>
        </p:nvPicPr>
        <p:blipFill>
          <a:blip r:embed="rId4"/>
          <a:stretch>
            <a:fillRect/>
          </a:stretch>
        </p:blipFill>
        <p:spPr>
          <a:xfrm>
            <a:off x="6814820" y="1577340"/>
            <a:ext cx="2258060" cy="718185"/>
          </a:xfrm>
          <a:prstGeom prst="rect">
            <a:avLst/>
          </a:prstGeom>
        </p:spPr>
      </p:pic>
      <p:cxnSp>
        <p:nvCxnSpPr>
          <p:cNvPr id="6" name="直接箭头连接符 5"/>
          <p:cNvCxnSpPr>
            <a:stCxn id="5" idx="1"/>
            <a:endCxn id="4" idx="3"/>
          </p:cNvCxnSpPr>
          <p:nvPr/>
        </p:nvCxnSpPr>
        <p:spPr>
          <a:xfrm flipH="1">
            <a:off x="4426585" y="1936750"/>
            <a:ext cx="238823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7" name="文本框 6"/>
          <p:cNvSpPr txBox="1"/>
          <p:nvPr/>
        </p:nvSpPr>
        <p:spPr>
          <a:xfrm>
            <a:off x="718820" y="2597150"/>
            <a:ext cx="10099040" cy="1198880"/>
          </a:xfrm>
          <a:prstGeom prst="rect">
            <a:avLst/>
          </a:prstGeom>
          <a:noFill/>
        </p:spPr>
        <p:txBody>
          <a:bodyPr wrap="square" rtlCol="0" anchor="t">
            <a:spAutoFit/>
          </a:bodyPr>
          <a:p>
            <a:r>
              <a:rPr lang="zh-CN" altLang="en-US"/>
              <a:t>y</a:t>
            </a:r>
            <a:r>
              <a:rPr lang="zh-CN" altLang="en-US" baseline="-25000"/>
              <a:t>i</a:t>
            </a:r>
            <a:r>
              <a:rPr lang="zh-CN" altLang="en-US"/>
              <a:t> denote the measured expression level of a gene in the bulk</a:t>
            </a:r>
            <a:r>
              <a:rPr lang="en-US" altLang="zh-CN"/>
              <a:t> </a:t>
            </a:r>
            <a:r>
              <a:rPr lang="zh-CN" altLang="en-US"/>
              <a:t>tissue sample i ∈ (1, . . . , N)</a:t>
            </a:r>
            <a:endParaRPr lang="zh-CN" altLang="en-US"/>
          </a:p>
          <a:p>
            <a:r>
              <a:rPr lang="zh-CN" altLang="en-US"/>
              <a:t>x</a:t>
            </a:r>
            <a:r>
              <a:rPr lang="zh-CN" altLang="en-US" baseline="-25000"/>
              <a:t>i</a:t>
            </a:r>
            <a:r>
              <a:rPr lang="zh-CN" altLang="en-US"/>
              <a:t> denote the genetic variants</a:t>
            </a:r>
            <a:endParaRPr lang="zh-CN" altLang="en-US"/>
          </a:p>
          <a:p>
            <a:r>
              <a:rPr lang="zh-CN" altLang="en-US"/>
              <a:t>z</a:t>
            </a:r>
            <a:r>
              <a:rPr lang="zh-CN" altLang="en-US" baseline="-25000"/>
              <a:t>i</a:t>
            </a:r>
            <a:r>
              <a:rPr lang="zh-CN" altLang="en-US"/>
              <a:t> denote the non-genetic covariates</a:t>
            </a:r>
            <a:endParaRPr lang="zh-CN" altLang="en-US"/>
          </a:p>
          <a:p>
            <a:endParaRPr lang="zh-CN" altLang="en-US"/>
          </a:p>
        </p:txBody>
      </p:sp>
      <p:pic>
        <p:nvPicPr>
          <p:cNvPr id="8" name="图片 7" descr="7%NW0$P350`F1M3Z3Y}9)4D"/>
          <p:cNvPicPr>
            <a:picLocks noChangeAspect="1"/>
          </p:cNvPicPr>
          <p:nvPr>
            <p:custDataLst>
              <p:tags r:id="rId5"/>
            </p:custDataLst>
          </p:nvPr>
        </p:nvPicPr>
        <p:blipFill>
          <a:blip r:embed="rId6"/>
          <a:stretch>
            <a:fillRect/>
          </a:stretch>
        </p:blipFill>
        <p:spPr>
          <a:xfrm>
            <a:off x="786765" y="3480435"/>
            <a:ext cx="1031240" cy="315595"/>
          </a:xfrm>
          <a:prstGeom prst="rect">
            <a:avLst/>
          </a:prstGeom>
        </p:spPr>
      </p:pic>
      <p:pic>
        <p:nvPicPr>
          <p:cNvPr id="10" name="图片 9" descr="@(`N]CAA_R%P)9D%}Y0ZS]C"/>
          <p:cNvPicPr>
            <a:picLocks noChangeAspect="1"/>
          </p:cNvPicPr>
          <p:nvPr>
            <p:custDataLst>
              <p:tags r:id="rId7"/>
            </p:custDataLst>
          </p:nvPr>
        </p:nvPicPr>
        <p:blipFill>
          <a:blip r:embed="rId8"/>
          <a:stretch>
            <a:fillRect/>
          </a:stretch>
        </p:blipFill>
        <p:spPr>
          <a:xfrm>
            <a:off x="5446395" y="3021965"/>
            <a:ext cx="3768090" cy="774065"/>
          </a:xfrm>
          <a:prstGeom prst="rect">
            <a:avLst/>
          </a:prstGeom>
        </p:spPr>
      </p:pic>
      <p:sp>
        <p:nvSpPr>
          <p:cNvPr id="11" name="文本框 10"/>
          <p:cNvSpPr txBox="1"/>
          <p:nvPr/>
        </p:nvSpPr>
        <p:spPr>
          <a:xfrm>
            <a:off x="4537710" y="4428490"/>
            <a:ext cx="2058670" cy="368300"/>
          </a:xfrm>
          <a:prstGeom prst="rect">
            <a:avLst/>
          </a:prstGeom>
          <a:noFill/>
        </p:spPr>
        <p:txBody>
          <a:bodyPr wrap="square" rtlCol="0" anchor="t">
            <a:spAutoFit/>
          </a:bodyPr>
          <a:p>
            <a:r>
              <a:rPr lang="zh-CN" altLang="en-US"/>
              <a:t> predict the GReX </a:t>
            </a:r>
            <a:r>
              <a:rPr lang="en-US" altLang="zh-CN"/>
              <a:t>  </a:t>
            </a:r>
            <a:r>
              <a:rPr lang="zh-CN" altLang="en-US"/>
              <a:t> </a:t>
            </a:r>
            <a:endParaRPr lang="en-US" altLang="zh-CN"/>
          </a:p>
        </p:txBody>
      </p:sp>
      <p:sp>
        <p:nvSpPr>
          <p:cNvPr id="13" name="矩形 12"/>
          <p:cNvSpPr/>
          <p:nvPr/>
        </p:nvSpPr>
        <p:spPr>
          <a:xfrm>
            <a:off x="270510" y="1320800"/>
            <a:ext cx="10593070" cy="2432050"/>
          </a:xfrm>
          <a:prstGeom prst="rect">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 name="文本框 13"/>
          <p:cNvSpPr txBox="1"/>
          <p:nvPr/>
        </p:nvSpPr>
        <p:spPr>
          <a:xfrm>
            <a:off x="3870960" y="5895340"/>
            <a:ext cx="3500120" cy="368300"/>
          </a:xfrm>
          <a:prstGeom prst="rect">
            <a:avLst/>
          </a:prstGeom>
          <a:noFill/>
        </p:spPr>
        <p:txBody>
          <a:bodyPr wrap="square" rtlCol="0" anchor="t">
            <a:spAutoFit/>
          </a:bodyPr>
          <a:p>
            <a:r>
              <a:rPr lang="zh-CN" altLang="en-US"/>
              <a:t>association with the phenotype</a:t>
            </a:r>
            <a:endParaRPr lang="zh-CN" altLang="en-US"/>
          </a:p>
        </p:txBody>
      </p:sp>
      <p:cxnSp>
        <p:nvCxnSpPr>
          <p:cNvPr id="15" name="直接箭头连接符 14"/>
          <p:cNvCxnSpPr>
            <a:stCxn id="13" idx="2"/>
            <a:endCxn id="17" idx="0"/>
          </p:cNvCxnSpPr>
          <p:nvPr/>
        </p:nvCxnSpPr>
        <p:spPr>
          <a:xfrm>
            <a:off x="5567045" y="3752850"/>
            <a:ext cx="0" cy="49212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pic>
        <p:nvPicPr>
          <p:cNvPr id="16" name="图片 15" descr="98U[_PMZ22_GO07BZ~W{%YA"/>
          <p:cNvPicPr>
            <a:picLocks noChangeAspect="1"/>
          </p:cNvPicPr>
          <p:nvPr>
            <p:custDataLst>
              <p:tags r:id="rId9"/>
            </p:custDataLst>
          </p:nvPr>
        </p:nvPicPr>
        <p:blipFill>
          <a:blip r:embed="rId10"/>
          <a:stretch>
            <a:fillRect/>
          </a:stretch>
        </p:blipFill>
        <p:spPr>
          <a:xfrm>
            <a:off x="5064760" y="4850765"/>
            <a:ext cx="939165" cy="439420"/>
          </a:xfrm>
          <a:prstGeom prst="rect">
            <a:avLst/>
          </a:prstGeom>
        </p:spPr>
      </p:pic>
      <p:sp>
        <p:nvSpPr>
          <p:cNvPr id="17" name="矩形 16"/>
          <p:cNvSpPr/>
          <p:nvPr/>
        </p:nvSpPr>
        <p:spPr>
          <a:xfrm>
            <a:off x="4097655" y="4244975"/>
            <a:ext cx="2938145" cy="1201420"/>
          </a:xfrm>
          <a:prstGeom prst="rect">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 name="矩形 17"/>
          <p:cNvSpPr/>
          <p:nvPr/>
        </p:nvSpPr>
        <p:spPr>
          <a:xfrm>
            <a:off x="3710305" y="5724525"/>
            <a:ext cx="3722370" cy="1023620"/>
          </a:xfrm>
          <a:prstGeom prst="rect">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19" name="直接箭头连接符 18"/>
          <p:cNvCxnSpPr>
            <a:stCxn id="17" idx="2"/>
            <a:endCxn id="18" idx="0"/>
          </p:cNvCxnSpPr>
          <p:nvPr>
            <p:custDataLst>
              <p:tags r:id="rId11"/>
            </p:custDataLst>
          </p:nvPr>
        </p:nvCxnSpPr>
        <p:spPr>
          <a:xfrm>
            <a:off x="5567045" y="5446395"/>
            <a:ext cx="4445" cy="27813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pic>
        <p:nvPicPr>
          <p:cNvPr id="20" name="图片 19" descr="O_JE1R7%75T)JJY(XKA{1O9"/>
          <p:cNvPicPr>
            <a:picLocks noChangeAspect="1"/>
          </p:cNvPicPr>
          <p:nvPr>
            <p:custDataLst>
              <p:tags r:id="rId12"/>
            </p:custDataLst>
          </p:nvPr>
        </p:nvPicPr>
        <p:blipFill>
          <a:blip r:embed="rId13"/>
          <a:srcRect l="3365" t="21018" b="7389"/>
          <a:stretch>
            <a:fillRect/>
          </a:stretch>
        </p:blipFill>
        <p:spPr>
          <a:xfrm>
            <a:off x="4956810" y="6344920"/>
            <a:ext cx="1623060" cy="276860"/>
          </a:xfrm>
          <a:prstGeom prst="rect">
            <a:avLst/>
          </a:prstGeom>
        </p:spPr>
      </p:pic>
      <p:sp>
        <p:nvSpPr>
          <p:cNvPr id="21" name="文本框 20"/>
          <p:cNvSpPr txBox="1"/>
          <p:nvPr/>
        </p:nvSpPr>
        <p:spPr>
          <a:xfrm>
            <a:off x="7623175" y="5836285"/>
            <a:ext cx="3469640" cy="645160"/>
          </a:xfrm>
          <a:prstGeom prst="rect">
            <a:avLst/>
          </a:prstGeom>
          <a:noFill/>
        </p:spPr>
        <p:txBody>
          <a:bodyPr wrap="square" rtlCol="0">
            <a:spAutoFit/>
          </a:bodyPr>
          <a:p>
            <a:r>
              <a:rPr lang="en-US" altLang="zh-CN"/>
              <a:t>H0: η</a:t>
            </a:r>
            <a:r>
              <a:rPr lang="en-US" altLang="zh-CN" baseline="-25000"/>
              <a:t>1</a:t>
            </a:r>
            <a:r>
              <a:rPr lang="en-US" altLang="zh-CN"/>
              <a:t> equal 0</a:t>
            </a:r>
            <a:endParaRPr lang="en-US" altLang="zh-CN"/>
          </a:p>
          <a:p>
            <a:r>
              <a:rPr lang="en-US" altLang="zh-CN"/>
              <a:t>H1: </a:t>
            </a:r>
            <a:r>
              <a:rPr lang="en-US" altLang="zh-CN">
                <a:sym typeface="+mn-ea"/>
              </a:rPr>
              <a:t>η</a:t>
            </a:r>
            <a:r>
              <a:rPr lang="en-US" altLang="zh-CN" baseline="-25000">
                <a:sym typeface="+mn-ea"/>
              </a:rPr>
              <a:t>1 </a:t>
            </a:r>
            <a:r>
              <a:rPr lang="en-US" altLang="zh-CN">
                <a:sym typeface="+mn-ea"/>
              </a:rPr>
              <a:t>not equal 0</a:t>
            </a:r>
            <a:endParaRPr lang="en-US" altLang="zh-CN">
              <a:sym typeface="+mn-ea"/>
            </a:endParaRPr>
          </a:p>
        </p:txBody>
      </p:sp>
    </p:spTree>
    <p:custDataLst>
      <p:tags r:id="rId1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custDataLst>
              <p:tags r:id="rId1"/>
            </p:custDataLst>
          </p:nvPr>
        </p:nvSpPr>
        <p:spPr>
          <a:xfrm>
            <a:off x="123895" y="123895"/>
            <a:ext cx="10969200"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zh-CN" altLang="en-US"/>
              <a:t>方法</a:t>
            </a:r>
            <a:endParaRPr lang="zh-CN" altLang="en-US"/>
          </a:p>
        </p:txBody>
      </p:sp>
      <p:sp>
        <p:nvSpPr>
          <p:cNvPr id="5" name="文本框 4"/>
          <p:cNvSpPr txBox="1"/>
          <p:nvPr/>
        </p:nvSpPr>
        <p:spPr>
          <a:xfrm>
            <a:off x="123825" y="829310"/>
            <a:ext cx="6096000" cy="368300"/>
          </a:xfrm>
          <a:prstGeom prst="rect">
            <a:avLst/>
          </a:prstGeom>
          <a:noFill/>
        </p:spPr>
        <p:txBody>
          <a:bodyPr wrap="square" rtlCol="0" anchor="t">
            <a:spAutoFit/>
          </a:bodyPr>
          <a:p>
            <a:r>
              <a:rPr lang="zh-CN" altLang="en-US"/>
              <a:t> MiXcan cell-type-level GReX prediction model</a:t>
            </a:r>
            <a:endParaRPr lang="zh-CN" altLang="en-US"/>
          </a:p>
        </p:txBody>
      </p:sp>
      <p:sp>
        <p:nvSpPr>
          <p:cNvPr id="6" name="文本框 5"/>
          <p:cNvSpPr txBox="1"/>
          <p:nvPr/>
        </p:nvSpPr>
        <p:spPr>
          <a:xfrm>
            <a:off x="693420" y="1478280"/>
            <a:ext cx="6096000" cy="368300"/>
          </a:xfrm>
          <a:prstGeom prst="rect">
            <a:avLst/>
          </a:prstGeom>
          <a:noFill/>
        </p:spPr>
        <p:txBody>
          <a:bodyPr wrap="square" rtlCol="0" anchor="t">
            <a:spAutoFit/>
          </a:bodyPr>
          <a:p>
            <a:r>
              <a:rPr lang="zh-CN" altLang="en-US"/>
              <a:t> </a:t>
            </a:r>
            <a:r>
              <a:rPr lang="en-US" altLang="zh-CN"/>
              <a:t>1. </a:t>
            </a:r>
            <a:r>
              <a:rPr lang="zh-CN" altLang="en-US"/>
              <a:t>Introducing two latent variables</a:t>
            </a:r>
            <a:endParaRPr lang="zh-CN" altLang="en-US"/>
          </a:p>
        </p:txBody>
      </p:sp>
      <p:pic>
        <p:nvPicPr>
          <p:cNvPr id="7" name="图片 6" descr="4$`{}M@UVR7@%8Y]W(_]W4R"/>
          <p:cNvPicPr>
            <a:picLocks noChangeAspect="1"/>
          </p:cNvPicPr>
          <p:nvPr>
            <p:custDataLst>
              <p:tags r:id="rId2"/>
            </p:custDataLst>
          </p:nvPr>
        </p:nvPicPr>
        <p:blipFill>
          <a:blip r:embed="rId3"/>
          <a:stretch>
            <a:fillRect/>
          </a:stretch>
        </p:blipFill>
        <p:spPr>
          <a:xfrm>
            <a:off x="938530" y="1857375"/>
            <a:ext cx="3246755" cy="758190"/>
          </a:xfrm>
          <a:prstGeom prst="rect">
            <a:avLst/>
          </a:prstGeom>
        </p:spPr>
      </p:pic>
      <p:pic>
        <p:nvPicPr>
          <p:cNvPr id="8" name="图片 7" descr="EV(8F9UIL]5DCXDMNJR32WU"/>
          <p:cNvPicPr>
            <a:picLocks noChangeAspect="1"/>
          </p:cNvPicPr>
          <p:nvPr>
            <p:custDataLst>
              <p:tags r:id="rId4"/>
            </p:custDataLst>
          </p:nvPr>
        </p:nvPicPr>
        <p:blipFill>
          <a:blip r:embed="rId5"/>
          <a:stretch>
            <a:fillRect/>
          </a:stretch>
        </p:blipFill>
        <p:spPr>
          <a:xfrm>
            <a:off x="4185285" y="1978660"/>
            <a:ext cx="5755640" cy="516255"/>
          </a:xfrm>
          <a:prstGeom prst="rect">
            <a:avLst/>
          </a:prstGeom>
        </p:spPr>
      </p:pic>
      <p:sp>
        <p:nvSpPr>
          <p:cNvPr id="12" name="矩形 11"/>
          <p:cNvSpPr/>
          <p:nvPr/>
        </p:nvSpPr>
        <p:spPr>
          <a:xfrm>
            <a:off x="697230" y="1369060"/>
            <a:ext cx="9448800" cy="1356360"/>
          </a:xfrm>
          <a:prstGeom prst="rect">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13" name="直接箭头连接符 12"/>
          <p:cNvCxnSpPr>
            <a:stCxn id="12" idx="2"/>
            <a:endCxn id="15" idx="0"/>
          </p:cNvCxnSpPr>
          <p:nvPr/>
        </p:nvCxnSpPr>
        <p:spPr>
          <a:xfrm>
            <a:off x="5421630" y="2725420"/>
            <a:ext cx="635" cy="14947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5" name="矩形 14"/>
          <p:cNvSpPr/>
          <p:nvPr/>
        </p:nvSpPr>
        <p:spPr>
          <a:xfrm>
            <a:off x="697865" y="4220210"/>
            <a:ext cx="9448165" cy="1715770"/>
          </a:xfrm>
          <a:prstGeom prst="rect">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文本框 15"/>
          <p:cNvSpPr txBox="1"/>
          <p:nvPr/>
        </p:nvSpPr>
        <p:spPr>
          <a:xfrm>
            <a:off x="822325" y="4350385"/>
            <a:ext cx="6096000" cy="368300"/>
          </a:xfrm>
          <a:prstGeom prst="rect">
            <a:avLst/>
          </a:prstGeom>
          <a:noFill/>
        </p:spPr>
        <p:txBody>
          <a:bodyPr wrap="square" rtlCol="0" anchor="t">
            <a:spAutoFit/>
          </a:bodyPr>
          <a:p>
            <a:r>
              <a:rPr lang="en-US" altLang="zh-CN">
                <a:sym typeface="+mn-ea"/>
              </a:rPr>
              <a:t>2. E</a:t>
            </a:r>
            <a:r>
              <a:rPr lang="zh-CN" altLang="en-US">
                <a:sym typeface="+mn-ea"/>
              </a:rPr>
              <a:t>stimate</a:t>
            </a:r>
            <a:r>
              <a:rPr lang="en-US" altLang="zh-CN">
                <a:sym typeface="+mn-ea"/>
              </a:rPr>
              <a:t> </a:t>
            </a:r>
            <a:endParaRPr lang="en-US" altLang="zh-CN">
              <a:sym typeface="+mn-ea"/>
            </a:endParaRPr>
          </a:p>
        </p:txBody>
      </p:sp>
      <p:pic>
        <p:nvPicPr>
          <p:cNvPr id="17" name="图片 16" descr="CZR(ONTAJ%QWRP(EO{14PBD"/>
          <p:cNvPicPr>
            <a:picLocks noChangeAspect="1"/>
          </p:cNvPicPr>
          <p:nvPr>
            <p:custDataLst>
              <p:tags r:id="rId6"/>
            </p:custDataLst>
          </p:nvPr>
        </p:nvPicPr>
        <p:blipFill>
          <a:blip r:embed="rId7"/>
          <a:srcRect t="16860"/>
          <a:stretch>
            <a:fillRect/>
          </a:stretch>
        </p:blipFill>
        <p:spPr>
          <a:xfrm>
            <a:off x="938530" y="5148580"/>
            <a:ext cx="5958840" cy="643255"/>
          </a:xfrm>
          <a:prstGeom prst="rect">
            <a:avLst/>
          </a:prstGeom>
        </p:spPr>
      </p:pic>
      <p:pic>
        <p:nvPicPr>
          <p:cNvPr id="18" name="图片 17" descr="9(XI7I%Y`{UEK$28RHVF3KL"/>
          <p:cNvPicPr>
            <a:picLocks noChangeAspect="1"/>
          </p:cNvPicPr>
          <p:nvPr>
            <p:custDataLst>
              <p:tags r:id="rId8"/>
            </p:custDataLst>
          </p:nvPr>
        </p:nvPicPr>
        <p:blipFill>
          <a:blip r:embed="rId9"/>
          <a:stretch>
            <a:fillRect/>
          </a:stretch>
        </p:blipFill>
        <p:spPr>
          <a:xfrm>
            <a:off x="2113915" y="4350385"/>
            <a:ext cx="386715" cy="368300"/>
          </a:xfrm>
          <a:prstGeom prst="rect">
            <a:avLst/>
          </a:prstGeom>
        </p:spPr>
      </p:pic>
      <p:sp>
        <p:nvSpPr>
          <p:cNvPr id="19" name="文本框 18"/>
          <p:cNvSpPr txBox="1"/>
          <p:nvPr/>
        </p:nvSpPr>
        <p:spPr>
          <a:xfrm>
            <a:off x="662940" y="2988945"/>
            <a:ext cx="1666875" cy="645160"/>
          </a:xfrm>
          <a:prstGeom prst="rect">
            <a:avLst/>
          </a:prstGeom>
          <a:noFill/>
        </p:spPr>
        <p:txBody>
          <a:bodyPr wrap="square" rtlCol="0" anchor="t">
            <a:spAutoFit/>
          </a:bodyPr>
          <a:p>
            <a:r>
              <a:rPr lang="zh-CN" altLang="en-US"/>
              <a:t>epithelial cells</a:t>
            </a:r>
            <a:endParaRPr lang="zh-CN" altLang="en-US"/>
          </a:p>
          <a:p>
            <a:r>
              <a:rPr lang="zh-CN" altLang="en-US"/>
              <a:t>（上皮</a:t>
            </a:r>
            <a:r>
              <a:rPr lang="zh-CN" altLang="en-US"/>
              <a:t>细胞）</a:t>
            </a:r>
            <a:endParaRPr lang="zh-CN" altLang="en-US"/>
          </a:p>
        </p:txBody>
      </p:sp>
      <p:sp>
        <p:nvSpPr>
          <p:cNvPr id="20" name="文本框 19"/>
          <p:cNvSpPr txBox="1"/>
          <p:nvPr/>
        </p:nvSpPr>
        <p:spPr>
          <a:xfrm>
            <a:off x="2500630" y="2988945"/>
            <a:ext cx="1569720" cy="645160"/>
          </a:xfrm>
          <a:prstGeom prst="rect">
            <a:avLst/>
          </a:prstGeom>
          <a:noFill/>
        </p:spPr>
        <p:txBody>
          <a:bodyPr wrap="square" rtlCol="0" anchor="t">
            <a:spAutoFit/>
          </a:bodyPr>
          <a:p>
            <a:r>
              <a:rPr lang="zh-CN" altLang="en-US"/>
              <a:t> stromal cells</a:t>
            </a:r>
            <a:endParaRPr lang="zh-CN" altLang="en-US"/>
          </a:p>
          <a:p>
            <a:r>
              <a:rPr lang="zh-CN" altLang="en-US"/>
              <a:t>（基质细胞）</a:t>
            </a:r>
            <a:endParaRPr lang="zh-CN" altLang="en-US"/>
          </a:p>
        </p:txBody>
      </p:sp>
      <p:cxnSp>
        <p:nvCxnSpPr>
          <p:cNvPr id="21" name="直接箭头连接符 20"/>
          <p:cNvCxnSpPr>
            <a:endCxn id="19" idx="0"/>
          </p:cNvCxnSpPr>
          <p:nvPr/>
        </p:nvCxnSpPr>
        <p:spPr>
          <a:xfrm flipH="1">
            <a:off x="1496695" y="2376805"/>
            <a:ext cx="276225" cy="61214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2" name="直接箭头连接符 21"/>
          <p:cNvCxnSpPr/>
          <p:nvPr/>
        </p:nvCxnSpPr>
        <p:spPr>
          <a:xfrm>
            <a:off x="2858135" y="2415540"/>
            <a:ext cx="145415" cy="56261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ustDataLst>
      <p:tags r:id="rId10"/>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81610" y="976630"/>
            <a:ext cx="10968990" cy="5378450"/>
          </a:xfrm>
        </p:spPr>
        <p:txBody>
          <a:bodyPr/>
          <a:p>
            <a:r>
              <a:rPr lang="en-US" altLang="zh-CN"/>
              <a:t>2.1  Estimation of π</a:t>
            </a:r>
            <a:endParaRPr lang="en-US" altLang="zh-CN"/>
          </a:p>
          <a:p>
            <a:pPr marL="685800" lvl="1" indent="-228600">
              <a:buFont typeface="Arial" panose="020B0604020202020204" pitchFamily="34" charset="0"/>
              <a:buChar char="●"/>
            </a:pPr>
            <a:r>
              <a:rPr lang="en-US" altLang="zh-CN" sz="1800">
                <a:solidFill>
                  <a:schemeClr val="tx1">
                    <a:lumMod val="65000"/>
                    <a:lumOff val="35000"/>
                  </a:schemeClr>
                </a:solidFill>
              </a:rPr>
              <a:t>2.1.1 The notation in the sections above focuses on individual genes, and here we introduce additional notation to describe the joint modeling of multiple genes.</a:t>
            </a:r>
            <a:endParaRPr lang="en-US" altLang="zh-CN" sz="1800">
              <a:solidFill>
                <a:schemeClr val="tx1">
                  <a:lumMod val="65000"/>
                  <a:lumOff val="35000"/>
                </a:schemeClr>
              </a:solidFill>
            </a:endParaRPr>
          </a:p>
        </p:txBody>
      </p:sp>
      <p:sp>
        <p:nvSpPr>
          <p:cNvPr id="4" name="标题 1"/>
          <p:cNvSpPr>
            <a:spLocks noGrp="1"/>
          </p:cNvSpPr>
          <p:nvPr>
            <p:custDataLst>
              <p:tags r:id="rId1"/>
            </p:custDataLst>
          </p:nvPr>
        </p:nvSpPr>
        <p:spPr>
          <a:xfrm>
            <a:off x="123895" y="123895"/>
            <a:ext cx="10969200"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zh-CN" altLang="en-US"/>
              <a:t>方法</a:t>
            </a:r>
            <a:endParaRPr lang="zh-CN" altLang="en-US"/>
          </a:p>
        </p:txBody>
      </p:sp>
      <p:pic>
        <p:nvPicPr>
          <p:cNvPr id="5" name="图片 4" descr="@OB72{0{YU)SYR2ZS$3@VWT"/>
          <p:cNvPicPr>
            <a:picLocks noChangeAspect="1"/>
          </p:cNvPicPr>
          <p:nvPr>
            <p:custDataLst>
              <p:tags r:id="rId2"/>
            </p:custDataLst>
          </p:nvPr>
        </p:nvPicPr>
        <p:blipFill>
          <a:blip r:embed="rId3"/>
          <a:srcRect b="8182"/>
          <a:stretch>
            <a:fillRect/>
          </a:stretch>
        </p:blipFill>
        <p:spPr>
          <a:xfrm>
            <a:off x="313055" y="2331085"/>
            <a:ext cx="1668780" cy="448945"/>
          </a:xfrm>
          <a:prstGeom prst="rect">
            <a:avLst/>
          </a:prstGeom>
        </p:spPr>
      </p:pic>
      <p:sp>
        <p:nvSpPr>
          <p:cNvPr id="6" name="文本框 5"/>
          <p:cNvSpPr txBox="1"/>
          <p:nvPr/>
        </p:nvSpPr>
        <p:spPr>
          <a:xfrm>
            <a:off x="2098040" y="2391410"/>
            <a:ext cx="10029190" cy="368300"/>
          </a:xfrm>
          <a:prstGeom prst="rect">
            <a:avLst/>
          </a:prstGeom>
          <a:noFill/>
        </p:spPr>
        <p:txBody>
          <a:bodyPr wrap="square" rtlCol="0" anchor="t">
            <a:spAutoFit/>
          </a:bodyPr>
          <a:p>
            <a:r>
              <a:rPr lang="zh-CN" altLang="en-US"/>
              <a:t>be the</a:t>
            </a:r>
            <a:r>
              <a:rPr lang="en-US" altLang="zh-CN"/>
              <a:t> </a:t>
            </a:r>
            <a:r>
              <a:rPr lang="zh-CN" altLang="en-US"/>
              <a:t>observed expression of G epithelial signature genes（上皮特征基因）in N tissue</a:t>
            </a:r>
            <a:r>
              <a:rPr lang="en-US" altLang="zh-CN"/>
              <a:t> </a:t>
            </a:r>
            <a:r>
              <a:rPr lang="zh-CN" altLang="en-US"/>
              <a:t>samples</a:t>
            </a:r>
            <a:endParaRPr lang="zh-CN" altLang="en-US"/>
          </a:p>
        </p:txBody>
      </p:sp>
      <p:pic>
        <p:nvPicPr>
          <p:cNvPr id="7" name="图片 6" descr="{T6G@GPF}XVYWSSQS4@8%8Q"/>
          <p:cNvPicPr>
            <a:picLocks noChangeAspect="1"/>
          </p:cNvPicPr>
          <p:nvPr>
            <p:custDataLst>
              <p:tags r:id="rId4"/>
            </p:custDataLst>
          </p:nvPr>
        </p:nvPicPr>
        <p:blipFill>
          <a:blip r:embed="rId5"/>
          <a:stretch>
            <a:fillRect/>
          </a:stretch>
        </p:blipFill>
        <p:spPr>
          <a:xfrm>
            <a:off x="350520" y="3599180"/>
            <a:ext cx="6249035" cy="619760"/>
          </a:xfrm>
          <a:prstGeom prst="rect">
            <a:avLst/>
          </a:prstGeom>
        </p:spPr>
      </p:pic>
      <p:cxnSp>
        <p:nvCxnSpPr>
          <p:cNvPr id="8" name="直接箭头连接符 7"/>
          <p:cNvCxnSpPr>
            <a:stCxn id="5" idx="2"/>
          </p:cNvCxnSpPr>
          <p:nvPr/>
        </p:nvCxnSpPr>
        <p:spPr>
          <a:xfrm flipH="1">
            <a:off x="1143000" y="2780030"/>
            <a:ext cx="4445" cy="73914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pic>
        <p:nvPicPr>
          <p:cNvPr id="9" name="图片 8" descr="`G9FXRL]]2GRSVI7JR%X0Z0"/>
          <p:cNvPicPr>
            <a:picLocks noChangeAspect="1"/>
          </p:cNvPicPr>
          <p:nvPr>
            <p:custDataLst>
              <p:tags r:id="rId6"/>
            </p:custDataLst>
          </p:nvPr>
        </p:nvPicPr>
        <p:blipFill>
          <a:blip r:embed="rId7"/>
          <a:srcRect r="2527" b="16427"/>
          <a:stretch>
            <a:fillRect/>
          </a:stretch>
        </p:blipFill>
        <p:spPr>
          <a:xfrm>
            <a:off x="515620" y="4321810"/>
            <a:ext cx="3379470" cy="332740"/>
          </a:xfrm>
          <a:prstGeom prst="rect">
            <a:avLst/>
          </a:prstGeom>
        </p:spPr>
      </p:pic>
      <p:sp>
        <p:nvSpPr>
          <p:cNvPr id="10" name="文本框 9"/>
          <p:cNvSpPr txBox="1"/>
          <p:nvPr/>
        </p:nvSpPr>
        <p:spPr>
          <a:xfrm>
            <a:off x="4104005" y="4286250"/>
            <a:ext cx="7753350" cy="368300"/>
          </a:xfrm>
          <a:prstGeom prst="rect">
            <a:avLst/>
          </a:prstGeom>
          <a:noFill/>
        </p:spPr>
        <p:txBody>
          <a:bodyPr wrap="square" rtlCol="0" anchor="t">
            <a:spAutoFit/>
          </a:bodyPr>
          <a:p>
            <a:r>
              <a:rPr lang="zh-CN" altLang="en-US"/>
              <a:t>be the unobserved gene expression levels in epithelial and stromal cells</a:t>
            </a:r>
            <a:endParaRPr lang="zh-CN" altLang="en-US"/>
          </a:p>
        </p:txBody>
      </p:sp>
      <p:pic>
        <p:nvPicPr>
          <p:cNvPr id="11" name="图片 10" descr="O}R~0E[446C0@L1HACBKXRO"/>
          <p:cNvPicPr>
            <a:picLocks noChangeAspect="1"/>
          </p:cNvPicPr>
          <p:nvPr>
            <p:custDataLst>
              <p:tags r:id="rId8"/>
            </p:custDataLst>
          </p:nvPr>
        </p:nvPicPr>
        <p:blipFill>
          <a:blip r:embed="rId9"/>
          <a:srcRect t="10260"/>
          <a:stretch>
            <a:fillRect/>
          </a:stretch>
        </p:blipFill>
        <p:spPr>
          <a:xfrm>
            <a:off x="651510" y="5417185"/>
            <a:ext cx="2526030" cy="438785"/>
          </a:xfrm>
          <a:prstGeom prst="rect">
            <a:avLst/>
          </a:prstGeom>
        </p:spPr>
      </p:pic>
      <p:cxnSp>
        <p:nvCxnSpPr>
          <p:cNvPr id="13" name="肘形连接符 12"/>
          <p:cNvCxnSpPr>
            <a:stCxn id="7" idx="1"/>
            <a:endCxn id="11" idx="1"/>
          </p:cNvCxnSpPr>
          <p:nvPr/>
        </p:nvCxnSpPr>
        <p:spPr>
          <a:xfrm rot="10800000" flipH="1" flipV="1">
            <a:off x="350520" y="3909060"/>
            <a:ext cx="300990" cy="1727835"/>
          </a:xfrm>
          <a:prstGeom prst="bentConnector3">
            <a:avLst>
              <a:gd name="adj1" fmla="val -79114"/>
            </a:avLst>
          </a:prstGeom>
          <a:ln>
            <a:tailEnd type="arrow"/>
          </a:ln>
        </p:spPr>
        <p:style>
          <a:lnRef idx="2">
            <a:schemeClr val="accent1"/>
          </a:lnRef>
          <a:fillRef idx="0">
            <a:srgbClr val="FFFFFF"/>
          </a:fillRef>
          <a:effectRef idx="0">
            <a:srgbClr val="FFFFFF"/>
          </a:effectRef>
          <a:fontRef idx="minor">
            <a:schemeClr val="tx1"/>
          </a:fontRef>
        </p:style>
      </p:cxnSp>
      <p:pic>
        <p:nvPicPr>
          <p:cNvPr id="14" name="图片 13" descr="INYNYG{~@Z6WPS2FH%8S_`T"/>
          <p:cNvPicPr>
            <a:picLocks noChangeAspect="1"/>
          </p:cNvPicPr>
          <p:nvPr>
            <p:custDataLst>
              <p:tags r:id="rId10"/>
            </p:custDataLst>
          </p:nvPr>
        </p:nvPicPr>
        <p:blipFill>
          <a:blip r:embed="rId11"/>
          <a:stretch>
            <a:fillRect/>
          </a:stretch>
        </p:blipFill>
        <p:spPr>
          <a:xfrm>
            <a:off x="515620" y="4757420"/>
            <a:ext cx="3379470" cy="584835"/>
          </a:xfrm>
          <a:prstGeom prst="rect">
            <a:avLst/>
          </a:prstGeom>
        </p:spPr>
      </p:pic>
      <p:sp>
        <p:nvSpPr>
          <p:cNvPr id="15" name="文本框 14"/>
          <p:cNvSpPr txBox="1"/>
          <p:nvPr/>
        </p:nvSpPr>
        <p:spPr>
          <a:xfrm>
            <a:off x="3895090" y="4865370"/>
            <a:ext cx="1715135" cy="368300"/>
          </a:xfrm>
          <a:prstGeom prst="rect">
            <a:avLst/>
          </a:prstGeom>
          <a:noFill/>
        </p:spPr>
        <p:txBody>
          <a:bodyPr wrap="square" rtlCol="0">
            <a:spAutoFit/>
          </a:bodyPr>
          <a:p>
            <a:r>
              <a:rPr lang="zh-CN" altLang="en-US"/>
              <a:t>（</a:t>
            </a:r>
            <a:r>
              <a:rPr lang="en-US" altLang="zh-CN"/>
              <a:t>assume</a:t>
            </a:r>
            <a:r>
              <a:rPr lang="zh-CN" altLang="en-US"/>
              <a:t>）</a:t>
            </a:r>
            <a:endParaRPr lang="zh-CN" altLang="en-US"/>
          </a:p>
        </p:txBody>
      </p:sp>
    </p:spTree>
    <p:custDataLst>
      <p:tags r:id="rId1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23895" y="957000"/>
            <a:ext cx="10969200" cy="4759200"/>
          </a:xfrm>
        </p:spPr>
        <p:txBody>
          <a:bodyPr/>
          <a:p>
            <a:r>
              <a:rPr lang="en-US" altLang="zh-CN" sz="1800">
                <a:sym typeface="+mn-ea"/>
              </a:rPr>
              <a:t>2.1 Estimation of π</a:t>
            </a:r>
            <a:endParaRPr lang="en-US" altLang="zh-CN" sz="1800"/>
          </a:p>
          <a:p>
            <a:pPr marL="685800" lvl="1" indent="-228600">
              <a:buFont typeface="Arial" panose="020B0604020202020204" pitchFamily="34" charset="0"/>
              <a:buChar char="●"/>
            </a:pPr>
            <a:r>
              <a:rPr lang="en-US" altLang="zh-CN" sz="1800">
                <a:sym typeface="+mn-ea"/>
              </a:rPr>
              <a:t>2.1.2 Link the prior estimates h</a:t>
            </a:r>
            <a:r>
              <a:rPr lang="en-US" altLang="zh-CN" sz="1800" baseline="-25000">
                <a:sym typeface="+mn-ea"/>
              </a:rPr>
              <a:t>i</a:t>
            </a:r>
            <a:r>
              <a:rPr lang="en-US" altLang="zh-CN" sz="1800">
                <a:sym typeface="+mn-ea"/>
              </a:rPr>
              <a:t> to the true π</a:t>
            </a:r>
            <a:r>
              <a:rPr lang="en-US" altLang="zh-CN" sz="1800" baseline="-25000">
                <a:sym typeface="+mn-ea"/>
              </a:rPr>
              <a:t>i</a:t>
            </a:r>
            <a:r>
              <a:rPr lang="en-US" altLang="zh-CN" sz="1800">
                <a:sym typeface="+mn-ea"/>
              </a:rPr>
              <a:t> using a Beta distribution</a:t>
            </a:r>
            <a:endParaRPr lang="en-US" altLang="zh-CN" sz="1800">
              <a:sym typeface="+mn-ea"/>
            </a:endParaRPr>
          </a:p>
          <a:p>
            <a:pPr marL="685800" lvl="1" indent="-228600">
              <a:buFont typeface="Arial" panose="020B0604020202020204" pitchFamily="34" charset="0"/>
              <a:buChar char="●"/>
            </a:pPr>
            <a:endParaRPr lang="en-US" altLang="zh-CN" sz="1800">
              <a:sym typeface="+mn-ea"/>
            </a:endParaRPr>
          </a:p>
          <a:p>
            <a:pPr marL="685800" lvl="1" indent="-228600">
              <a:buFont typeface="Arial" panose="020B0604020202020204" pitchFamily="34" charset="0"/>
              <a:buChar char="●"/>
            </a:pPr>
            <a:endParaRPr lang="en-US" altLang="zh-CN" sz="1800">
              <a:sym typeface="+mn-ea"/>
            </a:endParaRPr>
          </a:p>
          <a:p>
            <a:pPr marL="685800" lvl="1" indent="-228600">
              <a:buFont typeface="Arial" panose="020B0604020202020204" pitchFamily="34" charset="0"/>
              <a:buChar char="●"/>
            </a:pPr>
            <a:endParaRPr lang="en-US" altLang="zh-CN" sz="1800">
              <a:sym typeface="+mn-ea"/>
            </a:endParaRPr>
          </a:p>
          <a:p>
            <a:pPr marL="685800" lvl="1" indent="-228600">
              <a:buFont typeface="Arial" panose="020B0604020202020204" pitchFamily="34" charset="0"/>
              <a:buChar char="●"/>
            </a:pPr>
            <a:endParaRPr lang="en-US" altLang="zh-CN" sz="1800">
              <a:sym typeface="+mn-ea"/>
            </a:endParaRPr>
          </a:p>
          <a:p>
            <a:pPr marL="685800" lvl="1" indent="-228600">
              <a:buFont typeface="Arial" panose="020B0604020202020204" pitchFamily="34" charset="0"/>
              <a:buChar char="●"/>
            </a:pPr>
            <a:r>
              <a:rPr lang="en-US" altLang="zh-CN" sz="1800">
                <a:sym typeface="+mn-ea"/>
              </a:rPr>
              <a:t>2.1.3 Parameter estimation</a:t>
            </a:r>
            <a:endParaRPr lang="en-US" altLang="zh-CN" sz="1800">
              <a:sym typeface="+mn-ea"/>
            </a:endParaRPr>
          </a:p>
        </p:txBody>
      </p:sp>
      <p:sp>
        <p:nvSpPr>
          <p:cNvPr id="4" name="标题 1"/>
          <p:cNvSpPr>
            <a:spLocks noGrp="1"/>
          </p:cNvSpPr>
          <p:nvPr>
            <p:custDataLst>
              <p:tags r:id="rId1"/>
            </p:custDataLst>
          </p:nvPr>
        </p:nvSpPr>
        <p:spPr>
          <a:xfrm>
            <a:off x="123895" y="123895"/>
            <a:ext cx="10969200"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zh-CN" altLang="en-US"/>
              <a:t>方法</a:t>
            </a:r>
            <a:endParaRPr lang="zh-CN" altLang="en-US"/>
          </a:p>
        </p:txBody>
      </p:sp>
      <p:pic>
        <p:nvPicPr>
          <p:cNvPr id="5" name="图片 4" descr="$Z4VYUV%N{9(I3U~2KH_O(5"/>
          <p:cNvPicPr>
            <a:picLocks noChangeAspect="1"/>
          </p:cNvPicPr>
          <p:nvPr>
            <p:custDataLst>
              <p:tags r:id="rId2"/>
            </p:custDataLst>
          </p:nvPr>
        </p:nvPicPr>
        <p:blipFill>
          <a:blip r:embed="rId3"/>
          <a:stretch>
            <a:fillRect/>
          </a:stretch>
        </p:blipFill>
        <p:spPr>
          <a:xfrm>
            <a:off x="424815" y="1891665"/>
            <a:ext cx="4085590" cy="693420"/>
          </a:xfrm>
          <a:prstGeom prst="rect">
            <a:avLst/>
          </a:prstGeom>
        </p:spPr>
      </p:pic>
      <p:sp>
        <p:nvSpPr>
          <p:cNvPr id="6" name="文本框 5"/>
          <p:cNvSpPr txBox="1"/>
          <p:nvPr/>
        </p:nvSpPr>
        <p:spPr>
          <a:xfrm>
            <a:off x="4597400" y="2054225"/>
            <a:ext cx="7745095" cy="645160"/>
          </a:xfrm>
          <a:prstGeom prst="rect">
            <a:avLst/>
          </a:prstGeom>
          <a:noFill/>
        </p:spPr>
        <p:txBody>
          <a:bodyPr wrap="square" rtlCol="0" anchor="t">
            <a:spAutoFit/>
          </a:bodyPr>
          <a:p>
            <a:r>
              <a:rPr lang="en-US" altLang="zh-CN"/>
              <a:t>T</a:t>
            </a:r>
            <a:r>
              <a:rPr lang="zh-CN" altLang="en-US"/>
              <a:t>ake advantage of a prior cell-type proportion</a:t>
            </a:r>
            <a:r>
              <a:rPr lang="en-US" altLang="zh-CN"/>
              <a:t> </a:t>
            </a:r>
            <a:r>
              <a:rPr lang="zh-CN" altLang="en-US"/>
              <a:t>estimate h</a:t>
            </a:r>
            <a:r>
              <a:rPr lang="zh-CN" altLang="en-US" baseline="-25000"/>
              <a:t>i</a:t>
            </a:r>
            <a:r>
              <a:rPr lang="zh-CN" altLang="en-US"/>
              <a:t> based on existing tools </a:t>
            </a:r>
            <a:endParaRPr lang="zh-CN" altLang="en-US"/>
          </a:p>
        </p:txBody>
      </p:sp>
      <p:pic>
        <p:nvPicPr>
          <p:cNvPr id="7" name="图片 6"/>
          <p:cNvPicPr>
            <a:picLocks noChangeAspect="1"/>
          </p:cNvPicPr>
          <p:nvPr>
            <p:custDataLst>
              <p:tags r:id="rId4"/>
            </p:custDataLst>
          </p:nvPr>
        </p:nvPicPr>
        <p:blipFill>
          <a:blip r:embed="rId5"/>
          <a:stretch>
            <a:fillRect/>
          </a:stretch>
        </p:blipFill>
        <p:spPr>
          <a:xfrm>
            <a:off x="522605" y="4064000"/>
            <a:ext cx="4667885" cy="945515"/>
          </a:xfrm>
          <a:prstGeom prst="rect">
            <a:avLst/>
          </a:prstGeom>
        </p:spPr>
      </p:pic>
    </p:spTree>
    <p:custDataLst>
      <p:tags r:id="rId6"/>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23895" y="957000"/>
            <a:ext cx="10969200" cy="4759200"/>
          </a:xfrm>
        </p:spPr>
        <p:txBody>
          <a:bodyPr/>
          <a:p>
            <a:r>
              <a:rPr lang="en-US" altLang="zh-CN"/>
              <a:t>2.2 </a:t>
            </a:r>
            <a:r>
              <a:rPr lang="zh-CN" altLang="en-US"/>
              <a:t>Estimation of</a:t>
            </a:r>
            <a:r>
              <a:rPr lang="en-US" altLang="zh-CN"/>
              <a:t> </a:t>
            </a:r>
            <a:r>
              <a:rPr lang="zh-CN" altLang="en-US"/>
              <a:t>b</a:t>
            </a:r>
            <a:r>
              <a:rPr lang="zh-CN" altLang="en-US" baseline="-25000"/>
              <a:t>u</a:t>
            </a:r>
            <a:r>
              <a:rPr lang="en-US" altLang="zh-CN"/>
              <a:t> </a:t>
            </a:r>
            <a:r>
              <a:rPr lang="zh-CN" altLang="en-US"/>
              <a:t>and</a:t>
            </a:r>
            <a:r>
              <a:rPr lang="en-US" altLang="zh-CN"/>
              <a:t> </a:t>
            </a:r>
            <a:r>
              <a:rPr lang="zh-CN" altLang="en-US"/>
              <a:t>b</a:t>
            </a:r>
            <a:r>
              <a:rPr lang="zh-CN" altLang="en-US" baseline="-25000"/>
              <a:t>v</a:t>
            </a:r>
            <a:endParaRPr lang="zh-CN" altLang="en-US" baseline="-25000"/>
          </a:p>
        </p:txBody>
      </p:sp>
      <p:sp>
        <p:nvSpPr>
          <p:cNvPr id="5" name="标题 1"/>
          <p:cNvSpPr>
            <a:spLocks noGrp="1"/>
          </p:cNvSpPr>
          <p:nvPr>
            <p:custDataLst>
              <p:tags r:id="rId1"/>
            </p:custDataLst>
          </p:nvPr>
        </p:nvSpPr>
        <p:spPr>
          <a:xfrm>
            <a:off x="123895" y="123895"/>
            <a:ext cx="10969200"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zh-CN" altLang="en-US"/>
              <a:t>方法</a:t>
            </a:r>
            <a:endParaRPr lang="zh-CN" altLang="en-US"/>
          </a:p>
        </p:txBody>
      </p:sp>
      <p:pic>
        <p:nvPicPr>
          <p:cNvPr id="6" name="图片 5" descr="VM~ZZT6$LNYTSTYW47$PS4E"/>
          <p:cNvPicPr>
            <a:picLocks noChangeAspect="1"/>
          </p:cNvPicPr>
          <p:nvPr>
            <p:custDataLst>
              <p:tags r:id="rId2"/>
            </p:custDataLst>
          </p:nvPr>
        </p:nvPicPr>
        <p:blipFill>
          <a:blip r:embed="rId3"/>
          <a:stretch>
            <a:fillRect/>
          </a:stretch>
        </p:blipFill>
        <p:spPr>
          <a:xfrm>
            <a:off x="2940050" y="1679575"/>
            <a:ext cx="4746625" cy="581660"/>
          </a:xfrm>
          <a:prstGeom prst="rect">
            <a:avLst/>
          </a:prstGeom>
        </p:spPr>
      </p:pic>
      <p:cxnSp>
        <p:nvCxnSpPr>
          <p:cNvPr id="7" name="直接箭头连接符 6"/>
          <p:cNvCxnSpPr>
            <a:stCxn id="6" idx="2"/>
            <a:endCxn id="8" idx="0"/>
          </p:cNvCxnSpPr>
          <p:nvPr/>
        </p:nvCxnSpPr>
        <p:spPr>
          <a:xfrm>
            <a:off x="5313680" y="2261235"/>
            <a:ext cx="635" cy="5422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pic>
        <p:nvPicPr>
          <p:cNvPr id="8" name="图片 7" descr="SP]L3){`P600)UM@6{NNTW3"/>
          <p:cNvPicPr>
            <a:picLocks noChangeAspect="1"/>
          </p:cNvPicPr>
          <p:nvPr>
            <p:custDataLst>
              <p:tags r:id="rId4"/>
            </p:custDataLst>
          </p:nvPr>
        </p:nvPicPr>
        <p:blipFill>
          <a:blip r:embed="rId5"/>
          <a:stretch>
            <a:fillRect/>
          </a:stretch>
        </p:blipFill>
        <p:spPr>
          <a:xfrm>
            <a:off x="2940685" y="2803525"/>
            <a:ext cx="4746625" cy="553085"/>
          </a:xfrm>
          <a:prstGeom prst="rect">
            <a:avLst/>
          </a:prstGeom>
        </p:spPr>
      </p:pic>
      <p:pic>
        <p:nvPicPr>
          <p:cNvPr id="9" name="图片 8" descr="K9%SW9QU[RENH[P`4]7@]~W"/>
          <p:cNvPicPr>
            <a:picLocks noChangeAspect="1"/>
          </p:cNvPicPr>
          <p:nvPr>
            <p:custDataLst>
              <p:tags r:id="rId6"/>
            </p:custDataLst>
          </p:nvPr>
        </p:nvPicPr>
        <p:blipFill>
          <a:blip r:embed="rId7"/>
          <a:stretch>
            <a:fillRect/>
          </a:stretch>
        </p:blipFill>
        <p:spPr>
          <a:xfrm>
            <a:off x="2940685" y="4235450"/>
            <a:ext cx="4745355" cy="733425"/>
          </a:xfrm>
          <a:prstGeom prst="rect">
            <a:avLst/>
          </a:prstGeom>
        </p:spPr>
      </p:pic>
      <p:cxnSp>
        <p:nvCxnSpPr>
          <p:cNvPr id="10" name="直接箭头连接符 9"/>
          <p:cNvCxnSpPr>
            <a:stCxn id="8" idx="2"/>
            <a:endCxn id="9" idx="0"/>
          </p:cNvCxnSpPr>
          <p:nvPr>
            <p:custDataLst>
              <p:tags r:id="rId8"/>
            </p:custDataLst>
          </p:nvPr>
        </p:nvCxnSpPr>
        <p:spPr>
          <a:xfrm flipH="1">
            <a:off x="5313680" y="3356610"/>
            <a:ext cx="635" cy="87884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1" name="文本框 10"/>
          <p:cNvSpPr txBox="1"/>
          <p:nvPr/>
        </p:nvSpPr>
        <p:spPr>
          <a:xfrm>
            <a:off x="7686675" y="2876550"/>
            <a:ext cx="1172845" cy="368300"/>
          </a:xfrm>
          <a:prstGeom prst="rect">
            <a:avLst/>
          </a:prstGeom>
          <a:noFill/>
        </p:spPr>
        <p:txBody>
          <a:bodyPr wrap="square" rtlCol="0" anchor="t">
            <a:spAutoFit/>
          </a:bodyPr>
          <a:p>
            <a:r>
              <a:rPr lang="zh-CN" altLang="en-US"/>
              <a:t>MiXcan0</a:t>
            </a:r>
            <a:endParaRPr lang="zh-CN" altLang="en-US"/>
          </a:p>
        </p:txBody>
      </p:sp>
      <p:sp>
        <p:nvSpPr>
          <p:cNvPr id="12" name="文本框 11"/>
          <p:cNvSpPr txBox="1"/>
          <p:nvPr>
            <p:custDataLst>
              <p:tags r:id="rId9"/>
            </p:custDataLst>
          </p:nvPr>
        </p:nvSpPr>
        <p:spPr>
          <a:xfrm>
            <a:off x="7686675" y="4418330"/>
            <a:ext cx="1172845" cy="368300"/>
          </a:xfrm>
          <a:prstGeom prst="rect">
            <a:avLst/>
          </a:prstGeom>
          <a:noFill/>
        </p:spPr>
        <p:txBody>
          <a:bodyPr wrap="square" rtlCol="0" anchor="t">
            <a:spAutoFit/>
          </a:bodyPr>
          <a:p>
            <a:r>
              <a:rPr lang="zh-CN" altLang="en-US"/>
              <a:t>MiXcan</a:t>
            </a:r>
            <a:endParaRPr lang="en-US" altLang="zh-CN"/>
          </a:p>
        </p:txBody>
      </p:sp>
    </p:spTree>
    <p:custDataLst>
      <p:tags r:id="rId10"/>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88290" y="928370"/>
            <a:ext cx="10968990" cy="5320665"/>
          </a:xfrm>
        </p:spPr>
        <p:txBody>
          <a:bodyPr>
            <a:normAutofit lnSpcReduction="10000"/>
          </a:bodyPr>
          <a:p>
            <a:r>
              <a:rPr lang="en-US" altLang="zh-CN"/>
              <a:t>2.3 Model Aggregation </a:t>
            </a:r>
            <a:endParaRPr lang="en-US" altLang="zh-CN"/>
          </a:p>
          <a:p>
            <a:pPr marL="0" indent="457200">
              <a:buNone/>
            </a:pPr>
            <a:r>
              <a:rPr lang="en-US" altLang="zh-CN"/>
              <a:t>we generate B bootstrap samples (e.g. B = 200), perform ordinary least square analysis on the pre-selected variables, and record           _x0002_    for </a:t>
            </a:r>
            <a:r>
              <a:rPr lang="en-US" altLang="zh-CN" i="1"/>
              <a:t>b</a:t>
            </a:r>
            <a:r>
              <a:rPr lang="en-US" altLang="zh-CN"/>
              <a:t> = 1, . . . , B. Only when the 95% confidence interval (CI) for        excludes 0 do we employ cell-type-specific prediction models (inferred using the complete data set).</a:t>
            </a:r>
            <a:endParaRPr lang="en-US" altLang="zh-CN"/>
          </a:p>
          <a:p>
            <a:pPr marL="228600" lvl="0" indent="-228600">
              <a:buFont typeface="Arial" panose="020B0604020202020204" pitchFamily="34" charset="0"/>
              <a:buChar char="●"/>
            </a:pPr>
            <a:r>
              <a:rPr lang="en-US" altLang="zh-CN">
                <a:solidFill>
                  <a:schemeClr val="tx1">
                    <a:lumMod val="65000"/>
                    <a:lumOff val="35000"/>
                  </a:schemeClr>
                </a:solidFill>
              </a:rPr>
              <a:t>2.4 Association analysis with cell-type-level prediction models</a:t>
            </a:r>
            <a:endParaRPr lang="en-US" altLang="zh-CN">
              <a:solidFill>
                <a:schemeClr val="tx1">
                  <a:lumMod val="65000"/>
                  <a:lumOff val="35000"/>
                </a:schemeClr>
              </a:solidFill>
            </a:endParaRPr>
          </a:p>
          <a:p>
            <a:pPr marL="0" lvl="0" indent="457200">
              <a:buFont typeface="Arial" panose="020B0604020202020204" pitchFamily="34" charset="0"/>
              <a:buNone/>
            </a:pPr>
            <a:r>
              <a:rPr lang="en-US" altLang="zh-CN">
                <a:solidFill>
                  <a:schemeClr val="tx1">
                    <a:lumMod val="65000"/>
                    <a:lumOff val="35000"/>
                  </a:schemeClr>
                </a:solidFill>
              </a:rPr>
              <a:t>Cell-type-specific prediction models estimate different SNP weights inthe two cell types (    ≠   ) resulting in different predicted GReX fromthe same genotype data</a:t>
            </a:r>
            <a:endParaRPr lang="en-US" altLang="zh-CN">
              <a:solidFill>
                <a:schemeClr val="tx1">
                  <a:lumMod val="65000"/>
                  <a:lumOff val="35000"/>
                </a:schemeClr>
              </a:solidFill>
            </a:endParaRPr>
          </a:p>
          <a:p>
            <a:pPr marL="0" lvl="0" indent="457200">
              <a:buFont typeface="Arial" panose="020B0604020202020204" pitchFamily="34" charset="0"/>
              <a:buNone/>
            </a:pPr>
            <a:endParaRPr lang="en-US" altLang="zh-CN">
              <a:solidFill>
                <a:schemeClr val="tx1">
                  <a:lumMod val="65000"/>
                  <a:lumOff val="35000"/>
                </a:schemeClr>
              </a:solidFill>
            </a:endParaRPr>
          </a:p>
          <a:p>
            <a:pPr marL="0" lvl="0" indent="457200">
              <a:buFont typeface="Arial" panose="020B0604020202020204" pitchFamily="34" charset="0"/>
              <a:buNone/>
            </a:pPr>
            <a:r>
              <a:rPr lang="en-US" altLang="zh-CN">
                <a:solidFill>
                  <a:schemeClr val="tx1">
                    <a:lumMod val="65000"/>
                    <a:lumOff val="35000"/>
                  </a:schemeClr>
                </a:solidFill>
              </a:rPr>
              <a:t>infer cell-type-specific associations by directly associating the phenotype</a:t>
            </a:r>
            <a:endParaRPr lang="en-US" altLang="zh-CN">
              <a:solidFill>
                <a:schemeClr val="tx1">
                  <a:lumMod val="65000"/>
                  <a:lumOff val="35000"/>
                </a:schemeClr>
              </a:solidFill>
            </a:endParaRPr>
          </a:p>
          <a:p>
            <a:pPr marL="0" lvl="0" indent="457200">
              <a:buFont typeface="Arial" panose="020B0604020202020204" pitchFamily="34" charset="0"/>
              <a:buNone/>
            </a:pPr>
            <a:endParaRPr lang="en-US" altLang="zh-CN">
              <a:solidFill>
                <a:schemeClr val="tx1">
                  <a:lumMod val="65000"/>
                  <a:lumOff val="35000"/>
                </a:schemeClr>
              </a:solidFill>
            </a:endParaRPr>
          </a:p>
          <a:p>
            <a:pPr marL="0" lvl="0" indent="457200">
              <a:buFont typeface="Arial" panose="020B0604020202020204" pitchFamily="34" charset="0"/>
              <a:buNone/>
            </a:pPr>
            <a:endParaRPr lang="en-US" altLang="zh-CN">
              <a:solidFill>
                <a:schemeClr val="tx1">
                  <a:lumMod val="65000"/>
                  <a:lumOff val="35000"/>
                </a:schemeClr>
              </a:solidFill>
            </a:endParaRPr>
          </a:p>
          <a:p>
            <a:pPr marL="457200" lvl="1" indent="0">
              <a:buFont typeface="Arial" panose="020B0604020202020204" pitchFamily="34" charset="0"/>
              <a:buNone/>
            </a:pPr>
            <a:endParaRPr lang="en-US" altLang="zh-CN">
              <a:solidFill>
                <a:schemeClr val="tx1">
                  <a:lumMod val="65000"/>
                  <a:lumOff val="35000"/>
                </a:schemeClr>
              </a:solidFill>
            </a:endParaRPr>
          </a:p>
        </p:txBody>
      </p:sp>
      <p:sp>
        <p:nvSpPr>
          <p:cNvPr id="5" name="标题 1"/>
          <p:cNvSpPr>
            <a:spLocks noGrp="1"/>
          </p:cNvSpPr>
          <p:nvPr>
            <p:custDataLst>
              <p:tags r:id="rId1"/>
            </p:custDataLst>
          </p:nvPr>
        </p:nvSpPr>
        <p:spPr>
          <a:xfrm>
            <a:off x="123895" y="123895"/>
            <a:ext cx="10969200"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zh-CN" altLang="en-US"/>
              <a:t>方法</a:t>
            </a:r>
            <a:endParaRPr lang="zh-CN" altLang="en-US"/>
          </a:p>
        </p:txBody>
      </p:sp>
      <p:pic>
        <p:nvPicPr>
          <p:cNvPr id="4" name="图片 3" descr=")G566U3SFNZ2`$LBJQUSNYA"/>
          <p:cNvPicPr>
            <a:picLocks noChangeAspect="1"/>
          </p:cNvPicPr>
          <p:nvPr>
            <p:custDataLst>
              <p:tags r:id="rId2"/>
            </p:custDataLst>
          </p:nvPr>
        </p:nvPicPr>
        <p:blipFill>
          <a:blip r:embed="rId3"/>
          <a:stretch>
            <a:fillRect/>
          </a:stretch>
        </p:blipFill>
        <p:spPr>
          <a:xfrm>
            <a:off x="6394450" y="1814830"/>
            <a:ext cx="1038225" cy="342900"/>
          </a:xfrm>
          <a:prstGeom prst="rect">
            <a:avLst/>
          </a:prstGeom>
        </p:spPr>
      </p:pic>
      <p:pic>
        <p:nvPicPr>
          <p:cNvPr id="6" name="图片 5"/>
          <p:cNvPicPr>
            <a:picLocks noChangeAspect="1"/>
          </p:cNvPicPr>
          <p:nvPr>
            <p:custDataLst>
              <p:tags r:id="rId4"/>
            </p:custDataLst>
          </p:nvPr>
        </p:nvPicPr>
        <p:blipFill>
          <a:blip r:embed="rId5"/>
          <a:stretch>
            <a:fillRect/>
          </a:stretch>
        </p:blipFill>
        <p:spPr>
          <a:xfrm>
            <a:off x="7432675" y="1800225"/>
            <a:ext cx="333375" cy="285750"/>
          </a:xfrm>
          <a:prstGeom prst="rect">
            <a:avLst/>
          </a:prstGeom>
        </p:spPr>
      </p:pic>
      <p:pic>
        <p:nvPicPr>
          <p:cNvPr id="7" name="图片 6" descr="2`U)J[Y6N4UF8FD%3I61QC8"/>
          <p:cNvPicPr>
            <a:picLocks noChangeAspect="1"/>
          </p:cNvPicPr>
          <p:nvPr>
            <p:custDataLst>
              <p:tags r:id="rId6"/>
            </p:custDataLst>
          </p:nvPr>
        </p:nvPicPr>
        <p:blipFill>
          <a:blip r:embed="rId7"/>
          <a:srcRect t="19556"/>
          <a:stretch>
            <a:fillRect/>
          </a:stretch>
        </p:blipFill>
        <p:spPr>
          <a:xfrm>
            <a:off x="5438140" y="2085975"/>
            <a:ext cx="476250" cy="344805"/>
          </a:xfrm>
          <a:prstGeom prst="rect">
            <a:avLst/>
          </a:prstGeom>
        </p:spPr>
      </p:pic>
      <p:pic>
        <p:nvPicPr>
          <p:cNvPr id="8" name="图片 7" descr="7`3IMZ2IZ5X1Z[}C(~ZE{N4"/>
          <p:cNvPicPr>
            <a:picLocks noChangeAspect="1"/>
          </p:cNvPicPr>
          <p:nvPr>
            <p:custDataLst>
              <p:tags r:id="rId8"/>
            </p:custDataLst>
          </p:nvPr>
        </p:nvPicPr>
        <p:blipFill>
          <a:blip r:embed="rId9"/>
          <a:srcRect l="15802" t="4872"/>
          <a:stretch>
            <a:fillRect/>
          </a:stretch>
        </p:blipFill>
        <p:spPr>
          <a:xfrm>
            <a:off x="1200785" y="3733800"/>
            <a:ext cx="216535" cy="235585"/>
          </a:xfrm>
          <a:prstGeom prst="rect">
            <a:avLst/>
          </a:prstGeom>
        </p:spPr>
      </p:pic>
      <p:pic>
        <p:nvPicPr>
          <p:cNvPr id="9" name="图片 8" descr="$3_KD0]~~2NQ]EJ(NXU43SM"/>
          <p:cNvPicPr>
            <a:picLocks noChangeAspect="1"/>
          </p:cNvPicPr>
          <p:nvPr>
            <p:custDataLst>
              <p:tags r:id="rId10"/>
            </p:custDataLst>
          </p:nvPr>
        </p:nvPicPr>
        <p:blipFill>
          <a:blip r:embed="rId11"/>
          <a:srcRect l="16905" t="4286" r="17619" b="-9762"/>
          <a:stretch>
            <a:fillRect/>
          </a:stretch>
        </p:blipFill>
        <p:spPr>
          <a:xfrm>
            <a:off x="1714500" y="3688080"/>
            <a:ext cx="174625" cy="281305"/>
          </a:xfrm>
          <a:prstGeom prst="rect">
            <a:avLst/>
          </a:prstGeom>
        </p:spPr>
      </p:pic>
      <p:pic>
        <p:nvPicPr>
          <p:cNvPr id="10" name="图片 9" descr="Q4~YJ{V(8E$1UGIUIW)ZZ~3"/>
          <p:cNvPicPr>
            <a:picLocks noChangeAspect="1"/>
          </p:cNvPicPr>
          <p:nvPr>
            <p:custDataLst>
              <p:tags r:id="rId12"/>
            </p:custDataLst>
          </p:nvPr>
        </p:nvPicPr>
        <p:blipFill>
          <a:blip r:embed="rId13"/>
          <a:stretch>
            <a:fillRect/>
          </a:stretch>
        </p:blipFill>
        <p:spPr>
          <a:xfrm>
            <a:off x="3100705" y="4109720"/>
            <a:ext cx="819150" cy="266700"/>
          </a:xfrm>
          <a:prstGeom prst="rect">
            <a:avLst/>
          </a:prstGeom>
        </p:spPr>
      </p:pic>
      <p:pic>
        <p:nvPicPr>
          <p:cNvPr id="12" name="图片 11" descr="X(OE%B}6TS$LBL$($39PYD9"/>
          <p:cNvPicPr>
            <a:picLocks noChangeAspect="1"/>
          </p:cNvPicPr>
          <p:nvPr>
            <p:custDataLst>
              <p:tags r:id="rId14"/>
            </p:custDataLst>
          </p:nvPr>
        </p:nvPicPr>
        <p:blipFill>
          <a:blip r:embed="rId15"/>
          <a:srcRect/>
          <a:stretch>
            <a:fillRect/>
          </a:stretch>
        </p:blipFill>
        <p:spPr>
          <a:xfrm>
            <a:off x="4891405" y="4109720"/>
            <a:ext cx="762000" cy="276225"/>
          </a:xfrm>
          <a:prstGeom prst="rect">
            <a:avLst/>
          </a:prstGeom>
        </p:spPr>
      </p:pic>
      <p:pic>
        <p:nvPicPr>
          <p:cNvPr id="13" name="图片 12"/>
          <p:cNvPicPr>
            <a:picLocks noChangeAspect="1"/>
          </p:cNvPicPr>
          <p:nvPr>
            <p:custDataLst>
              <p:tags r:id="rId16"/>
            </p:custDataLst>
          </p:nvPr>
        </p:nvPicPr>
        <p:blipFill>
          <a:blip r:embed="rId17"/>
          <a:srcRect t="15152" b="15354"/>
          <a:stretch>
            <a:fillRect/>
          </a:stretch>
        </p:blipFill>
        <p:spPr>
          <a:xfrm>
            <a:off x="693420" y="5092700"/>
            <a:ext cx="2800350" cy="218440"/>
          </a:xfrm>
          <a:prstGeom prst="rect">
            <a:avLst/>
          </a:prstGeom>
        </p:spPr>
      </p:pic>
      <p:pic>
        <p:nvPicPr>
          <p:cNvPr id="14" name="图片 13" descr="{FAZPX{}$O)96~ZP8Y]J67R"/>
          <p:cNvPicPr>
            <a:picLocks noChangeAspect="1"/>
          </p:cNvPicPr>
          <p:nvPr>
            <p:custDataLst>
              <p:tags r:id="rId18"/>
            </p:custDataLst>
          </p:nvPr>
        </p:nvPicPr>
        <p:blipFill>
          <a:blip r:embed="rId19"/>
          <a:srcRect t="24762"/>
          <a:stretch>
            <a:fillRect/>
          </a:stretch>
        </p:blipFill>
        <p:spPr>
          <a:xfrm>
            <a:off x="4975225" y="5158740"/>
            <a:ext cx="1743075" cy="200660"/>
          </a:xfrm>
          <a:prstGeom prst="rect">
            <a:avLst/>
          </a:prstGeom>
        </p:spPr>
      </p:pic>
      <p:sp>
        <p:nvSpPr>
          <p:cNvPr id="15" name="文本框 14"/>
          <p:cNvSpPr txBox="1"/>
          <p:nvPr/>
        </p:nvSpPr>
        <p:spPr>
          <a:xfrm>
            <a:off x="3943985" y="5045075"/>
            <a:ext cx="581025" cy="266065"/>
          </a:xfrm>
          <a:prstGeom prst="rect">
            <a:avLst/>
          </a:prstGeom>
          <a:noFill/>
        </p:spPr>
        <p:txBody>
          <a:bodyPr wrap="square" rtlCol="0">
            <a:noAutofit/>
          </a:bodyPr>
          <a:p>
            <a:r>
              <a:rPr lang="en-US" altLang="zh-CN"/>
              <a:t>or</a:t>
            </a:r>
            <a:endParaRPr lang="en-US" altLang="zh-CN"/>
          </a:p>
        </p:txBody>
      </p:sp>
    </p:spTree>
    <p:custDataLst>
      <p:tags r:id="rId20"/>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wm#"/>
  <p:tag name="KSO_WM_TEMPLATE_CATEGORY" val="custom"/>
  <p:tag name="KSO_WM_TEMPLATE_INDEX" val="20205081"/>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wm#"/>
  <p:tag name="KSO_WM_TEMPLATE_CATEGORY" val="custom"/>
  <p:tag name="KSO_WM_TEMPLATE_INDEX" val="20205081"/>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wm#"/>
  <p:tag name="KSO_WM_TEMPLATE_CATEGORY" val="custom"/>
  <p:tag name="KSO_WM_TEMPLATE_INDEX" val="20205081"/>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wm#"/>
  <p:tag name="KSO_WM_TEMPLATE_CATEGORY" val="custom"/>
  <p:tag name="KSO_WM_TEMPLATE_INDEX" val="20205081"/>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wm#"/>
  <p:tag name="KSO_WM_TEMPLATE_CATEGORY" val="custom"/>
  <p:tag name="KSO_WM_TEMPLATE_INDEX" val="20205081"/>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wm#"/>
  <p:tag name="KSO_WM_TEMPLATE_CATEGORY" val="custom"/>
  <p:tag name="KSO_WM_TEMPLATE_INDEX" val="20205081"/>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BEAUTIFY_FLAG" val="#wm#"/>
  <p:tag name="KSO_WM_TEMPLATE_CATEGORY" val="custom"/>
  <p:tag name="KSO_WM_TEMPLATE_INDEX" val="20205081"/>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wm#"/>
  <p:tag name="KSO_WM_TEMPLATE_CATEGORY" val="custom"/>
  <p:tag name="KSO_WM_TEMPLATE_INDEX" val="20205081"/>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wm#"/>
  <p:tag name="KSO_WM_TEMPLATE_CATEGORY" val="custom"/>
  <p:tag name="KSO_WM_TEMPLATE_INDEX" val="20205081"/>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wm#"/>
  <p:tag name="KSO_WM_TEMPLATE_CATEGORY" val="custom"/>
  <p:tag name="KSO_WM_TEMPLATE_INDEX" val="20205081"/>
</p:tagLst>
</file>

<file path=ppt/tags/tag145.xml><?xml version="1.0" encoding="utf-8"?>
<p:tagLst xmlns:p="http://schemas.openxmlformats.org/presentationml/2006/main">
  <p:tag name="KSO_WM_BEAUTIFY_FLAG" val="#wm#"/>
  <p:tag name="KSO_WM_TEMPLATE_CATEGORY" val="custom"/>
  <p:tag name="KSO_WM_TEMPLATE_INDEX" val="20205081"/>
</p:tagLst>
</file>

<file path=ppt/tags/tag146.xml><?xml version="1.0" encoding="utf-8"?>
<p:tagLst xmlns:p="http://schemas.openxmlformats.org/presentationml/2006/main">
  <p:tag name="commondata" val="eyJoZGlkIjoiNjllNjkxYmUwYzJmMDJiNWNiNDg4MmE4YmQ2NGFhMGEifQ=="/>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BEAUTIFY_FLAG" val="#wm#"/>
  <p:tag name="KSO_WM_TEMPLATE_CATEGORY" val="custom"/>
  <p:tag name="KSO_WM_TEMPLATE_INDEX" val="20205081"/>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wm#"/>
  <p:tag name="KSO_WM_TEMPLATE_CATEGORY" val="custom"/>
  <p:tag name="KSO_WM_TEMPLATE_INDEX" val="20205081"/>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wm#"/>
  <p:tag name="KSO_WM_TEMPLATE_CATEGORY" val="custom"/>
  <p:tag name="KSO_WM_TEMPLATE_INDEX" val="20205081"/>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wm#"/>
  <p:tag name="KSO_WM_TEMPLATE_CATEGORY" val="custom"/>
  <p:tag name="KSO_WM_TEMPLATE_INDEX" val="20205081"/>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wm#"/>
  <p:tag name="KSO_WM_TEMPLATE_CATEGORY" val="custom"/>
  <p:tag name="KSO_WM_TEMPLATE_INDEX" val="20205081"/>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3400</Words>
  <Application>WPS 演示</Application>
  <PresentationFormat>宽屏</PresentationFormat>
  <Paragraphs>147</Paragraphs>
  <Slides>18</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宋体</vt:lpstr>
      <vt:lpstr>Wingdings</vt:lpstr>
      <vt:lpstr>Wingdings</vt:lpstr>
      <vt:lpstr>微软雅黑</vt:lpstr>
      <vt:lpstr>Arial Unicode MS</vt:lpstr>
      <vt:lpstr>Calibri</vt:lpstr>
      <vt:lpstr>WPS</vt:lpstr>
      <vt:lpstr>PowerPoint 演示文稿</vt:lpstr>
      <vt:lpstr>概况</vt:lpstr>
      <vt:lpstr>方法框架</vt:lpstr>
      <vt:lpstr>方法</vt:lpstr>
      <vt:lpstr>方法</vt:lpstr>
      <vt:lpstr>PowerPoint 演示文稿</vt:lpstr>
      <vt:lpstr>PowerPoint 演示文稿</vt:lpstr>
      <vt:lpstr>PowerPoint 演示文稿</vt:lpstr>
      <vt:lpstr>PowerPoint 演示文稿</vt:lpstr>
      <vt:lpstr>PowerPoint 演示文稿</vt:lpstr>
      <vt:lpstr>结果</vt:lpstr>
      <vt:lpstr>结果</vt:lpstr>
      <vt:lpstr>结果</vt:lpstr>
      <vt:lpstr>结果</vt:lpstr>
      <vt:lpstr>结果</vt:lpstr>
      <vt:lpstr>结果</vt:lpstr>
      <vt:lpstr>结果</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风萧</cp:lastModifiedBy>
  <cp:revision>217</cp:revision>
  <dcterms:created xsi:type="dcterms:W3CDTF">2019-06-19T02:08:00Z</dcterms:created>
  <dcterms:modified xsi:type="dcterms:W3CDTF">2023-11-08T08:17:55Z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CF453AD403BA403DB99953081167C171_11</vt:lpwstr>
  </property>
</Properties>
</file>