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6" r:id="rId6"/>
    <p:sldId id="265" r:id="rId7"/>
    <p:sldId id="264" r:id="rId8"/>
    <p:sldId id="263" r:id="rId9"/>
    <p:sldId id="262" r:id="rId10"/>
    <p:sldId id="259" r:id="rId11"/>
    <p:sldId id="261"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3/28/2018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ftp/arxiv/papers/1801/1801.00631.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challenges</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Deep learning is a statistical technique...</a:t>
            </a:r>
          </a:p>
        </p:txBody>
      </p:sp>
      <p:sp>
        <p:nvSpPr>
          <p:cNvPr id="4" name="TextBox 3">
            <a:extLst>
              <a:ext uri="{FF2B5EF4-FFF2-40B4-BE49-F238E27FC236}">
                <a16:creationId xmlns:a16="http://schemas.microsoft.com/office/drawing/2014/main" id="{8638758F-BDD3-4D8B-9248-4844F98B1C63}"/>
              </a:ext>
            </a:extLst>
          </p:cNvPr>
          <p:cNvSpPr txBox="1"/>
          <p:nvPr/>
        </p:nvSpPr>
        <p:spPr>
          <a:xfrm>
            <a:off x="8915398" y="5693229"/>
            <a:ext cx="27432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Gene </a:t>
            </a:r>
            <a:r>
              <a:rPr lang="en-US" dirty="0" err="1"/>
              <a:t>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CBC5-193D-492E-AB2D-248181D07E4E}"/>
              </a:ext>
            </a:extLst>
          </p:cNvPr>
          <p:cNvSpPr>
            <a:spLocks noGrp="1"/>
          </p:cNvSpPr>
          <p:nvPr>
            <p:ph type="title"/>
          </p:nvPr>
        </p:nvSpPr>
        <p:spPr/>
        <p:txBody>
          <a:bodyPr/>
          <a:lstStyle/>
          <a:p>
            <a:r>
              <a:rPr lang="en-US" dirty="0"/>
              <a:t>Knowledge silos </a:t>
            </a:r>
            <a:endParaRPr lang="en-US"/>
          </a:p>
        </p:txBody>
      </p:sp>
      <p:sp>
        <p:nvSpPr>
          <p:cNvPr id="3" name="Content Placeholder 2">
            <a:extLst>
              <a:ext uri="{FF2B5EF4-FFF2-40B4-BE49-F238E27FC236}">
                <a16:creationId xmlns:a16="http://schemas.microsoft.com/office/drawing/2014/main" id="{10A440C3-2337-4A6A-9654-1AF12C2DCF22}"/>
              </a:ext>
            </a:extLst>
          </p:cNvPr>
          <p:cNvSpPr>
            <a:spLocks noGrp="1"/>
          </p:cNvSpPr>
          <p:nvPr>
            <p:ph idx="1"/>
          </p:nvPr>
        </p:nvSpPr>
        <p:spPr/>
        <p:txBody>
          <a:bodyPr vert="horz" lIns="91440" tIns="45720" rIns="91440" bIns="45720" rtlCol="0" anchor="t">
            <a:normAutofit/>
          </a:bodyPr>
          <a:lstStyle/>
          <a:p>
            <a:r>
              <a:rPr lang="en-US" dirty="0"/>
              <a:t>With the exception of "transfer learning"- in which 'knowledge' is 'sourced' from an existing deep learning system </a:t>
            </a:r>
            <a:endParaRPr lang="en-US"/>
          </a:p>
          <a:p>
            <a:r>
              <a:rPr lang="en-US" dirty="0"/>
              <a:t> "It also not straightforward in general how to integrate prior knowledge into a deep learning system:," </a:t>
            </a:r>
          </a:p>
          <a:p>
            <a:r>
              <a:rPr lang="en-US" dirty="0"/>
              <a:t>Mathematical concepts, equations describing the physical world, etc...  </a:t>
            </a:r>
          </a:p>
          <a:p>
            <a:r>
              <a:rPr lang="en-US" dirty="0"/>
              <a:t>There is no commonsense reasoning </a:t>
            </a:r>
          </a:p>
        </p:txBody>
      </p:sp>
    </p:spTree>
    <p:extLst>
      <p:ext uri="{BB962C8B-B14F-4D97-AF65-F5344CB8AC3E}">
        <p14:creationId xmlns:p14="http://schemas.microsoft.com/office/powerpoint/2010/main" val="152889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B83A-C14D-403F-ACD9-81025D3058AC}"/>
              </a:ext>
            </a:extLst>
          </p:cNvPr>
          <p:cNvSpPr>
            <a:spLocks noGrp="1"/>
          </p:cNvSpPr>
          <p:nvPr>
            <p:ph type="title"/>
          </p:nvPr>
        </p:nvSpPr>
        <p:spPr/>
        <p:txBody>
          <a:bodyPr/>
          <a:lstStyle/>
          <a:p>
            <a:r>
              <a:rPr lang="en-US" dirty="0"/>
              <a:t>ML Models expect stability</a:t>
            </a:r>
          </a:p>
        </p:txBody>
      </p:sp>
      <p:sp>
        <p:nvSpPr>
          <p:cNvPr id="3" name="Content Placeholder 2">
            <a:extLst>
              <a:ext uri="{FF2B5EF4-FFF2-40B4-BE49-F238E27FC236}">
                <a16:creationId xmlns:a16="http://schemas.microsoft.com/office/drawing/2014/main" id="{D5813672-A072-444E-BB94-5EB51424B7C4}"/>
              </a:ext>
            </a:extLst>
          </p:cNvPr>
          <p:cNvSpPr>
            <a:spLocks noGrp="1"/>
          </p:cNvSpPr>
          <p:nvPr>
            <p:ph idx="1"/>
          </p:nvPr>
        </p:nvSpPr>
        <p:spPr>
          <a:xfrm>
            <a:off x="1141412" y="2249487"/>
            <a:ext cx="6011332" cy="3541714"/>
          </a:xfrm>
        </p:spPr>
        <p:txBody>
          <a:bodyPr vert="horz" lIns="91440" tIns="45720" rIns="91440" bIns="45720" rtlCol="0" anchor="t">
            <a:normAutofit/>
          </a:bodyPr>
          <a:lstStyle/>
          <a:p>
            <a:r>
              <a:rPr lang="en-US" dirty="0"/>
              <a:t>Instance predictions require that the 'rules of the game' have not changed since the model was 'trained' to achieve acceptable outcomes </a:t>
            </a:r>
            <a:endParaRPr lang="en-US"/>
          </a:p>
        </p:txBody>
      </p:sp>
      <p:pic>
        <p:nvPicPr>
          <p:cNvPr id="4" name="Picture 4" descr="A picture containing nature&#10;&#10;Description generated with very high confidence">
            <a:extLst>
              <a:ext uri="{FF2B5EF4-FFF2-40B4-BE49-F238E27FC236}">
                <a16:creationId xmlns:a16="http://schemas.microsoft.com/office/drawing/2014/main" id="{F3213D6C-FFB7-4177-B0E1-EC54882B1C05}"/>
              </a:ext>
            </a:extLst>
          </p:cNvPr>
          <p:cNvPicPr>
            <a:picLocks noChangeAspect="1"/>
          </p:cNvPicPr>
          <p:nvPr/>
        </p:nvPicPr>
        <p:blipFill rotWithShape="1">
          <a:blip r:embed="rId2"/>
          <a:srcRect l="66475"/>
          <a:stretch/>
        </p:blipFill>
        <p:spPr>
          <a:xfrm>
            <a:off x="7645702" y="1567708"/>
            <a:ext cx="2927219" cy="4313312"/>
          </a:xfrm>
          <a:prstGeom prst="rect">
            <a:avLst/>
          </a:prstGeom>
        </p:spPr>
      </p:pic>
    </p:spTree>
    <p:extLst>
      <p:ext uri="{BB962C8B-B14F-4D97-AF65-F5344CB8AC3E}">
        <p14:creationId xmlns:p14="http://schemas.microsoft.com/office/powerpoint/2010/main" val="154100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993D-1113-4D4E-8B00-5D6CB2C13BBB}"/>
              </a:ext>
            </a:extLst>
          </p:cNvPr>
          <p:cNvSpPr>
            <a:spLocks noGrp="1"/>
          </p:cNvSpPr>
          <p:nvPr>
            <p:ph type="title"/>
          </p:nvPr>
        </p:nvSpPr>
        <p:spPr/>
        <p:txBody>
          <a:bodyPr/>
          <a:lstStyle/>
          <a:p>
            <a:r>
              <a:rPr lang="en-US" dirty="0"/>
              <a:t>Vulnerability  </a:t>
            </a:r>
          </a:p>
        </p:txBody>
      </p:sp>
      <p:sp>
        <p:nvSpPr>
          <p:cNvPr id="3" name="Content Placeholder 2">
            <a:extLst>
              <a:ext uri="{FF2B5EF4-FFF2-40B4-BE49-F238E27FC236}">
                <a16:creationId xmlns:a16="http://schemas.microsoft.com/office/drawing/2014/main" id="{39F0557C-A626-4B5D-A3B6-CE5908E47371}"/>
              </a:ext>
            </a:extLst>
          </p:cNvPr>
          <p:cNvSpPr>
            <a:spLocks noGrp="1"/>
          </p:cNvSpPr>
          <p:nvPr>
            <p:ph idx="1"/>
          </p:nvPr>
        </p:nvSpPr>
        <p:spPr/>
        <p:txBody>
          <a:bodyPr vert="horz" lIns="91440" tIns="45720" rIns="91440" bIns="45720" rtlCol="0" anchor="t">
            <a:normAutofit/>
          </a:bodyPr>
          <a:lstStyle/>
          <a:p>
            <a:r>
              <a:rPr lang="en-US" dirty="0"/>
              <a:t>Deep learning systems provide approximations of answers.  </a:t>
            </a:r>
            <a:endParaRPr lang="en-US"/>
          </a:p>
          <a:p>
            <a:r>
              <a:rPr lang="en-US" dirty="0"/>
              <a:t>There are numerous examples of inputs (visual) provided to deep learning system that range from subtle to extreme where classification fails in egregious ways </a:t>
            </a:r>
          </a:p>
        </p:txBody>
      </p:sp>
    </p:spTree>
    <p:extLst>
      <p:ext uri="{BB962C8B-B14F-4D97-AF65-F5344CB8AC3E}">
        <p14:creationId xmlns:p14="http://schemas.microsoft.com/office/powerpoint/2010/main" val="2485468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F9EB-3A19-4768-AE36-19F13516F27C}"/>
              </a:ext>
            </a:extLst>
          </p:cNvPr>
          <p:cNvSpPr>
            <a:spLocks noGrp="1"/>
          </p:cNvSpPr>
          <p:nvPr>
            <p:ph type="title"/>
          </p:nvPr>
        </p:nvSpPr>
        <p:spPr/>
        <p:txBody>
          <a:bodyPr/>
          <a:lstStyle/>
          <a:p>
            <a:r>
              <a:rPr lang="en-US" dirty="0"/>
              <a:t>Continuity and Repeatability</a:t>
            </a:r>
          </a:p>
        </p:txBody>
      </p:sp>
      <p:sp>
        <p:nvSpPr>
          <p:cNvPr id="3" name="Content Placeholder 2">
            <a:extLst>
              <a:ext uri="{FF2B5EF4-FFF2-40B4-BE49-F238E27FC236}">
                <a16:creationId xmlns:a16="http://schemas.microsoft.com/office/drawing/2014/main" id="{4E015831-C546-4258-8FE6-D468DF9F299F}"/>
              </a:ext>
            </a:extLst>
          </p:cNvPr>
          <p:cNvSpPr>
            <a:spLocks noGrp="1"/>
          </p:cNvSpPr>
          <p:nvPr>
            <p:ph idx="1"/>
          </p:nvPr>
        </p:nvSpPr>
        <p:spPr/>
        <p:txBody>
          <a:bodyPr vert="horz" lIns="91440" tIns="45720" rIns="91440" bIns="45720" rtlCol="0" anchor="t">
            <a:normAutofit lnSpcReduction="10000"/>
          </a:bodyPr>
          <a:lstStyle/>
          <a:p>
            <a:r>
              <a:rPr lang="en-US" dirty="0"/>
              <a:t>As a team of authors at Google put it in 2014, in the title of an important, and as yet unanswered essay (Sculley, Phillips, Ebner, Chaudhary, &amp; Young, 2014), machine learning is “the high-interest credit card of technical debt”, meaning that is comparatively easy to make systems that work in some limited set of circumstances (short term gain), but quite difficult to guarantee that they will work in alternative circumstances with novel data that may not resemble previous training data (long term debt, particularly if one system is used as an element in another larger system). </a:t>
            </a:r>
          </a:p>
        </p:txBody>
      </p:sp>
    </p:spTree>
    <p:extLst>
      <p:ext uri="{BB962C8B-B14F-4D97-AF65-F5344CB8AC3E}">
        <p14:creationId xmlns:p14="http://schemas.microsoft.com/office/powerpoint/2010/main" val="196099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BF9EB-3A19-4768-AE36-19F13516F27C}"/>
              </a:ext>
            </a:extLst>
          </p:cNvPr>
          <p:cNvSpPr>
            <a:spLocks noGrp="1"/>
          </p:cNvSpPr>
          <p:nvPr>
            <p:ph type="title"/>
          </p:nvPr>
        </p:nvSpPr>
        <p:spPr/>
        <p:txBody>
          <a:bodyPr/>
          <a:lstStyle/>
          <a:p>
            <a:r>
              <a:rPr lang="en-US" dirty="0"/>
              <a:t>Continuity and Repeatability</a:t>
            </a:r>
          </a:p>
        </p:txBody>
      </p:sp>
      <p:sp>
        <p:nvSpPr>
          <p:cNvPr id="3" name="Content Placeholder 2">
            <a:extLst>
              <a:ext uri="{FF2B5EF4-FFF2-40B4-BE49-F238E27FC236}">
                <a16:creationId xmlns:a16="http://schemas.microsoft.com/office/drawing/2014/main" id="{4E015831-C546-4258-8FE6-D468DF9F299F}"/>
              </a:ext>
            </a:extLst>
          </p:cNvPr>
          <p:cNvSpPr>
            <a:spLocks noGrp="1"/>
          </p:cNvSpPr>
          <p:nvPr>
            <p:ph idx="1"/>
          </p:nvPr>
        </p:nvSpPr>
        <p:spPr/>
        <p:txBody>
          <a:bodyPr vert="horz" lIns="91440" tIns="45720" rIns="91440" bIns="45720" rtlCol="0" anchor="t">
            <a:normAutofit/>
          </a:bodyPr>
          <a:lstStyle/>
          <a:p>
            <a:r>
              <a:rPr lang="en-US" dirty="0"/>
              <a:t>Fails to provide incremental development, either all or nothing. Perhaps achieving the trained success, after successive failure, leads to inappropriate adoption of models- think, enterprise hierarchy, engineers need to provide success, managers need to deliver successful projects... </a:t>
            </a:r>
          </a:p>
        </p:txBody>
      </p:sp>
    </p:spTree>
    <p:extLst>
      <p:ext uri="{BB962C8B-B14F-4D97-AF65-F5344CB8AC3E}">
        <p14:creationId xmlns:p14="http://schemas.microsoft.com/office/powerpoint/2010/main" val="88350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CC4-AACE-4C6E-AF46-A39A395415FB}"/>
              </a:ext>
            </a:extLst>
          </p:cNvPr>
          <p:cNvSpPr>
            <a:spLocks noGrp="1"/>
          </p:cNvSpPr>
          <p:nvPr>
            <p:ph type="title"/>
          </p:nvPr>
        </p:nvSpPr>
        <p:spPr/>
        <p:txBody>
          <a:bodyPr/>
          <a:lstStyle/>
          <a:p>
            <a:endParaRPr lang="en-US"/>
          </a:p>
          <a:p>
            <a:r>
              <a:rPr lang="en-US" dirty="0"/>
              <a:t>Another long drought... </a:t>
            </a:r>
          </a:p>
        </p:txBody>
      </p:sp>
      <p:sp>
        <p:nvSpPr>
          <p:cNvPr id="3" name="Content Placeholder 2">
            <a:extLst>
              <a:ext uri="{FF2B5EF4-FFF2-40B4-BE49-F238E27FC236}">
                <a16:creationId xmlns:a16="http://schemas.microsoft.com/office/drawing/2014/main" id="{3D4667B0-372A-4B1C-B15C-35B58144B6CD}"/>
              </a:ext>
            </a:extLst>
          </p:cNvPr>
          <p:cNvSpPr>
            <a:spLocks noGrp="1"/>
          </p:cNvSpPr>
          <p:nvPr>
            <p:ph idx="1"/>
          </p:nvPr>
        </p:nvSpPr>
        <p:spPr/>
        <p:txBody>
          <a:bodyPr vert="horz" lIns="91440" tIns="45720" rIns="91440" bIns="45720" rtlCol="0" anchor="t">
            <a:normAutofit/>
          </a:bodyPr>
          <a:lstStyle/>
          <a:p>
            <a:r>
              <a:rPr lang="en-US" dirty="0"/>
              <a:t>One of the biggest risks in the current overhyping of AI is another AI winter, such as the one that devastated the field in the 1970’s, It happened again in the early 90's. (before </a:t>
            </a:r>
            <a:r>
              <a:rPr lang="en-US" dirty="0" err="1"/>
              <a:t>ReLU</a:t>
            </a:r>
            <a:r>
              <a:rPr lang="en-US" dirty="0"/>
              <a:t>)</a:t>
            </a:r>
          </a:p>
        </p:txBody>
      </p:sp>
    </p:spTree>
    <p:extLst>
      <p:ext uri="{BB962C8B-B14F-4D97-AF65-F5344CB8AC3E}">
        <p14:creationId xmlns:p14="http://schemas.microsoft.com/office/powerpoint/2010/main" val="302986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89C8-8A8F-4571-8F33-2237780BBEAE}"/>
              </a:ext>
            </a:extLst>
          </p:cNvPr>
          <p:cNvSpPr>
            <a:spLocks noGrp="1"/>
          </p:cNvSpPr>
          <p:nvPr>
            <p:ph type="title"/>
          </p:nvPr>
        </p:nvSpPr>
        <p:spPr/>
        <p:txBody>
          <a:bodyPr/>
          <a:lstStyle/>
          <a:p>
            <a:r>
              <a:rPr lang="en-US" dirty="0"/>
              <a:t>Deep learning works well...</a:t>
            </a:r>
          </a:p>
        </p:txBody>
      </p:sp>
      <p:sp>
        <p:nvSpPr>
          <p:cNvPr id="3" name="Content Placeholder 2">
            <a:extLst>
              <a:ext uri="{FF2B5EF4-FFF2-40B4-BE49-F238E27FC236}">
                <a16:creationId xmlns:a16="http://schemas.microsoft.com/office/drawing/2014/main" id="{2D07426A-C5CE-4FEA-9D48-44FFF6027FBF}"/>
              </a:ext>
            </a:extLst>
          </p:cNvPr>
          <p:cNvSpPr>
            <a:spLocks noGrp="1"/>
          </p:cNvSpPr>
          <p:nvPr>
            <p:ph idx="1"/>
          </p:nvPr>
        </p:nvSpPr>
        <p:spPr/>
        <p:txBody>
          <a:bodyPr vert="horz" lIns="91440" tIns="45720" rIns="91440" bIns="45720" rtlCol="0" anchor="t">
            <a:normAutofit/>
          </a:bodyPr>
          <a:lstStyle/>
          <a:p>
            <a:r>
              <a:rPr lang="en-US" dirty="0"/>
              <a:t>"Deep learning systems work less well when there are limited amounts of training data available, or when the test set differs importantly from the training set, or when the space of examples is broad and filled with novelty.</a:t>
            </a:r>
          </a:p>
        </p:txBody>
      </p:sp>
      <p:sp>
        <p:nvSpPr>
          <p:cNvPr id="4" name="TextBox 3">
            <a:extLst>
              <a:ext uri="{FF2B5EF4-FFF2-40B4-BE49-F238E27FC236}">
                <a16:creationId xmlns:a16="http://schemas.microsoft.com/office/drawing/2014/main" id="{AF10D10E-4770-493F-B311-1A70E10A18A7}"/>
              </a:ext>
            </a:extLst>
          </p:cNvPr>
          <p:cNvSpPr txBox="1"/>
          <p:nvPr/>
        </p:nvSpPr>
        <p:spPr>
          <a:xfrm>
            <a:off x="5257798" y="5214257"/>
            <a:ext cx="6041571"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hlinkClick r:id="rId2"/>
              </a:rPr>
              <a:t>https://arxiv.org/ftp/arxiv/papers/1801/1801.00631.pdf</a:t>
            </a:r>
            <a:endParaRPr lang="en-US"/>
          </a:p>
        </p:txBody>
      </p:sp>
    </p:spTree>
    <p:extLst>
      <p:ext uri="{BB962C8B-B14F-4D97-AF65-F5344CB8AC3E}">
        <p14:creationId xmlns:p14="http://schemas.microsoft.com/office/powerpoint/2010/main" val="124184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306B-D716-472F-A4FB-4DFFCEB78F8A}"/>
              </a:ext>
            </a:extLst>
          </p:cNvPr>
          <p:cNvSpPr>
            <a:spLocks noGrp="1"/>
          </p:cNvSpPr>
          <p:nvPr>
            <p:ph type="title"/>
          </p:nvPr>
        </p:nvSpPr>
        <p:spPr/>
        <p:txBody>
          <a:bodyPr>
            <a:normAutofit/>
          </a:bodyPr>
          <a:lstStyle/>
          <a:p>
            <a:r>
              <a:rPr lang="en-US" dirty="0">
                <a:ea typeface="+mj-lt"/>
                <a:cs typeface="+mj-lt"/>
              </a:rPr>
              <a:t>Abstraction/Generalization</a:t>
            </a:r>
            <a:endParaRPr lang="en-US" dirty="0"/>
          </a:p>
        </p:txBody>
      </p:sp>
      <p:sp>
        <p:nvSpPr>
          <p:cNvPr id="3" name="Content Placeholder 2">
            <a:extLst>
              <a:ext uri="{FF2B5EF4-FFF2-40B4-BE49-F238E27FC236}">
                <a16:creationId xmlns:a16="http://schemas.microsoft.com/office/drawing/2014/main" id="{F52BCA06-AAD8-46A4-908A-CEA59E4F39D5}"/>
              </a:ext>
            </a:extLst>
          </p:cNvPr>
          <p:cNvSpPr>
            <a:spLocks noGrp="1"/>
          </p:cNvSpPr>
          <p:nvPr>
            <p:ph idx="1"/>
          </p:nvPr>
        </p:nvSpPr>
        <p:spPr/>
        <p:txBody>
          <a:bodyPr vert="horz" lIns="91440" tIns="45720" rIns="91440" bIns="45720" rtlCol="0" anchor="t">
            <a:normAutofit/>
          </a:bodyPr>
          <a:lstStyle/>
          <a:p>
            <a:r>
              <a:rPr lang="en-US" dirty="0"/>
              <a:t>"Human beings can learn abstract relationships in a few trials." </a:t>
            </a:r>
          </a:p>
        </p:txBody>
      </p:sp>
    </p:spTree>
    <p:extLst>
      <p:ext uri="{BB962C8B-B14F-4D97-AF65-F5344CB8AC3E}">
        <p14:creationId xmlns:p14="http://schemas.microsoft.com/office/powerpoint/2010/main" val="263165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B1763-C145-4924-9D07-EAB668D392FA}"/>
              </a:ext>
            </a:extLst>
          </p:cNvPr>
          <p:cNvSpPr>
            <a:spLocks noGrp="1"/>
          </p:cNvSpPr>
          <p:nvPr>
            <p:ph type="title"/>
          </p:nvPr>
        </p:nvSpPr>
        <p:spPr/>
        <p:txBody>
          <a:bodyPr/>
          <a:lstStyle/>
          <a:p>
            <a:r>
              <a:rPr lang="en-US" dirty="0"/>
              <a:t>Requires too much data </a:t>
            </a:r>
            <a:endParaRPr lang="en-US"/>
          </a:p>
        </p:txBody>
      </p:sp>
      <p:sp>
        <p:nvSpPr>
          <p:cNvPr id="3" name="Content Placeholder 2">
            <a:extLst>
              <a:ext uri="{FF2B5EF4-FFF2-40B4-BE49-F238E27FC236}">
                <a16:creationId xmlns:a16="http://schemas.microsoft.com/office/drawing/2014/main" id="{14A2D2A1-997D-433B-83AF-AD29D38BDEE6}"/>
              </a:ext>
            </a:extLst>
          </p:cNvPr>
          <p:cNvSpPr>
            <a:spLocks noGrp="1"/>
          </p:cNvSpPr>
          <p:nvPr>
            <p:ph idx="1"/>
          </p:nvPr>
        </p:nvSpPr>
        <p:spPr/>
        <p:txBody>
          <a:bodyPr vert="horz" lIns="91440" tIns="45720" rIns="91440" bIns="45720" rtlCol="0" anchor="t">
            <a:normAutofit/>
          </a:bodyPr>
          <a:lstStyle/>
          <a:p>
            <a:r>
              <a:rPr lang="en-US" dirty="0"/>
              <a:t>"Deep learning currently lacks a mechanism for learning abstractions through explicit, verbal definition, and works best when there are thousands, millions or even billions of training examples." </a:t>
            </a:r>
          </a:p>
        </p:txBody>
      </p:sp>
    </p:spTree>
    <p:extLst>
      <p:ext uri="{BB962C8B-B14F-4D97-AF65-F5344CB8AC3E}">
        <p14:creationId xmlns:p14="http://schemas.microsoft.com/office/powerpoint/2010/main" val="125217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EBB9-0B56-4225-B443-1B4BAC2C7F59}"/>
              </a:ext>
            </a:extLst>
          </p:cNvPr>
          <p:cNvSpPr>
            <a:spLocks noGrp="1"/>
          </p:cNvSpPr>
          <p:nvPr>
            <p:ph type="title"/>
          </p:nvPr>
        </p:nvSpPr>
        <p:spPr/>
        <p:txBody>
          <a:bodyPr/>
          <a:lstStyle/>
          <a:p>
            <a:r>
              <a:rPr lang="en-US" dirty="0"/>
              <a:t>"Deep" is "Shallow"</a:t>
            </a:r>
          </a:p>
        </p:txBody>
      </p:sp>
      <p:sp>
        <p:nvSpPr>
          <p:cNvPr id="3" name="Content Placeholder 2">
            <a:extLst>
              <a:ext uri="{FF2B5EF4-FFF2-40B4-BE49-F238E27FC236}">
                <a16:creationId xmlns:a16="http://schemas.microsoft.com/office/drawing/2014/main" id="{418A8680-51B3-46B6-854E-9BAB665AABD3}"/>
              </a:ext>
            </a:extLst>
          </p:cNvPr>
          <p:cNvSpPr>
            <a:spLocks noGrp="1"/>
          </p:cNvSpPr>
          <p:nvPr>
            <p:ph idx="1"/>
          </p:nvPr>
        </p:nvSpPr>
        <p:spPr/>
        <p:txBody>
          <a:bodyPr vert="horz" lIns="91440" tIns="45720" rIns="91440" bIns="45720" rtlCol="0" anchor="t">
            <a:normAutofit/>
          </a:bodyPr>
          <a:lstStyle/>
          <a:p>
            <a:r>
              <a:rPr lang="en-US" dirty="0"/>
              <a:t>"Deep" refers to the number of so-called hidden layers- not to the capacity of the neural network to comprehend abstract concepts. Deep in this case is an architectural construct.</a:t>
            </a:r>
          </a:p>
        </p:txBody>
      </p:sp>
    </p:spTree>
    <p:extLst>
      <p:ext uri="{BB962C8B-B14F-4D97-AF65-F5344CB8AC3E}">
        <p14:creationId xmlns:p14="http://schemas.microsoft.com/office/powerpoint/2010/main" val="40536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B950-1BC9-4BF3-B64D-D9C7654B1B3E}"/>
              </a:ext>
            </a:extLst>
          </p:cNvPr>
          <p:cNvSpPr>
            <a:spLocks noGrp="1"/>
          </p:cNvSpPr>
          <p:nvPr>
            <p:ph type="title"/>
          </p:nvPr>
        </p:nvSpPr>
        <p:spPr/>
        <p:txBody>
          <a:bodyPr/>
          <a:lstStyle/>
          <a:p>
            <a:r>
              <a:rPr lang="en-US" dirty="0"/>
              <a:t>Causal relationships </a:t>
            </a:r>
          </a:p>
        </p:txBody>
      </p:sp>
      <p:sp>
        <p:nvSpPr>
          <p:cNvPr id="3" name="Content Placeholder 2">
            <a:extLst>
              <a:ext uri="{FF2B5EF4-FFF2-40B4-BE49-F238E27FC236}">
                <a16:creationId xmlns:a16="http://schemas.microsoft.com/office/drawing/2014/main" id="{DCE06424-B799-442C-8122-DEDF3386593A}"/>
              </a:ext>
            </a:extLst>
          </p:cNvPr>
          <p:cNvSpPr>
            <a:spLocks noGrp="1"/>
          </p:cNvSpPr>
          <p:nvPr>
            <p:ph idx="1"/>
          </p:nvPr>
        </p:nvSpPr>
        <p:spPr>
          <a:xfrm>
            <a:off x="1141412" y="2249487"/>
            <a:ext cx="5094514" cy="3541714"/>
          </a:xfrm>
        </p:spPr>
        <p:txBody>
          <a:bodyPr vert="horz" lIns="91440" tIns="45720" rIns="91440" bIns="45720" rtlCol="0" anchor="t">
            <a:normAutofit/>
          </a:bodyPr>
          <a:lstStyle/>
          <a:p>
            <a:r>
              <a:rPr lang="en-US" dirty="0"/>
              <a:t>Causation and correlation... AI has no ability to discern.</a:t>
            </a:r>
          </a:p>
        </p:txBody>
      </p:sp>
      <p:pic>
        <p:nvPicPr>
          <p:cNvPr id="4" name="Picture 4" descr="A close up of a device&#10;&#10;Description generated with high confidence">
            <a:extLst>
              <a:ext uri="{FF2B5EF4-FFF2-40B4-BE49-F238E27FC236}">
                <a16:creationId xmlns:a16="http://schemas.microsoft.com/office/drawing/2014/main" id="{C625C712-02BA-4E4A-B0F8-051E2822CD8E}"/>
              </a:ext>
            </a:extLst>
          </p:cNvPr>
          <p:cNvPicPr>
            <a:picLocks noChangeAspect="1"/>
          </p:cNvPicPr>
          <p:nvPr/>
        </p:nvPicPr>
        <p:blipFill>
          <a:blip r:embed="rId2"/>
          <a:stretch>
            <a:fillRect/>
          </a:stretch>
        </p:blipFill>
        <p:spPr>
          <a:xfrm>
            <a:off x="6194653" y="2692853"/>
            <a:ext cx="5202010" cy="283399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62597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71AD-ED4B-44B4-B2F3-474D4F8B4942}"/>
              </a:ext>
            </a:extLst>
          </p:cNvPr>
          <p:cNvSpPr>
            <a:spLocks noGrp="1"/>
          </p:cNvSpPr>
          <p:nvPr>
            <p:ph type="title"/>
          </p:nvPr>
        </p:nvSpPr>
        <p:spPr/>
        <p:txBody>
          <a:bodyPr/>
          <a:lstStyle/>
          <a:p>
            <a:r>
              <a:rPr lang="en-US" dirty="0"/>
              <a:t>Hierarchical structures have no representation</a:t>
            </a:r>
          </a:p>
        </p:txBody>
      </p:sp>
      <p:sp>
        <p:nvSpPr>
          <p:cNvPr id="3" name="Content Placeholder 2">
            <a:extLst>
              <a:ext uri="{FF2B5EF4-FFF2-40B4-BE49-F238E27FC236}">
                <a16:creationId xmlns:a16="http://schemas.microsoft.com/office/drawing/2014/main" id="{F94AC919-D4DA-46E9-8161-CBD7F8EDABDE}"/>
              </a:ext>
            </a:extLst>
          </p:cNvPr>
          <p:cNvSpPr>
            <a:spLocks noGrp="1"/>
          </p:cNvSpPr>
          <p:nvPr>
            <p:ph idx="1"/>
          </p:nvPr>
        </p:nvSpPr>
        <p:spPr/>
        <p:txBody>
          <a:bodyPr vert="horz" lIns="91440" tIns="45720" rIns="91440" bIns="45720" rtlCol="0" anchor="t">
            <a:normAutofit/>
          </a:bodyPr>
          <a:lstStyle/>
          <a:p>
            <a:r>
              <a:rPr lang="en-US" dirty="0"/>
              <a:t>Deep learning learns correlations between sets of features that are themselves “flat” or nonhierarchical, as if in a simple, unstructured list, with every feature on equal footing. </a:t>
            </a:r>
          </a:p>
        </p:txBody>
      </p:sp>
    </p:spTree>
    <p:extLst>
      <p:ext uri="{BB962C8B-B14F-4D97-AF65-F5344CB8AC3E}">
        <p14:creationId xmlns:p14="http://schemas.microsoft.com/office/powerpoint/2010/main" val="59020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34B3-CA14-449D-BB05-7A656ED957DA}"/>
              </a:ext>
            </a:extLst>
          </p:cNvPr>
          <p:cNvSpPr>
            <a:spLocks noGrp="1"/>
          </p:cNvSpPr>
          <p:nvPr>
            <p:ph type="title"/>
          </p:nvPr>
        </p:nvSpPr>
        <p:spPr/>
        <p:txBody>
          <a:bodyPr/>
          <a:lstStyle/>
          <a:p>
            <a:r>
              <a:rPr lang="en-US" dirty="0"/>
              <a:t>Nuance </a:t>
            </a:r>
          </a:p>
        </p:txBody>
      </p:sp>
      <p:sp>
        <p:nvSpPr>
          <p:cNvPr id="3" name="Content Placeholder 2">
            <a:extLst>
              <a:ext uri="{FF2B5EF4-FFF2-40B4-BE49-F238E27FC236}">
                <a16:creationId xmlns:a16="http://schemas.microsoft.com/office/drawing/2014/main" id="{1CC4C233-B341-463D-8292-5F730F2EEE80}"/>
              </a:ext>
            </a:extLst>
          </p:cNvPr>
          <p:cNvSpPr>
            <a:spLocks noGrp="1"/>
          </p:cNvSpPr>
          <p:nvPr>
            <p:ph idx="1"/>
          </p:nvPr>
        </p:nvSpPr>
        <p:spPr/>
        <p:txBody>
          <a:bodyPr vert="horz" lIns="91440" tIns="45720" rIns="91440" bIns="45720" rtlCol="0" anchor="t">
            <a:normAutofit/>
          </a:bodyPr>
          <a:lstStyle/>
          <a:p>
            <a:r>
              <a:rPr lang="en-US" dirty="0"/>
              <a:t>"(Bowman, Angeli, Potts, &amp; Manning, 2015; Williams, </a:t>
            </a:r>
            <a:r>
              <a:rPr lang="en-US" dirty="0" err="1"/>
              <a:t>Nangia</a:t>
            </a:r>
            <a:r>
              <a:rPr lang="en-US" dirty="0"/>
              <a:t>, &amp; Bowman, 2017) have taken some important steps in this direction, there is, at present, no deep learning system that can draw open-ended inferences based on real world knowledge with anything like human-level accuracy" </a:t>
            </a:r>
            <a:endParaRPr lang="en-US"/>
          </a:p>
        </p:txBody>
      </p:sp>
    </p:spTree>
    <p:extLst>
      <p:ext uri="{BB962C8B-B14F-4D97-AF65-F5344CB8AC3E}">
        <p14:creationId xmlns:p14="http://schemas.microsoft.com/office/powerpoint/2010/main" val="127134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1C8E-A9FB-4205-8AD2-BDBC7D0014FA}"/>
              </a:ext>
            </a:extLst>
          </p:cNvPr>
          <p:cNvSpPr>
            <a:spLocks noGrp="1"/>
          </p:cNvSpPr>
          <p:nvPr>
            <p:ph type="title"/>
          </p:nvPr>
        </p:nvSpPr>
        <p:spPr/>
        <p:txBody>
          <a:bodyPr/>
          <a:lstStyle/>
          <a:p>
            <a:r>
              <a:rPr lang="en-US" dirty="0"/>
              <a:t>Opaque </a:t>
            </a:r>
          </a:p>
        </p:txBody>
      </p:sp>
      <p:sp>
        <p:nvSpPr>
          <p:cNvPr id="3" name="Content Placeholder 2">
            <a:extLst>
              <a:ext uri="{FF2B5EF4-FFF2-40B4-BE49-F238E27FC236}">
                <a16:creationId xmlns:a16="http://schemas.microsoft.com/office/drawing/2014/main" id="{02D9AC0A-2275-4AE4-8E59-27996A8005A6}"/>
              </a:ext>
            </a:extLst>
          </p:cNvPr>
          <p:cNvSpPr>
            <a:spLocks noGrp="1"/>
          </p:cNvSpPr>
          <p:nvPr>
            <p:ph idx="1"/>
          </p:nvPr>
        </p:nvSpPr>
        <p:spPr/>
        <p:txBody>
          <a:bodyPr vert="horz" lIns="91440" tIns="45720" rIns="91440" bIns="45720" rtlCol="0" anchor="t">
            <a:normAutofit/>
          </a:bodyPr>
          <a:lstStyle/>
          <a:p>
            <a:r>
              <a:rPr lang="en-US" dirty="0"/>
              <a:t>Deep learning systems have millions or even billions of parameters, </a:t>
            </a:r>
          </a:p>
          <a:p>
            <a:r>
              <a:rPr lang="en-US" dirty="0"/>
              <a:t>Most observers would acknowledge that neural networks as a whole remain something of a black box. </a:t>
            </a:r>
          </a:p>
          <a:p>
            <a:r>
              <a:rPr lang="en-US" dirty="0"/>
              <a:t>What does that mean for mission critical adoption? How do you quantify system bias? </a:t>
            </a:r>
          </a:p>
        </p:txBody>
      </p:sp>
    </p:spTree>
    <p:extLst>
      <p:ext uri="{BB962C8B-B14F-4D97-AF65-F5344CB8AC3E}">
        <p14:creationId xmlns:p14="http://schemas.microsoft.com/office/powerpoint/2010/main" val="1219236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deep learning challenges</vt:lpstr>
      <vt:lpstr>Deep learning works well...</vt:lpstr>
      <vt:lpstr>Abstraction/Generalization</vt:lpstr>
      <vt:lpstr>Requires too much data </vt:lpstr>
      <vt:lpstr>"Deep" is "Shallow"</vt:lpstr>
      <vt:lpstr>Causal relationships </vt:lpstr>
      <vt:lpstr>Hierarchical structures have no representation</vt:lpstr>
      <vt:lpstr>Nuance </vt:lpstr>
      <vt:lpstr>Opaque </vt:lpstr>
      <vt:lpstr>Knowledge silos </vt:lpstr>
      <vt:lpstr>ML Models expect stability</vt:lpstr>
      <vt:lpstr>Vulnerability  </vt:lpstr>
      <vt:lpstr>Continuity and Repeatability</vt:lpstr>
      <vt:lpstr>Continuity and Repeatability</vt:lpstr>
      <vt:lpstr> Another long drought...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cp:revision>
  <dcterms:created xsi:type="dcterms:W3CDTF">2014-08-26T23:43:54Z</dcterms:created>
  <dcterms:modified xsi:type="dcterms:W3CDTF">2018-03-28T21:16:05Z</dcterms:modified>
</cp:coreProperties>
</file>