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80" r:id="rId15"/>
    <p:sldId id="279" r:id="rId16"/>
    <p:sldId id="278" r:id="rId17"/>
    <p:sldId id="277" r:id="rId18"/>
    <p:sldId id="269" r:id="rId19"/>
    <p:sldId id="270" r:id="rId20"/>
    <p:sldId id="271" r:id="rId21"/>
    <p:sldId id="286" r:id="rId22"/>
    <p:sldId id="272" r:id="rId23"/>
    <p:sldId id="275" r:id="rId24"/>
    <p:sldId id="287" r:id="rId25"/>
    <p:sldId id="288" r:id="rId26"/>
    <p:sldId id="281" r:id="rId27"/>
    <p:sldId id="282" r:id="rId28"/>
    <p:sldId id="283" r:id="rId29"/>
    <p:sldId id="284" r:id="rId30"/>
    <p:sldId id="285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eostrat/Metrowest-Developers-Machine-Learning-Group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Language syntax and programming constructs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8C1F0-5FD7-4B96-AF70-CBFD5E611D5B}"/>
              </a:ext>
            </a:extLst>
          </p:cNvPr>
          <p:cNvSpPr txBox="1"/>
          <p:nvPr/>
        </p:nvSpPr>
        <p:spPr>
          <a:xfrm>
            <a:off x="9596632" y="61626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9833-2621-4944-BC37-0C7CAC0F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                                         pls1-ind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E1EF-C6DF-4EF2-BE22-65D524DF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requires all statements within a block to be indented the same amount.</a:t>
            </a:r>
          </a:p>
          <a:p>
            <a:r>
              <a:rPr lang="en-US" dirty="0"/>
              <a:t>Python indentation rules equate to the use of curly brackets in C/C++/C#/Java, etc.</a:t>
            </a:r>
          </a:p>
          <a:p>
            <a:r>
              <a:rPr lang="en-US" dirty="0"/>
              <a:t>It can be argued that indentation is less ambiguous than using curly brackets.</a:t>
            </a:r>
          </a:p>
        </p:txBody>
      </p:sp>
    </p:spTree>
    <p:extLst>
      <p:ext uri="{BB962C8B-B14F-4D97-AF65-F5344CB8AC3E}">
        <p14:creationId xmlns:p14="http://schemas.microsoft.com/office/powerpoint/2010/main" val="211645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E39D-207D-40A2-B5DD-267C5503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                                                      PLS1-inp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E68C-6B0C-47C9-9C65-198437D8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INPUT</a:t>
            </a:r>
            <a:r>
              <a:rPr lang="en-US" dirty="0"/>
              <a:t> command is used to solicit text from the console.</a:t>
            </a:r>
          </a:p>
          <a:p>
            <a:r>
              <a:rPr lang="en-US" dirty="0"/>
              <a:t>The command accepts a prompt string argument.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09C5240B-87F5-4ECF-B126-19996C6C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54" y="3638550"/>
            <a:ext cx="7320581" cy="17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5A8D-616B-4452-BA3E-70F8EA5F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types                                    PLS1-imt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7191-3B0E-4853-8457-D5C2B646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Boolean, integer, long, float, tuple, string, complex-number and </a:t>
            </a:r>
            <a:r>
              <a:rPr lang="en-US" dirty="0" err="1"/>
              <a:t>frozenset</a:t>
            </a:r>
            <a:r>
              <a:rPr lang="en-US" dirty="0"/>
              <a:t>.</a:t>
            </a:r>
          </a:p>
          <a:p>
            <a:r>
              <a:rPr lang="en-US" dirty="0"/>
              <a:t>A type is immutable if it's value is fixed upon initialization.</a:t>
            </a:r>
          </a:p>
          <a:p>
            <a:r>
              <a:rPr lang="en-US" dirty="0"/>
              <a:t>Changing the assignment of a variable causes Python to re-evaluate the type associated with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21803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48D7-9FBB-429B-999A-9F91E4A9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                                   pls1-tc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B71D-363B-4697-93AB-9C424A0A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supports type conversion.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850C778D-E9D6-4718-9CF5-1FAE99B9B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05" y="3124200"/>
            <a:ext cx="8295658" cy="24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0C33-2619-4CD3-B0D4-46173029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and lists                                  pls1-TL1,2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F5A4-32F7-4A51-A023-61350A6E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Tuples and Lists are collection objects.</a:t>
            </a:r>
          </a:p>
          <a:p>
            <a:r>
              <a:rPr lang="en-US" dirty="0"/>
              <a:t>Tuples are immutable and defined with the collection contained in parenthesis.</a:t>
            </a:r>
          </a:p>
          <a:p>
            <a:r>
              <a:rPr lang="en-US" dirty="0"/>
              <a:t>Lists are dynamically defined and initialized with a collection contained in square-brackets.</a:t>
            </a:r>
          </a:p>
          <a:p>
            <a:r>
              <a:rPr lang="en-US" dirty="0"/>
              <a:t>Tuples and Lists collections may contain a mix of types.</a:t>
            </a:r>
          </a:p>
          <a:p>
            <a:r>
              <a:rPr lang="en-US" dirty="0"/>
              <a:t>Lists support more operations (insert, delete, etc.) however they are slower than </a:t>
            </a:r>
            <a:r>
              <a:rPr lang="en-US" i="1" dirty="0"/>
              <a:t>tuples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9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2267-1373-4EDE-8AFA-89AC1D88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                                             PLS1-REF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B4660C01-BF69-4768-AD22-55C972DA7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1" y="2333625"/>
            <a:ext cx="11812785" cy="30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8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FE1E-0E95-47C7-9107-DC39520D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                                              pls1-SLC1,2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5CDB-6A61-48EC-BB5F-4AB956D4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Square brackets and a colon are used to contain and separate the range for both Tuples and Lists.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start-index:length</a:t>
            </a:r>
            <a:r>
              <a:rPr lang="en-US" dirty="0"/>
              <a:t>]</a:t>
            </a:r>
          </a:p>
          <a:p>
            <a:r>
              <a:rPr lang="en-US" dirty="0"/>
              <a:t>New objects are returned by slice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5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DBB8-2938-4494-B507-41D3192F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Common Tuple and List operators    PLS1-Op1,2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D52B-727D-43B8-81B6-28DF676A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Operators include:</a:t>
            </a:r>
          </a:p>
          <a:p>
            <a:pPr lvl="1"/>
            <a:r>
              <a:rPr lang="en-US" dirty="0"/>
              <a:t>+ add two collections together</a:t>
            </a:r>
          </a:p>
          <a:p>
            <a:pPr lvl="1"/>
            <a:r>
              <a:rPr lang="en-US" dirty="0"/>
              <a:t>* multiple the collections</a:t>
            </a:r>
          </a:p>
          <a:p>
            <a:r>
              <a:rPr lang="en-US" dirty="0"/>
              <a:t>Some operations occur in-place </a:t>
            </a:r>
          </a:p>
          <a:p>
            <a:pPr lvl="1"/>
            <a:r>
              <a:rPr lang="en-US" dirty="0"/>
              <a:t>Sort, Reverse, Random</a:t>
            </a:r>
          </a:p>
        </p:txBody>
      </p:sp>
    </p:spTree>
    <p:extLst>
      <p:ext uri="{BB962C8B-B14F-4D97-AF65-F5344CB8AC3E}">
        <p14:creationId xmlns:p14="http://schemas.microsoft.com/office/powerpoint/2010/main" val="314178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5E08-931B-4F5B-A86C-278D4E6E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                                          Pls1-dct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1CB5-E505-49E9-B578-AFEB7A7E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Dictionary is a collection of key-value pairs.</a:t>
            </a:r>
          </a:p>
          <a:p>
            <a:r>
              <a:rPr lang="en-US" dirty="0"/>
              <a:t>Dictionary keys and values can be of any type.</a:t>
            </a:r>
          </a:p>
          <a:p>
            <a:r>
              <a:rPr lang="en-US" dirty="0"/>
              <a:t>KEY:VALUE pairs are contained in {} and separated by a :</a:t>
            </a:r>
          </a:p>
          <a:p>
            <a:pPr lvl="1"/>
            <a:r>
              <a:rPr lang="en-US" dirty="0" err="1"/>
              <a:t>my_dictionary</a:t>
            </a:r>
            <a:r>
              <a:rPr lang="en-US" dirty="0"/>
              <a:t> = {1:'one', 2:'two', 3:'three'}</a:t>
            </a:r>
          </a:p>
          <a:p>
            <a:r>
              <a:rPr lang="en-US" dirty="0"/>
              <a:t>Items may be added, removed or changed.</a:t>
            </a:r>
          </a:p>
        </p:txBody>
      </p:sp>
    </p:spTree>
    <p:extLst>
      <p:ext uri="{BB962C8B-B14F-4D97-AF65-F5344CB8AC3E}">
        <p14:creationId xmlns:p14="http://schemas.microsoft.com/office/powerpoint/2010/main" val="218311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A5A9-7A0F-4D9E-BDD8-C06CBE6B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                                         PLS1-FN1,2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F0FB-1E97-43F2-814A-634AB835A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functions are objects.</a:t>
            </a:r>
          </a:p>
          <a:p>
            <a:r>
              <a:rPr lang="en-US" dirty="0"/>
              <a:t>Functions may return multiple values/objects.</a:t>
            </a:r>
          </a:p>
        </p:txBody>
      </p:sp>
      <p:pic>
        <p:nvPicPr>
          <p:cNvPr id="8" name="Picture 8" descr="Capture.PNG">
            <a:extLst>
              <a:ext uri="{FF2B5EF4-FFF2-40B4-BE49-F238E27FC236}">
                <a16:creationId xmlns:a16="http://schemas.microsoft.com/office/drawing/2014/main" id="{10B6B274-7081-4F8E-B61C-AF2B45A5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90" y="3476625"/>
            <a:ext cx="7595064" cy="20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912-DF30-4A84-8C9F-CB584375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5BFB-CBFA-4ADC-8B3E-62E6E2E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slide deck is accompanied by a </a:t>
            </a:r>
            <a:r>
              <a:rPr lang="en-US" dirty="0" err="1"/>
              <a:t>Jupyter</a:t>
            </a:r>
            <a:r>
              <a:rPr lang="en-US" dirty="0"/>
              <a:t> notebook file containing examples of language concepts. </a:t>
            </a:r>
          </a:p>
          <a:p>
            <a:r>
              <a:rPr lang="en-US" dirty="0"/>
              <a:t>Download and install Anaconda for Python 3 and </a:t>
            </a:r>
            <a:r>
              <a:rPr lang="en-US" dirty="0" err="1"/>
              <a:t>Jupyter</a:t>
            </a:r>
            <a:r>
              <a:rPr lang="en-US" dirty="0"/>
              <a:t> notebook support.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</a:p>
          <a:p>
            <a:r>
              <a:rPr lang="en-US" dirty="0"/>
              <a:t>The accompanying notebook can be found at:</a:t>
            </a:r>
          </a:p>
          <a:p>
            <a:pPr lvl="1"/>
            <a:r>
              <a:rPr lang="en-US" dirty="0">
                <a:hlinkClick r:id="rId3"/>
              </a:rPr>
              <a:t>https://github.com/geneostrat/Metrowest-Developers-Machine-Learning-Group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57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75CD-C1CD-466B-AB89-83AF3591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                  PLS1-ARG1,2,3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6798-3F27-4128-8AC0-7D5F099E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 arguments that are value types will not be changed for the caller if changed within a function.</a:t>
            </a:r>
          </a:p>
          <a:p>
            <a:r>
              <a:rPr lang="en-US" dirty="0"/>
              <a:t>Function arguments that are passed by reference (lists, etc.) may be changed within the function and changed for the caller as well.</a:t>
            </a:r>
          </a:p>
          <a:p>
            <a:r>
              <a:rPr lang="en-US" dirty="0"/>
              <a:t>Python supports default argument values.</a:t>
            </a:r>
          </a:p>
        </p:txBody>
      </p:sp>
    </p:spTree>
    <p:extLst>
      <p:ext uri="{BB962C8B-B14F-4D97-AF65-F5344CB8AC3E}">
        <p14:creationId xmlns:p14="http://schemas.microsoft.com/office/powerpoint/2010/main" val="35804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0513-2B4E-42CB-A45C-BFE0F137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9095-5E9C-4360-B467-727FB34C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supports classes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9A1C41-A704-4DAF-9423-650845B22A70}"/>
              </a:ext>
            </a:extLst>
          </p:cNvPr>
          <p:cNvSpPr/>
          <p:nvPr/>
        </p:nvSpPr>
        <p:spPr>
          <a:xfrm>
            <a:off x="4660132" y="3990975"/>
            <a:ext cx="3219518" cy="1308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Spacecraft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417624-11E7-4405-97BE-74C7208DBCC4}"/>
              </a:ext>
            </a:extLst>
          </p:cNvPr>
          <p:cNvCxnSpPr/>
          <p:nvPr/>
        </p:nvCxnSpPr>
        <p:spPr>
          <a:xfrm flipV="1">
            <a:off x="7862186" y="4610100"/>
            <a:ext cx="474995" cy="39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0B0A63A-5DE6-477A-A160-9AD350CC00F6}"/>
              </a:ext>
            </a:extLst>
          </p:cNvPr>
          <p:cNvSpPr/>
          <p:nvPr/>
        </p:nvSpPr>
        <p:spPr>
          <a:xfrm>
            <a:off x="8338682" y="4505325"/>
            <a:ext cx="241005" cy="227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C9F43-F9E2-4A55-AFCA-6D82D10D75C6}"/>
              </a:ext>
            </a:extLst>
          </p:cNvPr>
          <p:cNvSpPr txBox="1"/>
          <p:nvPr/>
        </p:nvSpPr>
        <p:spPr>
          <a:xfrm>
            <a:off x="8205263" y="44672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craft_configuration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68108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CB36-AF42-42C8-99CE-1934B8FC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                                                   pls1-cl1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A973-883D-4D57-A70D-E0D91F88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the constructor name for all Python classes.</a:t>
            </a:r>
          </a:p>
          <a:p>
            <a:r>
              <a:rPr lang="en-US" dirty="0"/>
              <a:t>A colon ':' identifies the beginning of an indentation block.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AC126E0A-81B1-41E8-B8C3-80A31C46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05" y="3524250"/>
            <a:ext cx="7108998" cy="26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8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3D40-7D8A-4F83-B6EC-EE947C4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introspection                          pls1-cl2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BBE6-514D-47DC-B6CD-78A7B7B07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dict</a:t>
            </a:r>
            <a:r>
              <a:rPr lang="en-US" dirty="0"/>
              <a:t>__ </a:t>
            </a:r>
          </a:p>
          <a:p>
            <a:pPr lvl="1"/>
            <a:r>
              <a:rPr lang="en-US" dirty="0"/>
              <a:t>Used to access the class attribute dictionary</a:t>
            </a:r>
          </a:p>
          <a:p>
            <a:r>
              <a:rPr lang="en-US" dirty="0" err="1"/>
              <a:t>hasattr</a:t>
            </a:r>
            <a:r>
              <a:rPr lang="en-US" dirty="0"/>
              <a:t> </a:t>
            </a:r>
          </a:p>
          <a:p>
            <a:r>
              <a:rPr lang="en-US" dirty="0" err="1"/>
              <a:t>getattr</a:t>
            </a:r>
          </a:p>
          <a:p>
            <a:r>
              <a:rPr lang="en-US" dirty="0" err="1"/>
              <a:t>setattr</a:t>
            </a:r>
          </a:p>
        </p:txBody>
      </p:sp>
    </p:spTree>
    <p:extLst>
      <p:ext uri="{BB962C8B-B14F-4D97-AF65-F5344CB8AC3E}">
        <p14:creationId xmlns:p14="http://schemas.microsoft.com/office/powerpoint/2010/main" val="32938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0513-2B4E-42CB-A45C-BFE0F137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                                               PLS1-CL3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9095-5E9C-4360-B467-727FB34C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Class inheritance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9A1C41-A704-4DAF-9423-650845B22A70}"/>
              </a:ext>
            </a:extLst>
          </p:cNvPr>
          <p:cNvSpPr/>
          <p:nvPr/>
        </p:nvSpPr>
        <p:spPr>
          <a:xfrm>
            <a:off x="4155046" y="2228850"/>
            <a:ext cx="3219518" cy="1308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Spacecraft</a:t>
            </a:r>
          </a:p>
          <a:p>
            <a:pPr algn="ctr"/>
            <a:r>
              <a:rPr lang="en-US" dirty="0"/>
              <a:t>(base class)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417624-11E7-4405-97BE-74C7208DBCC4}"/>
              </a:ext>
            </a:extLst>
          </p:cNvPr>
          <p:cNvCxnSpPr/>
          <p:nvPr/>
        </p:nvCxnSpPr>
        <p:spPr>
          <a:xfrm flipV="1">
            <a:off x="7357100" y="2847975"/>
            <a:ext cx="474995" cy="39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0B0A63A-5DE6-477A-A160-9AD350CC00F6}"/>
              </a:ext>
            </a:extLst>
          </p:cNvPr>
          <p:cNvSpPr/>
          <p:nvPr/>
        </p:nvSpPr>
        <p:spPr>
          <a:xfrm>
            <a:off x="7833596" y="2743200"/>
            <a:ext cx="241005" cy="227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C9F43-F9E2-4A55-AFCA-6D82D10D75C6}"/>
              </a:ext>
            </a:extLst>
          </p:cNvPr>
          <p:cNvSpPr txBox="1"/>
          <p:nvPr/>
        </p:nvSpPr>
        <p:spPr>
          <a:xfrm>
            <a:off x="7700178" y="27051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craft_configuration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681442-133E-4887-B817-75665314B93B}"/>
              </a:ext>
            </a:extLst>
          </p:cNvPr>
          <p:cNvSpPr/>
          <p:nvPr/>
        </p:nvSpPr>
        <p:spPr>
          <a:xfrm>
            <a:off x="4221756" y="4619625"/>
            <a:ext cx="3219518" cy="1308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Voyager</a:t>
            </a:r>
          </a:p>
          <a:p>
            <a:pPr algn="ctr"/>
            <a:r>
              <a:rPr lang="en-US" dirty="0"/>
              <a:t>(derived class)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6D7F2-4208-4336-8282-1D775CE44805}"/>
              </a:ext>
            </a:extLst>
          </p:cNvPr>
          <p:cNvCxnSpPr>
            <a:cxnSpLocks/>
          </p:cNvCxnSpPr>
          <p:nvPr/>
        </p:nvCxnSpPr>
        <p:spPr>
          <a:xfrm flipV="1">
            <a:off x="7423809" y="5238750"/>
            <a:ext cx="474995" cy="39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F3EE46-FD86-4525-B6B3-B0998246BBC4}"/>
              </a:ext>
            </a:extLst>
          </p:cNvPr>
          <p:cNvSpPr/>
          <p:nvPr/>
        </p:nvSpPr>
        <p:spPr>
          <a:xfrm>
            <a:off x="7900306" y="5133975"/>
            <a:ext cx="241005" cy="227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035C6-8F96-4B59-BB2E-5CC8371822AF}"/>
              </a:ext>
            </a:extLst>
          </p:cNvPr>
          <p:cNvSpPr txBox="1"/>
          <p:nvPr/>
        </p:nvSpPr>
        <p:spPr>
          <a:xfrm>
            <a:off x="7242741" y="506309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transmit</a:t>
            </a:r>
            <a:endParaRPr lang="en-US" dirty="0" err="1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EFC0E91-89C9-4B42-BD21-182937D00596}"/>
              </a:ext>
            </a:extLst>
          </p:cNvPr>
          <p:cNvSpPr/>
          <p:nvPr/>
        </p:nvSpPr>
        <p:spPr>
          <a:xfrm>
            <a:off x="5502533" y="3533110"/>
            <a:ext cx="521808" cy="43274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C8A5D6-7E13-4A85-9809-E082E388EED3}"/>
              </a:ext>
            </a:extLst>
          </p:cNvPr>
          <p:cNvCxnSpPr/>
          <p:nvPr/>
        </p:nvCxnSpPr>
        <p:spPr>
          <a:xfrm>
            <a:off x="5777345" y="3963659"/>
            <a:ext cx="7090" cy="6876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1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0513-2B4E-42CB-A45C-BFE0F137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override                                 PLS1-CL4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9095-5E9C-4360-B467-727FB34C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Class inheritance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9A1C41-A704-4DAF-9423-650845B22A70}"/>
              </a:ext>
            </a:extLst>
          </p:cNvPr>
          <p:cNvSpPr/>
          <p:nvPr/>
        </p:nvSpPr>
        <p:spPr>
          <a:xfrm>
            <a:off x="4155046" y="2228850"/>
            <a:ext cx="3219518" cy="1308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Spacecraft</a:t>
            </a:r>
          </a:p>
          <a:p>
            <a:pPr algn="ctr"/>
            <a:r>
              <a:rPr lang="en-US" dirty="0"/>
              <a:t>(base class)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417624-11E7-4405-97BE-74C7208DBCC4}"/>
              </a:ext>
            </a:extLst>
          </p:cNvPr>
          <p:cNvCxnSpPr/>
          <p:nvPr/>
        </p:nvCxnSpPr>
        <p:spPr>
          <a:xfrm flipV="1">
            <a:off x="7357100" y="2847975"/>
            <a:ext cx="474995" cy="39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0B0A63A-5DE6-477A-A160-9AD350CC00F6}"/>
              </a:ext>
            </a:extLst>
          </p:cNvPr>
          <p:cNvSpPr/>
          <p:nvPr/>
        </p:nvSpPr>
        <p:spPr>
          <a:xfrm>
            <a:off x="7833596" y="2743200"/>
            <a:ext cx="241005" cy="227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C9F43-F9E2-4A55-AFCA-6D82D10D75C6}"/>
              </a:ext>
            </a:extLst>
          </p:cNvPr>
          <p:cNvSpPr txBox="1"/>
          <p:nvPr/>
        </p:nvSpPr>
        <p:spPr>
          <a:xfrm>
            <a:off x="7700178" y="27051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craft_configuration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681442-133E-4887-B817-75665314B93B}"/>
              </a:ext>
            </a:extLst>
          </p:cNvPr>
          <p:cNvSpPr/>
          <p:nvPr/>
        </p:nvSpPr>
        <p:spPr>
          <a:xfrm>
            <a:off x="4221756" y="4619625"/>
            <a:ext cx="3219518" cy="1308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Voyager</a:t>
            </a:r>
          </a:p>
          <a:p>
            <a:pPr algn="ctr"/>
            <a:r>
              <a:rPr lang="en-US" dirty="0"/>
              <a:t>(derived class)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6D7F2-4208-4336-8282-1D775CE44805}"/>
              </a:ext>
            </a:extLst>
          </p:cNvPr>
          <p:cNvCxnSpPr>
            <a:cxnSpLocks/>
          </p:cNvCxnSpPr>
          <p:nvPr/>
        </p:nvCxnSpPr>
        <p:spPr>
          <a:xfrm flipV="1">
            <a:off x="7423809" y="5238750"/>
            <a:ext cx="474995" cy="39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F3EE46-FD86-4525-B6B3-B0998246BBC4}"/>
              </a:ext>
            </a:extLst>
          </p:cNvPr>
          <p:cNvSpPr/>
          <p:nvPr/>
        </p:nvSpPr>
        <p:spPr>
          <a:xfrm>
            <a:off x="7900306" y="5133975"/>
            <a:ext cx="241005" cy="227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035C6-8F96-4B59-BB2E-5CC8371822AF}"/>
              </a:ext>
            </a:extLst>
          </p:cNvPr>
          <p:cNvSpPr txBox="1"/>
          <p:nvPr/>
        </p:nvSpPr>
        <p:spPr>
          <a:xfrm>
            <a:off x="7242741" y="509704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transmit</a:t>
            </a:r>
            <a:endParaRPr lang="en-US" dirty="0" err="1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EFC0E91-89C9-4B42-BD21-182937D00596}"/>
              </a:ext>
            </a:extLst>
          </p:cNvPr>
          <p:cNvSpPr/>
          <p:nvPr/>
        </p:nvSpPr>
        <p:spPr>
          <a:xfrm>
            <a:off x="5502533" y="3533110"/>
            <a:ext cx="521808" cy="43274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C8A5D6-7E13-4A85-9809-E082E388EED3}"/>
              </a:ext>
            </a:extLst>
          </p:cNvPr>
          <p:cNvCxnSpPr/>
          <p:nvPr/>
        </p:nvCxnSpPr>
        <p:spPr>
          <a:xfrm>
            <a:off x="5777345" y="3963659"/>
            <a:ext cx="7090" cy="6876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BE7DFF-4E2B-421E-AB0B-4B0D732E4744}"/>
              </a:ext>
            </a:extLst>
          </p:cNvPr>
          <p:cNvCxnSpPr>
            <a:cxnSpLocks/>
          </p:cNvCxnSpPr>
          <p:nvPr/>
        </p:nvCxnSpPr>
        <p:spPr>
          <a:xfrm flipV="1">
            <a:off x="7442870" y="5657850"/>
            <a:ext cx="474995" cy="39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309636D-D9FE-417F-90BB-10A42A0BBE26}"/>
              </a:ext>
            </a:extLst>
          </p:cNvPr>
          <p:cNvSpPr/>
          <p:nvPr/>
        </p:nvSpPr>
        <p:spPr>
          <a:xfrm>
            <a:off x="7919366" y="5553075"/>
            <a:ext cx="241005" cy="227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43E46-ABB8-4F04-8F19-95518347225A}"/>
              </a:ext>
            </a:extLst>
          </p:cNvPr>
          <p:cNvSpPr txBox="1"/>
          <p:nvPr/>
        </p:nvSpPr>
        <p:spPr>
          <a:xfrm>
            <a:off x="7776417" y="55149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craft_configuration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22977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618B-D1F4-45B9-920C-11C3F102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class attribute                       pls1-cl5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7686-636E-47C1-8606-A558E490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attribute prefixed by double-underscores '__' </a:t>
            </a:r>
            <a:r>
              <a:rPr lang="en-US" dirty="0" err="1"/>
              <a:t>can not</a:t>
            </a:r>
            <a:r>
              <a:rPr lang="en-US" dirty="0"/>
              <a:t> be accessed outside the scope of the class. </a:t>
            </a:r>
          </a:p>
          <a:p>
            <a:pPr lvl="1"/>
            <a:r>
              <a:rPr lang="en-US" dirty="0"/>
              <a:t>It is not returned by __</a:t>
            </a:r>
            <a:r>
              <a:rPr lang="en-US" dirty="0" err="1"/>
              <a:t>dict</a:t>
            </a:r>
            <a:r>
              <a:rPr lang="en-US" dirty="0"/>
              <a:t>__ </a:t>
            </a:r>
          </a:p>
        </p:txBody>
      </p:sp>
    </p:spTree>
    <p:extLst>
      <p:ext uri="{BB962C8B-B14F-4D97-AF65-F5344CB8AC3E}">
        <p14:creationId xmlns:p14="http://schemas.microsoft.com/office/powerpoint/2010/main" val="230913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B6DE-F3F2-4631-92D0-65328542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                                         pls1-pr1,2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9628-A723-4EE2-9DF4-BBAD356B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Any class method or standalone function supports the following:</a:t>
            </a:r>
          </a:p>
          <a:p>
            <a:pPr lvl="1"/>
            <a:r>
              <a:rPr lang="en-US" dirty="0"/>
              <a:t>Named parameters</a:t>
            </a:r>
          </a:p>
          <a:p>
            <a:pPr lvl="1"/>
            <a:r>
              <a:rPr lang="en-US" dirty="0"/>
              <a:t>Default parameters</a:t>
            </a:r>
          </a:p>
          <a:p>
            <a:pPr lvl="1"/>
            <a:r>
              <a:rPr lang="en-US" dirty="0"/>
              <a:t>Variable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40455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5C04-2DF2-4CFB-BA3E-BD6B3D74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                                                   pls1-at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EEA0-AB52-4A6C-BAE4-5CE79AFC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Asserts are commonly placed at the beginning of functions to enforce the presence of parameters before getting into the function specific logic.</a:t>
            </a:r>
          </a:p>
          <a:p>
            <a:r>
              <a:rPr lang="en-US" sz="2800" dirty="0"/>
              <a:t>Asserts are also common when writing unit tests.</a:t>
            </a:r>
          </a:p>
        </p:txBody>
      </p:sp>
    </p:spTree>
    <p:extLst>
      <p:ext uri="{BB962C8B-B14F-4D97-AF65-F5344CB8AC3E}">
        <p14:creationId xmlns:p14="http://schemas.microsoft.com/office/powerpoint/2010/main" val="313239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E7AE-470E-44E2-ABB8-512F3986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                                      PLS1-EXC1-3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5926-1C2F-44E2-BDDF-B5064DF2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/>
              <a:t>Python supports:</a:t>
            </a:r>
          </a:p>
          <a:p>
            <a:pPr lvl="2"/>
            <a:r>
              <a:rPr lang="en-US" sz="2800" dirty="0"/>
              <a:t>Exception handling with TRY-CATCH-FINALLY</a:t>
            </a:r>
          </a:p>
          <a:p>
            <a:pPr lvl="2"/>
            <a:r>
              <a:rPr lang="en-US" sz="2800" dirty="0"/>
              <a:t>Raising exceptions with RAISE</a:t>
            </a:r>
          </a:p>
        </p:txBody>
      </p:sp>
    </p:spTree>
    <p:extLst>
      <p:ext uri="{BB962C8B-B14F-4D97-AF65-F5344CB8AC3E}">
        <p14:creationId xmlns:p14="http://schemas.microsoft.com/office/powerpoint/2010/main" val="34441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11F7-EB2A-478C-9C9C-849F9CF2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pic>
        <p:nvPicPr>
          <p:cNvPr id="6" name="Picture 6" descr="Capture.PNG">
            <a:extLst>
              <a:ext uri="{FF2B5EF4-FFF2-40B4-BE49-F238E27FC236}">
                <a16:creationId xmlns:a16="http://schemas.microsoft.com/office/drawing/2014/main" id="{1C674891-7891-4D54-8296-11A1A5C8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95450"/>
            <a:ext cx="8284252" cy="485074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4D01C-56AF-418A-80A3-86D9FB89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78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A74D-B4F6-4BCB-9E7F-01AEAB41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                       pls1-af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F056-F15D-4D1F-B052-663242D3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Inline functions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ED535B35-FC9F-4D85-B203-F9A23228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238500"/>
            <a:ext cx="10211243" cy="13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4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3A15-BB19-4C06-B43A-B23C746B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                                            pls1-it1,2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1894-BC3B-46CF-974C-4AF884FB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An iterator is an object representing a stream of data.</a:t>
            </a:r>
          </a:p>
          <a:p>
            <a:r>
              <a:rPr lang="en-US" sz="3200" dirty="0"/>
              <a:t>Iterators typically only provide the </a:t>
            </a:r>
            <a:r>
              <a:rPr lang="en-US" sz="3200" i="1" dirty="0"/>
              <a:t>next</a:t>
            </a:r>
            <a:r>
              <a:rPr lang="en-US" sz="3200" dirty="0"/>
              <a:t> item.</a:t>
            </a:r>
          </a:p>
          <a:p>
            <a:r>
              <a:rPr lang="en-US" sz="3200" dirty="0"/>
              <a:t>Python allows for the creation of custom iterators.</a:t>
            </a:r>
          </a:p>
        </p:txBody>
      </p:sp>
    </p:spTree>
    <p:extLst>
      <p:ext uri="{BB962C8B-B14F-4D97-AF65-F5344CB8AC3E}">
        <p14:creationId xmlns:p14="http://schemas.microsoft.com/office/powerpoint/2010/main" val="428015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11F7-EB2A-478C-9C9C-849F9CF2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cell identifier                   pls1-com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D5C313B5-0018-44E2-9FEB-9D5E17939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243" y="3790950"/>
            <a:ext cx="6194875" cy="2562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5C2B4-0EF3-4C8C-975D-04CE208091AE}"/>
              </a:ext>
            </a:extLst>
          </p:cNvPr>
          <p:cNvSpPr txBox="1"/>
          <p:nvPr/>
        </p:nvSpPr>
        <p:spPr>
          <a:xfrm>
            <a:off x="1141413" y="2152650"/>
            <a:ext cx="945528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An example identifier comment is placed at the top of each referenced cell.  (highlighted below)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Slide titles will also have the cell identifier (see above)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5330DB7-6F15-4BA7-BA4D-92D02ABE95D9}"/>
              </a:ext>
            </a:extLst>
          </p:cNvPr>
          <p:cNvSpPr/>
          <p:nvPr/>
        </p:nvSpPr>
        <p:spPr>
          <a:xfrm rot="3180000">
            <a:off x="8100434" y="12954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7E314B8-E0AE-43C5-BC81-83D42942547D}"/>
              </a:ext>
            </a:extLst>
          </p:cNvPr>
          <p:cNvSpPr/>
          <p:nvPr/>
        </p:nvSpPr>
        <p:spPr>
          <a:xfrm rot="3180000">
            <a:off x="3573721" y="409575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11F7-EB2A-478C-9C9C-849F9CF2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                                          pls1-com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D5C313B5-0018-44E2-9FEB-9D5E17939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070" y="3381375"/>
            <a:ext cx="6194875" cy="2562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5C2B4-0EF3-4C8C-975D-04CE208091AE}"/>
              </a:ext>
            </a:extLst>
          </p:cNvPr>
          <p:cNvSpPr txBox="1"/>
          <p:nvPr/>
        </p:nvSpPr>
        <p:spPr>
          <a:xfrm>
            <a:off x="1141413" y="2152650"/>
            <a:ext cx="9455285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Single and multi-line comments are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2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F00C-4250-47B7-8D2D-D31D0AE0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                                         PLS1-VAR1-3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978F-DAEB-428A-BD3C-D228565D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Variable type is established at initialization.</a:t>
            </a:r>
          </a:p>
          <a:p>
            <a:r>
              <a:rPr lang="en-US" dirty="0"/>
              <a:t>A variable may be assigned to a different type at any time.</a:t>
            </a:r>
          </a:p>
          <a:p>
            <a:r>
              <a:rPr lang="en-US" dirty="0"/>
              <a:t>Multiple variables may be initialized at once.</a:t>
            </a:r>
          </a:p>
        </p:txBody>
      </p:sp>
    </p:spTree>
    <p:extLst>
      <p:ext uri="{BB962C8B-B14F-4D97-AF65-F5344CB8AC3E}">
        <p14:creationId xmlns:p14="http://schemas.microsoft.com/office/powerpoint/2010/main" val="222174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5CFD-EF94-4D3A-94FC-739075BA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                                                     PLS1-DEL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876D-DB8C-4BE2-A35A-C99B17DF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DEL</a:t>
            </a:r>
            <a:r>
              <a:rPr lang="en-US" dirty="0"/>
              <a:t> command is used to delete variables or any other object. Even though Python has had a garbage collector since version 2, this command provides a mechanism to manage memory directly.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D80C04CD-F0E1-49BE-871F-DEC01064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9" y="3876675"/>
            <a:ext cx="8816784" cy="19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1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E73B-7C7D-4C86-8CDF-F9F255E1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                                              pls1-print1,2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74A6-8224-4685-8602-A56EC6E4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PRINT</a:t>
            </a:r>
            <a:r>
              <a:rPr lang="en-US" dirty="0"/>
              <a:t> command outputs to the Python console.</a:t>
            </a:r>
          </a:p>
          <a:p>
            <a:r>
              <a:rPr lang="en-US" dirty="0"/>
              <a:t>Multiple values may be printed on the same line separated by a comma.</a:t>
            </a:r>
          </a:p>
          <a:p>
            <a:r>
              <a:rPr lang="en-US" dirty="0"/>
              <a:t>The newline character </a:t>
            </a:r>
            <a:r>
              <a:rPr lang="en-US" dirty="0">
                <a:latin typeface="Consolas"/>
              </a:rPr>
              <a:t>\n</a:t>
            </a:r>
            <a:r>
              <a:rPr lang="en-US" dirty="0"/>
              <a:t> forces subsequent print statements to the next line.</a:t>
            </a:r>
          </a:p>
          <a:p>
            <a:r>
              <a:rPr lang="en-US" dirty="0"/>
              <a:t>A print statement with an </a:t>
            </a:r>
            <a:r>
              <a:rPr lang="en-US" dirty="0">
                <a:latin typeface="Consolas"/>
              </a:rPr>
              <a:t>end=""</a:t>
            </a:r>
            <a:r>
              <a:rPr lang="en-US" dirty="0"/>
              <a:t> argument allows the next print statement to appear on the same line.</a:t>
            </a:r>
          </a:p>
        </p:txBody>
      </p:sp>
    </p:spTree>
    <p:extLst>
      <p:ext uri="{BB962C8B-B14F-4D97-AF65-F5344CB8AC3E}">
        <p14:creationId xmlns:p14="http://schemas.microsoft.com/office/powerpoint/2010/main" val="24870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1398-0BFB-4441-BF92-A2EC021D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lines                            PLS1-Cont1,2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7693-4B02-415B-81ED-3B9C017D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the backslash character '\' to span both Python expression and </a:t>
            </a:r>
            <a:r>
              <a:rPr lang="en-US" i="1" dirty="0"/>
              <a:t>PRINT</a:t>
            </a:r>
            <a:r>
              <a:rPr lang="en-US" dirty="0"/>
              <a:t> statements.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id="{549514D8-359C-4B89-B41A-5ACCFF9C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31" y="3362325"/>
            <a:ext cx="8372888" cy="21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Circuit</vt:lpstr>
      <vt:lpstr>python</vt:lpstr>
      <vt:lpstr>JupYter Notebook</vt:lpstr>
      <vt:lpstr>Notebook</vt:lpstr>
      <vt:lpstr>Notebook cell identifier                   pls1-com</vt:lpstr>
      <vt:lpstr>Comments                                          pls1-com</vt:lpstr>
      <vt:lpstr>Variables                                         PLS1-VAR1-3</vt:lpstr>
      <vt:lpstr>Delete                                                     PLS1-DEL</vt:lpstr>
      <vt:lpstr>PRINT                                              pls1-print1,2</vt:lpstr>
      <vt:lpstr>Spanning lines                            PLS1-Cont1,2</vt:lpstr>
      <vt:lpstr>Indentation                                         pls1-ind</vt:lpstr>
      <vt:lpstr>Input                                                      PLS1-inp</vt:lpstr>
      <vt:lpstr>Immutable types                                    PLS1-imt</vt:lpstr>
      <vt:lpstr>Type conversion                                   pls1-tc</vt:lpstr>
      <vt:lpstr>Tuples and lists                                  pls1-TL1,2</vt:lpstr>
      <vt:lpstr>References                                             PLS1-REF</vt:lpstr>
      <vt:lpstr>Slicing                                              pls1-SLC1,2</vt:lpstr>
      <vt:lpstr>Common Tuple and List operators    PLS1-Op1,2</vt:lpstr>
      <vt:lpstr>Dictionary                                          Pls1-dct</vt:lpstr>
      <vt:lpstr>Functions                                         PLS1-FN1,2</vt:lpstr>
      <vt:lpstr>Function arguments                  PLS1-ARG1,2,3</vt:lpstr>
      <vt:lpstr>First class</vt:lpstr>
      <vt:lpstr>Class                                                   pls1-cl1</vt:lpstr>
      <vt:lpstr>class introspection                          pls1-cl2</vt:lpstr>
      <vt:lpstr>Subclass                                               PLS1-CL3</vt:lpstr>
      <vt:lpstr>Method override                                 PLS1-CL4</vt:lpstr>
      <vt:lpstr>hidden class attribute                       pls1-cl5</vt:lpstr>
      <vt:lpstr>Parameters                                         pls1-pr1,2</vt:lpstr>
      <vt:lpstr>Assert                                                   pls1-at</vt:lpstr>
      <vt:lpstr>Exceptions                                      PLS1-EXC1-3 </vt:lpstr>
      <vt:lpstr>Anonymous functions                       pls1-af</vt:lpstr>
      <vt:lpstr>Iterators                                            pls1-it1,2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</cp:revision>
  <dcterms:created xsi:type="dcterms:W3CDTF">2014-08-26T23:43:54Z</dcterms:created>
  <dcterms:modified xsi:type="dcterms:W3CDTF">2020-02-01T14:48:33Z</dcterms:modified>
</cp:coreProperties>
</file>