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github.com/aleju/imgau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7870-E101-4A48-A1FA-CB0F1A27803C}"/>
              </a:ext>
            </a:extLst>
          </p:cNvPr>
          <p:cNvSpPr>
            <a:spLocks noGrp="1"/>
          </p:cNvSpPr>
          <p:nvPr>
            <p:ph type="title"/>
          </p:nvPr>
        </p:nvSpPr>
        <p:spPr/>
        <p:txBody>
          <a:bodyPr/>
          <a:lstStyle/>
          <a:p>
            <a:r>
              <a:rPr lang="en-US" dirty="0" err="1"/>
              <a:t>Keras</a:t>
            </a:r>
            <a:r>
              <a:rPr lang="en-US" dirty="0"/>
              <a:t> Training</a:t>
            </a:r>
          </a:p>
        </p:txBody>
      </p:sp>
      <p:sp>
        <p:nvSpPr>
          <p:cNvPr id="3" name="Content Placeholder 2">
            <a:extLst>
              <a:ext uri="{FF2B5EF4-FFF2-40B4-BE49-F238E27FC236}">
                <a16:creationId xmlns:a16="http://schemas.microsoft.com/office/drawing/2014/main" id="{E2A683F2-5588-4FB6-BC5E-CF183C52A274}"/>
              </a:ext>
            </a:extLst>
          </p:cNvPr>
          <p:cNvSpPr>
            <a:spLocks noGrp="1"/>
          </p:cNvSpPr>
          <p:nvPr>
            <p:ph idx="1"/>
          </p:nvPr>
        </p:nvSpPr>
        <p:spPr/>
        <p:txBody>
          <a:bodyPr vert="horz" lIns="91440" tIns="45720" rIns="91440" bIns="45720" rtlCol="0" anchor="t">
            <a:normAutofit/>
          </a:bodyPr>
          <a:lstStyle/>
          <a:p>
            <a:r>
              <a:rPr lang="en-US" dirty="0" err="1"/>
              <a:t>Keras</a:t>
            </a:r>
            <a:r>
              <a:rPr lang="en-US" dirty="0"/>
              <a:t> provides three functions that can be used to train deep learning models:</a:t>
            </a:r>
          </a:p>
          <a:p>
            <a:pPr lvl="1"/>
            <a:r>
              <a:rPr lang="en-US" dirty="0"/>
              <a:t>.fit</a:t>
            </a:r>
          </a:p>
          <a:p>
            <a:pPr lvl="1"/>
            <a:r>
              <a:rPr lang="en-US" dirty="0"/>
              <a:t>.</a:t>
            </a:r>
            <a:r>
              <a:rPr lang="en-US" dirty="0" err="1"/>
              <a:t>fit_generator</a:t>
            </a:r>
          </a:p>
          <a:p>
            <a:pPr lvl="1"/>
            <a:r>
              <a:rPr lang="en-US" dirty="0"/>
              <a:t>.</a:t>
            </a:r>
            <a:r>
              <a:rPr lang="en-US" dirty="0" err="1"/>
              <a:t>train_on_batch</a:t>
            </a:r>
          </a:p>
        </p:txBody>
      </p:sp>
    </p:spTree>
    <p:extLst>
      <p:ext uri="{BB962C8B-B14F-4D97-AF65-F5344CB8AC3E}">
        <p14:creationId xmlns:p14="http://schemas.microsoft.com/office/powerpoint/2010/main" val="11919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5F36-8AF9-4DF8-8727-2519841196BD}"/>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C76E7352-2D68-4CC0-B20B-1A5ABA999290}"/>
              </a:ext>
            </a:extLst>
          </p:cNvPr>
          <p:cNvSpPr>
            <a:spLocks noGrp="1"/>
          </p:cNvSpPr>
          <p:nvPr>
            <p:ph idx="1"/>
          </p:nvPr>
        </p:nvSpPr>
        <p:spPr/>
        <p:txBody>
          <a:bodyPr vert="horz" lIns="91440" tIns="45720" rIns="91440" bIns="45720" rtlCol="0" anchor="t">
            <a:normAutofit/>
          </a:bodyPr>
          <a:lstStyle/>
          <a:p>
            <a:r>
              <a:rPr lang="en-US" dirty="0"/>
              <a:t>Trains the model for a given number of epochs (iterations on a dataset).</a:t>
            </a:r>
          </a:p>
          <a:p>
            <a:r>
              <a:rPr lang="en-US" dirty="0"/>
              <a:t>This command looks similar to the syntax used in </a:t>
            </a:r>
            <a:r>
              <a:rPr lang="en-US" dirty="0" err="1"/>
              <a:t>scikit</a:t>
            </a:r>
            <a:r>
              <a:rPr lang="en-US" dirty="0"/>
              <a:t> learn library</a:t>
            </a:r>
          </a:p>
          <a:p>
            <a:r>
              <a:rPr lang="en-US" dirty="0"/>
              <a:t>Accepts training data (x) and label information (y)</a:t>
            </a:r>
          </a:p>
          <a:p>
            <a:r>
              <a:rPr lang="en-US" dirty="0"/>
              <a:t>Defaults are shown below:</a:t>
            </a:r>
          </a:p>
        </p:txBody>
      </p:sp>
      <p:sp>
        <p:nvSpPr>
          <p:cNvPr id="5" name="TextBox 4">
            <a:extLst>
              <a:ext uri="{FF2B5EF4-FFF2-40B4-BE49-F238E27FC236}">
                <a16:creationId xmlns:a16="http://schemas.microsoft.com/office/drawing/2014/main" id="{92DA7B36-649B-45F4-A2DA-D3CD2F90720D}"/>
              </a:ext>
            </a:extLst>
          </p:cNvPr>
          <p:cNvSpPr txBox="1"/>
          <p:nvPr/>
        </p:nvSpPr>
        <p:spPr>
          <a:xfrm>
            <a:off x="1388853" y="4587815"/>
            <a:ext cx="9543689"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fit(x=None, y=None, </a:t>
            </a:r>
            <a:r>
              <a:rPr lang="en-US" dirty="0" err="1">
                <a:latin typeface="Consolas"/>
              </a:rPr>
              <a:t>batch_size</a:t>
            </a:r>
            <a:r>
              <a:rPr lang="en-US" dirty="0">
                <a:latin typeface="Consolas"/>
              </a:rPr>
              <a:t>=None, epochs=1, verbose=1, callbacks=None, </a:t>
            </a:r>
            <a:r>
              <a:rPr lang="en-US" dirty="0" err="1">
                <a:latin typeface="Consolas"/>
              </a:rPr>
              <a:t>validation_split</a:t>
            </a:r>
            <a:r>
              <a:rPr lang="en-US" dirty="0">
                <a:latin typeface="Consolas"/>
              </a:rPr>
              <a:t>=0.0, </a:t>
            </a:r>
            <a:r>
              <a:rPr lang="en-US" dirty="0" err="1">
                <a:latin typeface="Consolas"/>
              </a:rPr>
              <a:t>validation_data</a:t>
            </a:r>
            <a:r>
              <a:rPr lang="en-US" dirty="0">
                <a:latin typeface="Consolas"/>
              </a:rPr>
              <a:t>=None, shuffle=True, </a:t>
            </a:r>
            <a:r>
              <a:rPr lang="en-US" dirty="0" err="1">
                <a:latin typeface="Consolas"/>
              </a:rPr>
              <a:t>class_weight</a:t>
            </a:r>
            <a:r>
              <a:rPr lang="en-US" dirty="0">
                <a:latin typeface="Consolas"/>
              </a:rPr>
              <a:t>=None, </a:t>
            </a:r>
            <a:r>
              <a:rPr lang="en-US" dirty="0" err="1">
                <a:latin typeface="Consolas"/>
              </a:rPr>
              <a:t>sample_weight</a:t>
            </a:r>
            <a:r>
              <a:rPr lang="en-US" dirty="0">
                <a:latin typeface="Consolas"/>
              </a:rPr>
              <a:t>=None, </a:t>
            </a:r>
            <a:r>
              <a:rPr lang="en-US" dirty="0" err="1">
                <a:latin typeface="Consolas"/>
              </a:rPr>
              <a:t>initial_epoch</a:t>
            </a:r>
            <a:r>
              <a:rPr lang="en-US" dirty="0">
                <a:latin typeface="Consolas"/>
              </a:rPr>
              <a:t>=0, </a:t>
            </a:r>
            <a:r>
              <a:rPr lang="en-US" dirty="0" err="1">
                <a:latin typeface="Consolas"/>
              </a:rPr>
              <a:t>steps_per_epoch</a:t>
            </a:r>
            <a:r>
              <a:rPr lang="en-US" dirty="0">
                <a:latin typeface="Consolas"/>
              </a:rPr>
              <a:t>=None, </a:t>
            </a:r>
            <a:r>
              <a:rPr lang="en-US" dirty="0" err="1">
                <a:latin typeface="Consolas"/>
              </a:rPr>
              <a:t>validation_steps</a:t>
            </a:r>
            <a:r>
              <a:rPr lang="en-US" dirty="0">
                <a:latin typeface="Consolas"/>
              </a:rPr>
              <a:t>=None)       </a:t>
            </a:r>
            <a:endParaRPr lang="en-US" dirty="0"/>
          </a:p>
        </p:txBody>
      </p:sp>
    </p:spTree>
    <p:extLst>
      <p:ext uri="{BB962C8B-B14F-4D97-AF65-F5344CB8AC3E}">
        <p14:creationId xmlns:p14="http://schemas.microsoft.com/office/powerpoint/2010/main" val="200389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5C0B-0056-43E9-BA79-ACDAE8EAD4E0}"/>
              </a:ext>
            </a:extLst>
          </p:cNvPr>
          <p:cNvSpPr>
            <a:spLocks noGrp="1"/>
          </p:cNvSpPr>
          <p:nvPr>
            <p:ph type="title"/>
          </p:nvPr>
        </p:nvSpPr>
        <p:spPr/>
        <p:txBody>
          <a:bodyPr/>
          <a:lstStyle/>
          <a:p>
            <a:r>
              <a:rPr lang="en-US" dirty="0"/>
              <a:t>Limitations to being 'fit'</a:t>
            </a:r>
          </a:p>
        </p:txBody>
      </p:sp>
      <p:sp>
        <p:nvSpPr>
          <p:cNvPr id="3" name="Content Placeholder 2">
            <a:extLst>
              <a:ext uri="{FF2B5EF4-FFF2-40B4-BE49-F238E27FC236}">
                <a16:creationId xmlns:a16="http://schemas.microsoft.com/office/drawing/2014/main" id="{91945A47-672C-420F-BDEE-D0733C42D444}"/>
              </a:ext>
            </a:extLst>
          </p:cNvPr>
          <p:cNvSpPr>
            <a:spLocks noGrp="1"/>
          </p:cNvSpPr>
          <p:nvPr>
            <p:ph idx="1"/>
          </p:nvPr>
        </p:nvSpPr>
        <p:spPr/>
        <p:txBody>
          <a:bodyPr vert="horz" lIns="91440" tIns="45720" rIns="91440" bIns="45720" rtlCol="0" anchor="t">
            <a:normAutofit/>
          </a:bodyPr>
          <a:lstStyle/>
          <a:p>
            <a:r>
              <a:rPr lang="en-US" dirty="0"/>
              <a:t>The call to .fit  makes two primary assumptions:</a:t>
            </a:r>
          </a:p>
          <a:p>
            <a:pPr lvl="1"/>
            <a:r>
              <a:rPr lang="en-US" dirty="0"/>
              <a:t>The </a:t>
            </a:r>
            <a:r>
              <a:rPr lang="en-US" i="1" dirty="0"/>
              <a:t>entire</a:t>
            </a:r>
            <a:r>
              <a:rPr lang="en-US" dirty="0"/>
              <a:t> training set can fit into RAM</a:t>
            </a:r>
          </a:p>
          <a:p>
            <a:pPr lvl="1"/>
            <a:r>
              <a:rPr lang="en-US" dirty="0"/>
              <a:t>There is </a:t>
            </a:r>
            <a:r>
              <a:rPr lang="en-US" i="1" dirty="0"/>
              <a:t>no</a:t>
            </a:r>
            <a:r>
              <a:rPr lang="en-US" dirty="0"/>
              <a:t> data augmentation going on (i.e., there is no support for </a:t>
            </a:r>
            <a:r>
              <a:rPr lang="en-US" dirty="0" err="1"/>
              <a:t>Keras</a:t>
            </a:r>
            <a:r>
              <a:rPr lang="en-US" dirty="0"/>
              <a:t> generators)</a:t>
            </a:r>
          </a:p>
          <a:p>
            <a:pPr lvl="1"/>
            <a:r>
              <a:rPr lang="en-US" dirty="0"/>
              <a:t>Why is data augmentation important?...  Data augmentation is a form of regularization and it helps avoid overfitting and increases the ability of the model to generalize.</a:t>
            </a:r>
          </a:p>
          <a:p>
            <a:pPr lvl="1"/>
            <a:endParaRPr lang="en-US" dirty="0"/>
          </a:p>
          <a:p>
            <a:pPr lvl="1"/>
            <a:endParaRPr lang="en-US" dirty="0"/>
          </a:p>
          <a:p>
            <a:endParaRPr lang="en-US" dirty="0"/>
          </a:p>
        </p:txBody>
      </p:sp>
    </p:spTree>
    <p:extLst>
      <p:ext uri="{BB962C8B-B14F-4D97-AF65-F5344CB8AC3E}">
        <p14:creationId xmlns:p14="http://schemas.microsoft.com/office/powerpoint/2010/main" val="95999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DA52-BA1C-4CF7-95AF-1742BD559BB7}"/>
              </a:ext>
            </a:extLst>
          </p:cNvPr>
          <p:cNvSpPr>
            <a:spLocks noGrp="1"/>
          </p:cNvSpPr>
          <p:nvPr>
            <p:ph type="title"/>
          </p:nvPr>
        </p:nvSpPr>
        <p:spPr/>
        <p:txBody>
          <a:bodyPr/>
          <a:lstStyle/>
          <a:p>
            <a:r>
              <a:rPr lang="en-US" dirty="0"/>
              <a:t>Advantages of being 'fit'</a:t>
            </a:r>
          </a:p>
        </p:txBody>
      </p:sp>
      <p:sp>
        <p:nvSpPr>
          <p:cNvPr id="3" name="Content Placeholder 2">
            <a:extLst>
              <a:ext uri="{FF2B5EF4-FFF2-40B4-BE49-F238E27FC236}">
                <a16:creationId xmlns:a16="http://schemas.microsoft.com/office/drawing/2014/main" id="{86296C3A-E0DC-4C24-95F9-4700A79A3651}"/>
              </a:ext>
            </a:extLst>
          </p:cNvPr>
          <p:cNvSpPr>
            <a:spLocks noGrp="1"/>
          </p:cNvSpPr>
          <p:nvPr>
            <p:ph idx="1"/>
          </p:nvPr>
        </p:nvSpPr>
        <p:spPr/>
        <p:txBody>
          <a:bodyPr vert="horz" lIns="91440" tIns="45720" rIns="91440" bIns="45720" rtlCol="0" anchor="t">
            <a:normAutofit/>
          </a:bodyPr>
          <a:lstStyle/>
          <a:p>
            <a:r>
              <a:rPr lang="en-US" dirty="0"/>
              <a:t>The perfect choice for small data sets.</a:t>
            </a:r>
          </a:p>
          <a:p>
            <a:r>
              <a:rPr lang="en-US" dirty="0"/>
              <a:t>Batching of data is handled automatically by 'fit' at the cost of having to hold the training set in memory.</a:t>
            </a:r>
          </a:p>
        </p:txBody>
      </p:sp>
    </p:spTree>
    <p:extLst>
      <p:ext uri="{BB962C8B-B14F-4D97-AF65-F5344CB8AC3E}">
        <p14:creationId xmlns:p14="http://schemas.microsoft.com/office/powerpoint/2010/main" val="124763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38ED-DE7B-4E0B-AD2A-6FE402474ABF}"/>
              </a:ext>
            </a:extLst>
          </p:cNvPr>
          <p:cNvSpPr>
            <a:spLocks noGrp="1"/>
          </p:cNvSpPr>
          <p:nvPr>
            <p:ph type="title"/>
          </p:nvPr>
        </p:nvSpPr>
        <p:spPr/>
        <p:txBody>
          <a:bodyPr/>
          <a:lstStyle/>
          <a:p>
            <a:r>
              <a:rPr lang="en-US" dirty="0" err="1"/>
              <a:t>Fit_generator</a:t>
            </a:r>
          </a:p>
        </p:txBody>
      </p:sp>
      <p:sp>
        <p:nvSpPr>
          <p:cNvPr id="3" name="Content Placeholder 2">
            <a:extLst>
              <a:ext uri="{FF2B5EF4-FFF2-40B4-BE49-F238E27FC236}">
                <a16:creationId xmlns:a16="http://schemas.microsoft.com/office/drawing/2014/main" id="{4AF6F9A3-5CCF-486D-A23F-BEA99C11A225}"/>
              </a:ext>
            </a:extLst>
          </p:cNvPr>
          <p:cNvSpPr>
            <a:spLocks noGrp="1"/>
          </p:cNvSpPr>
          <p:nvPr>
            <p:ph idx="1"/>
          </p:nvPr>
        </p:nvSpPr>
        <p:spPr>
          <a:xfrm>
            <a:off x="1141412" y="1717525"/>
            <a:ext cx="9905999" cy="3541714"/>
          </a:xfrm>
        </p:spPr>
        <p:txBody>
          <a:bodyPr vert="horz" lIns="91440" tIns="45720" rIns="91440" bIns="45720" rtlCol="0" anchor="t">
            <a:normAutofit/>
          </a:bodyPr>
          <a:lstStyle/>
          <a:p>
            <a:r>
              <a:rPr lang="en-US" dirty="0"/>
              <a:t>Trains the model on data generated batch-by-batch by a Python generator (or an instance of </a:t>
            </a:r>
            <a:r>
              <a:rPr lang="en-US" dirty="0" err="1"/>
              <a:t>Keras.utils.Sequence</a:t>
            </a:r>
            <a:r>
              <a:rPr lang="en-US" dirty="0"/>
              <a:t>).</a:t>
            </a:r>
          </a:p>
          <a:p>
            <a:endParaRPr lang="en-US" dirty="0"/>
          </a:p>
          <a:p>
            <a:endParaRPr lang="en-US" dirty="0"/>
          </a:p>
        </p:txBody>
      </p:sp>
      <p:sp>
        <p:nvSpPr>
          <p:cNvPr id="5" name="TextBox 4">
            <a:extLst>
              <a:ext uri="{FF2B5EF4-FFF2-40B4-BE49-F238E27FC236}">
                <a16:creationId xmlns:a16="http://schemas.microsoft.com/office/drawing/2014/main" id="{CB546127-962F-4594-B069-D3BDD77A1A9E}"/>
              </a:ext>
            </a:extLst>
          </p:cNvPr>
          <p:cNvSpPr txBox="1"/>
          <p:nvPr/>
        </p:nvSpPr>
        <p:spPr>
          <a:xfrm>
            <a:off x="1388852" y="3365738"/>
            <a:ext cx="9543689"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fit_generator</a:t>
            </a:r>
            <a:r>
              <a:rPr lang="en-US" dirty="0">
                <a:latin typeface="Consolas"/>
              </a:rPr>
              <a:t>(generator, </a:t>
            </a:r>
            <a:r>
              <a:rPr lang="en-US" dirty="0" err="1">
                <a:latin typeface="Consolas"/>
              </a:rPr>
              <a:t>steps_per_epoch</a:t>
            </a:r>
            <a:r>
              <a:rPr lang="en-US" dirty="0">
                <a:latin typeface="Consolas"/>
              </a:rPr>
              <a:t>=None, epochs=1, verbose=1, callbacks=None, </a:t>
            </a:r>
            <a:r>
              <a:rPr lang="en-US" dirty="0" err="1">
                <a:latin typeface="Consolas"/>
              </a:rPr>
              <a:t>validation_data</a:t>
            </a:r>
            <a:r>
              <a:rPr lang="en-US" dirty="0">
                <a:latin typeface="Consolas"/>
              </a:rPr>
              <a:t>=None, </a:t>
            </a:r>
            <a:r>
              <a:rPr lang="en-US" dirty="0" err="1">
                <a:latin typeface="Consolas"/>
              </a:rPr>
              <a:t>validation_steps</a:t>
            </a:r>
            <a:r>
              <a:rPr lang="en-US" dirty="0">
                <a:latin typeface="Consolas"/>
              </a:rPr>
              <a:t>=None, </a:t>
            </a:r>
            <a:r>
              <a:rPr lang="en-US" dirty="0" err="1">
                <a:latin typeface="Consolas"/>
              </a:rPr>
              <a:t>class_weight</a:t>
            </a:r>
            <a:r>
              <a:rPr lang="en-US" dirty="0">
                <a:latin typeface="Consolas"/>
              </a:rPr>
              <a:t>=None, </a:t>
            </a:r>
            <a:r>
              <a:rPr lang="en-US" dirty="0" err="1">
                <a:latin typeface="Consolas"/>
              </a:rPr>
              <a:t>max_queue_size</a:t>
            </a:r>
            <a:r>
              <a:rPr lang="en-US" dirty="0">
                <a:latin typeface="Consolas"/>
              </a:rPr>
              <a:t>=10, workers=1, </a:t>
            </a:r>
            <a:r>
              <a:rPr lang="en-US" dirty="0" err="1">
                <a:latin typeface="Consolas"/>
              </a:rPr>
              <a:t>use_multiprocessing</a:t>
            </a:r>
            <a:r>
              <a:rPr lang="en-US" dirty="0">
                <a:latin typeface="Consolas"/>
              </a:rPr>
              <a:t>=False, shuffle=True, </a:t>
            </a:r>
            <a:r>
              <a:rPr lang="en-US" dirty="0" err="1">
                <a:latin typeface="Consolas"/>
              </a:rPr>
              <a:t>initial_epoch</a:t>
            </a:r>
            <a:r>
              <a:rPr lang="en-US" dirty="0">
                <a:latin typeface="Consolas"/>
              </a:rPr>
              <a:t>=0)     </a:t>
            </a:r>
            <a:endParaRPr lang="en-US" dirty="0"/>
          </a:p>
        </p:txBody>
      </p:sp>
    </p:spTree>
    <p:extLst>
      <p:ext uri="{BB962C8B-B14F-4D97-AF65-F5344CB8AC3E}">
        <p14:creationId xmlns:p14="http://schemas.microsoft.com/office/powerpoint/2010/main" val="169918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0800-5B1C-4C56-A14C-4C7F8E4E95AC}"/>
              </a:ext>
            </a:extLst>
          </p:cNvPr>
          <p:cNvSpPr>
            <a:spLocks noGrp="1"/>
          </p:cNvSpPr>
          <p:nvPr>
            <p:ph type="title"/>
          </p:nvPr>
        </p:nvSpPr>
        <p:spPr/>
        <p:txBody>
          <a:bodyPr/>
          <a:lstStyle/>
          <a:p>
            <a:r>
              <a:rPr lang="en-US" dirty="0"/>
              <a:t>Advantage </a:t>
            </a:r>
            <a:r>
              <a:rPr lang="en-US" dirty="0" err="1"/>
              <a:t>fit_generator</a:t>
            </a:r>
          </a:p>
        </p:txBody>
      </p:sp>
      <p:sp>
        <p:nvSpPr>
          <p:cNvPr id="3" name="Content Placeholder 2">
            <a:extLst>
              <a:ext uri="{FF2B5EF4-FFF2-40B4-BE49-F238E27FC236}">
                <a16:creationId xmlns:a16="http://schemas.microsoft.com/office/drawing/2014/main" id="{56190ACA-D462-43F7-BD7C-54EA4460788D}"/>
              </a:ext>
            </a:extLst>
          </p:cNvPr>
          <p:cNvSpPr>
            <a:spLocks noGrp="1"/>
          </p:cNvSpPr>
          <p:nvPr>
            <p:ph idx="1"/>
          </p:nvPr>
        </p:nvSpPr>
        <p:spPr/>
        <p:txBody>
          <a:bodyPr vert="horz" lIns="91440" tIns="45720" rIns="91440" bIns="45720" rtlCol="0" anchor="t">
            <a:normAutofit/>
          </a:bodyPr>
          <a:lstStyle/>
          <a:p>
            <a:r>
              <a:rPr lang="en-US" dirty="0"/>
              <a:t>The generator is run in parallel to the model, for efficiency. For instance, this allows for real-time data augmentation on images on CPU in parallel to training your model on GPU.</a:t>
            </a:r>
          </a:p>
          <a:p>
            <a:r>
              <a:rPr lang="en-US" dirty="0"/>
              <a:t>The use of </a:t>
            </a:r>
            <a:r>
              <a:rPr lang="en-US" dirty="0" err="1"/>
              <a:t>keras.utils.Sequence</a:t>
            </a:r>
            <a:r>
              <a:rPr lang="en-US" dirty="0"/>
              <a:t> guarantees the ordering and guarantees the single use of every input per epoch when using </a:t>
            </a:r>
            <a:r>
              <a:rPr lang="en-US" dirty="0" err="1"/>
              <a:t>use_multiprocessing</a:t>
            </a:r>
            <a:r>
              <a:rPr lang="en-US" dirty="0"/>
              <a:t>=True.</a:t>
            </a:r>
          </a:p>
        </p:txBody>
      </p:sp>
    </p:spTree>
    <p:extLst>
      <p:ext uri="{BB962C8B-B14F-4D97-AF65-F5344CB8AC3E}">
        <p14:creationId xmlns:p14="http://schemas.microsoft.com/office/powerpoint/2010/main" val="236930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E461-4C35-4BE0-BDE9-23A7930B1A24}"/>
              </a:ext>
            </a:extLst>
          </p:cNvPr>
          <p:cNvSpPr>
            <a:spLocks noGrp="1"/>
          </p:cNvSpPr>
          <p:nvPr>
            <p:ph type="title"/>
          </p:nvPr>
        </p:nvSpPr>
        <p:spPr/>
        <p:txBody>
          <a:bodyPr/>
          <a:lstStyle/>
          <a:p>
            <a:r>
              <a:rPr lang="en-US" dirty="0" err="1"/>
              <a:t>FIt_Generator</a:t>
            </a:r>
            <a:r>
              <a:rPr lang="en-US" dirty="0"/>
              <a:t> </a:t>
            </a:r>
            <a:r>
              <a:rPr lang="en-US" dirty="0" err="1"/>
              <a:t>yeild</a:t>
            </a:r>
          </a:p>
        </p:txBody>
      </p:sp>
      <p:sp>
        <p:nvSpPr>
          <p:cNvPr id="3" name="Content Placeholder 2">
            <a:extLst>
              <a:ext uri="{FF2B5EF4-FFF2-40B4-BE49-F238E27FC236}">
                <a16:creationId xmlns:a16="http://schemas.microsoft.com/office/drawing/2014/main" id="{429A6D62-E5C4-4599-BC13-1D975B263921}"/>
              </a:ext>
            </a:extLst>
          </p:cNvPr>
          <p:cNvSpPr>
            <a:spLocks noGrp="1"/>
          </p:cNvSpPr>
          <p:nvPr>
            <p:ph idx="1"/>
          </p:nvPr>
        </p:nvSpPr>
        <p:spPr/>
        <p:txBody>
          <a:bodyPr vert="horz" lIns="91440" tIns="45720" rIns="91440" bIns="45720" rtlCol="0" anchor="t">
            <a:normAutofit/>
          </a:bodyPr>
          <a:lstStyle/>
          <a:p>
            <a:r>
              <a:rPr lang="en-US" dirty="0"/>
              <a:t>Keep in mind that a </a:t>
            </a:r>
            <a:r>
              <a:rPr lang="en-US" dirty="0" err="1"/>
              <a:t>Keras</a:t>
            </a:r>
            <a:r>
              <a:rPr lang="en-US" dirty="0"/>
              <a:t> data generator is meant to loop infinitely — it should never return or exit.</a:t>
            </a:r>
          </a:p>
          <a:p>
            <a:r>
              <a:rPr lang="en-US" dirty="0"/>
              <a:t>Since the function is intended to loop infinitely, </a:t>
            </a:r>
            <a:r>
              <a:rPr lang="en-US" dirty="0" err="1"/>
              <a:t>Keras</a:t>
            </a:r>
            <a:r>
              <a:rPr lang="en-US" dirty="0"/>
              <a:t> has no ability to determine when one epoch starts and a new epoch begins. </a:t>
            </a:r>
          </a:p>
          <a:p>
            <a:r>
              <a:rPr lang="en-US" dirty="0"/>
              <a:t>Therefore, compute the </a:t>
            </a:r>
            <a:r>
              <a:rPr lang="en-US" dirty="0" err="1"/>
              <a:t>steps_per_epoch</a:t>
            </a:r>
            <a:r>
              <a:rPr lang="en-US" dirty="0"/>
              <a:t>  value as the total number of training data points divided by the batch size. Once </a:t>
            </a:r>
            <a:r>
              <a:rPr lang="en-US" dirty="0" err="1"/>
              <a:t>Keras</a:t>
            </a:r>
            <a:r>
              <a:rPr lang="en-US" dirty="0"/>
              <a:t> hits this step count it knows that it’s a new epoch.</a:t>
            </a:r>
          </a:p>
        </p:txBody>
      </p:sp>
    </p:spTree>
    <p:extLst>
      <p:ext uri="{BB962C8B-B14F-4D97-AF65-F5344CB8AC3E}">
        <p14:creationId xmlns:p14="http://schemas.microsoft.com/office/powerpoint/2010/main" val="353634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E12B-0E97-4702-938C-C4158B4097FC}"/>
              </a:ext>
            </a:extLst>
          </p:cNvPr>
          <p:cNvSpPr>
            <a:spLocks noGrp="1"/>
          </p:cNvSpPr>
          <p:nvPr>
            <p:ph type="title"/>
          </p:nvPr>
        </p:nvSpPr>
        <p:spPr/>
        <p:txBody>
          <a:bodyPr/>
          <a:lstStyle/>
          <a:p>
            <a:r>
              <a:rPr lang="en-US" dirty="0" err="1"/>
              <a:t>Train_on_batch</a:t>
            </a:r>
          </a:p>
        </p:txBody>
      </p:sp>
      <p:sp>
        <p:nvSpPr>
          <p:cNvPr id="3" name="Content Placeholder 2">
            <a:extLst>
              <a:ext uri="{FF2B5EF4-FFF2-40B4-BE49-F238E27FC236}">
                <a16:creationId xmlns:a16="http://schemas.microsoft.com/office/drawing/2014/main" id="{95A868D8-5384-44DB-ADBF-933C6398F5A8}"/>
              </a:ext>
            </a:extLst>
          </p:cNvPr>
          <p:cNvSpPr>
            <a:spLocks noGrp="1"/>
          </p:cNvSpPr>
          <p:nvPr>
            <p:ph idx="1"/>
          </p:nvPr>
        </p:nvSpPr>
        <p:spPr/>
        <p:txBody>
          <a:bodyPr vert="horz" lIns="91440" tIns="45720" rIns="91440" bIns="45720" rtlCol="0" anchor="t">
            <a:normAutofit/>
          </a:bodyPr>
          <a:lstStyle/>
          <a:p>
            <a:r>
              <a:rPr lang="en-US" dirty="0"/>
              <a:t>Offers fine-grain control over the </a:t>
            </a:r>
            <a:r>
              <a:rPr lang="en-US" dirty="0" err="1"/>
              <a:t>Keras</a:t>
            </a:r>
            <a:r>
              <a:rPr lang="en-US" dirty="0"/>
              <a:t> training process. The function accepts a single batch of data, performs backpropagation, and then updates the model parameters</a:t>
            </a:r>
          </a:p>
        </p:txBody>
      </p:sp>
      <p:sp>
        <p:nvSpPr>
          <p:cNvPr id="6" name="TextBox 5">
            <a:extLst>
              <a:ext uri="{FF2B5EF4-FFF2-40B4-BE49-F238E27FC236}">
                <a16:creationId xmlns:a16="http://schemas.microsoft.com/office/drawing/2014/main" id="{B3C8F1CB-305D-45F3-B80D-4AFBF7205FA7}"/>
              </a:ext>
            </a:extLst>
          </p:cNvPr>
          <p:cNvSpPr txBox="1"/>
          <p:nvPr/>
        </p:nvSpPr>
        <p:spPr>
          <a:xfrm>
            <a:off x="1331342" y="4027097"/>
            <a:ext cx="9543689"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train_on_batch</a:t>
            </a:r>
            <a:r>
              <a:rPr lang="en-US" dirty="0">
                <a:latin typeface="Consolas"/>
              </a:rPr>
              <a:t>(x, y, </a:t>
            </a:r>
            <a:r>
              <a:rPr lang="en-US" dirty="0" err="1">
                <a:latin typeface="Consolas"/>
              </a:rPr>
              <a:t>sample_weight</a:t>
            </a:r>
            <a:r>
              <a:rPr lang="en-US" dirty="0">
                <a:latin typeface="Consolas"/>
              </a:rPr>
              <a:t>=</a:t>
            </a:r>
            <a:r>
              <a:rPr lang="en-US" b="1" dirty="0">
                <a:latin typeface="Consolas"/>
              </a:rPr>
              <a:t>None</a:t>
            </a:r>
            <a:r>
              <a:rPr lang="en-US" dirty="0">
                <a:latin typeface="Consolas"/>
              </a:rPr>
              <a:t>, </a:t>
            </a:r>
            <a:r>
              <a:rPr lang="en-US" dirty="0" err="1">
                <a:latin typeface="Consolas"/>
              </a:rPr>
              <a:t>class_weight</a:t>
            </a:r>
            <a:r>
              <a:rPr lang="en-US" dirty="0">
                <a:latin typeface="Consolas"/>
              </a:rPr>
              <a:t>=</a:t>
            </a:r>
            <a:r>
              <a:rPr lang="en-US" b="1" dirty="0">
                <a:latin typeface="Consolas"/>
              </a:rPr>
              <a:t>None</a:t>
            </a:r>
            <a:r>
              <a:rPr lang="en-US" dirty="0">
                <a:latin typeface="Consolas"/>
              </a:rPr>
              <a:t>)   </a:t>
            </a:r>
            <a:endParaRPr lang="en-US" dirty="0"/>
          </a:p>
        </p:txBody>
      </p:sp>
    </p:spTree>
    <p:extLst>
      <p:ext uri="{BB962C8B-B14F-4D97-AF65-F5344CB8AC3E}">
        <p14:creationId xmlns:p14="http://schemas.microsoft.com/office/powerpoint/2010/main" val="132119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D5EC-AFB3-4632-9391-A7E8751AFAE4}"/>
              </a:ext>
            </a:extLst>
          </p:cNvPr>
          <p:cNvSpPr>
            <a:spLocks noGrp="1"/>
          </p:cNvSpPr>
          <p:nvPr>
            <p:ph type="title"/>
          </p:nvPr>
        </p:nvSpPr>
        <p:spPr/>
        <p:txBody>
          <a:bodyPr/>
          <a:lstStyle/>
          <a:p>
            <a:r>
              <a:rPr lang="en-US" dirty="0"/>
              <a:t>Epoch, batch, iteration</a:t>
            </a:r>
          </a:p>
        </p:txBody>
      </p:sp>
      <p:sp>
        <p:nvSpPr>
          <p:cNvPr id="3" name="Content Placeholder 2">
            <a:extLst>
              <a:ext uri="{FF2B5EF4-FFF2-40B4-BE49-F238E27FC236}">
                <a16:creationId xmlns:a16="http://schemas.microsoft.com/office/drawing/2014/main" id="{B8AA721D-73C0-48F3-8A76-8896A253F316}"/>
              </a:ext>
            </a:extLst>
          </p:cNvPr>
          <p:cNvSpPr>
            <a:spLocks noGrp="1"/>
          </p:cNvSpPr>
          <p:nvPr>
            <p:ph idx="1"/>
          </p:nvPr>
        </p:nvSpPr>
        <p:spPr/>
        <p:txBody>
          <a:bodyPr vert="horz" lIns="91440" tIns="45720" rIns="91440" bIns="45720" rtlCol="0" anchor="t">
            <a:normAutofit/>
          </a:bodyPr>
          <a:lstStyle/>
          <a:p>
            <a:r>
              <a:rPr lang="en-US" dirty="0"/>
              <a:t>Epoch - Is when an ENTIRE dataset is passed forward and backward through the neural network only ONCE.</a:t>
            </a:r>
          </a:p>
          <a:p>
            <a:r>
              <a:rPr lang="en-US" dirty="0"/>
              <a:t>Batch Size - Total number of training examples present in a single batch.</a:t>
            </a:r>
          </a:p>
          <a:p>
            <a:r>
              <a:rPr lang="en-US" dirty="0"/>
              <a:t>Iteration - The number of batches needed to complete one epoch.</a:t>
            </a:r>
          </a:p>
          <a:p>
            <a:endParaRPr lang="en-US" dirty="0"/>
          </a:p>
        </p:txBody>
      </p:sp>
    </p:spTree>
    <p:extLst>
      <p:ext uri="{BB962C8B-B14F-4D97-AF65-F5344CB8AC3E}">
        <p14:creationId xmlns:p14="http://schemas.microsoft.com/office/powerpoint/2010/main" val="125935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CDD4D9E-7F82-4F70-AA77-24E0501BE8C5}"/>
              </a:ext>
            </a:extLst>
          </p:cNvPr>
          <p:cNvSpPr>
            <a:spLocks noGrp="1"/>
          </p:cNvSpPr>
          <p:nvPr>
            <p:ph type="title"/>
          </p:nvPr>
        </p:nvSpPr>
        <p:spPr>
          <a:xfrm>
            <a:off x="1141413" y="618518"/>
            <a:ext cx="4459286" cy="1478570"/>
          </a:xfrm>
        </p:spPr>
        <p:txBody>
          <a:bodyPr>
            <a:normAutofit/>
          </a:bodyPr>
          <a:lstStyle/>
          <a:p>
            <a:r>
              <a:rPr lang="en-US" sz="3200" dirty="0" err="1"/>
              <a:t>imagaug</a:t>
            </a:r>
          </a:p>
        </p:txBody>
      </p:sp>
      <p:sp>
        <p:nvSpPr>
          <p:cNvPr id="3" name="Content Placeholder 2">
            <a:extLst>
              <a:ext uri="{FF2B5EF4-FFF2-40B4-BE49-F238E27FC236}">
                <a16:creationId xmlns:a16="http://schemas.microsoft.com/office/drawing/2014/main" id="{F874B393-86CD-4127-87C7-69118E369068}"/>
              </a:ext>
            </a:extLst>
          </p:cNvPr>
          <p:cNvSpPr>
            <a:spLocks noGrp="1"/>
          </p:cNvSpPr>
          <p:nvPr>
            <p:ph idx="1"/>
          </p:nvPr>
        </p:nvSpPr>
        <p:spPr>
          <a:xfrm>
            <a:off x="1141412" y="2249487"/>
            <a:ext cx="4459287" cy="3965046"/>
          </a:xfrm>
        </p:spPr>
        <p:txBody>
          <a:bodyPr vert="horz" lIns="91440" tIns="45720" rIns="91440" bIns="45720" rtlCol="0">
            <a:normAutofit/>
          </a:bodyPr>
          <a:lstStyle/>
          <a:p>
            <a:r>
              <a:rPr lang="en-US" sz="2000"/>
              <a:t>A python library that helps with augmenting images for machine learning projects. It converts a set of input images into a new, much larger set of slightly altered images.</a:t>
            </a:r>
          </a:p>
          <a:p>
            <a:r>
              <a:rPr lang="en-US" sz="2000">
                <a:hlinkClick r:id="rId4"/>
              </a:rPr>
              <a:t>https://github.com/aleju/imgaug</a:t>
            </a:r>
          </a:p>
          <a:p>
            <a:endParaRPr lang="en-US" sz="2000"/>
          </a:p>
        </p:txBody>
      </p:sp>
      <p:pic>
        <p:nvPicPr>
          <p:cNvPr id="4" name="Picture 4" descr="A picture containing photo, different, animal, mammal&#10;&#10;Description generated with very high confidence">
            <a:extLst>
              <a:ext uri="{FF2B5EF4-FFF2-40B4-BE49-F238E27FC236}">
                <a16:creationId xmlns:a16="http://schemas.microsoft.com/office/drawing/2014/main" id="{082E2D2E-B6E6-40DC-AA7C-03F97149F327}"/>
              </a:ext>
            </a:extLst>
          </p:cNvPr>
          <p:cNvPicPr>
            <a:picLocks noChangeAspect="1"/>
          </p:cNvPicPr>
          <p:nvPr/>
        </p:nvPicPr>
        <p:blipFill>
          <a:blip r:embed="rId5"/>
          <a:stretch>
            <a:fillRect/>
          </a:stretch>
        </p:blipFill>
        <p:spPr>
          <a:xfrm>
            <a:off x="6096000" y="652646"/>
            <a:ext cx="5456279" cy="55277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05530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77DC-F507-4B97-A5FB-1A6ABD5F2BF5}"/>
              </a:ext>
            </a:extLst>
          </p:cNvPr>
          <p:cNvSpPr>
            <a:spLocks noGrp="1"/>
          </p:cNvSpPr>
          <p:nvPr>
            <p:ph type="title"/>
          </p:nvPr>
        </p:nvSpPr>
        <p:spPr/>
        <p:txBody>
          <a:bodyPr/>
          <a:lstStyle/>
          <a:p>
            <a:r>
              <a:rPr lang="en-US" dirty="0"/>
              <a:t>Capture</a:t>
            </a:r>
          </a:p>
        </p:txBody>
      </p:sp>
      <p:sp>
        <p:nvSpPr>
          <p:cNvPr id="3" name="Content Placeholder 2">
            <a:extLst>
              <a:ext uri="{FF2B5EF4-FFF2-40B4-BE49-F238E27FC236}">
                <a16:creationId xmlns:a16="http://schemas.microsoft.com/office/drawing/2014/main" id="{CA52812E-E7CC-425C-AD23-81000363EB49}"/>
              </a:ext>
            </a:extLst>
          </p:cNvPr>
          <p:cNvSpPr>
            <a:spLocks noGrp="1"/>
          </p:cNvSpPr>
          <p:nvPr>
            <p:ph idx="1"/>
          </p:nvPr>
        </p:nvSpPr>
        <p:spPr/>
        <p:txBody>
          <a:bodyPr vert="horz" lIns="91440" tIns="45720" rIns="91440" bIns="45720" rtlCol="0" anchor="t">
            <a:normAutofit/>
          </a:bodyPr>
          <a:lstStyle/>
          <a:p>
            <a:r>
              <a:rPr lang="en-US" dirty="0"/>
              <a:t>Car and Gamepad</a:t>
            </a:r>
          </a:p>
        </p:txBody>
      </p:sp>
    </p:spTree>
    <p:extLst>
      <p:ext uri="{BB962C8B-B14F-4D97-AF65-F5344CB8AC3E}">
        <p14:creationId xmlns:p14="http://schemas.microsoft.com/office/powerpoint/2010/main" val="102076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FF2F-2718-4CB4-A2B1-48E433FF4B9E}"/>
              </a:ext>
            </a:extLst>
          </p:cNvPr>
          <p:cNvSpPr>
            <a:spLocks noGrp="1"/>
          </p:cNvSpPr>
          <p:nvPr>
            <p:ph type="title"/>
          </p:nvPr>
        </p:nvSpPr>
        <p:spPr/>
        <p:txBody>
          <a:bodyPr/>
          <a:lstStyle/>
          <a:p>
            <a:r>
              <a:rPr lang="en-US" dirty="0" err="1"/>
              <a:t>Imagaug</a:t>
            </a:r>
            <a:r>
              <a:rPr lang="en-US" dirty="0"/>
              <a:t> code</a:t>
            </a:r>
          </a:p>
        </p:txBody>
      </p:sp>
      <p:sp>
        <p:nvSpPr>
          <p:cNvPr id="7" name="TextBox 6">
            <a:extLst>
              <a:ext uri="{FF2B5EF4-FFF2-40B4-BE49-F238E27FC236}">
                <a16:creationId xmlns:a16="http://schemas.microsoft.com/office/drawing/2014/main" id="{3DEED6F4-8D5E-49AB-A940-9E795E2386ED}"/>
              </a:ext>
            </a:extLst>
          </p:cNvPr>
          <p:cNvSpPr txBox="1"/>
          <p:nvPr/>
        </p:nvSpPr>
        <p:spPr>
          <a:xfrm>
            <a:off x="353682" y="2158040"/>
            <a:ext cx="11685915" cy="31393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sometime = lambda aug: iaa.Sometimes(0.3, aug)</a:t>
            </a:r>
            <a:endParaRPr lang="en-US"/>
          </a:p>
          <a:p>
            <a:r>
              <a:rPr lang="en-US" dirty="0">
                <a:latin typeface="Consolas"/>
              </a:rPr>
              <a:t>sequence = </a:t>
            </a:r>
            <a:r>
              <a:rPr lang="en-US" dirty="0" err="1">
                <a:latin typeface="Consolas"/>
              </a:rPr>
              <a:t>iaa.Sequential</a:t>
            </a:r>
            <a:r>
              <a:rPr lang="en-US" dirty="0">
                <a:latin typeface="Consolas"/>
              </a:rPr>
              <a:t>([ </a:t>
            </a:r>
            <a:endParaRPr lang="en-US" dirty="0"/>
          </a:p>
          <a:p>
            <a:r>
              <a:rPr lang="en-US" dirty="0">
                <a:latin typeface="Consolas"/>
              </a:rPr>
              <a:t>    sometime(</a:t>
            </a:r>
            <a:r>
              <a:rPr lang="en-US" dirty="0" err="1">
                <a:latin typeface="Consolas"/>
              </a:rPr>
              <a:t>iaa.GaussianBlur</a:t>
            </a:r>
            <a:r>
              <a:rPr lang="en-US" dirty="0">
                <a:latin typeface="Consolas"/>
              </a:rPr>
              <a:t>((0, 1.5))), </a:t>
            </a:r>
            <a:endParaRPr lang="en-US"/>
          </a:p>
          <a:p>
            <a:r>
              <a:rPr lang="en-US" dirty="0">
                <a:latin typeface="Consolas"/>
              </a:rPr>
              <a:t>    sometime(</a:t>
            </a:r>
            <a:r>
              <a:rPr lang="en-US" dirty="0" err="1">
                <a:latin typeface="Consolas"/>
              </a:rPr>
              <a:t>iaa.Sharpen</a:t>
            </a:r>
            <a:r>
              <a:rPr lang="en-US" dirty="0">
                <a:latin typeface="Consolas"/>
              </a:rPr>
              <a:t>(alpha=(0, 1.0), lightness=(0.75, 1.5))), </a:t>
            </a:r>
            <a:endParaRPr lang="en-US" dirty="0"/>
          </a:p>
          <a:p>
            <a:r>
              <a:rPr lang="en-US" dirty="0">
                <a:latin typeface="Consolas"/>
              </a:rPr>
              <a:t>    sometime(</a:t>
            </a:r>
            <a:r>
              <a:rPr lang="en-US" dirty="0" err="1">
                <a:latin typeface="Consolas"/>
              </a:rPr>
              <a:t>iaa.AdditiveGaussianNoise</a:t>
            </a:r>
            <a:r>
              <a:rPr lang="en-US" dirty="0">
                <a:latin typeface="Consolas"/>
              </a:rPr>
              <a:t>(loc=0, scale=(0.0, 3.), </a:t>
            </a:r>
            <a:r>
              <a:rPr lang="en-US" dirty="0" err="1">
                <a:latin typeface="Consolas"/>
              </a:rPr>
              <a:t>per_channel</a:t>
            </a:r>
            <a:r>
              <a:rPr lang="en-US" dirty="0">
                <a:latin typeface="Consolas"/>
              </a:rPr>
              <a:t>=0.5)), </a:t>
            </a:r>
            <a:endParaRPr lang="en-US" dirty="0"/>
          </a:p>
          <a:p>
            <a:r>
              <a:rPr lang="en-US" dirty="0">
                <a:latin typeface="Consolas"/>
              </a:rPr>
              <a:t>    sometime(</a:t>
            </a:r>
            <a:r>
              <a:rPr lang="en-US" dirty="0" err="1">
                <a:latin typeface="Consolas"/>
              </a:rPr>
              <a:t>iaa.Dropout</a:t>
            </a:r>
            <a:r>
              <a:rPr lang="en-US" dirty="0">
                <a:latin typeface="Consolas"/>
              </a:rPr>
              <a:t>((0.0, 0.1))), </a:t>
            </a:r>
            <a:endParaRPr lang="en-US" dirty="0"/>
          </a:p>
          <a:p>
            <a:r>
              <a:rPr lang="en-US" dirty="0">
                <a:latin typeface="Consolas"/>
              </a:rPr>
              <a:t>    sometime(</a:t>
            </a:r>
            <a:r>
              <a:rPr lang="en-US" dirty="0" err="1">
                <a:latin typeface="Consolas"/>
              </a:rPr>
              <a:t>iaa.CoarseDropout</a:t>
            </a:r>
            <a:r>
              <a:rPr lang="en-US" dirty="0">
                <a:latin typeface="Consolas"/>
              </a:rPr>
              <a:t>((0.10, 0.30), </a:t>
            </a:r>
            <a:r>
              <a:rPr lang="en-US" dirty="0" err="1">
                <a:latin typeface="Consolas"/>
              </a:rPr>
              <a:t>size_percent</a:t>
            </a:r>
            <a:r>
              <a:rPr lang="en-US" dirty="0">
                <a:latin typeface="Consolas"/>
              </a:rPr>
              <a:t>=(0.02, 0.05), </a:t>
            </a:r>
            <a:r>
              <a:rPr lang="en-US" dirty="0" err="1">
                <a:latin typeface="Consolas"/>
              </a:rPr>
              <a:t>per_channel</a:t>
            </a:r>
            <a:r>
              <a:rPr lang="en-US" dirty="0">
                <a:latin typeface="Consolas"/>
              </a:rPr>
              <a:t>=0.2)),</a:t>
            </a:r>
            <a:endParaRPr lang="en-US" dirty="0"/>
          </a:p>
          <a:p>
            <a:r>
              <a:rPr lang="en-US" dirty="0">
                <a:latin typeface="Consolas"/>
              </a:rPr>
              <a:t>    sometime(</a:t>
            </a:r>
            <a:r>
              <a:rPr lang="en-US" dirty="0" err="1">
                <a:latin typeface="Consolas"/>
              </a:rPr>
              <a:t>iaa.Add</a:t>
            </a:r>
            <a:r>
              <a:rPr lang="en-US" dirty="0">
                <a:latin typeface="Consolas"/>
              </a:rPr>
              <a:t>((-10, 10), </a:t>
            </a:r>
            <a:r>
              <a:rPr lang="en-US" dirty="0" err="1">
                <a:latin typeface="Consolas"/>
              </a:rPr>
              <a:t>per_channel</a:t>
            </a:r>
            <a:r>
              <a:rPr lang="en-US" dirty="0">
                <a:latin typeface="Consolas"/>
              </a:rPr>
              <a:t>=0.5)), </a:t>
            </a:r>
            <a:endParaRPr lang="en-US" dirty="0"/>
          </a:p>
          <a:p>
            <a:r>
              <a:rPr lang="en-US">
                <a:latin typeface="Consolas"/>
              </a:rPr>
              <a:t>    ],</a:t>
            </a:r>
            <a:endParaRPr lang="en-US"/>
          </a:p>
          <a:p>
            <a:r>
              <a:rPr lang="en-US" dirty="0">
                <a:latin typeface="Consolas"/>
              </a:rPr>
              <a:t>    </a:t>
            </a:r>
            <a:r>
              <a:rPr lang="en-US" dirty="0" err="1">
                <a:latin typeface="Consolas"/>
              </a:rPr>
              <a:t>random_order</a:t>
            </a:r>
            <a:r>
              <a:rPr lang="en-US" dirty="0">
                <a:latin typeface="Consolas"/>
              </a:rPr>
              <a:t>=True # do all of the above in random order</a:t>
            </a:r>
            <a:endParaRPr lang="en-US" dirty="0"/>
          </a:p>
          <a:p>
            <a:r>
              <a:rPr lang="en-US" dirty="0">
                <a:latin typeface="Consolas"/>
              </a:rPr>
              <a:t>    )</a:t>
            </a:r>
            <a:endParaRPr lang="en-US" dirty="0"/>
          </a:p>
        </p:txBody>
      </p:sp>
    </p:spTree>
    <p:extLst>
      <p:ext uri="{BB962C8B-B14F-4D97-AF65-F5344CB8AC3E}">
        <p14:creationId xmlns:p14="http://schemas.microsoft.com/office/powerpoint/2010/main" val="3671448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7FFA-5F75-4BF7-9F70-FC8569E662C9}"/>
              </a:ext>
            </a:extLst>
          </p:cNvPr>
          <p:cNvSpPr>
            <a:spLocks noGrp="1"/>
          </p:cNvSpPr>
          <p:nvPr>
            <p:ph type="title"/>
          </p:nvPr>
        </p:nvSpPr>
        <p:spPr/>
        <p:txBody>
          <a:bodyPr/>
          <a:lstStyle/>
          <a:p>
            <a:r>
              <a:rPr lang="en-US" dirty="0"/>
              <a:t>normalize/equalize</a:t>
            </a:r>
          </a:p>
        </p:txBody>
      </p:sp>
      <p:sp>
        <p:nvSpPr>
          <p:cNvPr id="3" name="Content Placeholder 2">
            <a:extLst>
              <a:ext uri="{FF2B5EF4-FFF2-40B4-BE49-F238E27FC236}">
                <a16:creationId xmlns:a16="http://schemas.microsoft.com/office/drawing/2014/main" id="{27507346-6179-4F96-A284-18E3962CF726}"/>
              </a:ext>
            </a:extLst>
          </p:cNvPr>
          <p:cNvSpPr>
            <a:spLocks noGrp="1"/>
          </p:cNvSpPr>
          <p:nvPr>
            <p:ph idx="1"/>
          </p:nvPr>
        </p:nvSpPr>
        <p:spPr/>
        <p:txBody>
          <a:bodyPr vert="horz" lIns="91440" tIns="45720" rIns="91440" bIns="45720" rtlCol="0" anchor="t">
            <a:normAutofit/>
          </a:bodyPr>
          <a:lstStyle/>
          <a:p>
            <a:r>
              <a:rPr lang="en-US" dirty="0"/>
              <a:t>Typically improves the image contrast by spreading pixel values across the full range of the picture.</a:t>
            </a:r>
            <a:endParaRPr lang="en-US"/>
          </a:p>
          <a:p>
            <a:r>
              <a:rPr lang="en-US" dirty="0">
                <a:hlinkClick r:id="rId2"/>
              </a:rPr>
              <a:t>https://docs.opencv.org/3.2.0/d5/daf/tutorial_py_histogram_equalization.html</a:t>
            </a:r>
          </a:p>
          <a:p>
            <a:endParaRPr lang="en-US" dirty="0"/>
          </a:p>
        </p:txBody>
      </p:sp>
    </p:spTree>
    <p:extLst>
      <p:ext uri="{BB962C8B-B14F-4D97-AF65-F5344CB8AC3E}">
        <p14:creationId xmlns:p14="http://schemas.microsoft.com/office/powerpoint/2010/main" val="322775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A47C-EC31-4854-87FA-009998EF6BE3}"/>
              </a:ext>
            </a:extLst>
          </p:cNvPr>
          <p:cNvSpPr>
            <a:spLocks noGrp="1"/>
          </p:cNvSpPr>
          <p:nvPr>
            <p:ph type="title"/>
          </p:nvPr>
        </p:nvSpPr>
        <p:spPr/>
        <p:txBody>
          <a:bodyPr/>
          <a:lstStyle/>
          <a:p>
            <a:r>
              <a:rPr lang="en-US" dirty="0"/>
              <a:t>Normalize/equalize code</a:t>
            </a:r>
          </a:p>
        </p:txBody>
      </p:sp>
      <p:sp>
        <p:nvSpPr>
          <p:cNvPr id="3" name="Content Placeholder 2">
            <a:extLst>
              <a:ext uri="{FF2B5EF4-FFF2-40B4-BE49-F238E27FC236}">
                <a16:creationId xmlns:a16="http://schemas.microsoft.com/office/drawing/2014/main" id="{ED8BAF03-218B-4CF4-B3E5-EC8E9192BE6A}"/>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EBD3576-1116-4932-8C66-3E1F532F9341}"/>
              </a:ext>
            </a:extLst>
          </p:cNvPr>
          <p:cNvSpPr txBox="1"/>
          <p:nvPr/>
        </p:nvSpPr>
        <p:spPr>
          <a:xfrm>
            <a:off x="1201946" y="2158040"/>
            <a:ext cx="9859991" cy="31393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equalize(image):</a:t>
            </a:r>
            <a:endParaRPr lang="en-US"/>
          </a:p>
          <a:p>
            <a:r>
              <a:rPr lang="en-US" dirty="0">
                <a:latin typeface="Consolas"/>
              </a:rPr>
              <a:t>    norm=</a:t>
            </a:r>
            <a:r>
              <a:rPr lang="en-US" dirty="0" err="1">
                <a:latin typeface="Consolas"/>
              </a:rPr>
              <a:t>np.zeros</a:t>
            </a:r>
            <a:r>
              <a:rPr lang="en-US" dirty="0">
                <a:latin typeface="Consolas"/>
              </a:rPr>
              <a:t>((</a:t>
            </a:r>
            <a:r>
              <a:rPr lang="en-US" dirty="0" err="1">
                <a:latin typeface="Consolas"/>
              </a:rPr>
              <a:t>image.shape</a:t>
            </a:r>
            <a:r>
              <a:rPr lang="en-US" dirty="0">
                <a:latin typeface="Consolas"/>
              </a:rPr>
              <a:t>), np.float32)</a:t>
            </a:r>
            <a:endParaRPr lang="en-US"/>
          </a:p>
          <a:p>
            <a:r>
              <a:rPr lang="en-US" dirty="0">
                <a:latin typeface="Consolas"/>
              </a:rPr>
              <a:t>    norm[:,:,0]=cv2.equalizeHist(image[:,:,0])</a:t>
            </a:r>
            <a:endParaRPr lang="en-US"/>
          </a:p>
          <a:p>
            <a:r>
              <a:rPr lang="en-US" dirty="0">
                <a:latin typeface="Consolas"/>
              </a:rPr>
              <a:t>    norm[:,:,1]=cv2.equalizeHist(image[:,:,1])</a:t>
            </a:r>
            <a:endParaRPr lang="en-US"/>
          </a:p>
          <a:p>
            <a:r>
              <a:rPr lang="en-US" dirty="0">
                <a:latin typeface="Consolas"/>
              </a:rPr>
              <a:t>    norm[:,:,2]=cv2.equalizeHist(image[:,:,2])</a:t>
            </a:r>
            <a:endParaRPr lang="en-US" dirty="0"/>
          </a:p>
          <a:p>
            <a:r>
              <a:rPr lang="en-US" dirty="0">
                <a:latin typeface="Consolas"/>
              </a:rPr>
              <a:t>    return norm</a:t>
            </a:r>
            <a:endParaRPr lang="en-US" dirty="0"/>
          </a:p>
          <a:p>
            <a:endParaRPr lang="en-US"/>
          </a:p>
          <a:p>
            <a:r>
              <a:rPr lang="en-US" dirty="0">
                <a:latin typeface="Consolas"/>
              </a:rPr>
              <a:t>def normalize(image):</a:t>
            </a:r>
            <a:endParaRPr lang="en-US" dirty="0"/>
          </a:p>
          <a:p>
            <a:r>
              <a:rPr lang="en-US" dirty="0">
                <a:latin typeface="Consolas"/>
              </a:rPr>
              <a:t>    image = image - np.mean(image, axis=(0,1))</a:t>
            </a:r>
            <a:endParaRPr lang="en-US"/>
          </a:p>
          <a:p>
            <a:r>
              <a:rPr lang="en-US" dirty="0">
                <a:latin typeface="Consolas"/>
              </a:rPr>
              <a:t>    image = image / </a:t>
            </a:r>
            <a:r>
              <a:rPr lang="en-US" dirty="0" err="1">
                <a:latin typeface="Consolas"/>
              </a:rPr>
              <a:t>np.std</a:t>
            </a:r>
            <a:r>
              <a:rPr lang="en-US" dirty="0">
                <a:latin typeface="Consolas"/>
              </a:rPr>
              <a:t>( image, axis=(0,1))</a:t>
            </a:r>
            <a:endParaRPr lang="en-US" dirty="0"/>
          </a:p>
          <a:p>
            <a:r>
              <a:rPr lang="en-US" dirty="0">
                <a:latin typeface="Consolas"/>
              </a:rPr>
              <a:t>    return image</a:t>
            </a:r>
            <a:endParaRPr lang="en-US" dirty="0"/>
          </a:p>
        </p:txBody>
      </p:sp>
    </p:spTree>
    <p:extLst>
      <p:ext uri="{BB962C8B-B14F-4D97-AF65-F5344CB8AC3E}">
        <p14:creationId xmlns:p14="http://schemas.microsoft.com/office/powerpoint/2010/main" val="1238554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C970-880C-4E9F-93A5-91CDFDFA5D1A}"/>
              </a:ext>
            </a:extLst>
          </p:cNvPr>
          <p:cNvSpPr>
            <a:spLocks noGrp="1"/>
          </p:cNvSpPr>
          <p:nvPr>
            <p:ph type="title"/>
          </p:nvPr>
        </p:nvSpPr>
        <p:spPr/>
        <p:txBody>
          <a:bodyPr/>
          <a:lstStyle/>
          <a:p>
            <a:r>
              <a:rPr lang="en-US" dirty="0"/>
              <a:t>Recolor line</a:t>
            </a:r>
          </a:p>
        </p:txBody>
      </p:sp>
      <p:sp>
        <p:nvSpPr>
          <p:cNvPr id="3" name="Content Placeholder 2">
            <a:extLst>
              <a:ext uri="{FF2B5EF4-FFF2-40B4-BE49-F238E27FC236}">
                <a16:creationId xmlns:a16="http://schemas.microsoft.com/office/drawing/2014/main" id="{50F2855C-DFFA-4599-AA82-AC23AE9D3C16}"/>
              </a:ext>
            </a:extLst>
          </p:cNvPr>
          <p:cNvSpPr>
            <a:spLocks noGrp="1"/>
          </p:cNvSpPr>
          <p:nvPr>
            <p:ph idx="1"/>
          </p:nvPr>
        </p:nvSpPr>
        <p:spPr/>
        <p:txBody>
          <a:bodyPr vert="horz" lIns="91440" tIns="45720" rIns="91440" bIns="45720" rtlCol="0" anchor="t">
            <a:normAutofit/>
          </a:bodyPr>
          <a:lstStyle/>
          <a:p>
            <a:r>
              <a:rPr lang="en-US" dirty="0"/>
              <a:t>Well this is quite a training-data specific data augmentation routine!  By sampling the RGB values that represent the 'training line color' the routine re-colors 'most' of the line with a random color.</a:t>
            </a:r>
          </a:p>
          <a:p>
            <a:r>
              <a:rPr lang="en-US" dirty="0"/>
              <a:t>Note: It could be better if it varied the target color in some way proportional to the characteristics of the underlying color.</a:t>
            </a:r>
          </a:p>
        </p:txBody>
      </p:sp>
      <p:pic>
        <p:nvPicPr>
          <p:cNvPr id="6" name="Picture 6" descr="A picture containing ground, outdoor, furniture, rug&#10;&#10;Description generated with very high confidence">
            <a:extLst>
              <a:ext uri="{FF2B5EF4-FFF2-40B4-BE49-F238E27FC236}">
                <a16:creationId xmlns:a16="http://schemas.microsoft.com/office/drawing/2014/main" id="{1385D80B-D595-48B7-90D3-0CB17FE92D46}"/>
              </a:ext>
            </a:extLst>
          </p:cNvPr>
          <p:cNvPicPr>
            <a:picLocks noChangeAspect="1"/>
          </p:cNvPicPr>
          <p:nvPr/>
        </p:nvPicPr>
        <p:blipFill>
          <a:blip r:embed="rId2"/>
          <a:stretch>
            <a:fillRect/>
          </a:stretch>
        </p:blipFill>
        <p:spPr>
          <a:xfrm>
            <a:off x="7179694" y="4308715"/>
            <a:ext cx="3986122" cy="1964306"/>
          </a:xfrm>
          <a:prstGeom prst="rect">
            <a:avLst/>
          </a:prstGeom>
        </p:spPr>
      </p:pic>
    </p:spTree>
    <p:extLst>
      <p:ext uri="{BB962C8B-B14F-4D97-AF65-F5344CB8AC3E}">
        <p14:creationId xmlns:p14="http://schemas.microsoft.com/office/powerpoint/2010/main" val="1341504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F01F-4475-467D-83F5-2D21FCD24060}"/>
              </a:ext>
            </a:extLst>
          </p:cNvPr>
          <p:cNvSpPr>
            <a:spLocks noGrp="1"/>
          </p:cNvSpPr>
          <p:nvPr>
            <p:ph type="title"/>
          </p:nvPr>
        </p:nvSpPr>
        <p:spPr/>
        <p:txBody>
          <a:bodyPr/>
          <a:lstStyle/>
          <a:p>
            <a:r>
              <a:rPr lang="en-US" dirty="0"/>
              <a:t>Recolor code</a:t>
            </a:r>
          </a:p>
        </p:txBody>
      </p:sp>
      <p:sp>
        <p:nvSpPr>
          <p:cNvPr id="3" name="Content Placeholder 2">
            <a:extLst>
              <a:ext uri="{FF2B5EF4-FFF2-40B4-BE49-F238E27FC236}">
                <a16:creationId xmlns:a16="http://schemas.microsoft.com/office/drawing/2014/main" id="{FECF5E2A-58B4-42D9-95C8-537C53B7E799}"/>
              </a:ext>
            </a:extLst>
          </p:cNvPr>
          <p:cNvSpPr>
            <a:spLocks noGrp="1"/>
          </p:cNvSpPr>
          <p:nvPr>
            <p:ph idx="1"/>
          </p:nvPr>
        </p:nvSpPr>
        <p:spPr/>
        <p:txBody>
          <a:bodyPr vert="horz" lIns="91440" tIns="45720" rIns="91440" bIns="45720" rtlCol="0" anchor="t">
            <a:normAutofit/>
          </a:bodyPr>
          <a:lstStyle/>
          <a:p>
            <a:r>
              <a:rPr lang="en-US" dirty="0"/>
              <a:t>70% of the time the image is altered with this code.</a:t>
            </a:r>
          </a:p>
        </p:txBody>
      </p:sp>
      <p:sp>
        <p:nvSpPr>
          <p:cNvPr id="7" name="TextBox 6">
            <a:extLst>
              <a:ext uri="{FF2B5EF4-FFF2-40B4-BE49-F238E27FC236}">
                <a16:creationId xmlns:a16="http://schemas.microsoft.com/office/drawing/2014/main" id="{8C8F71D5-6285-4543-A566-BB1244CF4BDD}"/>
              </a:ext>
            </a:extLst>
          </p:cNvPr>
          <p:cNvSpPr txBox="1"/>
          <p:nvPr/>
        </p:nvSpPr>
        <p:spPr>
          <a:xfrm>
            <a:off x="1173191" y="3351361"/>
            <a:ext cx="9859991"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recolor_line</a:t>
            </a:r>
            <a:r>
              <a:rPr lang="en-US" dirty="0">
                <a:latin typeface="Consolas"/>
              </a:rPr>
              <a:t>(data):</a:t>
            </a:r>
            <a:endParaRPr lang="en-US" dirty="0"/>
          </a:p>
          <a:p>
            <a:r>
              <a:rPr lang="en-US" dirty="0">
                <a:latin typeface="Consolas"/>
              </a:rPr>
              <a:t>    color = list(</a:t>
            </a:r>
            <a:r>
              <a:rPr lang="en-US" dirty="0" err="1">
                <a:latin typeface="Consolas"/>
              </a:rPr>
              <a:t>np.random.choice</a:t>
            </a:r>
            <a:r>
              <a:rPr lang="en-US" dirty="0">
                <a:latin typeface="Consolas"/>
              </a:rPr>
              <a:t>(range(256), size=3)) </a:t>
            </a:r>
            <a:endParaRPr lang="en-US" dirty="0">
              <a:latin typeface="Tw Cen MT" panose="020B0602020104020603"/>
            </a:endParaRPr>
          </a:p>
          <a:p>
            <a:r>
              <a:rPr lang="en-US" dirty="0">
                <a:latin typeface="Consolas"/>
              </a:rPr>
              <a:t>    # generate a random replacement color</a:t>
            </a:r>
            <a:endParaRPr lang="en-US" dirty="0"/>
          </a:p>
          <a:p>
            <a:r>
              <a:rPr lang="en-US" dirty="0">
                <a:latin typeface="Consolas"/>
              </a:rPr>
              <a:t>    blue, green, red = data[:,:,0], data[:,:,1], data[:,:,2]</a:t>
            </a:r>
            <a:endParaRPr lang="en-US" dirty="0"/>
          </a:p>
          <a:p>
            <a:r>
              <a:rPr lang="en-US" dirty="0">
                <a:latin typeface="Consolas"/>
              </a:rPr>
              <a:t>    mask = (red &gt; 200) &amp; (red &lt; 230) &amp; (green &gt; 150 ) &amp; (green &lt; 195) &amp; (blue &gt; 150) &amp; (blue &lt; 195)</a:t>
            </a:r>
            <a:endParaRPr lang="en-US" dirty="0"/>
          </a:p>
          <a:p>
            <a:r>
              <a:rPr lang="en-US" dirty="0">
                <a:latin typeface="Consolas"/>
              </a:rPr>
              <a:t>    data[:,:,:3][mask] = color </a:t>
            </a:r>
            <a:endParaRPr lang="en-US"/>
          </a:p>
          <a:p>
            <a:r>
              <a:rPr lang="en-US" dirty="0">
                <a:latin typeface="Consolas"/>
              </a:rPr>
              <a:t>    return(data)</a:t>
            </a:r>
            <a:endParaRPr lang="en-US" dirty="0"/>
          </a:p>
        </p:txBody>
      </p:sp>
    </p:spTree>
    <p:extLst>
      <p:ext uri="{BB962C8B-B14F-4D97-AF65-F5344CB8AC3E}">
        <p14:creationId xmlns:p14="http://schemas.microsoft.com/office/powerpoint/2010/main" val="117785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2080-E6A6-41EB-82E5-C36F05F5F038}"/>
              </a:ext>
            </a:extLst>
          </p:cNvPr>
          <p:cNvSpPr>
            <a:spLocks noGrp="1"/>
          </p:cNvSpPr>
          <p:nvPr>
            <p:ph type="title"/>
          </p:nvPr>
        </p:nvSpPr>
        <p:spPr/>
        <p:txBody>
          <a:bodyPr/>
          <a:lstStyle/>
          <a:p>
            <a:r>
              <a:rPr lang="en-US" dirty="0"/>
              <a:t>Image shift</a:t>
            </a:r>
          </a:p>
        </p:txBody>
      </p:sp>
      <p:sp>
        <p:nvSpPr>
          <p:cNvPr id="3" name="Content Placeholder 2">
            <a:extLst>
              <a:ext uri="{FF2B5EF4-FFF2-40B4-BE49-F238E27FC236}">
                <a16:creationId xmlns:a16="http://schemas.microsoft.com/office/drawing/2014/main" id="{3FC44C6F-D04E-40B1-802E-713A7175EEC4}"/>
              </a:ext>
            </a:extLst>
          </p:cNvPr>
          <p:cNvSpPr>
            <a:spLocks noGrp="1"/>
          </p:cNvSpPr>
          <p:nvPr>
            <p:ph idx="1"/>
          </p:nvPr>
        </p:nvSpPr>
        <p:spPr/>
        <p:txBody>
          <a:bodyPr vert="horz" lIns="91440" tIns="45720" rIns="91440" bIns="45720" rtlCol="0" anchor="t">
            <a:normAutofit/>
          </a:bodyPr>
          <a:lstStyle/>
          <a:p>
            <a:r>
              <a:rPr lang="en-US" dirty="0"/>
              <a:t>50% of the time, the image is altered with this code.</a:t>
            </a:r>
          </a:p>
        </p:txBody>
      </p:sp>
      <p:sp>
        <p:nvSpPr>
          <p:cNvPr id="5" name="TextBox 4">
            <a:extLst>
              <a:ext uri="{FF2B5EF4-FFF2-40B4-BE49-F238E27FC236}">
                <a16:creationId xmlns:a16="http://schemas.microsoft.com/office/drawing/2014/main" id="{2FE61562-1B34-492B-B0B1-A982B57989B6}"/>
              </a:ext>
            </a:extLst>
          </p:cNvPr>
          <p:cNvSpPr txBox="1"/>
          <p:nvPr/>
        </p:nvSpPr>
        <p:spPr>
          <a:xfrm>
            <a:off x="1173191" y="3351360"/>
            <a:ext cx="9859991" cy="258532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if </a:t>
            </a:r>
            <a:r>
              <a:rPr lang="en-US" dirty="0" err="1">
                <a:latin typeface="Consolas"/>
              </a:rPr>
              <a:t>np.random.random</a:t>
            </a:r>
            <a:r>
              <a:rPr lang="en-US" dirty="0">
                <a:latin typeface="Consolas"/>
              </a:rPr>
              <a:t>() &gt; 0.5:</a:t>
            </a:r>
            <a:endParaRPr lang="en-US" dirty="0"/>
          </a:p>
          <a:p>
            <a:r>
              <a:rPr lang="en-US" dirty="0">
                <a:latin typeface="Consolas"/>
              </a:rPr>
              <a:t>        shift = </a:t>
            </a:r>
            <a:r>
              <a:rPr lang="en-US" dirty="0" err="1">
                <a:latin typeface="Consolas"/>
              </a:rPr>
              <a:t>np.random.randint</a:t>
            </a:r>
            <a:r>
              <a:rPr lang="en-US" dirty="0">
                <a:latin typeface="Consolas"/>
              </a:rPr>
              <a:t>(-2,2)</a:t>
            </a:r>
            <a:endParaRPr lang="en-US" dirty="0"/>
          </a:p>
          <a:p>
            <a:r>
              <a:rPr lang="en-US" dirty="0">
                <a:latin typeface="Consolas"/>
              </a:rPr>
              <a:t>        </a:t>
            </a:r>
            <a:endParaRPr lang="en-US"/>
          </a:p>
          <a:p>
            <a:r>
              <a:rPr lang="en-US" dirty="0">
                <a:latin typeface="Consolas"/>
              </a:rPr>
              <a:t>        if shift &gt; 0:</a:t>
            </a:r>
            <a:endParaRPr lang="en-US" dirty="0"/>
          </a:p>
          <a:p>
            <a:r>
              <a:rPr lang="en-US" dirty="0">
                <a:latin typeface="Consolas"/>
              </a:rPr>
              <a:t>            image[-shift:,:,:] = 0</a:t>
            </a:r>
            <a:endParaRPr lang="en-US" dirty="0"/>
          </a:p>
          <a:p>
            <a:r>
              <a:rPr lang="en-US" dirty="0">
                <a:latin typeface="Consolas"/>
              </a:rPr>
              <a:t>            image[:-shift,:,:] = image[shift:,:,:]</a:t>
            </a:r>
            <a:endParaRPr lang="en-US" dirty="0"/>
          </a:p>
          <a:p>
            <a:r>
              <a:rPr lang="en-US" dirty="0">
                <a:latin typeface="Consolas"/>
              </a:rPr>
              <a:t>        </a:t>
            </a:r>
            <a:r>
              <a:rPr lang="en-US" dirty="0" err="1">
                <a:latin typeface="Consolas"/>
              </a:rPr>
              <a:t>elif</a:t>
            </a:r>
            <a:r>
              <a:rPr lang="en-US" dirty="0">
                <a:latin typeface="Consolas"/>
              </a:rPr>
              <a:t> shift &lt; 0:</a:t>
            </a:r>
            <a:endParaRPr lang="en-US" dirty="0"/>
          </a:p>
          <a:p>
            <a:r>
              <a:rPr lang="en-US" dirty="0">
                <a:latin typeface="Consolas"/>
              </a:rPr>
              <a:t>            image[:-shift,:,:] = 0</a:t>
            </a:r>
            <a:endParaRPr lang="en-US" dirty="0"/>
          </a:p>
          <a:p>
            <a:r>
              <a:rPr lang="en-US" dirty="0">
                <a:latin typeface="Consolas"/>
              </a:rPr>
              <a:t>            image[-shift:,:,:] = image[:shift,:,:]</a:t>
            </a:r>
            <a:endParaRPr lang="en-US" dirty="0"/>
          </a:p>
        </p:txBody>
      </p:sp>
    </p:spTree>
    <p:extLst>
      <p:ext uri="{BB962C8B-B14F-4D97-AF65-F5344CB8AC3E}">
        <p14:creationId xmlns:p14="http://schemas.microsoft.com/office/powerpoint/2010/main" val="381493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2080-E6A6-41EB-82E5-C36F05F5F038}"/>
              </a:ext>
            </a:extLst>
          </p:cNvPr>
          <p:cNvSpPr>
            <a:spLocks noGrp="1"/>
          </p:cNvSpPr>
          <p:nvPr>
            <p:ph type="title"/>
          </p:nvPr>
        </p:nvSpPr>
        <p:spPr/>
        <p:txBody>
          <a:bodyPr/>
          <a:lstStyle/>
          <a:p>
            <a:r>
              <a:rPr lang="en-US" dirty="0"/>
              <a:t>image flip</a:t>
            </a:r>
          </a:p>
        </p:txBody>
      </p:sp>
      <p:sp>
        <p:nvSpPr>
          <p:cNvPr id="3" name="Content Placeholder 2">
            <a:extLst>
              <a:ext uri="{FF2B5EF4-FFF2-40B4-BE49-F238E27FC236}">
                <a16:creationId xmlns:a16="http://schemas.microsoft.com/office/drawing/2014/main" id="{3FC44C6F-D04E-40B1-802E-713A7175EEC4}"/>
              </a:ext>
            </a:extLst>
          </p:cNvPr>
          <p:cNvSpPr>
            <a:spLocks noGrp="1"/>
          </p:cNvSpPr>
          <p:nvPr>
            <p:ph idx="1"/>
          </p:nvPr>
        </p:nvSpPr>
        <p:spPr/>
        <p:txBody>
          <a:bodyPr vert="horz" lIns="91440" tIns="45720" rIns="91440" bIns="45720" rtlCol="0" anchor="t">
            <a:normAutofit/>
          </a:bodyPr>
          <a:lstStyle/>
          <a:p>
            <a:r>
              <a:rPr lang="en-US" dirty="0"/>
              <a:t>50% of the time, the image is altered with this code.</a:t>
            </a:r>
          </a:p>
        </p:txBody>
      </p:sp>
      <p:sp>
        <p:nvSpPr>
          <p:cNvPr id="5" name="TextBox 4">
            <a:extLst>
              <a:ext uri="{FF2B5EF4-FFF2-40B4-BE49-F238E27FC236}">
                <a16:creationId xmlns:a16="http://schemas.microsoft.com/office/drawing/2014/main" id="{2FE61562-1B34-492B-B0B1-A982B57989B6}"/>
              </a:ext>
            </a:extLst>
          </p:cNvPr>
          <p:cNvSpPr txBox="1"/>
          <p:nvPr/>
        </p:nvSpPr>
        <p:spPr>
          <a:xfrm>
            <a:off x="1173191" y="3351360"/>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if </a:t>
            </a:r>
            <a:r>
              <a:rPr lang="en-US" dirty="0" err="1">
                <a:latin typeface="Consolas"/>
              </a:rPr>
              <a:t>np.random.random</a:t>
            </a:r>
            <a:r>
              <a:rPr lang="en-US" dirty="0">
                <a:latin typeface="Consolas"/>
              </a:rPr>
              <a:t>() &gt; 0.5:</a:t>
            </a:r>
            <a:endParaRPr lang="en-US" dirty="0"/>
          </a:p>
          <a:p>
            <a:r>
              <a:rPr lang="en-US" dirty="0">
                <a:latin typeface="Consolas"/>
              </a:rPr>
              <a:t>        image = cv2.flip(image, 1)</a:t>
            </a:r>
            <a:endParaRPr lang="en-US" dirty="0"/>
          </a:p>
          <a:p>
            <a:r>
              <a:rPr lang="en-US" dirty="0">
                <a:latin typeface="Consolas"/>
              </a:rPr>
              <a:t>        steer = -steer</a:t>
            </a:r>
            <a:endParaRPr lang="en-US" dirty="0"/>
          </a:p>
        </p:txBody>
      </p:sp>
    </p:spTree>
    <p:extLst>
      <p:ext uri="{BB962C8B-B14F-4D97-AF65-F5344CB8AC3E}">
        <p14:creationId xmlns:p14="http://schemas.microsoft.com/office/powerpoint/2010/main" val="442623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C40E-5447-4825-9E58-E3F5C6D2DCF8}"/>
              </a:ext>
            </a:extLst>
          </p:cNvPr>
          <p:cNvSpPr>
            <a:spLocks noGrp="1"/>
          </p:cNvSpPr>
          <p:nvPr>
            <p:ph type="title"/>
          </p:nvPr>
        </p:nvSpPr>
        <p:spPr/>
        <p:txBody>
          <a:bodyPr/>
          <a:lstStyle/>
          <a:p>
            <a:r>
              <a:rPr lang="en-US" dirty="0"/>
              <a:t>Compile the model</a:t>
            </a:r>
          </a:p>
        </p:txBody>
      </p:sp>
      <p:sp>
        <p:nvSpPr>
          <p:cNvPr id="3" name="Content Placeholder 2">
            <a:extLst>
              <a:ext uri="{FF2B5EF4-FFF2-40B4-BE49-F238E27FC236}">
                <a16:creationId xmlns:a16="http://schemas.microsoft.com/office/drawing/2014/main" id="{0B521DCA-6E01-4B60-8728-73CE20941FB0}"/>
              </a:ext>
            </a:extLst>
          </p:cNvPr>
          <p:cNvSpPr>
            <a:spLocks noGrp="1"/>
          </p:cNvSpPr>
          <p:nvPr>
            <p:ph idx="1"/>
          </p:nvPr>
        </p:nvSpPr>
        <p:spPr/>
        <p:txBody>
          <a:bodyPr vert="horz" lIns="91440" tIns="45720" rIns="91440" bIns="45720" rtlCol="0" anchor="t">
            <a:normAutofit/>
          </a:bodyPr>
          <a:lstStyle/>
          <a:p>
            <a:r>
              <a:rPr lang="en-US" dirty="0"/>
              <a:t>Model is instructed to use a custom loss function.</a:t>
            </a:r>
          </a:p>
        </p:txBody>
      </p:sp>
      <p:sp>
        <p:nvSpPr>
          <p:cNvPr id="5" name="TextBox 4">
            <a:extLst>
              <a:ext uri="{FF2B5EF4-FFF2-40B4-BE49-F238E27FC236}">
                <a16:creationId xmlns:a16="http://schemas.microsoft.com/office/drawing/2014/main" id="{AB0B60F8-2A25-4038-AB1E-2B16DAAEEA86}"/>
              </a:ext>
            </a:extLst>
          </p:cNvPr>
          <p:cNvSpPr txBox="1"/>
          <p:nvPr/>
        </p:nvSpPr>
        <p:spPr>
          <a:xfrm>
            <a:off x="1345720" y="3279474"/>
            <a:ext cx="9859991"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minimizer = SGD(lr=0.0001)</a:t>
            </a:r>
            <a:endParaRPr lang="en-US"/>
          </a:p>
          <a:p>
            <a:endParaRPr lang="en-US" dirty="0">
              <a:latin typeface="Consolas"/>
            </a:endParaRPr>
          </a:p>
          <a:p>
            <a:r>
              <a:rPr lang="en-US">
                <a:latin typeface="Consolas"/>
              </a:rPr>
              <a:t>#model.compile(loss=custom_loss, optimizer=minimizer)</a:t>
            </a:r>
            <a:endParaRPr lang="en-US"/>
          </a:p>
          <a:p>
            <a:r>
              <a:rPr lang="en-US" dirty="0" err="1">
                <a:latin typeface="Consolas"/>
              </a:rPr>
              <a:t>model.compile</a:t>
            </a:r>
            <a:r>
              <a:rPr lang="en-US" dirty="0">
                <a:latin typeface="Consolas"/>
              </a:rPr>
              <a:t>(loss=</a:t>
            </a:r>
            <a:r>
              <a:rPr lang="en-US" dirty="0" err="1">
                <a:latin typeface="Consolas"/>
              </a:rPr>
              <a:t>custom_loss</a:t>
            </a:r>
            <a:r>
              <a:rPr lang="en-US" dirty="0">
                <a:latin typeface="Consolas"/>
              </a:rPr>
              <a:t>, optimizer='</a:t>
            </a:r>
            <a:r>
              <a:rPr lang="en-US" dirty="0" err="1">
                <a:latin typeface="Consolas"/>
              </a:rPr>
              <a:t>adam</a:t>
            </a:r>
            <a:r>
              <a:rPr lang="en-US" dirty="0">
                <a:latin typeface="Consolas"/>
              </a:rPr>
              <a:t>')</a:t>
            </a:r>
            <a:endParaRPr lang="en-US" dirty="0"/>
          </a:p>
          <a:p>
            <a:r>
              <a:rPr lang="en-US" dirty="0">
                <a:latin typeface="Consolas"/>
              </a:rPr>
              <a:t>#</a:t>
            </a:r>
            <a:r>
              <a:rPr lang="en-US" dirty="0" err="1">
                <a:latin typeface="Consolas"/>
              </a:rPr>
              <a:t>model.compile</a:t>
            </a:r>
            <a:r>
              <a:rPr lang="en-US" dirty="0">
                <a:latin typeface="Consolas"/>
              </a:rPr>
              <a:t>(loss=</a:t>
            </a:r>
            <a:r>
              <a:rPr lang="en-US" dirty="0" err="1">
                <a:latin typeface="Consolas"/>
              </a:rPr>
              <a:t>losses.mean_squared_error</a:t>
            </a:r>
            <a:r>
              <a:rPr lang="en-US" dirty="0">
                <a:latin typeface="Consolas"/>
              </a:rPr>
              <a:t>, optimizer='</a:t>
            </a:r>
            <a:r>
              <a:rPr lang="en-US" dirty="0" err="1">
                <a:latin typeface="Consolas"/>
              </a:rPr>
              <a:t>adam</a:t>
            </a:r>
            <a:r>
              <a:rPr lang="en-US" dirty="0">
                <a:latin typeface="Consolas"/>
              </a:rPr>
              <a:t>')</a:t>
            </a:r>
            <a:endParaRPr lang="en-US" dirty="0"/>
          </a:p>
        </p:txBody>
      </p:sp>
    </p:spTree>
    <p:extLst>
      <p:ext uri="{BB962C8B-B14F-4D97-AF65-F5344CB8AC3E}">
        <p14:creationId xmlns:p14="http://schemas.microsoft.com/office/powerpoint/2010/main" val="2217083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9A9-76EC-4A58-BAF4-7AA9021C03C1}"/>
              </a:ext>
            </a:extLst>
          </p:cNvPr>
          <p:cNvSpPr>
            <a:spLocks noGrp="1"/>
          </p:cNvSpPr>
          <p:nvPr>
            <p:ph type="title"/>
          </p:nvPr>
        </p:nvSpPr>
        <p:spPr/>
        <p:txBody>
          <a:bodyPr/>
          <a:lstStyle/>
          <a:p>
            <a:r>
              <a:rPr lang="en-US" dirty="0"/>
              <a:t>Custom loss function(s)</a:t>
            </a:r>
          </a:p>
        </p:txBody>
      </p:sp>
      <p:sp>
        <p:nvSpPr>
          <p:cNvPr id="3" name="Content Placeholder 2">
            <a:extLst>
              <a:ext uri="{FF2B5EF4-FFF2-40B4-BE49-F238E27FC236}">
                <a16:creationId xmlns:a16="http://schemas.microsoft.com/office/drawing/2014/main" id="{E9889ADD-C50C-461D-BC71-3A96AD0B891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FDC6690-8FAB-4EE2-9391-7EE739F3E86E}"/>
              </a:ext>
            </a:extLst>
          </p:cNvPr>
          <p:cNvSpPr txBox="1"/>
          <p:nvPr/>
        </p:nvSpPr>
        <p:spPr>
          <a:xfrm>
            <a:off x="1288211" y="1669210"/>
            <a:ext cx="9859991" cy="480131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custom_loss</a:t>
            </a:r>
            <a:r>
              <a:rPr lang="en-US" dirty="0">
                <a:latin typeface="Consolas"/>
              </a:rPr>
              <a:t>(</a:t>
            </a:r>
            <a:r>
              <a:rPr lang="en-US" dirty="0" err="1">
                <a:latin typeface="Consolas"/>
              </a:rPr>
              <a:t>y_true</a:t>
            </a:r>
            <a:r>
              <a:rPr lang="en-US" dirty="0">
                <a:latin typeface="Consolas"/>
              </a:rPr>
              <a:t>, </a:t>
            </a:r>
            <a:r>
              <a:rPr lang="en-US" dirty="0" err="1">
                <a:latin typeface="Consolas"/>
              </a:rPr>
              <a:t>y_pred</a:t>
            </a:r>
            <a:r>
              <a:rPr lang="en-US" dirty="0">
                <a:latin typeface="Consolas"/>
              </a:rPr>
              <a:t>):</a:t>
            </a:r>
            <a:endParaRPr lang="en-US" dirty="0"/>
          </a:p>
          <a:p>
            <a:r>
              <a:rPr lang="en-US" dirty="0">
                <a:latin typeface="Consolas"/>
              </a:rPr>
              <a:t>        </a:t>
            </a:r>
            <a:endParaRPr lang="en-US"/>
          </a:p>
          <a:p>
            <a:r>
              <a:rPr lang="en-US" dirty="0">
                <a:latin typeface="Consolas"/>
              </a:rPr>
              <a:t>    # custom loss 1</a:t>
            </a:r>
            <a:endParaRPr lang="en-US" dirty="0"/>
          </a:p>
          <a:p>
            <a:r>
              <a:rPr lang="en-US" dirty="0">
                <a:latin typeface="Consolas"/>
              </a:rPr>
              <a:t>    #</a:t>
            </a:r>
            <a:r>
              <a:rPr lang="en-US" dirty="0" err="1">
                <a:latin typeface="Consolas"/>
              </a:rPr>
              <a:t>y_pred</a:t>
            </a:r>
            <a:r>
              <a:rPr lang="en-US" dirty="0">
                <a:latin typeface="Consolas"/>
              </a:rPr>
              <a:t> = </a:t>
            </a:r>
            <a:r>
              <a:rPr lang="en-US" dirty="0" err="1">
                <a:latin typeface="Consolas"/>
              </a:rPr>
              <a:t>tf.clip_by_value</a:t>
            </a:r>
            <a:r>
              <a:rPr lang="en-US" dirty="0">
                <a:latin typeface="Consolas"/>
              </a:rPr>
              <a:t>(</a:t>
            </a:r>
            <a:r>
              <a:rPr lang="en-US" dirty="0" err="1">
                <a:latin typeface="Consolas"/>
              </a:rPr>
              <a:t>y_pred</a:t>
            </a:r>
            <a:r>
              <a:rPr lang="en-US" dirty="0">
                <a:latin typeface="Consolas"/>
              </a:rPr>
              <a:t>, -1+1e-7, 1-1e-7)</a:t>
            </a:r>
            <a:endParaRPr lang="en-US" dirty="0"/>
          </a:p>
          <a:p>
            <a:r>
              <a:rPr lang="en-US" dirty="0">
                <a:latin typeface="Consolas"/>
              </a:rPr>
              <a:t>    #loss = -((1. - </a:t>
            </a:r>
            <a:r>
              <a:rPr lang="en-US" dirty="0" err="1">
                <a:latin typeface="Consolas"/>
              </a:rPr>
              <a:t>y_true</a:t>
            </a:r>
            <a:r>
              <a:rPr lang="en-US" dirty="0">
                <a:latin typeface="Consolas"/>
              </a:rPr>
              <a:t>) * tf.log(1. - </a:t>
            </a:r>
            <a:r>
              <a:rPr lang="en-US" dirty="0" err="1">
                <a:latin typeface="Consolas"/>
              </a:rPr>
              <a:t>y_pred</a:t>
            </a:r>
            <a:r>
              <a:rPr lang="en-US" dirty="0">
                <a:latin typeface="Consolas"/>
              </a:rPr>
              <a:t>) + (1. + </a:t>
            </a:r>
            <a:r>
              <a:rPr lang="en-US" dirty="0" err="1">
                <a:latin typeface="Consolas"/>
              </a:rPr>
              <a:t>y_true</a:t>
            </a:r>
            <a:r>
              <a:rPr lang="en-US" dirty="0">
                <a:latin typeface="Consolas"/>
              </a:rPr>
              <a:t>) * tf.log(1. + </a:t>
            </a:r>
            <a:r>
              <a:rPr lang="en-US" dirty="0" err="1">
                <a:latin typeface="Consolas"/>
              </a:rPr>
              <a:t>y_pred</a:t>
            </a:r>
            <a:r>
              <a:rPr lang="en-US" dirty="0">
                <a:latin typeface="Consolas"/>
              </a:rPr>
              <a:t>))</a:t>
            </a:r>
            <a:endParaRPr lang="en-US" dirty="0"/>
          </a:p>
          <a:p>
            <a:r>
              <a:rPr lang="en-US" dirty="0">
                <a:latin typeface="Consolas"/>
              </a:rPr>
              <a:t>    #loss = </a:t>
            </a:r>
            <a:r>
              <a:rPr lang="en-US" dirty="0" err="1">
                <a:latin typeface="Consolas"/>
              </a:rPr>
              <a:t>tf.reduce_mean</a:t>
            </a:r>
            <a:r>
              <a:rPr lang="en-US" dirty="0">
                <a:latin typeface="Consolas"/>
              </a:rPr>
              <a:t>(loss)</a:t>
            </a:r>
            <a:endParaRPr lang="en-US" dirty="0"/>
          </a:p>
          <a:p>
            <a:r>
              <a:rPr lang="en-US" dirty="0">
                <a:latin typeface="Consolas"/>
              </a:rPr>
              <a:t>    </a:t>
            </a:r>
            <a:endParaRPr lang="en-US"/>
          </a:p>
          <a:p>
            <a:r>
              <a:rPr lang="en-US" dirty="0">
                <a:latin typeface="Consolas"/>
              </a:rPr>
              <a:t>    # custom loss 2</a:t>
            </a:r>
            <a:endParaRPr lang="en-US" dirty="0"/>
          </a:p>
          <a:p>
            <a:r>
              <a:rPr lang="en-US" dirty="0">
                <a:latin typeface="Consolas"/>
              </a:rPr>
              <a:t>    loss = </a:t>
            </a:r>
            <a:r>
              <a:rPr lang="en-US" dirty="0" err="1">
                <a:latin typeface="Consolas"/>
              </a:rPr>
              <a:t>tf.square</a:t>
            </a:r>
            <a:r>
              <a:rPr lang="en-US" dirty="0">
                <a:latin typeface="Consolas"/>
              </a:rPr>
              <a:t>(</a:t>
            </a:r>
            <a:r>
              <a:rPr lang="en-US" dirty="0" err="1">
                <a:latin typeface="Consolas"/>
              </a:rPr>
              <a:t>y_true</a:t>
            </a:r>
            <a:r>
              <a:rPr lang="en-US" dirty="0">
                <a:latin typeface="Consolas"/>
              </a:rPr>
              <a:t> - </a:t>
            </a:r>
            <a:r>
              <a:rPr lang="en-US" dirty="0" err="1">
                <a:latin typeface="Consolas"/>
              </a:rPr>
              <a:t>y_pred</a:t>
            </a:r>
            <a:r>
              <a:rPr lang="en-US" dirty="0">
                <a:latin typeface="Consolas"/>
              </a:rPr>
              <a:t>)</a:t>
            </a:r>
            <a:endParaRPr lang="en-US" dirty="0"/>
          </a:p>
          <a:p>
            <a:r>
              <a:rPr lang="en-US" dirty="0">
                <a:latin typeface="Consolas"/>
              </a:rPr>
              <a:t>    loss = .5 * </a:t>
            </a:r>
            <a:r>
              <a:rPr lang="en-US" dirty="0" err="1">
                <a:latin typeface="Consolas"/>
              </a:rPr>
              <a:t>tf.reduce_mean</a:t>
            </a:r>
            <a:r>
              <a:rPr lang="en-US" dirty="0">
                <a:latin typeface="Consolas"/>
              </a:rPr>
              <a:t>(loss)</a:t>
            </a:r>
            <a:endParaRPr lang="en-US" dirty="0"/>
          </a:p>
          <a:p>
            <a:r>
              <a:rPr lang="en-US" dirty="0">
                <a:latin typeface="Consolas"/>
              </a:rPr>
              <a:t>    </a:t>
            </a:r>
            <a:endParaRPr lang="en-US"/>
          </a:p>
          <a:p>
            <a:r>
              <a:rPr lang="en-US" dirty="0">
                <a:latin typeface="Consolas"/>
              </a:rPr>
              <a:t>    # custom loss 3</a:t>
            </a:r>
            <a:endParaRPr lang="en-US" dirty="0"/>
          </a:p>
          <a:p>
            <a:r>
              <a:rPr lang="en-US" dirty="0">
                <a:latin typeface="Consolas"/>
              </a:rPr>
              <a:t>    #loss = </a:t>
            </a:r>
            <a:r>
              <a:rPr lang="en-US" dirty="0" err="1">
                <a:latin typeface="Consolas"/>
              </a:rPr>
              <a:t>tf.abs</a:t>
            </a:r>
            <a:r>
              <a:rPr lang="en-US" dirty="0">
                <a:latin typeface="Consolas"/>
              </a:rPr>
              <a:t>(</a:t>
            </a:r>
            <a:r>
              <a:rPr lang="en-US" dirty="0" err="1">
                <a:latin typeface="Consolas"/>
              </a:rPr>
              <a:t>y_true</a:t>
            </a:r>
            <a:r>
              <a:rPr lang="en-US" dirty="0">
                <a:latin typeface="Consolas"/>
              </a:rPr>
              <a:t> - </a:t>
            </a:r>
            <a:r>
              <a:rPr lang="en-US" dirty="0" err="1">
                <a:latin typeface="Consolas"/>
              </a:rPr>
              <a:t>y_pred</a:t>
            </a:r>
            <a:r>
              <a:rPr lang="en-US" dirty="0">
                <a:latin typeface="Consolas"/>
              </a:rPr>
              <a:t>)</a:t>
            </a:r>
            <a:endParaRPr lang="en-US" dirty="0"/>
          </a:p>
          <a:p>
            <a:r>
              <a:rPr lang="en-US" dirty="0">
                <a:latin typeface="Consolas"/>
              </a:rPr>
              <a:t>    #loss = </a:t>
            </a:r>
            <a:r>
              <a:rPr lang="en-US" dirty="0" err="1">
                <a:latin typeface="Consolas"/>
              </a:rPr>
              <a:t>tf.reduce_mean</a:t>
            </a:r>
            <a:r>
              <a:rPr lang="en-US" dirty="0">
                <a:latin typeface="Consolas"/>
              </a:rPr>
              <a:t>(loss)</a:t>
            </a:r>
            <a:endParaRPr lang="en-US" dirty="0"/>
          </a:p>
          <a:p>
            <a:r>
              <a:rPr lang="en-US" dirty="0">
                <a:latin typeface="Consolas"/>
              </a:rPr>
              <a:t>    </a:t>
            </a:r>
            <a:endParaRPr lang="en-US"/>
          </a:p>
          <a:p>
            <a:r>
              <a:rPr lang="en-US" dirty="0">
                <a:latin typeface="Consolas"/>
              </a:rPr>
              <a:t>    return loss</a:t>
            </a:r>
            <a:endParaRPr lang="en-US" dirty="0"/>
          </a:p>
        </p:txBody>
      </p:sp>
    </p:spTree>
    <p:extLst>
      <p:ext uri="{BB962C8B-B14F-4D97-AF65-F5344CB8AC3E}">
        <p14:creationId xmlns:p14="http://schemas.microsoft.com/office/powerpoint/2010/main" val="27788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C40E-5447-4825-9E58-E3F5C6D2DCF8}"/>
              </a:ext>
            </a:extLst>
          </p:cNvPr>
          <p:cNvSpPr>
            <a:spLocks noGrp="1"/>
          </p:cNvSpPr>
          <p:nvPr>
            <p:ph type="title"/>
          </p:nvPr>
        </p:nvSpPr>
        <p:spPr/>
        <p:txBody>
          <a:bodyPr/>
          <a:lstStyle/>
          <a:p>
            <a:r>
              <a:rPr lang="en-US"/>
              <a:t>Fit_Generator</a:t>
            </a:r>
            <a:endParaRPr lang="en-US" dirty="0"/>
          </a:p>
        </p:txBody>
      </p:sp>
      <p:sp>
        <p:nvSpPr>
          <p:cNvPr id="3" name="Content Placeholder 2">
            <a:extLst>
              <a:ext uri="{FF2B5EF4-FFF2-40B4-BE49-F238E27FC236}">
                <a16:creationId xmlns:a16="http://schemas.microsoft.com/office/drawing/2014/main" id="{0B521DCA-6E01-4B60-8728-73CE20941FB0}"/>
              </a:ext>
            </a:extLst>
          </p:cNvPr>
          <p:cNvSpPr>
            <a:spLocks noGrp="1"/>
          </p:cNvSpPr>
          <p:nvPr>
            <p:ph idx="1"/>
          </p:nvPr>
        </p:nvSpPr>
        <p:spPr/>
        <p:txBody>
          <a:bodyPr vert="horz" lIns="91440" tIns="45720" rIns="91440" bIns="45720" rtlCol="0" anchor="t">
            <a:normAutofit/>
          </a:bodyPr>
          <a:lstStyle/>
          <a:p>
            <a:r>
              <a:rPr lang="en-US"/>
              <a:t>assdf</a:t>
            </a:r>
          </a:p>
        </p:txBody>
      </p:sp>
      <p:sp>
        <p:nvSpPr>
          <p:cNvPr id="5" name="TextBox 4">
            <a:extLst>
              <a:ext uri="{FF2B5EF4-FFF2-40B4-BE49-F238E27FC236}">
                <a16:creationId xmlns:a16="http://schemas.microsoft.com/office/drawing/2014/main" id="{AB0B60F8-2A25-4038-AB1E-2B16DAAEEA86}"/>
              </a:ext>
            </a:extLst>
          </p:cNvPr>
          <p:cNvSpPr txBox="1"/>
          <p:nvPr/>
        </p:nvSpPr>
        <p:spPr>
          <a:xfrm>
            <a:off x="1345720" y="3279474"/>
            <a:ext cx="9859991"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history = model.fit_generator(generator = gen_train.get_gen(),</a:t>
            </a:r>
            <a:endParaRPr lang="en-US"/>
          </a:p>
          <a:p>
            <a:r>
              <a:rPr lang="en-US">
                <a:latin typeface="Consolas"/>
              </a:rPr>
              <a:t>                    steps_per_epoch = num_train, </a:t>
            </a:r>
            <a:endParaRPr lang="en-US"/>
          </a:p>
          <a:p>
            <a:r>
              <a:rPr lang="en-US">
                <a:latin typeface="Consolas"/>
              </a:rPr>
              <a:t>                    epochs  = 10, </a:t>
            </a:r>
            <a:endParaRPr lang="en-US"/>
          </a:p>
          <a:p>
            <a:r>
              <a:rPr lang="en-US">
                <a:latin typeface="Consolas"/>
              </a:rPr>
              <a:t>                    verbose = 1,</a:t>
            </a:r>
            <a:endParaRPr lang="en-US"/>
          </a:p>
          <a:p>
            <a:r>
              <a:rPr lang="en-US">
                <a:latin typeface="Consolas"/>
              </a:rPr>
              <a:t>                    validation_data = gen_valid.get_gen(), </a:t>
            </a:r>
            <a:endParaRPr lang="en-US"/>
          </a:p>
          <a:p>
            <a:r>
              <a:rPr lang="en-US">
                <a:latin typeface="Consolas"/>
              </a:rPr>
              <a:t>                    validation_steps = num_valid, </a:t>
            </a:r>
            <a:endParaRPr lang="en-US"/>
          </a:p>
          <a:p>
            <a:r>
              <a:rPr lang="en-US">
                <a:latin typeface="Consolas"/>
              </a:rPr>
              <a:t>                    callbacks = [early_stop, checkpoint, tensorboard], </a:t>
            </a:r>
            <a:endParaRPr lang="en-US"/>
          </a:p>
          <a:p>
            <a:r>
              <a:rPr lang="en-US">
                <a:latin typeface="Consolas"/>
              </a:rPr>
              <a:t>                    max_q_size = 3)</a:t>
            </a:r>
            <a:endParaRPr lang="en-US"/>
          </a:p>
        </p:txBody>
      </p:sp>
    </p:spTree>
    <p:extLst>
      <p:ext uri="{BB962C8B-B14F-4D97-AF65-F5344CB8AC3E}">
        <p14:creationId xmlns:p14="http://schemas.microsoft.com/office/powerpoint/2010/main" val="276990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A34A-0752-44B5-BF47-FA5EBC3CB3CD}"/>
              </a:ext>
            </a:extLst>
          </p:cNvPr>
          <p:cNvSpPr>
            <a:spLocks noGrp="1"/>
          </p:cNvSpPr>
          <p:nvPr>
            <p:ph type="title"/>
          </p:nvPr>
        </p:nvSpPr>
        <p:spPr/>
        <p:txBody>
          <a:bodyPr/>
          <a:lstStyle/>
          <a:p>
            <a:r>
              <a:rPr lang="en-US" dirty="0"/>
              <a:t>The Platform</a:t>
            </a:r>
          </a:p>
        </p:txBody>
      </p:sp>
      <p:sp>
        <p:nvSpPr>
          <p:cNvPr id="3" name="Content Placeholder 2">
            <a:extLst>
              <a:ext uri="{FF2B5EF4-FFF2-40B4-BE49-F238E27FC236}">
                <a16:creationId xmlns:a16="http://schemas.microsoft.com/office/drawing/2014/main" id="{84AB3022-2CB9-4DD0-96A5-9459448B5A67}"/>
              </a:ext>
            </a:extLst>
          </p:cNvPr>
          <p:cNvSpPr>
            <a:spLocks noGrp="1"/>
          </p:cNvSpPr>
          <p:nvPr>
            <p:ph idx="1"/>
          </p:nvPr>
        </p:nvSpPr>
        <p:spPr/>
        <p:txBody>
          <a:bodyPr vert="horz" lIns="91440" tIns="45720" rIns="91440" bIns="45720" rtlCol="0" anchor="t">
            <a:normAutofit/>
          </a:bodyPr>
          <a:lstStyle/>
          <a:p>
            <a:r>
              <a:rPr lang="en-US" dirty="0"/>
              <a:t>Car</a:t>
            </a:r>
          </a:p>
          <a:p>
            <a:r>
              <a:rPr lang="en-US" dirty="0"/>
              <a:t>Gamepad</a:t>
            </a:r>
          </a:p>
        </p:txBody>
      </p:sp>
      <p:pic>
        <p:nvPicPr>
          <p:cNvPr id="4" name="Picture 4" descr="A picture containing floor, indoor, table, small&#10;&#10;Description generated with high confidence">
            <a:extLst>
              <a:ext uri="{FF2B5EF4-FFF2-40B4-BE49-F238E27FC236}">
                <a16:creationId xmlns:a16="http://schemas.microsoft.com/office/drawing/2014/main" id="{4C7A345A-5764-4C21-A2B6-CFFC44F210EB}"/>
              </a:ext>
            </a:extLst>
          </p:cNvPr>
          <p:cNvPicPr>
            <a:picLocks noChangeAspect="1"/>
          </p:cNvPicPr>
          <p:nvPr/>
        </p:nvPicPr>
        <p:blipFill>
          <a:blip r:embed="rId2"/>
          <a:stretch>
            <a:fillRect/>
          </a:stretch>
        </p:blipFill>
        <p:spPr>
          <a:xfrm>
            <a:off x="6444727" y="408317"/>
            <a:ext cx="3500736" cy="6199516"/>
          </a:xfrm>
          <a:prstGeom prst="rect">
            <a:avLst/>
          </a:prstGeom>
        </p:spPr>
      </p:pic>
    </p:spTree>
    <p:extLst>
      <p:ext uri="{BB962C8B-B14F-4D97-AF65-F5344CB8AC3E}">
        <p14:creationId xmlns:p14="http://schemas.microsoft.com/office/powerpoint/2010/main" val="3477269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9A9-76EC-4A58-BAF4-7AA9021C03C1}"/>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E9889ADD-C50C-461D-BC71-3A96AD0B891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FDC6690-8FAB-4EE2-9391-7EE739F3E86E}"/>
              </a:ext>
            </a:extLst>
          </p:cNvPr>
          <p:cNvSpPr txBox="1"/>
          <p:nvPr/>
        </p:nvSpPr>
        <p:spPr>
          <a:xfrm>
            <a:off x="1173192" y="1669210"/>
            <a:ext cx="9859991" cy="507831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image_inp</a:t>
            </a:r>
            <a:r>
              <a:rPr lang="en-US" dirty="0">
                <a:latin typeface="Consolas"/>
              </a:rPr>
              <a:t> = Input(shape=(FRAME_H, FRAME_W, 3))</a:t>
            </a:r>
            <a:endParaRPr lang="en-US" dirty="0"/>
          </a:p>
          <a:p>
            <a:endParaRPr lang="en-US"/>
          </a:p>
          <a:p>
            <a:r>
              <a:rPr lang="en-US" dirty="0">
                <a:latin typeface="Consolas"/>
              </a:rPr>
              <a:t>x = Conv2D(filters=8,  </a:t>
            </a:r>
            <a:r>
              <a:rPr lang="en-US" dirty="0" err="1">
                <a:latin typeface="Consolas"/>
              </a:rPr>
              <a:t>kernel_size</a:t>
            </a:r>
            <a:r>
              <a:rPr lang="en-US" dirty="0">
                <a:latin typeface="Consolas"/>
              </a:rPr>
              <a:t>=(5, 5), activation='</a:t>
            </a:r>
            <a:r>
              <a:rPr lang="en-US" dirty="0" err="1">
                <a:latin typeface="Consolas"/>
              </a:rPr>
              <a:t>relu</a:t>
            </a:r>
            <a:r>
              <a:rPr lang="en-US" dirty="0">
                <a:latin typeface="Consolas"/>
              </a:rPr>
              <a:t>')(</a:t>
            </a:r>
            <a:r>
              <a:rPr lang="en-US" dirty="0" err="1">
                <a:latin typeface="Consolas"/>
              </a:rPr>
              <a:t>image_inp</a:t>
            </a:r>
            <a:r>
              <a:rPr lang="en-US" dirty="0">
                <a:latin typeface="Consolas"/>
              </a:rPr>
              <a:t>)</a:t>
            </a:r>
            <a:endParaRPr lang="en-US" dirty="0"/>
          </a:p>
          <a:p>
            <a:r>
              <a:rPr lang="en-US" dirty="0">
                <a:latin typeface="Consolas"/>
              </a:rPr>
              <a:t>x = MaxPooling2D((2, 2))(x)</a:t>
            </a:r>
            <a:endParaRPr lang="en-US" dirty="0"/>
          </a:p>
          <a:p>
            <a:endParaRPr lang="en-US"/>
          </a:p>
          <a:p>
            <a:r>
              <a:rPr lang="en-US" dirty="0">
                <a:latin typeface="Consolas"/>
              </a:rPr>
              <a:t>x = Conv2D(filters=16, </a:t>
            </a:r>
            <a:r>
              <a:rPr lang="en-US" dirty="0" err="1">
                <a:latin typeface="Consolas"/>
              </a:rPr>
              <a:t>kernel_size</a:t>
            </a:r>
            <a:r>
              <a:rPr lang="en-US" dirty="0">
                <a:latin typeface="Consolas"/>
              </a:rPr>
              <a:t>=(5, 5), activation='</a:t>
            </a:r>
            <a:r>
              <a:rPr lang="en-US" dirty="0" err="1">
                <a:latin typeface="Consolas"/>
              </a:rPr>
              <a:t>relu</a:t>
            </a:r>
            <a:r>
              <a:rPr lang="en-US" dirty="0">
                <a:latin typeface="Consolas"/>
              </a:rPr>
              <a:t>')(x)</a:t>
            </a:r>
            <a:endParaRPr lang="en-US" dirty="0"/>
          </a:p>
          <a:p>
            <a:r>
              <a:rPr lang="en-US" dirty="0">
                <a:latin typeface="Consolas"/>
              </a:rPr>
              <a:t>x = MaxPooling2D((2, 2))(x)</a:t>
            </a:r>
            <a:endParaRPr lang="en-US" dirty="0"/>
          </a:p>
          <a:p>
            <a:endParaRPr lang="en-US"/>
          </a:p>
          <a:p>
            <a:r>
              <a:rPr lang="en-US" dirty="0">
                <a:latin typeface="Consolas"/>
              </a:rPr>
              <a:t>x = Conv2D(filters=32, </a:t>
            </a:r>
            <a:r>
              <a:rPr lang="en-US" dirty="0" err="1">
                <a:latin typeface="Consolas"/>
              </a:rPr>
              <a:t>kernel_size</a:t>
            </a:r>
            <a:r>
              <a:rPr lang="en-US" dirty="0">
                <a:latin typeface="Consolas"/>
              </a:rPr>
              <a:t>=(5, 5), activation='</a:t>
            </a:r>
            <a:r>
              <a:rPr lang="en-US" dirty="0" err="1">
                <a:latin typeface="Consolas"/>
              </a:rPr>
              <a:t>relu</a:t>
            </a:r>
            <a:r>
              <a:rPr lang="en-US" dirty="0">
                <a:latin typeface="Consolas"/>
              </a:rPr>
              <a:t>')(x)</a:t>
            </a:r>
            <a:endParaRPr lang="en-US" dirty="0"/>
          </a:p>
          <a:p>
            <a:r>
              <a:rPr lang="en-US" dirty="0">
                <a:latin typeface="Consolas"/>
              </a:rPr>
              <a:t>x = MaxPooling2D((2, 2))(x)</a:t>
            </a:r>
            <a:endParaRPr lang="en-US" dirty="0"/>
          </a:p>
          <a:p>
            <a:endParaRPr lang="en-US"/>
          </a:p>
          <a:p>
            <a:r>
              <a:rPr lang="en-US" dirty="0">
                <a:latin typeface="Consolas"/>
              </a:rPr>
              <a:t>x = Flatten()(x)</a:t>
            </a:r>
            <a:endParaRPr lang="en-US" dirty="0"/>
          </a:p>
          <a:p>
            <a:r>
              <a:rPr lang="en-US" dirty="0">
                <a:latin typeface="Consolas"/>
              </a:rPr>
              <a:t>x = Dropout(.5)(x)</a:t>
            </a:r>
            <a:endParaRPr lang="en-US" dirty="0"/>
          </a:p>
          <a:p>
            <a:r>
              <a:rPr lang="en-US" dirty="0">
                <a:latin typeface="Consolas"/>
              </a:rPr>
              <a:t>x = Dense(128, activation = '</a:t>
            </a:r>
            <a:r>
              <a:rPr lang="en-US" dirty="0" err="1">
                <a:latin typeface="Consolas"/>
              </a:rPr>
              <a:t>relu</a:t>
            </a:r>
            <a:r>
              <a:rPr lang="en-US" dirty="0">
                <a:latin typeface="Consolas"/>
              </a:rPr>
              <a:t>')(x)</a:t>
            </a:r>
            <a:endParaRPr lang="en-US" dirty="0"/>
          </a:p>
          <a:p>
            <a:r>
              <a:rPr lang="en-US" dirty="0">
                <a:latin typeface="Consolas"/>
              </a:rPr>
              <a:t>x = Dropout(.5)(x)</a:t>
            </a:r>
            <a:endParaRPr lang="en-US" dirty="0"/>
          </a:p>
          <a:p>
            <a:r>
              <a:rPr lang="en-US" dirty="0">
                <a:latin typeface="Consolas"/>
              </a:rPr>
              <a:t>x = Dense(1, activation='tanh')(x)</a:t>
            </a:r>
            <a:endParaRPr lang="en-US" dirty="0"/>
          </a:p>
          <a:p>
            <a:endParaRPr lang="en-US"/>
          </a:p>
          <a:p>
            <a:r>
              <a:rPr lang="en-US" dirty="0" err="1">
                <a:latin typeface="Consolas"/>
              </a:rPr>
              <a:t>angle_out</a:t>
            </a:r>
            <a:r>
              <a:rPr lang="en-US" dirty="0">
                <a:latin typeface="Consolas"/>
              </a:rPr>
              <a:t> = x</a:t>
            </a:r>
            <a:endParaRPr lang="en-US" dirty="0"/>
          </a:p>
        </p:txBody>
      </p:sp>
    </p:spTree>
    <p:extLst>
      <p:ext uri="{BB962C8B-B14F-4D97-AF65-F5344CB8AC3E}">
        <p14:creationId xmlns:p14="http://schemas.microsoft.com/office/powerpoint/2010/main" val="238981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3FD5-F19F-4A21-9CB8-0004CFCED945}"/>
              </a:ext>
            </a:extLst>
          </p:cNvPr>
          <p:cNvSpPr>
            <a:spLocks noGrp="1"/>
          </p:cNvSpPr>
          <p:nvPr>
            <p:ph type="title"/>
          </p:nvPr>
        </p:nvSpPr>
        <p:spPr/>
        <p:txBody>
          <a:bodyPr/>
          <a:lstStyle/>
          <a:p>
            <a:r>
              <a:rPr lang="en-US" dirty="0"/>
              <a:t>Kernel size</a:t>
            </a:r>
          </a:p>
        </p:txBody>
      </p:sp>
      <p:sp>
        <p:nvSpPr>
          <p:cNvPr id="3" name="Content Placeholder 2">
            <a:extLst>
              <a:ext uri="{FF2B5EF4-FFF2-40B4-BE49-F238E27FC236}">
                <a16:creationId xmlns:a16="http://schemas.microsoft.com/office/drawing/2014/main" id="{A7F32CE5-C67C-42F0-ACC1-48615DCF3143}"/>
              </a:ext>
            </a:extLst>
          </p:cNvPr>
          <p:cNvSpPr>
            <a:spLocks noGrp="1"/>
          </p:cNvSpPr>
          <p:nvPr>
            <p:ph idx="1"/>
          </p:nvPr>
        </p:nvSpPr>
        <p:spPr/>
        <p:txBody>
          <a:bodyPr vert="horz" lIns="91440" tIns="45720" rIns="91440" bIns="45720" rtlCol="0" anchor="t">
            <a:normAutofit/>
          </a:bodyPr>
          <a:lstStyle/>
          <a:p>
            <a:r>
              <a:rPr lang="en-US"/>
              <a:t>Best practices for selecting kernel size</a:t>
            </a:r>
          </a:p>
        </p:txBody>
      </p:sp>
    </p:spTree>
    <p:extLst>
      <p:ext uri="{BB962C8B-B14F-4D97-AF65-F5344CB8AC3E}">
        <p14:creationId xmlns:p14="http://schemas.microsoft.com/office/powerpoint/2010/main" val="19169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B546-F10A-43B8-9E87-5A28A87C526A}"/>
              </a:ext>
            </a:extLst>
          </p:cNvPr>
          <p:cNvSpPr>
            <a:spLocks noGrp="1"/>
          </p:cNvSpPr>
          <p:nvPr>
            <p:ph type="title"/>
          </p:nvPr>
        </p:nvSpPr>
        <p:spPr/>
        <p:txBody>
          <a:bodyPr/>
          <a:lstStyle/>
          <a:p>
            <a:r>
              <a:rPr lang="en-US" dirty="0"/>
              <a:t>Filter selection</a:t>
            </a:r>
          </a:p>
        </p:txBody>
      </p:sp>
      <p:sp>
        <p:nvSpPr>
          <p:cNvPr id="3" name="Content Placeholder 2">
            <a:extLst>
              <a:ext uri="{FF2B5EF4-FFF2-40B4-BE49-F238E27FC236}">
                <a16:creationId xmlns:a16="http://schemas.microsoft.com/office/drawing/2014/main" id="{5E5DBE89-0E26-43BF-9F2C-FFDA24B0E0AC}"/>
              </a:ext>
            </a:extLst>
          </p:cNvPr>
          <p:cNvSpPr>
            <a:spLocks noGrp="1"/>
          </p:cNvSpPr>
          <p:nvPr>
            <p:ph idx="1"/>
          </p:nvPr>
        </p:nvSpPr>
        <p:spPr/>
        <p:txBody>
          <a:bodyPr vert="horz" lIns="91440" tIns="45720" rIns="91440" bIns="45720" rtlCol="0" anchor="t">
            <a:normAutofit/>
          </a:bodyPr>
          <a:lstStyle/>
          <a:p>
            <a:r>
              <a:rPr lang="en-US"/>
              <a:t>Best practices for selecting filter parameters</a:t>
            </a:r>
          </a:p>
        </p:txBody>
      </p:sp>
    </p:spTree>
    <p:extLst>
      <p:ext uri="{BB962C8B-B14F-4D97-AF65-F5344CB8AC3E}">
        <p14:creationId xmlns:p14="http://schemas.microsoft.com/office/powerpoint/2010/main" val="28008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E4FB-79F7-4DE0-A159-F9DF3DBCCD0E}"/>
              </a:ext>
            </a:extLst>
          </p:cNvPr>
          <p:cNvSpPr>
            <a:spLocks noGrp="1"/>
          </p:cNvSpPr>
          <p:nvPr>
            <p:ph type="title"/>
          </p:nvPr>
        </p:nvSpPr>
        <p:spPr/>
        <p:txBody>
          <a:bodyPr/>
          <a:lstStyle/>
          <a:p>
            <a:r>
              <a:rPr lang="en-US" dirty="0"/>
              <a:t>Filter images</a:t>
            </a:r>
          </a:p>
        </p:txBody>
      </p:sp>
      <p:sp>
        <p:nvSpPr>
          <p:cNvPr id="3" name="Content Placeholder 2">
            <a:extLst>
              <a:ext uri="{FF2B5EF4-FFF2-40B4-BE49-F238E27FC236}">
                <a16:creationId xmlns:a16="http://schemas.microsoft.com/office/drawing/2014/main" id="{94393216-2989-4E30-A130-465E2504DA4D}"/>
              </a:ext>
            </a:extLst>
          </p:cNvPr>
          <p:cNvSpPr>
            <a:spLocks noGrp="1"/>
          </p:cNvSpPr>
          <p:nvPr>
            <p:ph idx="1"/>
          </p:nvPr>
        </p:nvSpPr>
        <p:spPr/>
        <p:txBody>
          <a:bodyPr vert="horz" lIns="91440" tIns="45720" rIns="91440" bIns="45720" rtlCol="0" anchor="t">
            <a:normAutofit/>
          </a:bodyPr>
          <a:lstStyle/>
          <a:p>
            <a:endParaRPr lang="en-US" dirty="0"/>
          </a:p>
          <a:p>
            <a:r>
              <a:rPr lang="en-US"/>
              <a:t>CONV2D – 1</a:t>
            </a:r>
          </a:p>
          <a:p>
            <a:endParaRPr lang="en-US"/>
          </a:p>
          <a:p>
            <a:r>
              <a:rPr lang="en-US" dirty="0"/>
              <a:t>CONV2D – 2</a:t>
            </a:r>
          </a:p>
          <a:p>
            <a:endParaRPr lang="en-US" dirty="0"/>
          </a:p>
          <a:p>
            <a:r>
              <a:rPr lang="en-US" dirty="0"/>
              <a:t>CONV2D – 3 </a:t>
            </a:r>
          </a:p>
        </p:txBody>
      </p:sp>
      <p:pic>
        <p:nvPicPr>
          <p:cNvPr id="6" name="Picture 6">
            <a:extLst>
              <a:ext uri="{FF2B5EF4-FFF2-40B4-BE49-F238E27FC236}">
                <a16:creationId xmlns:a16="http://schemas.microsoft.com/office/drawing/2014/main" id="{5D82E1F1-AB0D-4B84-9989-7162D175A4CF}"/>
              </a:ext>
            </a:extLst>
          </p:cNvPr>
          <p:cNvPicPr>
            <a:picLocks noChangeAspect="1"/>
          </p:cNvPicPr>
          <p:nvPr/>
        </p:nvPicPr>
        <p:blipFill rotWithShape="1">
          <a:blip r:embed="rId2"/>
          <a:srcRect l="-2153" t="-3073" r="37366" b="87707"/>
          <a:stretch/>
        </p:blipFill>
        <p:spPr>
          <a:xfrm>
            <a:off x="3358551" y="2560607"/>
            <a:ext cx="3893438" cy="934782"/>
          </a:xfrm>
          <a:prstGeom prst="rect">
            <a:avLst/>
          </a:prstGeom>
        </p:spPr>
      </p:pic>
      <p:pic>
        <p:nvPicPr>
          <p:cNvPr id="8" name="Picture 8">
            <a:extLst>
              <a:ext uri="{FF2B5EF4-FFF2-40B4-BE49-F238E27FC236}">
                <a16:creationId xmlns:a16="http://schemas.microsoft.com/office/drawing/2014/main" id="{AD5668C9-0FD9-471D-B9BA-CC779806B176}"/>
              </a:ext>
            </a:extLst>
          </p:cNvPr>
          <p:cNvPicPr>
            <a:picLocks noChangeAspect="1"/>
          </p:cNvPicPr>
          <p:nvPr/>
        </p:nvPicPr>
        <p:blipFill rotWithShape="1">
          <a:blip r:embed="rId3"/>
          <a:srcRect l="-595" t="-199" r="74940" b="87078"/>
          <a:stretch/>
        </p:blipFill>
        <p:spPr>
          <a:xfrm>
            <a:off x="3444816" y="3667664"/>
            <a:ext cx="1858286" cy="952310"/>
          </a:xfrm>
          <a:prstGeom prst="rect">
            <a:avLst/>
          </a:prstGeom>
        </p:spPr>
      </p:pic>
      <p:pic>
        <p:nvPicPr>
          <p:cNvPr id="10" name="Picture 10">
            <a:extLst>
              <a:ext uri="{FF2B5EF4-FFF2-40B4-BE49-F238E27FC236}">
                <a16:creationId xmlns:a16="http://schemas.microsoft.com/office/drawing/2014/main" id="{2DA1B995-C47F-42F6-9C85-63D6B3C2B967}"/>
              </a:ext>
            </a:extLst>
          </p:cNvPr>
          <p:cNvPicPr>
            <a:picLocks noChangeAspect="1"/>
          </p:cNvPicPr>
          <p:nvPr/>
        </p:nvPicPr>
        <p:blipFill rotWithShape="1">
          <a:blip r:embed="rId4"/>
          <a:srcRect r="36708" b="86594"/>
          <a:stretch/>
        </p:blipFill>
        <p:spPr>
          <a:xfrm>
            <a:off x="3444815" y="4947250"/>
            <a:ext cx="5021185" cy="1067395"/>
          </a:xfrm>
          <a:prstGeom prst="rect">
            <a:avLst/>
          </a:prstGeom>
        </p:spPr>
      </p:pic>
      <p:pic>
        <p:nvPicPr>
          <p:cNvPr id="12" name="Picture 12" descr="A close up of a logo&#10;&#10;Description generated with very high confidence">
            <a:extLst>
              <a:ext uri="{FF2B5EF4-FFF2-40B4-BE49-F238E27FC236}">
                <a16:creationId xmlns:a16="http://schemas.microsoft.com/office/drawing/2014/main" id="{7BAD764E-C58D-487C-9BD0-04AED904C9D3}"/>
              </a:ext>
            </a:extLst>
          </p:cNvPr>
          <p:cNvPicPr>
            <a:picLocks noChangeAspect="1"/>
          </p:cNvPicPr>
          <p:nvPr/>
        </p:nvPicPr>
        <p:blipFill rotWithShape="1">
          <a:blip r:embed="rId5"/>
          <a:srcRect r="49157" b="86678"/>
          <a:stretch/>
        </p:blipFill>
        <p:spPr>
          <a:xfrm>
            <a:off x="7786778" y="2704382"/>
            <a:ext cx="3032163" cy="796404"/>
          </a:xfrm>
          <a:prstGeom prst="rect">
            <a:avLst/>
          </a:prstGeom>
        </p:spPr>
      </p:pic>
      <p:pic>
        <p:nvPicPr>
          <p:cNvPr id="16" name="Picture 16">
            <a:extLst>
              <a:ext uri="{FF2B5EF4-FFF2-40B4-BE49-F238E27FC236}">
                <a16:creationId xmlns:a16="http://schemas.microsoft.com/office/drawing/2014/main" id="{37B38618-A758-4F36-BA3C-ACD12C5677F1}"/>
              </a:ext>
            </a:extLst>
          </p:cNvPr>
          <p:cNvPicPr>
            <a:picLocks noChangeAspect="1"/>
          </p:cNvPicPr>
          <p:nvPr/>
        </p:nvPicPr>
        <p:blipFill rotWithShape="1">
          <a:blip r:embed="rId6"/>
          <a:srcRect r="87050" b="86715"/>
          <a:stretch/>
        </p:blipFill>
        <p:spPr>
          <a:xfrm>
            <a:off x="9770854" y="4947249"/>
            <a:ext cx="1036665" cy="1067366"/>
          </a:xfrm>
          <a:prstGeom prst="rect">
            <a:avLst/>
          </a:prstGeom>
        </p:spPr>
      </p:pic>
      <p:sp>
        <p:nvSpPr>
          <p:cNvPr id="4" name="TextBox 3">
            <a:extLst>
              <a:ext uri="{FF2B5EF4-FFF2-40B4-BE49-F238E27FC236}">
                <a16:creationId xmlns:a16="http://schemas.microsoft.com/office/drawing/2014/main" id="{F4495790-EBEE-4AE5-B1EC-E2EA53ED27BD}"/>
              </a:ext>
            </a:extLst>
          </p:cNvPr>
          <p:cNvSpPr txBox="1"/>
          <p:nvPr/>
        </p:nvSpPr>
        <p:spPr>
          <a:xfrm>
            <a:off x="3444816" y="1928004"/>
            <a:ext cx="855165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Training without Re-color           Re-color Training            </a:t>
            </a:r>
          </a:p>
        </p:txBody>
      </p:sp>
    </p:spTree>
    <p:extLst>
      <p:ext uri="{BB962C8B-B14F-4D97-AF65-F5344CB8AC3E}">
        <p14:creationId xmlns:p14="http://schemas.microsoft.com/office/powerpoint/2010/main" val="280195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37A1-19B3-4A53-972C-F42D0B55C421}"/>
              </a:ext>
            </a:extLst>
          </p:cNvPr>
          <p:cNvSpPr>
            <a:spLocks noGrp="1"/>
          </p:cNvSpPr>
          <p:nvPr>
            <p:ph type="title"/>
          </p:nvPr>
        </p:nvSpPr>
        <p:spPr/>
        <p:txBody>
          <a:bodyPr/>
          <a:lstStyle/>
          <a:p>
            <a:r>
              <a:rPr lang="en-US" dirty="0"/>
              <a:t>Determining the filter parameter</a:t>
            </a:r>
          </a:p>
        </p:txBody>
      </p:sp>
      <p:sp>
        <p:nvSpPr>
          <p:cNvPr id="3" name="Content Placeholder 2">
            <a:extLst>
              <a:ext uri="{FF2B5EF4-FFF2-40B4-BE49-F238E27FC236}">
                <a16:creationId xmlns:a16="http://schemas.microsoft.com/office/drawing/2014/main" id="{56DACA52-566A-4D52-B068-85B7F79A762A}"/>
              </a:ext>
            </a:extLst>
          </p:cNvPr>
          <p:cNvSpPr>
            <a:spLocks noGrp="1"/>
          </p:cNvSpPr>
          <p:nvPr>
            <p:ph idx="1"/>
          </p:nvPr>
        </p:nvSpPr>
        <p:spPr/>
        <p:txBody>
          <a:bodyPr vert="horz" lIns="91440" tIns="45720" rIns="91440" bIns="45720" rtlCol="0" anchor="t">
            <a:normAutofit fontScale="92500"/>
          </a:bodyPr>
          <a:lstStyle/>
          <a:p>
            <a:r>
              <a:rPr lang="en-US"/>
              <a:t>There is no easy way to choose the number of filters. I'd like to share one of </a:t>
            </a:r>
            <a:r>
              <a:rPr lang="en-US" dirty="0"/>
              <a:t>my favorite sanity checks on the number of filters. It takes 2 easy steps:</a:t>
            </a:r>
          </a:p>
          <a:p>
            <a:r>
              <a:rPr lang="en-US" dirty="0"/>
              <a:t>Try to overfit at 500 random images with regularization.</a:t>
            </a:r>
          </a:p>
          <a:p>
            <a:r>
              <a:rPr lang="en-US" dirty="0"/>
              <a:t>Try to overfit at the whole dataset without any regularization.</a:t>
            </a:r>
          </a:p>
          <a:p>
            <a:r>
              <a:rPr lang="en-US" dirty="0"/>
              <a:t>Usually - if the number of filters is too low (in general) - these two tests will show you that. If - during your training process - with regularization - your network severely overfits - this is a clear indicator that your network has way too many filters.</a:t>
            </a:r>
          </a:p>
          <a:p>
            <a:endParaRPr lang="en-US" dirty="0"/>
          </a:p>
        </p:txBody>
      </p:sp>
      <p:sp>
        <p:nvSpPr>
          <p:cNvPr id="4" name="TextBox 3">
            <a:extLst>
              <a:ext uri="{FF2B5EF4-FFF2-40B4-BE49-F238E27FC236}">
                <a16:creationId xmlns:a16="http://schemas.microsoft.com/office/drawing/2014/main" id="{3E838BB0-B55D-4ACB-BA35-6BFE4307FCCA}"/>
              </a:ext>
            </a:extLst>
          </p:cNvPr>
          <p:cNvSpPr txBox="1"/>
          <p:nvPr/>
        </p:nvSpPr>
        <p:spPr>
          <a:xfrm>
            <a:off x="2668438" y="5795513"/>
            <a:ext cx="839350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https://stackoverflow.com/questions/48243360/how-to-determine-the-filter-parameter-in-the-keras-conv2d-function</a:t>
            </a:r>
          </a:p>
        </p:txBody>
      </p:sp>
    </p:spTree>
    <p:extLst>
      <p:ext uri="{BB962C8B-B14F-4D97-AF65-F5344CB8AC3E}">
        <p14:creationId xmlns:p14="http://schemas.microsoft.com/office/powerpoint/2010/main" val="2566577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3F8D-EFD6-409F-BC23-AC3B1AF8303A}"/>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EACD4A71-0AC2-4524-AE4B-1820420DCA1F}"/>
              </a:ext>
            </a:extLst>
          </p:cNvPr>
          <p:cNvSpPr>
            <a:spLocks noGrp="1"/>
          </p:cNvSpPr>
          <p:nvPr>
            <p:ph idx="1"/>
          </p:nvPr>
        </p:nvSpPr>
        <p:spPr/>
        <p:txBody>
          <a:bodyPr vert="horz" lIns="91440" tIns="45720" rIns="91440" bIns="45720" rtlCol="0" anchor="t">
            <a:normAutofit/>
          </a:bodyPr>
          <a:lstStyle/>
          <a:p>
            <a:r>
              <a:rPr lang="en-US"/>
              <a:t>Kera Regularization options</a:t>
            </a:r>
          </a:p>
        </p:txBody>
      </p:sp>
    </p:spTree>
    <p:extLst>
      <p:ext uri="{BB962C8B-B14F-4D97-AF65-F5344CB8AC3E}">
        <p14:creationId xmlns:p14="http://schemas.microsoft.com/office/powerpoint/2010/main" val="3725747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D711-02B1-4F49-B04D-6D658B23336A}"/>
              </a:ext>
            </a:extLst>
          </p:cNvPr>
          <p:cNvSpPr>
            <a:spLocks noGrp="1"/>
          </p:cNvSpPr>
          <p:nvPr>
            <p:ph type="title"/>
          </p:nvPr>
        </p:nvSpPr>
        <p:spPr/>
        <p:txBody>
          <a:bodyPr/>
          <a:lstStyle/>
          <a:p>
            <a:r>
              <a:rPr lang="en-US" dirty="0"/>
              <a:t>Pooling layers</a:t>
            </a:r>
          </a:p>
        </p:txBody>
      </p:sp>
      <p:sp>
        <p:nvSpPr>
          <p:cNvPr id="3" name="Content Placeholder 2">
            <a:extLst>
              <a:ext uri="{FF2B5EF4-FFF2-40B4-BE49-F238E27FC236}">
                <a16:creationId xmlns:a16="http://schemas.microsoft.com/office/drawing/2014/main" id="{BC1E6F7E-FAC3-46EC-AE84-928FFDA54E61}"/>
              </a:ext>
            </a:extLst>
          </p:cNvPr>
          <p:cNvSpPr>
            <a:spLocks noGrp="1"/>
          </p:cNvSpPr>
          <p:nvPr>
            <p:ph idx="1"/>
          </p:nvPr>
        </p:nvSpPr>
        <p:spPr/>
        <p:txBody>
          <a:bodyPr vert="horz" lIns="91440" tIns="45720" rIns="91440" bIns="45720" rtlCol="0" anchor="t">
            <a:normAutofit/>
          </a:bodyPr>
          <a:lstStyle/>
          <a:p>
            <a:r>
              <a:rPr lang="en-US" dirty="0"/>
              <a:t>The Keras.layers.MaxPool2d method is used.</a:t>
            </a:r>
          </a:p>
          <a:p>
            <a:r>
              <a:rPr lang="en-US" dirty="0"/>
              <a:t>Reduces the dimensionality by a factor of 4.</a:t>
            </a:r>
          </a:p>
          <a:p>
            <a:r>
              <a:rPr lang="en-US" dirty="0"/>
              <a:t>The pooling layer is a method to tell the neural-network to expect some invariance in the position of features within the instance (video frame) that is being processed.</a:t>
            </a:r>
          </a:p>
        </p:txBody>
      </p:sp>
    </p:spTree>
    <p:extLst>
      <p:ext uri="{BB962C8B-B14F-4D97-AF65-F5344CB8AC3E}">
        <p14:creationId xmlns:p14="http://schemas.microsoft.com/office/powerpoint/2010/main" val="4148458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D0B6-1AA9-4ECE-8426-69AE4C72B74C}"/>
              </a:ext>
            </a:extLst>
          </p:cNvPr>
          <p:cNvSpPr>
            <a:spLocks noGrp="1"/>
          </p:cNvSpPr>
          <p:nvPr>
            <p:ph type="title"/>
          </p:nvPr>
        </p:nvSpPr>
        <p:spPr/>
        <p:txBody>
          <a:bodyPr/>
          <a:lstStyle/>
          <a:p>
            <a:r>
              <a:rPr lang="en-US" dirty="0"/>
              <a:t>Where to put a pooling layer</a:t>
            </a:r>
          </a:p>
        </p:txBody>
      </p:sp>
      <p:sp>
        <p:nvSpPr>
          <p:cNvPr id="3" name="Content Placeholder 2">
            <a:extLst>
              <a:ext uri="{FF2B5EF4-FFF2-40B4-BE49-F238E27FC236}">
                <a16:creationId xmlns:a16="http://schemas.microsoft.com/office/drawing/2014/main" id="{475E6E7E-F916-45F1-89FF-3A0DB19D0D02}"/>
              </a:ext>
            </a:extLst>
          </p:cNvPr>
          <p:cNvSpPr>
            <a:spLocks noGrp="1"/>
          </p:cNvSpPr>
          <p:nvPr>
            <p:ph idx="1"/>
          </p:nvPr>
        </p:nvSpPr>
        <p:spPr>
          <a:xfrm>
            <a:off x="1141412" y="2249487"/>
            <a:ext cx="4471358" cy="3541714"/>
          </a:xfrm>
        </p:spPr>
        <p:txBody>
          <a:bodyPr vert="horz" lIns="91440" tIns="45720" rIns="91440" bIns="45720" rtlCol="0" anchor="t">
            <a:normAutofit lnSpcReduction="10000"/>
          </a:bodyPr>
          <a:lstStyle/>
          <a:p>
            <a:r>
              <a:rPr lang="en-US" dirty="0"/>
              <a:t>the common way the pooling layer is used is after a convolution layer. In this case, the convolution layer tries to identify some important structure in some region of the data while the pooling layer obscures the exact location of this structure.</a:t>
            </a:r>
          </a:p>
        </p:txBody>
      </p:sp>
      <p:pic>
        <p:nvPicPr>
          <p:cNvPr id="4" name="Picture 4">
            <a:extLst>
              <a:ext uri="{FF2B5EF4-FFF2-40B4-BE49-F238E27FC236}">
                <a16:creationId xmlns:a16="http://schemas.microsoft.com/office/drawing/2014/main" id="{31073969-6892-4AD4-B4BB-6B523167DDF6}"/>
              </a:ext>
            </a:extLst>
          </p:cNvPr>
          <p:cNvPicPr>
            <a:picLocks noChangeAspect="1"/>
          </p:cNvPicPr>
          <p:nvPr/>
        </p:nvPicPr>
        <p:blipFill>
          <a:blip r:embed="rId2"/>
          <a:stretch>
            <a:fillRect/>
          </a:stretch>
        </p:blipFill>
        <p:spPr>
          <a:xfrm>
            <a:off x="5932098" y="2346391"/>
            <a:ext cx="5776822" cy="3358540"/>
          </a:xfrm>
          <a:prstGeom prst="rect">
            <a:avLst/>
          </a:prstGeom>
        </p:spPr>
      </p:pic>
    </p:spTree>
    <p:extLst>
      <p:ext uri="{BB962C8B-B14F-4D97-AF65-F5344CB8AC3E}">
        <p14:creationId xmlns:p14="http://schemas.microsoft.com/office/powerpoint/2010/main" val="2230839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7109-C220-408E-9809-BD829F36E93E}"/>
              </a:ext>
            </a:extLst>
          </p:cNvPr>
          <p:cNvSpPr>
            <a:spLocks noGrp="1"/>
          </p:cNvSpPr>
          <p:nvPr>
            <p:ph type="title"/>
          </p:nvPr>
        </p:nvSpPr>
        <p:spPr/>
        <p:txBody>
          <a:bodyPr/>
          <a:lstStyle/>
          <a:p>
            <a:r>
              <a:rPr lang="en-US" dirty="0"/>
              <a:t>Flatten later</a:t>
            </a:r>
          </a:p>
        </p:txBody>
      </p:sp>
      <p:sp>
        <p:nvSpPr>
          <p:cNvPr id="3" name="Content Placeholder 2">
            <a:extLst>
              <a:ext uri="{FF2B5EF4-FFF2-40B4-BE49-F238E27FC236}">
                <a16:creationId xmlns:a16="http://schemas.microsoft.com/office/drawing/2014/main" id="{C2F121AD-292A-4690-A91B-0E25F142436D}"/>
              </a:ext>
            </a:extLst>
          </p:cNvPr>
          <p:cNvSpPr>
            <a:spLocks noGrp="1"/>
          </p:cNvSpPr>
          <p:nvPr>
            <p:ph idx="1"/>
          </p:nvPr>
        </p:nvSpPr>
        <p:spPr>
          <a:xfrm>
            <a:off x="1141412" y="1961940"/>
            <a:ext cx="9905999" cy="3541714"/>
          </a:xfrm>
        </p:spPr>
        <p:txBody>
          <a:bodyPr vert="horz" lIns="91440" tIns="45720" rIns="91440" bIns="45720" rtlCol="0" anchor="t">
            <a:normAutofit/>
          </a:bodyPr>
          <a:lstStyle/>
          <a:p>
            <a:r>
              <a:rPr lang="en-US" dirty="0" err="1"/>
              <a:t>Keras.layers.Flatten</a:t>
            </a:r>
            <a:r>
              <a:rPr lang="en-US" dirty="0"/>
              <a:t> reduces the tensor to a single dimension whose shape is equal to the number of elements of the tensor.</a:t>
            </a:r>
          </a:p>
          <a:p>
            <a:r>
              <a:rPr lang="en-US" dirty="0" err="1"/>
              <a:t>ImageH</a:t>
            </a:r>
            <a:r>
              <a:rPr lang="en-US" dirty="0"/>
              <a:t> * </a:t>
            </a:r>
            <a:r>
              <a:rPr lang="en-US" dirty="0" err="1"/>
              <a:t>ImageW</a:t>
            </a:r>
            <a:r>
              <a:rPr lang="en-US" dirty="0"/>
              <a:t> * </a:t>
            </a:r>
            <a:r>
              <a:rPr lang="en-US" dirty="0" err="1"/>
              <a:t>rgb</a:t>
            </a:r>
            <a:r>
              <a:rPr lang="en-US" dirty="0"/>
              <a:t> = 90*180*3 = 48,600</a:t>
            </a:r>
          </a:p>
        </p:txBody>
      </p:sp>
      <p:pic>
        <p:nvPicPr>
          <p:cNvPr id="4" name="Picture 4" descr="A screenshot of a cell phone&#10;&#10;Description generated with very high confidence">
            <a:extLst>
              <a:ext uri="{FF2B5EF4-FFF2-40B4-BE49-F238E27FC236}">
                <a16:creationId xmlns:a16="http://schemas.microsoft.com/office/drawing/2014/main" id="{AEA20F70-7481-4D31-AA4A-EB2EA06044A9}"/>
              </a:ext>
            </a:extLst>
          </p:cNvPr>
          <p:cNvPicPr>
            <a:picLocks noChangeAspect="1"/>
          </p:cNvPicPr>
          <p:nvPr/>
        </p:nvPicPr>
        <p:blipFill>
          <a:blip r:embed="rId2"/>
          <a:stretch>
            <a:fillRect/>
          </a:stretch>
        </p:blipFill>
        <p:spPr>
          <a:xfrm>
            <a:off x="6622211" y="3637493"/>
            <a:ext cx="5043577" cy="2400974"/>
          </a:xfrm>
          <a:prstGeom prst="rect">
            <a:avLst/>
          </a:prstGeom>
        </p:spPr>
      </p:pic>
      <p:sp>
        <p:nvSpPr>
          <p:cNvPr id="7" name="TextBox 6">
            <a:extLst>
              <a:ext uri="{FF2B5EF4-FFF2-40B4-BE49-F238E27FC236}">
                <a16:creationId xmlns:a16="http://schemas.microsoft.com/office/drawing/2014/main" id="{C97E003D-85F8-450F-92BE-77CA0F02CDDA}"/>
              </a:ext>
            </a:extLst>
          </p:cNvPr>
          <p:cNvSpPr txBox="1"/>
          <p:nvPr/>
        </p:nvSpPr>
        <p:spPr>
          <a:xfrm>
            <a:off x="1374473" y="3782679"/>
            <a:ext cx="5029199" cy="38370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keras.layers.Flatten</a:t>
            </a:r>
            <a:r>
              <a:rPr lang="en-US" dirty="0">
                <a:latin typeface="Consolas"/>
              </a:rPr>
              <a:t>(</a:t>
            </a:r>
            <a:r>
              <a:rPr lang="en-US" dirty="0" err="1">
                <a:latin typeface="Consolas"/>
              </a:rPr>
              <a:t>data_format</a:t>
            </a:r>
            <a:r>
              <a:rPr lang="en-US" dirty="0">
                <a:latin typeface="Consolas"/>
              </a:rPr>
              <a:t>=</a:t>
            </a:r>
            <a:r>
              <a:rPr lang="en-US" b="1" dirty="0">
                <a:latin typeface="Consolas"/>
              </a:rPr>
              <a:t>None</a:t>
            </a:r>
            <a:r>
              <a:rPr lang="en-US" dirty="0">
                <a:latin typeface="Consolas"/>
              </a:rPr>
              <a:t>)</a:t>
            </a:r>
            <a:endParaRPr lang="en-US" dirty="0"/>
          </a:p>
        </p:txBody>
      </p:sp>
    </p:spTree>
    <p:extLst>
      <p:ext uri="{BB962C8B-B14F-4D97-AF65-F5344CB8AC3E}">
        <p14:creationId xmlns:p14="http://schemas.microsoft.com/office/powerpoint/2010/main" val="222152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9FB1-9847-4D88-85FF-917641A3AA45}"/>
              </a:ext>
            </a:extLst>
          </p:cNvPr>
          <p:cNvSpPr>
            <a:spLocks noGrp="1"/>
          </p:cNvSpPr>
          <p:nvPr>
            <p:ph type="title"/>
          </p:nvPr>
        </p:nvSpPr>
        <p:spPr/>
        <p:txBody>
          <a:bodyPr/>
          <a:lstStyle/>
          <a:p>
            <a:r>
              <a:rPr lang="en-US" dirty="0" err="1"/>
              <a:t>Flatten's</a:t>
            </a:r>
            <a:r>
              <a:rPr lang="en-US" dirty="0"/>
              <a:t> position in the model</a:t>
            </a:r>
          </a:p>
        </p:txBody>
      </p:sp>
      <p:sp>
        <p:nvSpPr>
          <p:cNvPr id="3" name="Content Placeholder 2">
            <a:extLst>
              <a:ext uri="{FF2B5EF4-FFF2-40B4-BE49-F238E27FC236}">
                <a16:creationId xmlns:a16="http://schemas.microsoft.com/office/drawing/2014/main" id="{D948F670-35AC-47D2-A1C7-9984F1636B42}"/>
              </a:ext>
            </a:extLst>
          </p:cNvPr>
          <p:cNvSpPr>
            <a:spLocks noGrp="1"/>
          </p:cNvSpPr>
          <p:nvPr>
            <p:ph idx="1"/>
          </p:nvPr>
        </p:nvSpPr>
        <p:spPr/>
        <p:txBody>
          <a:bodyPr vert="horz" lIns="91440" tIns="45720" rIns="91440" bIns="45720" rtlCol="0" anchor="t">
            <a:normAutofit fontScale="92500"/>
          </a:bodyPr>
          <a:lstStyle/>
          <a:p>
            <a:r>
              <a:rPr lang="en-US" dirty="0"/>
              <a:t>The last stage of a Convolution Neural Network (CNN) is a classifier. </a:t>
            </a:r>
            <a:endParaRPr lang="en-US"/>
          </a:p>
          <a:p>
            <a:r>
              <a:rPr lang="en-US" dirty="0"/>
              <a:t>Flatten takes the output of the CNN and 'flattens' its structure to create a single long feature vector. This dense representation is the input to the Artificial Neural Network (ANN) classifier. </a:t>
            </a:r>
          </a:p>
          <a:p>
            <a:r>
              <a:rPr lang="en-US" dirty="0"/>
              <a:t>The flattening step is needed to make use of fully connected layers after the convolutional layers. Fully connected layers don't have a 'local' limitation like convolutional layers (which only observe some local part of an image by using convolutional filters)</a:t>
            </a:r>
          </a:p>
        </p:txBody>
      </p:sp>
    </p:spTree>
    <p:extLst>
      <p:ext uri="{BB962C8B-B14F-4D97-AF65-F5344CB8AC3E}">
        <p14:creationId xmlns:p14="http://schemas.microsoft.com/office/powerpoint/2010/main" val="352377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B1D0-09DF-4DFE-A9C3-099182716128}"/>
              </a:ext>
            </a:extLst>
          </p:cNvPr>
          <p:cNvSpPr>
            <a:spLocks noGrp="1"/>
          </p:cNvSpPr>
          <p:nvPr>
            <p:ph type="title"/>
          </p:nvPr>
        </p:nvSpPr>
        <p:spPr/>
        <p:txBody>
          <a:bodyPr/>
          <a:lstStyle/>
          <a:p>
            <a:r>
              <a:rPr lang="en-US" dirty="0"/>
              <a:t>IO Library and Gamepad controller</a:t>
            </a:r>
          </a:p>
        </p:txBody>
      </p:sp>
      <p:sp>
        <p:nvSpPr>
          <p:cNvPr id="3" name="Content Placeholder 2">
            <a:extLst>
              <a:ext uri="{FF2B5EF4-FFF2-40B4-BE49-F238E27FC236}">
                <a16:creationId xmlns:a16="http://schemas.microsoft.com/office/drawing/2014/main" id="{2C3D91CE-37E6-4FFD-B678-DC64A17C2A27}"/>
              </a:ext>
            </a:extLst>
          </p:cNvPr>
          <p:cNvSpPr>
            <a:spLocks noGrp="1"/>
          </p:cNvSpPr>
          <p:nvPr>
            <p:ph idx="1"/>
          </p:nvPr>
        </p:nvSpPr>
        <p:spPr/>
        <p:txBody>
          <a:bodyPr vert="horz" lIns="91440" tIns="45720" rIns="91440" bIns="45720" rtlCol="0" anchor="t">
            <a:normAutofit/>
          </a:bodyPr>
          <a:lstStyle/>
          <a:p>
            <a:r>
              <a:rPr lang="en-US" dirty="0"/>
              <a:t>The EVDEV package provides bindings to the generic input event interface in Linux. The </a:t>
            </a:r>
            <a:r>
              <a:rPr lang="en-US" dirty="0" err="1"/>
              <a:t>evdev</a:t>
            </a:r>
            <a:r>
              <a:rPr lang="en-US" dirty="0"/>
              <a:t> interface serves the purpose of passing events generated in the kernel directly to </a:t>
            </a:r>
            <a:r>
              <a:rPr lang="en-US" dirty="0" err="1"/>
              <a:t>userspace</a:t>
            </a:r>
            <a:r>
              <a:rPr lang="en-US" dirty="0"/>
              <a:t> through character devices that are typically located in /dev/input/.</a:t>
            </a:r>
          </a:p>
        </p:txBody>
      </p:sp>
      <p:sp>
        <p:nvSpPr>
          <p:cNvPr id="4" name="TextBox 3">
            <a:extLst>
              <a:ext uri="{FF2B5EF4-FFF2-40B4-BE49-F238E27FC236}">
                <a16:creationId xmlns:a16="http://schemas.microsoft.com/office/drawing/2014/main" id="{7F7EBB4B-7138-406D-9E8F-F0A1227F9D88}"/>
              </a:ext>
            </a:extLst>
          </p:cNvPr>
          <p:cNvSpPr txBox="1"/>
          <p:nvPr/>
        </p:nvSpPr>
        <p:spPr>
          <a:xfrm>
            <a:off x="4393721" y="4386532"/>
            <a:ext cx="6567577"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from </a:t>
            </a:r>
            <a:r>
              <a:rPr lang="en-US" dirty="0" err="1">
                <a:latin typeface="Consolas"/>
              </a:rPr>
              <a:t>evdev</a:t>
            </a:r>
            <a:r>
              <a:rPr lang="en-US" dirty="0">
                <a:latin typeface="Consolas"/>
              </a:rPr>
              <a:t> import </a:t>
            </a:r>
            <a:r>
              <a:rPr lang="en-US" dirty="0" err="1">
                <a:latin typeface="Consolas"/>
              </a:rPr>
              <a:t>InputDevice</a:t>
            </a:r>
            <a:r>
              <a:rPr lang="en-US" dirty="0">
                <a:latin typeface="Consolas"/>
              </a:rPr>
              <a:t>, categorize, </a:t>
            </a:r>
            <a:r>
              <a:rPr lang="en-US" dirty="0" err="1">
                <a:latin typeface="Consolas"/>
              </a:rPr>
              <a:t>ecodes</a:t>
            </a:r>
          </a:p>
          <a:p>
            <a:endParaRPr lang="en-US" dirty="0">
              <a:latin typeface="Consolas"/>
            </a:endParaRPr>
          </a:p>
          <a:p>
            <a:r>
              <a:rPr lang="en-US" dirty="0">
                <a:latin typeface="Consolas"/>
              </a:rPr>
              <a:t>gamepad = </a:t>
            </a:r>
            <a:r>
              <a:rPr lang="en-US" dirty="0" err="1">
                <a:latin typeface="Consolas"/>
              </a:rPr>
              <a:t>InputDevice</a:t>
            </a:r>
            <a:r>
              <a:rPr lang="en-US" dirty="0">
                <a:latin typeface="Consolas"/>
              </a:rPr>
              <a:t>('/dev/input/event0')</a:t>
            </a:r>
            <a:endParaRPr lang="en-US" dirty="0"/>
          </a:p>
        </p:txBody>
      </p:sp>
    </p:spTree>
    <p:extLst>
      <p:ext uri="{BB962C8B-B14F-4D97-AF65-F5344CB8AC3E}">
        <p14:creationId xmlns:p14="http://schemas.microsoft.com/office/powerpoint/2010/main" val="2395139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1D7D-9968-4773-A61D-15694C1923B9}"/>
              </a:ext>
            </a:extLst>
          </p:cNvPr>
          <p:cNvSpPr>
            <a:spLocks noGrp="1"/>
          </p:cNvSpPr>
          <p:nvPr>
            <p:ph type="title"/>
          </p:nvPr>
        </p:nvSpPr>
        <p:spPr/>
        <p:txBody>
          <a:bodyPr/>
          <a:lstStyle/>
          <a:p>
            <a:r>
              <a:rPr lang="en-US" dirty="0"/>
              <a:t>Dropout layer</a:t>
            </a:r>
          </a:p>
        </p:txBody>
      </p:sp>
      <p:sp>
        <p:nvSpPr>
          <p:cNvPr id="3" name="Content Placeholder 2">
            <a:extLst>
              <a:ext uri="{FF2B5EF4-FFF2-40B4-BE49-F238E27FC236}">
                <a16:creationId xmlns:a16="http://schemas.microsoft.com/office/drawing/2014/main" id="{30B26052-AD6F-4361-8D8A-B8B8CAB46E65}"/>
              </a:ext>
            </a:extLst>
          </p:cNvPr>
          <p:cNvSpPr>
            <a:spLocks noGrp="1"/>
          </p:cNvSpPr>
          <p:nvPr>
            <p:ph idx="1"/>
          </p:nvPr>
        </p:nvSpPr>
        <p:spPr>
          <a:xfrm>
            <a:off x="1141412" y="2249487"/>
            <a:ext cx="5952226" cy="3843637"/>
          </a:xfrm>
        </p:spPr>
        <p:txBody>
          <a:bodyPr vert="horz" lIns="91440" tIns="45720" rIns="91440" bIns="45720" rtlCol="0" anchor="t">
            <a:normAutofit fontScale="92500" lnSpcReduction="10000"/>
          </a:bodyPr>
          <a:lstStyle/>
          <a:p>
            <a:r>
              <a:rPr lang="en-US" dirty="0" err="1"/>
              <a:t>Keras.layers.Dropout</a:t>
            </a:r>
            <a:r>
              <a:rPr lang="en-US" dirty="0"/>
              <a:t> refers to ignoring units (i.e. neurons) during the training phase of certain set of neurons which is chosen at random. </a:t>
            </a:r>
          </a:p>
          <a:p>
            <a:r>
              <a:rPr lang="en-US" dirty="0"/>
              <a:t>Dropout is a regularization technique, which aims to reduce the complexity of the model with the goal to prevent overfitting</a:t>
            </a:r>
          </a:p>
          <a:p>
            <a:r>
              <a:rPr lang="en-US" dirty="0"/>
              <a:t>Dropout curbs the individual power of each neuron. It helps reduce a co-dependency relationship between neurons.</a:t>
            </a:r>
          </a:p>
        </p:txBody>
      </p:sp>
      <p:pic>
        <p:nvPicPr>
          <p:cNvPr id="4" name="Picture 4" descr="A close up of a map&#10;&#10;Description generated with high confidence">
            <a:extLst>
              <a:ext uri="{FF2B5EF4-FFF2-40B4-BE49-F238E27FC236}">
                <a16:creationId xmlns:a16="http://schemas.microsoft.com/office/drawing/2014/main" id="{E051F473-040F-40E5-9D36-CC6446862759}"/>
              </a:ext>
            </a:extLst>
          </p:cNvPr>
          <p:cNvPicPr>
            <a:picLocks noChangeAspect="1"/>
          </p:cNvPicPr>
          <p:nvPr/>
        </p:nvPicPr>
        <p:blipFill>
          <a:blip r:embed="rId2"/>
          <a:stretch>
            <a:fillRect/>
          </a:stretch>
        </p:blipFill>
        <p:spPr>
          <a:xfrm>
            <a:off x="7039155" y="2947912"/>
            <a:ext cx="4612257" cy="2097987"/>
          </a:xfrm>
          <a:prstGeom prst="rect">
            <a:avLst/>
          </a:prstGeom>
        </p:spPr>
      </p:pic>
      <p:sp>
        <p:nvSpPr>
          <p:cNvPr id="7" name="TextBox 6">
            <a:extLst>
              <a:ext uri="{FF2B5EF4-FFF2-40B4-BE49-F238E27FC236}">
                <a16:creationId xmlns:a16="http://schemas.microsoft.com/office/drawing/2014/main" id="{0C310883-CA1A-4528-813B-048ADC887F79}"/>
              </a:ext>
            </a:extLst>
          </p:cNvPr>
          <p:cNvSpPr txBox="1"/>
          <p:nvPr/>
        </p:nvSpPr>
        <p:spPr>
          <a:xfrm>
            <a:off x="1431983" y="5896151"/>
            <a:ext cx="985999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keras.layers.Dropout</a:t>
            </a:r>
            <a:r>
              <a:rPr lang="en-US" dirty="0">
                <a:latin typeface="Consolas"/>
              </a:rPr>
              <a:t>(rate, </a:t>
            </a:r>
            <a:r>
              <a:rPr lang="en-US" dirty="0" err="1">
                <a:latin typeface="Consolas"/>
              </a:rPr>
              <a:t>noise_shape</a:t>
            </a:r>
            <a:r>
              <a:rPr lang="en-US" dirty="0">
                <a:latin typeface="Consolas"/>
              </a:rPr>
              <a:t>=</a:t>
            </a:r>
            <a:r>
              <a:rPr lang="en-US" b="1" dirty="0">
                <a:latin typeface="Consolas"/>
              </a:rPr>
              <a:t>None</a:t>
            </a:r>
            <a:r>
              <a:rPr lang="en-US" dirty="0">
                <a:latin typeface="Consolas"/>
              </a:rPr>
              <a:t>, seed=</a:t>
            </a:r>
            <a:r>
              <a:rPr lang="en-US" b="1" dirty="0">
                <a:latin typeface="Consolas"/>
              </a:rPr>
              <a:t>None</a:t>
            </a:r>
            <a:r>
              <a:rPr lang="en-US" dirty="0">
                <a:latin typeface="Consolas"/>
              </a:rPr>
              <a:t>)</a:t>
            </a:r>
            <a:endParaRPr lang="en-US" dirty="0"/>
          </a:p>
        </p:txBody>
      </p:sp>
    </p:spTree>
    <p:extLst>
      <p:ext uri="{BB962C8B-B14F-4D97-AF65-F5344CB8AC3E}">
        <p14:creationId xmlns:p14="http://schemas.microsoft.com/office/powerpoint/2010/main" val="2789355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D3AF-AE87-4DC6-91FA-2B49FD92E506}"/>
              </a:ext>
            </a:extLst>
          </p:cNvPr>
          <p:cNvSpPr>
            <a:spLocks noGrp="1"/>
          </p:cNvSpPr>
          <p:nvPr>
            <p:ph type="title"/>
          </p:nvPr>
        </p:nvSpPr>
        <p:spPr/>
        <p:txBody>
          <a:bodyPr/>
          <a:lstStyle/>
          <a:p>
            <a:r>
              <a:rPr lang="en-US" dirty="0"/>
              <a:t>Dense layer</a:t>
            </a:r>
          </a:p>
        </p:txBody>
      </p:sp>
      <p:sp>
        <p:nvSpPr>
          <p:cNvPr id="3" name="Content Placeholder 2">
            <a:extLst>
              <a:ext uri="{FF2B5EF4-FFF2-40B4-BE49-F238E27FC236}">
                <a16:creationId xmlns:a16="http://schemas.microsoft.com/office/drawing/2014/main" id="{3820B9EF-1BDF-47D7-B883-28C5A3C1E87B}"/>
              </a:ext>
            </a:extLst>
          </p:cNvPr>
          <p:cNvSpPr>
            <a:spLocks noGrp="1"/>
          </p:cNvSpPr>
          <p:nvPr>
            <p:ph idx="1"/>
          </p:nvPr>
        </p:nvSpPr>
        <p:spPr>
          <a:xfrm>
            <a:off x="1141412" y="2249487"/>
            <a:ext cx="4083170" cy="3541714"/>
          </a:xfrm>
        </p:spPr>
        <p:txBody>
          <a:bodyPr vert="horz" lIns="91440" tIns="45720" rIns="91440" bIns="45720" rtlCol="0" anchor="t">
            <a:normAutofit/>
          </a:bodyPr>
          <a:lstStyle/>
          <a:p>
            <a:r>
              <a:rPr lang="en-US" dirty="0" err="1"/>
              <a:t>Keras.layers.Dense</a:t>
            </a:r>
            <a:r>
              <a:rPr lang="en-US" dirty="0"/>
              <a:t> - A dense layer is simply a layer where each unit or neuron is connected to each neuron in the next layer </a:t>
            </a:r>
          </a:p>
        </p:txBody>
      </p:sp>
      <p:pic>
        <p:nvPicPr>
          <p:cNvPr id="12" name="Picture 12">
            <a:extLst>
              <a:ext uri="{FF2B5EF4-FFF2-40B4-BE49-F238E27FC236}">
                <a16:creationId xmlns:a16="http://schemas.microsoft.com/office/drawing/2014/main" id="{A5715B3F-50A8-4C73-BF4E-E21F32247AC1}"/>
              </a:ext>
            </a:extLst>
          </p:cNvPr>
          <p:cNvPicPr>
            <a:picLocks noChangeAspect="1"/>
          </p:cNvPicPr>
          <p:nvPr/>
        </p:nvPicPr>
        <p:blipFill>
          <a:blip r:embed="rId2"/>
          <a:stretch>
            <a:fillRect/>
          </a:stretch>
        </p:blipFill>
        <p:spPr>
          <a:xfrm>
            <a:off x="6007849" y="554607"/>
            <a:ext cx="5107736" cy="3894107"/>
          </a:xfrm>
          <a:prstGeom prst="rect">
            <a:avLst/>
          </a:prstGeom>
        </p:spPr>
      </p:pic>
      <p:sp>
        <p:nvSpPr>
          <p:cNvPr id="15" name="TextBox 14">
            <a:extLst>
              <a:ext uri="{FF2B5EF4-FFF2-40B4-BE49-F238E27FC236}">
                <a16:creationId xmlns:a16="http://schemas.microsoft.com/office/drawing/2014/main" id="{804CC06C-676B-4493-B56E-38AF8CDA93AB}"/>
              </a:ext>
            </a:extLst>
          </p:cNvPr>
          <p:cNvSpPr txBox="1"/>
          <p:nvPr/>
        </p:nvSpPr>
        <p:spPr>
          <a:xfrm>
            <a:off x="1403228" y="4760341"/>
            <a:ext cx="9859991"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keras.layers.Dense</a:t>
            </a:r>
            <a:r>
              <a:rPr lang="en-US" dirty="0">
                <a:latin typeface="Consolas"/>
              </a:rPr>
              <a:t>(units, activation=None, </a:t>
            </a:r>
            <a:r>
              <a:rPr lang="en-US" dirty="0" err="1">
                <a:latin typeface="Consolas"/>
              </a:rPr>
              <a:t>use_bias</a:t>
            </a:r>
            <a:r>
              <a:rPr lang="en-US" dirty="0">
                <a:latin typeface="Consolas"/>
              </a:rPr>
              <a:t>=True, </a:t>
            </a:r>
            <a:r>
              <a:rPr lang="en-US" dirty="0" err="1">
                <a:latin typeface="Consolas"/>
              </a:rPr>
              <a:t>kernel_initializer</a:t>
            </a:r>
            <a:r>
              <a:rPr lang="en-US" dirty="0">
                <a:latin typeface="Consolas"/>
              </a:rPr>
              <a:t>='</a:t>
            </a:r>
            <a:r>
              <a:rPr lang="en-US" dirty="0" err="1">
                <a:latin typeface="Consolas"/>
              </a:rPr>
              <a:t>glorot_uniform</a:t>
            </a:r>
            <a:r>
              <a:rPr lang="en-US" dirty="0">
                <a:latin typeface="Consolas"/>
              </a:rPr>
              <a:t>', </a:t>
            </a:r>
            <a:r>
              <a:rPr lang="en-US" dirty="0" err="1">
                <a:latin typeface="Consolas"/>
              </a:rPr>
              <a:t>bias_initializer</a:t>
            </a:r>
            <a:r>
              <a:rPr lang="en-US" dirty="0">
                <a:latin typeface="Consolas"/>
              </a:rPr>
              <a:t>='zeros', </a:t>
            </a:r>
            <a:r>
              <a:rPr lang="en-US" dirty="0" err="1">
                <a:latin typeface="Consolas"/>
              </a:rPr>
              <a:t>kernel_regularizer</a:t>
            </a:r>
            <a:r>
              <a:rPr lang="en-US" dirty="0">
                <a:latin typeface="Consolas"/>
              </a:rPr>
              <a:t>=None, </a:t>
            </a:r>
            <a:r>
              <a:rPr lang="en-US" dirty="0" err="1">
                <a:latin typeface="Consolas"/>
              </a:rPr>
              <a:t>bias_regularizer</a:t>
            </a:r>
            <a:r>
              <a:rPr lang="en-US" dirty="0">
                <a:latin typeface="Consolas"/>
              </a:rPr>
              <a:t>=None, </a:t>
            </a:r>
            <a:r>
              <a:rPr lang="en-US" dirty="0" err="1">
                <a:latin typeface="Consolas"/>
              </a:rPr>
              <a:t>activity_regularizer</a:t>
            </a:r>
            <a:r>
              <a:rPr lang="en-US" dirty="0">
                <a:latin typeface="Consolas"/>
              </a:rPr>
              <a:t>=None, </a:t>
            </a:r>
            <a:r>
              <a:rPr lang="en-US" dirty="0" err="1">
                <a:latin typeface="Consolas"/>
              </a:rPr>
              <a:t>kernel_constraint</a:t>
            </a:r>
            <a:r>
              <a:rPr lang="en-US" dirty="0">
                <a:latin typeface="Consolas"/>
              </a:rPr>
              <a:t>=None, </a:t>
            </a:r>
            <a:r>
              <a:rPr lang="en-US" dirty="0" err="1">
                <a:latin typeface="Consolas"/>
              </a:rPr>
              <a:t>bias_constraint</a:t>
            </a:r>
            <a:r>
              <a:rPr lang="en-US" dirty="0">
                <a:latin typeface="Consolas"/>
              </a:rPr>
              <a:t>=None)</a:t>
            </a:r>
            <a:endParaRPr lang="en-US" dirty="0"/>
          </a:p>
        </p:txBody>
      </p:sp>
    </p:spTree>
    <p:extLst>
      <p:ext uri="{BB962C8B-B14F-4D97-AF65-F5344CB8AC3E}">
        <p14:creationId xmlns:p14="http://schemas.microsoft.com/office/powerpoint/2010/main" val="2287202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93B5-381C-4336-8E2D-045E65723E1F}"/>
              </a:ext>
            </a:extLst>
          </p:cNvPr>
          <p:cNvSpPr>
            <a:spLocks noGrp="1"/>
          </p:cNvSpPr>
          <p:nvPr>
            <p:ph type="title"/>
          </p:nvPr>
        </p:nvSpPr>
        <p:spPr/>
        <p:txBody>
          <a:bodyPr/>
          <a:lstStyle/>
          <a:p>
            <a:r>
              <a:rPr lang="en-US" dirty="0"/>
              <a:t>Instantiate a model object</a:t>
            </a:r>
          </a:p>
        </p:txBody>
      </p:sp>
      <p:sp>
        <p:nvSpPr>
          <p:cNvPr id="3" name="Content Placeholder 2">
            <a:extLst>
              <a:ext uri="{FF2B5EF4-FFF2-40B4-BE49-F238E27FC236}">
                <a16:creationId xmlns:a16="http://schemas.microsoft.com/office/drawing/2014/main" id="{A7223F68-42E0-4B31-A054-9931D2C6E8A5}"/>
              </a:ext>
            </a:extLst>
          </p:cNvPr>
          <p:cNvSpPr>
            <a:spLocks noGrp="1"/>
          </p:cNvSpPr>
          <p:nvPr>
            <p:ph idx="1"/>
          </p:nvPr>
        </p:nvSpPr>
        <p:spPr/>
        <p:txBody>
          <a:bodyPr vert="horz" lIns="91440" tIns="45720" rIns="91440" bIns="45720" rtlCol="0" anchor="t">
            <a:normAutofit/>
          </a:bodyPr>
          <a:lstStyle/>
          <a:p>
            <a:r>
              <a:rPr lang="en-US" dirty="0"/>
              <a:t>Define the model input and output.</a:t>
            </a:r>
          </a:p>
          <a:p>
            <a:r>
              <a:rPr lang="en-US" dirty="0"/>
              <a:t>Display a summary of the model configuration.</a:t>
            </a:r>
          </a:p>
        </p:txBody>
      </p:sp>
      <p:sp>
        <p:nvSpPr>
          <p:cNvPr id="5" name="TextBox 4">
            <a:extLst>
              <a:ext uri="{FF2B5EF4-FFF2-40B4-BE49-F238E27FC236}">
                <a16:creationId xmlns:a16="http://schemas.microsoft.com/office/drawing/2014/main" id="{50CBA7BE-D661-4C9D-A141-F113AE793EFB}"/>
              </a:ext>
            </a:extLst>
          </p:cNvPr>
          <p:cNvSpPr txBox="1"/>
          <p:nvPr/>
        </p:nvSpPr>
        <p:spPr>
          <a:xfrm>
            <a:off x="1144436" y="3797057"/>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model = Model(inputs=[</a:t>
            </a:r>
            <a:r>
              <a:rPr lang="en-US" dirty="0" err="1">
                <a:latin typeface="Consolas"/>
              </a:rPr>
              <a:t>image_inp</a:t>
            </a:r>
            <a:r>
              <a:rPr lang="en-US" dirty="0">
                <a:latin typeface="Consolas"/>
              </a:rPr>
              <a:t>], outputs=[</a:t>
            </a:r>
            <a:r>
              <a:rPr lang="en-US" dirty="0" err="1">
                <a:latin typeface="Consolas"/>
              </a:rPr>
              <a:t>angle_out</a:t>
            </a:r>
            <a:r>
              <a:rPr lang="en-US" dirty="0">
                <a:latin typeface="Consolas"/>
              </a:rPr>
              <a:t>])</a:t>
            </a:r>
          </a:p>
          <a:p>
            <a:endParaRPr lang="en-US" dirty="0">
              <a:latin typeface="Consolas"/>
            </a:endParaRPr>
          </a:p>
          <a:p>
            <a:r>
              <a:rPr lang="en-US" dirty="0" err="1">
                <a:latin typeface="Consolas"/>
              </a:rPr>
              <a:t>model.summary</a:t>
            </a:r>
            <a:r>
              <a:rPr lang="en-US" dirty="0">
                <a:latin typeface="Consolas"/>
              </a:rPr>
              <a:t>()</a:t>
            </a:r>
            <a:endParaRPr lang="en-US" dirty="0"/>
          </a:p>
        </p:txBody>
      </p:sp>
    </p:spTree>
    <p:extLst>
      <p:ext uri="{BB962C8B-B14F-4D97-AF65-F5344CB8AC3E}">
        <p14:creationId xmlns:p14="http://schemas.microsoft.com/office/powerpoint/2010/main" val="406535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6174-20E7-480E-AED8-859F3B666AC4}"/>
              </a:ext>
            </a:extLst>
          </p:cNvPr>
          <p:cNvSpPr>
            <a:spLocks noGrp="1"/>
          </p:cNvSpPr>
          <p:nvPr>
            <p:ph type="title"/>
          </p:nvPr>
        </p:nvSpPr>
        <p:spPr/>
        <p:txBody>
          <a:bodyPr/>
          <a:lstStyle/>
          <a:p>
            <a:r>
              <a:rPr lang="en-US" dirty="0" err="1"/>
              <a:t>Keras</a:t>
            </a:r>
            <a:r>
              <a:rPr lang="en-US" dirty="0"/>
              <a:t> Callbacks</a:t>
            </a:r>
          </a:p>
        </p:txBody>
      </p:sp>
      <p:sp>
        <p:nvSpPr>
          <p:cNvPr id="3" name="Content Placeholder 2">
            <a:extLst>
              <a:ext uri="{FF2B5EF4-FFF2-40B4-BE49-F238E27FC236}">
                <a16:creationId xmlns:a16="http://schemas.microsoft.com/office/drawing/2014/main" id="{EF15F695-35BC-4759-9B4A-F07F8096D84D}"/>
              </a:ext>
            </a:extLst>
          </p:cNvPr>
          <p:cNvSpPr>
            <a:spLocks noGrp="1"/>
          </p:cNvSpPr>
          <p:nvPr>
            <p:ph idx="1"/>
          </p:nvPr>
        </p:nvSpPr>
        <p:spPr/>
        <p:txBody>
          <a:bodyPr vert="horz" lIns="91440" tIns="45720" rIns="91440" bIns="45720" rtlCol="0" anchor="t">
            <a:normAutofit/>
          </a:bodyPr>
          <a:lstStyle/>
          <a:p>
            <a:r>
              <a:rPr lang="en-US" dirty="0"/>
              <a:t>A callback is a set of functions to be applied at given stages of the training procedure. Use callbacks to get a view on internal states and statistics of the model during training.</a:t>
            </a:r>
          </a:p>
        </p:txBody>
      </p:sp>
      <p:sp>
        <p:nvSpPr>
          <p:cNvPr id="5" name="TextBox 4">
            <a:extLst>
              <a:ext uri="{FF2B5EF4-FFF2-40B4-BE49-F238E27FC236}">
                <a16:creationId xmlns:a16="http://schemas.microsoft.com/office/drawing/2014/main" id="{56C93721-41FB-4654-952A-77D9E14E89F2}"/>
              </a:ext>
            </a:extLst>
          </p:cNvPr>
          <p:cNvSpPr txBox="1"/>
          <p:nvPr/>
        </p:nvSpPr>
        <p:spPr>
          <a:xfrm>
            <a:off x="1173191" y="4257133"/>
            <a:ext cx="9859991"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early_stop</a:t>
            </a:r>
            <a:r>
              <a:rPr lang="en-US" dirty="0">
                <a:latin typeface="Consolas"/>
              </a:rPr>
              <a:t>  = </a:t>
            </a:r>
            <a:r>
              <a:rPr lang="en-US" dirty="0" err="1">
                <a:latin typeface="Consolas"/>
              </a:rPr>
              <a:t>EarlyStopping</a:t>
            </a:r>
            <a:r>
              <a:rPr lang="en-US" dirty="0">
                <a:latin typeface="Consolas"/>
              </a:rPr>
              <a:t>(monitor='</a:t>
            </a:r>
            <a:r>
              <a:rPr lang="en-US" dirty="0" err="1">
                <a:latin typeface="Consolas"/>
              </a:rPr>
              <a:t>val_loss</a:t>
            </a:r>
            <a:r>
              <a:rPr lang="en-US" dirty="0">
                <a:latin typeface="Consolas"/>
              </a:rPr>
              <a:t>', </a:t>
            </a:r>
            <a:r>
              <a:rPr lang="en-US" dirty="0" err="1">
                <a:latin typeface="Consolas"/>
              </a:rPr>
              <a:t>min_delta</a:t>
            </a:r>
            <a:r>
              <a:rPr lang="en-US" dirty="0">
                <a:latin typeface="Consolas"/>
              </a:rPr>
              <a:t>=0.001, patience=2, mode='min', verbose=1)</a:t>
            </a:r>
            <a:endParaRPr lang="en-US" dirty="0"/>
          </a:p>
          <a:p>
            <a:endParaRPr lang="en-US" dirty="0">
              <a:latin typeface="Consolas"/>
            </a:endParaRPr>
          </a:p>
          <a:p>
            <a:r>
              <a:rPr lang="en-US" dirty="0">
                <a:latin typeface="Consolas"/>
              </a:rPr>
              <a:t>checkpoint  = </a:t>
            </a:r>
            <a:r>
              <a:rPr lang="en-US" dirty="0" err="1">
                <a:latin typeface="Consolas"/>
              </a:rPr>
              <a:t>ModelCheckpoint</a:t>
            </a:r>
            <a:r>
              <a:rPr lang="en-US" dirty="0">
                <a:latin typeface="Consolas"/>
              </a:rPr>
              <a:t>('weights.hdf5', monitor='</a:t>
            </a:r>
            <a:r>
              <a:rPr lang="en-US" dirty="0" err="1">
                <a:latin typeface="Consolas"/>
              </a:rPr>
              <a:t>val_loss</a:t>
            </a:r>
            <a:r>
              <a:rPr lang="en-US" dirty="0">
                <a:latin typeface="Consolas"/>
              </a:rPr>
              <a:t>', verbose=1, </a:t>
            </a:r>
            <a:r>
              <a:rPr lang="en-US" dirty="0" err="1">
                <a:latin typeface="Consolas"/>
              </a:rPr>
              <a:t>save_best_only</a:t>
            </a:r>
            <a:r>
              <a:rPr lang="en-US" dirty="0">
                <a:latin typeface="Consolas"/>
              </a:rPr>
              <a:t>=True, mode='min', period=1)</a:t>
            </a:r>
            <a:endParaRPr lang="en-US" dirty="0"/>
          </a:p>
        </p:txBody>
      </p:sp>
    </p:spTree>
    <p:extLst>
      <p:ext uri="{BB962C8B-B14F-4D97-AF65-F5344CB8AC3E}">
        <p14:creationId xmlns:p14="http://schemas.microsoft.com/office/powerpoint/2010/main" val="3392585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6174-20E7-480E-AED8-859F3B666AC4}"/>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EF15F695-35BC-4759-9B4A-F07F8096D84D}"/>
              </a:ext>
            </a:extLst>
          </p:cNvPr>
          <p:cNvSpPr>
            <a:spLocks noGrp="1"/>
          </p:cNvSpPr>
          <p:nvPr>
            <p:ph idx="1"/>
          </p:nvPr>
        </p:nvSpPr>
        <p:spPr/>
        <p:txBody>
          <a:bodyPr vert="horz" lIns="91440" tIns="45720" rIns="91440" bIns="45720" rtlCol="0" anchor="t">
            <a:normAutofit/>
          </a:bodyPr>
          <a:lstStyle/>
          <a:p>
            <a:r>
              <a:rPr lang="en-US" dirty="0"/>
              <a:t>Define a generator for training data, and another for validation.</a:t>
            </a:r>
          </a:p>
        </p:txBody>
      </p:sp>
      <p:sp>
        <p:nvSpPr>
          <p:cNvPr id="5" name="TextBox 4">
            <a:extLst>
              <a:ext uri="{FF2B5EF4-FFF2-40B4-BE49-F238E27FC236}">
                <a16:creationId xmlns:a16="http://schemas.microsoft.com/office/drawing/2014/main" id="{56C93721-41FB-4654-952A-77D9E14E89F2}"/>
              </a:ext>
            </a:extLst>
          </p:cNvPr>
          <p:cNvSpPr txBox="1"/>
          <p:nvPr/>
        </p:nvSpPr>
        <p:spPr>
          <a:xfrm>
            <a:off x="1173191" y="4257133"/>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gen_train</a:t>
            </a:r>
            <a:r>
              <a:rPr lang="en-US" dirty="0">
                <a:latin typeface="Consolas"/>
              </a:rPr>
              <a:t> = </a:t>
            </a:r>
            <a:r>
              <a:rPr lang="en-US" dirty="0" err="1">
                <a:latin typeface="Consolas"/>
              </a:rPr>
              <a:t>BatchGenerator</a:t>
            </a:r>
            <a:r>
              <a:rPr lang="en-US" dirty="0">
                <a:latin typeface="Consolas"/>
              </a:rPr>
              <a:t>(</a:t>
            </a:r>
            <a:r>
              <a:rPr lang="en-US" dirty="0" err="1">
                <a:latin typeface="Consolas"/>
              </a:rPr>
              <a:t>session_t</a:t>
            </a:r>
            <a:r>
              <a:rPr lang="en-US" dirty="0">
                <a:latin typeface="Consolas"/>
              </a:rPr>
              <a:t>, </a:t>
            </a:r>
            <a:r>
              <a:rPr lang="en-US" dirty="0" err="1">
                <a:latin typeface="Consolas"/>
              </a:rPr>
              <a:t>batch_num</a:t>
            </a:r>
            <a:r>
              <a:rPr lang="en-US" dirty="0">
                <a:latin typeface="Consolas"/>
              </a:rPr>
              <a:t>)</a:t>
            </a:r>
            <a:endParaRPr lang="en-US" dirty="0"/>
          </a:p>
          <a:p>
            <a:r>
              <a:rPr lang="en-US" dirty="0" err="1">
                <a:latin typeface="Consolas"/>
              </a:rPr>
              <a:t>gen_valid</a:t>
            </a:r>
            <a:r>
              <a:rPr lang="en-US" dirty="0">
                <a:latin typeface="Consolas"/>
              </a:rPr>
              <a:t> = </a:t>
            </a:r>
            <a:r>
              <a:rPr lang="en-US" dirty="0" err="1">
                <a:latin typeface="Consolas"/>
              </a:rPr>
              <a:t>BatchGenerator</a:t>
            </a:r>
            <a:r>
              <a:rPr lang="en-US" dirty="0">
                <a:latin typeface="Consolas"/>
              </a:rPr>
              <a:t>(</a:t>
            </a:r>
            <a:r>
              <a:rPr lang="en-US" dirty="0" err="1">
                <a:latin typeface="Consolas"/>
              </a:rPr>
              <a:t>session_v</a:t>
            </a:r>
            <a:r>
              <a:rPr lang="en-US" dirty="0">
                <a:latin typeface="Consolas"/>
              </a:rPr>
              <a:t>, </a:t>
            </a:r>
            <a:r>
              <a:rPr lang="en-US" dirty="0" err="1">
                <a:latin typeface="Consolas"/>
              </a:rPr>
              <a:t>batch_num</a:t>
            </a:r>
            <a:r>
              <a:rPr lang="en-US" dirty="0">
                <a:latin typeface="Consolas"/>
              </a:rPr>
              <a:t>, augment = False)  </a:t>
            </a:r>
            <a:endParaRPr lang="en-US" dirty="0">
              <a:latin typeface="Tw Cen MT" panose="020B0602020104020603"/>
            </a:endParaRPr>
          </a:p>
          <a:p>
            <a:r>
              <a:rPr lang="en-US" dirty="0">
                <a:latin typeface="Consolas"/>
              </a:rPr>
              <a:t>            # the validation data set does not modify the image</a:t>
            </a:r>
            <a:endParaRPr lang="en-US" dirty="0"/>
          </a:p>
        </p:txBody>
      </p:sp>
      <p:pic>
        <p:nvPicPr>
          <p:cNvPr id="4" name="Picture 5" descr="A close up of a sign&#10;&#10;Description generated with very high confidence">
            <a:extLst>
              <a:ext uri="{FF2B5EF4-FFF2-40B4-BE49-F238E27FC236}">
                <a16:creationId xmlns:a16="http://schemas.microsoft.com/office/drawing/2014/main" id="{8723C1FA-9DC6-46DF-B0AF-7DAEA021B65C}"/>
              </a:ext>
            </a:extLst>
          </p:cNvPr>
          <p:cNvPicPr>
            <a:picLocks noChangeAspect="1"/>
          </p:cNvPicPr>
          <p:nvPr/>
        </p:nvPicPr>
        <p:blipFill>
          <a:blip r:embed="rId2"/>
          <a:stretch>
            <a:fillRect/>
          </a:stretch>
        </p:blipFill>
        <p:spPr>
          <a:xfrm>
            <a:off x="9069148" y="71527"/>
            <a:ext cx="2105025" cy="2171700"/>
          </a:xfrm>
          <a:prstGeom prst="rect">
            <a:avLst/>
          </a:prstGeom>
        </p:spPr>
      </p:pic>
    </p:spTree>
    <p:extLst>
      <p:ext uri="{BB962C8B-B14F-4D97-AF65-F5344CB8AC3E}">
        <p14:creationId xmlns:p14="http://schemas.microsoft.com/office/powerpoint/2010/main" val="3563445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A845-7F85-4C23-B58C-AC83A74503FD}"/>
              </a:ext>
            </a:extLst>
          </p:cNvPr>
          <p:cNvSpPr>
            <a:spLocks noGrp="1"/>
          </p:cNvSpPr>
          <p:nvPr>
            <p:ph type="title"/>
          </p:nvPr>
        </p:nvSpPr>
        <p:spPr/>
        <p:txBody>
          <a:bodyPr/>
          <a:lstStyle/>
          <a:p>
            <a:r>
              <a:rPr lang="en-US" dirty="0"/>
              <a:t>Drive</a:t>
            </a:r>
          </a:p>
        </p:txBody>
      </p:sp>
      <p:sp>
        <p:nvSpPr>
          <p:cNvPr id="3" name="Content Placeholder 2">
            <a:extLst>
              <a:ext uri="{FF2B5EF4-FFF2-40B4-BE49-F238E27FC236}">
                <a16:creationId xmlns:a16="http://schemas.microsoft.com/office/drawing/2014/main" id="{74FCE4AD-BCCE-4E89-8DF2-8ED31E557EDF}"/>
              </a:ext>
            </a:extLst>
          </p:cNvPr>
          <p:cNvSpPr>
            <a:spLocks noGrp="1"/>
          </p:cNvSpPr>
          <p:nvPr>
            <p:ph idx="1"/>
          </p:nvPr>
        </p:nvSpPr>
        <p:spPr/>
        <p:txBody>
          <a:bodyPr vert="horz" lIns="91440" tIns="45720" rIns="91440" bIns="45720" rtlCol="0" anchor="t">
            <a:normAutofit/>
          </a:bodyPr>
          <a:lstStyle/>
          <a:p>
            <a:r>
              <a:rPr lang="en-US" dirty="0"/>
              <a:t>The vehicle can drive autonomously by loading the trained model and weights and then 'fed' video of the line placed on the ground. The model will output the predicted </a:t>
            </a:r>
            <a:r>
              <a:rPr lang="en-US" i="1" dirty="0"/>
              <a:t>steering angle</a:t>
            </a:r>
            <a:r>
              <a:rPr lang="en-US" dirty="0"/>
              <a:t>. </a:t>
            </a:r>
          </a:p>
        </p:txBody>
      </p:sp>
    </p:spTree>
    <p:extLst>
      <p:ext uri="{BB962C8B-B14F-4D97-AF65-F5344CB8AC3E}">
        <p14:creationId xmlns:p14="http://schemas.microsoft.com/office/powerpoint/2010/main" val="212880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Load the model</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r>
              <a:rPr lang="en-US" dirty="0"/>
              <a:t>Load one of the trained models... some perform better than others!</a:t>
            </a:r>
          </a:p>
        </p:txBody>
      </p:sp>
      <p:sp>
        <p:nvSpPr>
          <p:cNvPr id="7" name="TextBox 6">
            <a:extLst>
              <a:ext uri="{FF2B5EF4-FFF2-40B4-BE49-F238E27FC236}">
                <a16:creationId xmlns:a16="http://schemas.microsoft.com/office/drawing/2014/main" id="{D833C6B4-6297-4552-9412-D445664871B9}"/>
              </a:ext>
            </a:extLst>
          </p:cNvPr>
          <p:cNvSpPr txBox="1"/>
          <p:nvPr/>
        </p:nvSpPr>
        <p:spPr>
          <a:xfrm>
            <a:off x="1173191" y="3250717"/>
            <a:ext cx="9859991" cy="286232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print('begin model load...')</a:t>
            </a:r>
            <a:endParaRPr lang="en-US" dirty="0"/>
          </a:p>
          <a:p>
            <a:r>
              <a:rPr lang="en-US" dirty="0">
                <a:latin typeface="Consolas"/>
              </a:rPr>
              <a:t>model = </a:t>
            </a:r>
            <a:r>
              <a:rPr lang="en-US" dirty="0" err="1">
                <a:latin typeface="Consolas"/>
              </a:rPr>
              <a:t>keras.models.load_model</a:t>
            </a:r>
            <a:r>
              <a:rPr lang="en-US" dirty="0">
                <a:latin typeface="Consolas"/>
              </a:rPr>
              <a:t>('weights12-7-18.hdf5', </a:t>
            </a:r>
            <a:r>
              <a:rPr lang="en-US" dirty="0" err="1">
                <a:latin typeface="Consolas"/>
              </a:rPr>
              <a:t>custom_objects</a:t>
            </a:r>
            <a:r>
              <a:rPr lang="en-US" dirty="0">
                <a:latin typeface="Consolas"/>
              </a:rPr>
              <a:t>=</a:t>
            </a:r>
            <a:r>
              <a:rPr lang="en-US" dirty="0" err="1">
                <a:latin typeface="Consolas"/>
              </a:rPr>
              <a:t>customObjects</a:t>
            </a:r>
            <a:r>
              <a:rPr lang="en-US" dirty="0">
                <a:latin typeface="Consolas"/>
              </a:rPr>
              <a:t>)       # well defined model with good training data</a:t>
            </a:r>
            <a:endParaRPr lang="en-US" dirty="0"/>
          </a:p>
          <a:p>
            <a:r>
              <a:rPr lang="en-US" dirty="0">
                <a:latin typeface="Consolas"/>
              </a:rPr>
              <a:t>#model = </a:t>
            </a:r>
            <a:r>
              <a:rPr lang="en-US" dirty="0" err="1">
                <a:latin typeface="Consolas"/>
              </a:rPr>
              <a:t>keras.models.load_model</a:t>
            </a:r>
            <a:r>
              <a:rPr lang="en-US" dirty="0">
                <a:latin typeface="Consolas"/>
              </a:rPr>
              <a:t>('weights11-11-18.hdf5', </a:t>
            </a:r>
            <a:r>
              <a:rPr lang="en-US" dirty="0" err="1">
                <a:latin typeface="Consolas"/>
              </a:rPr>
              <a:t>custom_objects</a:t>
            </a:r>
            <a:r>
              <a:rPr lang="en-US" dirty="0">
                <a:latin typeface="Consolas"/>
              </a:rPr>
              <a:t>=</a:t>
            </a:r>
            <a:r>
              <a:rPr lang="en-US" dirty="0" err="1">
                <a:latin typeface="Consolas"/>
              </a:rPr>
              <a:t>customObjects</a:t>
            </a:r>
            <a:r>
              <a:rPr lang="en-US" dirty="0">
                <a:latin typeface="Consolas"/>
              </a:rPr>
              <a:t>)     # poorly defined model with good training data</a:t>
            </a:r>
            <a:endParaRPr lang="en-US" dirty="0"/>
          </a:p>
          <a:p>
            <a:r>
              <a:rPr lang="en-US" dirty="0">
                <a:latin typeface="Consolas"/>
              </a:rPr>
              <a:t>#model = </a:t>
            </a:r>
            <a:r>
              <a:rPr lang="en-US" dirty="0" err="1">
                <a:latin typeface="Consolas"/>
              </a:rPr>
              <a:t>keras.models.load_model</a:t>
            </a:r>
            <a:r>
              <a:rPr lang="en-US" dirty="0">
                <a:latin typeface="Consolas"/>
              </a:rPr>
              <a:t>('weightsLane11-24-18.hdf5', </a:t>
            </a:r>
            <a:r>
              <a:rPr lang="en-US" dirty="0" err="1">
                <a:latin typeface="Consolas"/>
              </a:rPr>
              <a:t>custom_objects</a:t>
            </a:r>
            <a:r>
              <a:rPr lang="en-US" dirty="0">
                <a:latin typeface="Consolas"/>
              </a:rPr>
              <a:t>=</a:t>
            </a:r>
            <a:r>
              <a:rPr lang="en-US" dirty="0" err="1">
                <a:latin typeface="Consolas"/>
              </a:rPr>
              <a:t>customObjects</a:t>
            </a:r>
            <a:r>
              <a:rPr lang="en-US" dirty="0">
                <a:latin typeface="Consolas"/>
              </a:rPr>
              <a:t>) # poorly defined model with poor training data</a:t>
            </a:r>
            <a:endParaRPr lang="en-US" dirty="0"/>
          </a:p>
          <a:p>
            <a:r>
              <a:rPr lang="en-US" dirty="0">
                <a:latin typeface="Consolas"/>
              </a:rPr>
              <a:t>print('model loaded')</a:t>
            </a:r>
            <a:endParaRPr lang="en-US" dirty="0"/>
          </a:p>
        </p:txBody>
      </p:sp>
    </p:spTree>
    <p:extLst>
      <p:ext uri="{BB962C8B-B14F-4D97-AF65-F5344CB8AC3E}">
        <p14:creationId xmlns:p14="http://schemas.microsoft.com/office/powerpoint/2010/main" val="1354462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Configure the Hardware</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r>
              <a:rPr lang="en-US" dirty="0"/>
              <a:t>Setup the camera and the motors.</a:t>
            </a:r>
          </a:p>
        </p:txBody>
      </p:sp>
      <p:sp>
        <p:nvSpPr>
          <p:cNvPr id="7" name="TextBox 6">
            <a:extLst>
              <a:ext uri="{FF2B5EF4-FFF2-40B4-BE49-F238E27FC236}">
                <a16:creationId xmlns:a16="http://schemas.microsoft.com/office/drawing/2014/main" id="{D833C6B4-6297-4552-9412-D445664871B9}"/>
              </a:ext>
            </a:extLst>
          </p:cNvPr>
          <p:cNvSpPr txBox="1"/>
          <p:nvPr/>
        </p:nvSpPr>
        <p:spPr>
          <a:xfrm>
            <a:off x="1173191" y="3250717"/>
            <a:ext cx="9859991"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car.setup</a:t>
            </a:r>
            <a:r>
              <a:rPr lang="en-US" dirty="0">
                <a:latin typeface="Consolas"/>
              </a:rPr>
              <a:t>()</a:t>
            </a:r>
            <a:endParaRPr lang="en-US" dirty="0"/>
          </a:p>
          <a:p>
            <a:r>
              <a:rPr lang="en-US" dirty="0" err="1">
                <a:latin typeface="Consolas"/>
              </a:rPr>
              <a:t>rawCapture</a:t>
            </a:r>
            <a:r>
              <a:rPr lang="en-US" dirty="0">
                <a:latin typeface="Consolas"/>
              </a:rPr>
              <a:t> = </a:t>
            </a:r>
            <a:r>
              <a:rPr lang="en-US" dirty="0" err="1">
                <a:latin typeface="Consolas"/>
              </a:rPr>
              <a:t>PiRGBArray</a:t>
            </a:r>
            <a:r>
              <a:rPr lang="en-US" dirty="0">
                <a:latin typeface="Consolas"/>
              </a:rPr>
              <a:t>(</a:t>
            </a:r>
            <a:r>
              <a:rPr lang="en-US" dirty="0" err="1">
                <a:latin typeface="Consolas"/>
              </a:rPr>
              <a:t>car.camera</a:t>
            </a:r>
            <a:r>
              <a:rPr lang="en-US" dirty="0">
                <a:latin typeface="Consolas"/>
              </a:rPr>
              <a:t>, size=(</a:t>
            </a:r>
            <a:r>
              <a:rPr lang="en-US" dirty="0" err="1">
                <a:latin typeface="Consolas"/>
              </a:rPr>
              <a:t>car.FRAME_W</a:t>
            </a:r>
            <a:r>
              <a:rPr lang="en-US" dirty="0">
                <a:latin typeface="Consolas"/>
              </a:rPr>
              <a:t>, </a:t>
            </a:r>
            <a:r>
              <a:rPr lang="en-US" dirty="0" err="1">
                <a:latin typeface="Consolas"/>
              </a:rPr>
              <a:t>car.FRAME_H</a:t>
            </a:r>
            <a:r>
              <a:rPr lang="en-US" dirty="0">
                <a:latin typeface="Consolas"/>
              </a:rPr>
              <a:t>))</a:t>
            </a:r>
            <a:endParaRPr lang="en-US" dirty="0"/>
          </a:p>
          <a:p>
            <a:r>
              <a:rPr lang="en-US" dirty="0" err="1">
                <a:latin typeface="Consolas"/>
              </a:rPr>
              <a:t>time.sleep</a:t>
            </a:r>
            <a:r>
              <a:rPr lang="en-US" dirty="0">
                <a:latin typeface="Consolas"/>
              </a:rPr>
              <a:t>(0.1)</a:t>
            </a:r>
            <a:endParaRPr lang="en-US" dirty="0"/>
          </a:p>
          <a:p>
            <a:r>
              <a:rPr lang="en-US" dirty="0">
                <a:latin typeface="Consolas"/>
              </a:rPr>
              <a:t>counter = 0</a:t>
            </a:r>
            <a:endParaRPr lang="en-US" dirty="0"/>
          </a:p>
          <a:p>
            <a:endParaRPr lang="en-US"/>
          </a:p>
          <a:p>
            <a:r>
              <a:rPr lang="en-US" dirty="0">
                <a:latin typeface="Consolas"/>
              </a:rPr>
              <a:t>print('Calibrated steering - centered now')</a:t>
            </a:r>
            <a:endParaRPr lang="en-US" dirty="0"/>
          </a:p>
          <a:p>
            <a:r>
              <a:rPr lang="en-US" dirty="0" err="1">
                <a:latin typeface="Consolas"/>
              </a:rPr>
              <a:t>car.setupMotor</a:t>
            </a:r>
            <a:r>
              <a:rPr lang="en-US" dirty="0">
                <a:latin typeface="Consolas"/>
              </a:rPr>
              <a:t>()</a:t>
            </a:r>
            <a:endParaRPr lang="en-US" dirty="0"/>
          </a:p>
          <a:p>
            <a:r>
              <a:rPr lang="en-US" dirty="0" err="1">
                <a:latin typeface="Consolas"/>
              </a:rPr>
              <a:t>car.get_pwm</a:t>
            </a:r>
            <a:r>
              <a:rPr lang="en-US" dirty="0">
                <a:latin typeface="Consolas"/>
              </a:rPr>
              <a:t>().</a:t>
            </a:r>
            <a:r>
              <a:rPr lang="en-US" dirty="0" err="1">
                <a:latin typeface="Consolas"/>
              </a:rPr>
              <a:t>set_pwm</a:t>
            </a:r>
            <a:r>
              <a:rPr lang="en-US" dirty="0">
                <a:latin typeface="Consolas"/>
              </a:rPr>
              <a:t>(0, 0, 410)</a:t>
            </a:r>
            <a:endParaRPr lang="en-US" dirty="0"/>
          </a:p>
        </p:txBody>
      </p:sp>
    </p:spTree>
    <p:extLst>
      <p:ext uri="{BB962C8B-B14F-4D97-AF65-F5344CB8AC3E}">
        <p14:creationId xmlns:p14="http://schemas.microsoft.com/office/powerpoint/2010/main" val="2648095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Prompt for the forward speed</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r>
              <a:rPr lang="en-US" dirty="0"/>
              <a:t>The model is trained with a forward speed of '37'. Any speed much lower than 37 will cause the drive motors to stall... especially on carpet.</a:t>
            </a:r>
          </a:p>
        </p:txBody>
      </p:sp>
      <p:sp>
        <p:nvSpPr>
          <p:cNvPr id="7" name="TextBox 6">
            <a:extLst>
              <a:ext uri="{FF2B5EF4-FFF2-40B4-BE49-F238E27FC236}">
                <a16:creationId xmlns:a16="http://schemas.microsoft.com/office/drawing/2014/main" id="{D833C6B4-6297-4552-9412-D445664871B9}"/>
              </a:ext>
            </a:extLst>
          </p:cNvPr>
          <p:cNvSpPr txBox="1"/>
          <p:nvPr/>
        </p:nvSpPr>
        <p:spPr>
          <a:xfrm>
            <a:off x="1201946" y="3682038"/>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FORWARD_SPEED = int(input('Enter speed (minimum is about 37):'))</a:t>
            </a:r>
            <a:endParaRPr lang="en-US" dirty="0"/>
          </a:p>
          <a:p>
            <a:r>
              <a:rPr lang="en-US" dirty="0" err="1">
                <a:latin typeface="Consolas"/>
              </a:rPr>
              <a:t>car.setSpeed</a:t>
            </a:r>
            <a:r>
              <a:rPr lang="en-US" dirty="0">
                <a:latin typeface="Consolas"/>
              </a:rPr>
              <a:t>(FORWARD_SPEED)</a:t>
            </a:r>
            <a:endParaRPr lang="en-US" dirty="0"/>
          </a:p>
          <a:p>
            <a:r>
              <a:rPr lang="en-US" dirty="0" err="1">
                <a:latin typeface="Consolas"/>
              </a:rPr>
              <a:t>car.backward</a:t>
            </a:r>
            <a:r>
              <a:rPr lang="en-US" dirty="0">
                <a:latin typeface="Consolas"/>
              </a:rPr>
              <a:t>() # yes, the motors are wired in reverse!</a:t>
            </a:r>
            <a:endParaRPr lang="en-US" dirty="0"/>
          </a:p>
        </p:txBody>
      </p:sp>
    </p:spTree>
    <p:extLst>
      <p:ext uri="{BB962C8B-B14F-4D97-AF65-F5344CB8AC3E}">
        <p14:creationId xmlns:p14="http://schemas.microsoft.com/office/powerpoint/2010/main" val="1197417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model prediction loop</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endParaRPr lang="en-US" dirty="0"/>
          </a:p>
        </p:txBody>
      </p:sp>
      <p:sp>
        <p:nvSpPr>
          <p:cNvPr id="7" name="TextBox 6">
            <a:extLst>
              <a:ext uri="{FF2B5EF4-FFF2-40B4-BE49-F238E27FC236}">
                <a16:creationId xmlns:a16="http://schemas.microsoft.com/office/drawing/2014/main" id="{D833C6B4-6297-4552-9412-D445664871B9}"/>
              </a:ext>
            </a:extLst>
          </p:cNvPr>
          <p:cNvSpPr txBox="1"/>
          <p:nvPr/>
        </p:nvSpPr>
        <p:spPr>
          <a:xfrm>
            <a:off x="1144436" y="1956755"/>
            <a:ext cx="9859991" cy="34163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for frame in </a:t>
            </a:r>
            <a:r>
              <a:rPr lang="en-US" dirty="0" err="1">
                <a:latin typeface="Consolas"/>
              </a:rPr>
              <a:t>car.camera.capture_continuous</a:t>
            </a:r>
            <a:r>
              <a:rPr lang="en-US" dirty="0">
                <a:latin typeface="Consolas"/>
              </a:rPr>
              <a:t>(</a:t>
            </a:r>
            <a:r>
              <a:rPr lang="en-US" dirty="0" err="1">
                <a:latin typeface="Consolas"/>
              </a:rPr>
              <a:t>rawCapture</a:t>
            </a:r>
            <a:r>
              <a:rPr lang="en-US" dirty="0">
                <a:latin typeface="Consolas"/>
              </a:rPr>
              <a:t>, format="</a:t>
            </a:r>
            <a:r>
              <a:rPr lang="en-US" dirty="0" err="1">
                <a:latin typeface="Consolas"/>
              </a:rPr>
              <a:t>bgr</a:t>
            </a:r>
            <a:r>
              <a:rPr lang="en-US" dirty="0">
                <a:latin typeface="Consolas"/>
              </a:rPr>
              <a:t>", </a:t>
            </a:r>
            <a:r>
              <a:rPr lang="en-US" dirty="0" err="1">
                <a:latin typeface="Consolas"/>
              </a:rPr>
              <a:t>use_video_port</a:t>
            </a:r>
            <a:r>
              <a:rPr lang="en-US" dirty="0">
                <a:latin typeface="Consolas"/>
              </a:rPr>
              <a:t>=True):</a:t>
            </a:r>
            <a:endParaRPr lang="en-US" dirty="0"/>
          </a:p>
          <a:p>
            <a:r>
              <a:rPr lang="en-US" dirty="0">
                <a:latin typeface="Consolas"/>
              </a:rPr>
              <a:t>  </a:t>
            </a:r>
            <a:endParaRPr lang="en-US"/>
          </a:p>
          <a:p>
            <a:r>
              <a:rPr lang="en-US" dirty="0">
                <a:latin typeface="Consolas"/>
              </a:rPr>
              <a:t>      # Grab the raw NumPy array representing the image</a:t>
            </a:r>
            <a:endParaRPr lang="en-US" dirty="0"/>
          </a:p>
          <a:p>
            <a:r>
              <a:rPr lang="en-US" dirty="0">
                <a:latin typeface="Consolas"/>
              </a:rPr>
              <a:t>      image = </a:t>
            </a:r>
            <a:r>
              <a:rPr lang="en-US" dirty="0" err="1">
                <a:latin typeface="Consolas"/>
              </a:rPr>
              <a:t>frame.array</a:t>
            </a:r>
            <a:r>
              <a:rPr lang="en-US" dirty="0">
                <a:latin typeface="Consolas"/>
              </a:rPr>
              <a:t> </a:t>
            </a:r>
            <a:endParaRPr lang="en-US"/>
          </a:p>
          <a:p>
            <a:r>
              <a:rPr lang="en-US" dirty="0">
                <a:latin typeface="Consolas"/>
              </a:rPr>
              <a:t>      #cv2.imshow("Frame", image) -- if executing from an X-Server this will show the camera's view</a:t>
            </a:r>
            <a:endParaRPr lang="en-US" dirty="0"/>
          </a:p>
          <a:p>
            <a:r>
              <a:rPr lang="en-US" dirty="0">
                <a:latin typeface="Consolas"/>
              </a:rPr>
              <a:t>  </a:t>
            </a:r>
            <a:endParaRPr lang="en-US"/>
          </a:p>
          <a:p>
            <a:r>
              <a:rPr lang="en-US" dirty="0">
                <a:latin typeface="Consolas"/>
              </a:rPr>
              <a:t>      # Pre-process the image </a:t>
            </a:r>
            <a:endParaRPr lang="en-US"/>
          </a:p>
          <a:p>
            <a:r>
              <a:rPr lang="en-US" dirty="0">
                <a:latin typeface="Consolas"/>
              </a:rPr>
              <a:t>      </a:t>
            </a:r>
            <a:r>
              <a:rPr lang="en-US" dirty="0" err="1">
                <a:latin typeface="Consolas"/>
              </a:rPr>
              <a:t>net_inp</a:t>
            </a:r>
            <a:r>
              <a:rPr lang="en-US" dirty="0">
                <a:latin typeface="Consolas"/>
              </a:rPr>
              <a:t> = </a:t>
            </a:r>
            <a:r>
              <a:rPr lang="en-US" dirty="0" err="1">
                <a:latin typeface="Consolas"/>
              </a:rPr>
              <a:t>np.expand_dims</a:t>
            </a:r>
            <a:r>
              <a:rPr lang="en-US" dirty="0">
                <a:latin typeface="Consolas"/>
              </a:rPr>
              <a:t>(normalize(image[:]), 0)</a:t>
            </a:r>
            <a:endParaRPr lang="en-US" dirty="0"/>
          </a:p>
          <a:p>
            <a:r>
              <a:rPr lang="en-US" dirty="0">
                <a:latin typeface="Consolas"/>
              </a:rPr>
              <a:t>      </a:t>
            </a:r>
            <a:endParaRPr lang="en-US"/>
          </a:p>
          <a:p>
            <a:endParaRPr lang="en-US" dirty="0">
              <a:latin typeface="Consolas"/>
            </a:endParaRPr>
          </a:p>
        </p:txBody>
      </p:sp>
    </p:spTree>
    <p:extLst>
      <p:ext uri="{BB962C8B-B14F-4D97-AF65-F5344CB8AC3E}">
        <p14:creationId xmlns:p14="http://schemas.microsoft.com/office/powerpoint/2010/main" val="85428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0411-764F-459B-92C0-50BD260A9D9F}"/>
              </a:ext>
            </a:extLst>
          </p:cNvPr>
          <p:cNvSpPr>
            <a:spLocks noGrp="1"/>
          </p:cNvSpPr>
          <p:nvPr>
            <p:ph type="title"/>
          </p:nvPr>
        </p:nvSpPr>
        <p:spPr/>
        <p:txBody>
          <a:bodyPr/>
          <a:lstStyle/>
          <a:p>
            <a:r>
              <a:rPr lang="en-US" dirty="0"/>
              <a:t>Setup common</a:t>
            </a:r>
          </a:p>
        </p:txBody>
      </p:sp>
      <p:sp>
        <p:nvSpPr>
          <p:cNvPr id="3" name="Content Placeholder 2">
            <a:extLst>
              <a:ext uri="{FF2B5EF4-FFF2-40B4-BE49-F238E27FC236}">
                <a16:creationId xmlns:a16="http://schemas.microsoft.com/office/drawing/2014/main" id="{64CFFB1B-B535-44F1-91BF-B242636FF8EC}"/>
              </a:ext>
            </a:extLst>
          </p:cNvPr>
          <p:cNvSpPr>
            <a:spLocks noGrp="1"/>
          </p:cNvSpPr>
          <p:nvPr>
            <p:ph idx="1"/>
          </p:nvPr>
        </p:nvSpPr>
        <p:spPr>
          <a:xfrm>
            <a:off x="1141412" y="2249487"/>
            <a:ext cx="4960188" cy="3541714"/>
          </a:xfrm>
        </p:spPr>
        <p:txBody>
          <a:bodyPr vert="horz" lIns="91440" tIns="45720" rIns="91440" bIns="45720" rtlCol="0" anchor="t">
            <a:normAutofit/>
          </a:bodyPr>
          <a:lstStyle/>
          <a:p>
            <a:r>
              <a:rPr lang="en-US" dirty="0"/>
              <a:t>A call is made to the common library to initialize the servo library and establish camera parameters.</a:t>
            </a:r>
          </a:p>
        </p:txBody>
      </p:sp>
      <p:sp>
        <p:nvSpPr>
          <p:cNvPr id="5" name="TextBox 4">
            <a:extLst>
              <a:ext uri="{FF2B5EF4-FFF2-40B4-BE49-F238E27FC236}">
                <a16:creationId xmlns:a16="http://schemas.microsoft.com/office/drawing/2014/main" id="{42D17B0F-7BF0-43AD-BE91-065D5F5B9345}"/>
              </a:ext>
            </a:extLst>
          </p:cNvPr>
          <p:cNvSpPr txBox="1"/>
          <p:nvPr/>
        </p:nvSpPr>
        <p:spPr>
          <a:xfrm>
            <a:off x="3847383" y="3868946"/>
            <a:ext cx="7329577"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setup():</a:t>
            </a:r>
            <a:endParaRPr lang="en-US" dirty="0"/>
          </a:p>
          <a:p>
            <a:r>
              <a:rPr lang="en-US" dirty="0">
                <a:latin typeface="Consolas"/>
              </a:rPr>
              <a:t>    global </a:t>
            </a:r>
            <a:r>
              <a:rPr lang="en-US" dirty="0" err="1">
                <a:latin typeface="Consolas"/>
              </a:rPr>
              <a:t>pwm</a:t>
            </a:r>
            <a:endParaRPr lang="en-US" dirty="0" err="1"/>
          </a:p>
          <a:p>
            <a:r>
              <a:rPr lang="en-US" dirty="0">
                <a:latin typeface="Consolas"/>
              </a:rPr>
              <a:t>    </a:t>
            </a:r>
            <a:r>
              <a:rPr lang="en-US" dirty="0" err="1">
                <a:latin typeface="Consolas"/>
              </a:rPr>
              <a:t>pwm</a:t>
            </a:r>
            <a:r>
              <a:rPr lang="en-US" dirty="0">
                <a:latin typeface="Consolas"/>
              </a:rPr>
              <a:t> = servo.PCA9685()</a:t>
            </a:r>
            <a:endParaRPr lang="en-US" dirty="0"/>
          </a:p>
          <a:p>
            <a:r>
              <a:rPr lang="en-US" dirty="0">
                <a:latin typeface="Consolas"/>
              </a:rPr>
              <a:t>    </a:t>
            </a:r>
            <a:r>
              <a:rPr lang="en-US" dirty="0" err="1">
                <a:latin typeface="Consolas"/>
              </a:rPr>
              <a:t>pwm.set_pwm_freq</a:t>
            </a:r>
            <a:r>
              <a:rPr lang="en-US" dirty="0">
                <a:latin typeface="Consolas"/>
              </a:rPr>
              <a:t>(60)</a:t>
            </a:r>
            <a:endParaRPr lang="en-US" dirty="0"/>
          </a:p>
          <a:p>
            <a:r>
              <a:rPr lang="en-US" dirty="0">
                <a:latin typeface="Consolas"/>
              </a:rPr>
              <a:t>    global camera</a:t>
            </a:r>
            <a:endParaRPr lang="en-US" dirty="0"/>
          </a:p>
          <a:p>
            <a:r>
              <a:rPr lang="en-US" dirty="0">
                <a:latin typeface="Consolas"/>
              </a:rPr>
              <a:t>    camera = </a:t>
            </a:r>
            <a:r>
              <a:rPr lang="en-US" dirty="0" err="1">
                <a:latin typeface="Consolas"/>
              </a:rPr>
              <a:t>PiCamera</a:t>
            </a:r>
            <a:r>
              <a:rPr lang="en-US" dirty="0">
                <a:latin typeface="Consolas"/>
              </a:rPr>
              <a:t>(resolution=(FRAME_W,FRAME_H)) </a:t>
            </a:r>
            <a:endParaRPr lang="en-US" dirty="0"/>
          </a:p>
          <a:p>
            <a:r>
              <a:rPr lang="en-US" dirty="0">
                <a:latin typeface="Consolas"/>
              </a:rPr>
              <a:t>    </a:t>
            </a:r>
            <a:r>
              <a:rPr lang="en-US" dirty="0" err="1">
                <a:latin typeface="Consolas"/>
              </a:rPr>
              <a:t>camera.video_stabilization</a:t>
            </a:r>
            <a:r>
              <a:rPr lang="en-US" dirty="0">
                <a:latin typeface="Consolas"/>
              </a:rPr>
              <a:t> = False</a:t>
            </a:r>
            <a:endParaRPr lang="en-US" dirty="0"/>
          </a:p>
          <a:p>
            <a:r>
              <a:rPr lang="en-US" dirty="0">
                <a:latin typeface="Consolas"/>
              </a:rPr>
              <a:t>    </a:t>
            </a:r>
            <a:r>
              <a:rPr lang="en-US" err="1">
                <a:latin typeface="Consolas"/>
              </a:rPr>
              <a:t>camera.framerate</a:t>
            </a:r>
            <a:r>
              <a:rPr lang="en-US" dirty="0">
                <a:latin typeface="Consolas"/>
              </a:rPr>
              <a:t> = 30</a:t>
            </a:r>
            <a:endParaRPr lang="en-US" dirty="0"/>
          </a:p>
        </p:txBody>
      </p:sp>
    </p:spTree>
    <p:extLst>
      <p:ext uri="{BB962C8B-B14F-4D97-AF65-F5344CB8AC3E}">
        <p14:creationId xmlns:p14="http://schemas.microsoft.com/office/powerpoint/2010/main" val="3811124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process model instance and set steering angle</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endParaRPr lang="en-US" dirty="0"/>
          </a:p>
        </p:txBody>
      </p:sp>
      <p:sp>
        <p:nvSpPr>
          <p:cNvPr id="7" name="TextBox 6">
            <a:extLst>
              <a:ext uri="{FF2B5EF4-FFF2-40B4-BE49-F238E27FC236}">
                <a16:creationId xmlns:a16="http://schemas.microsoft.com/office/drawing/2014/main" id="{D833C6B4-6297-4552-9412-D445664871B9}"/>
              </a:ext>
            </a:extLst>
          </p:cNvPr>
          <p:cNvSpPr txBox="1"/>
          <p:nvPr/>
        </p:nvSpPr>
        <p:spPr>
          <a:xfrm>
            <a:off x="1144436" y="3049434"/>
            <a:ext cx="9859991" cy="258532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 Drum roll please... here is where the magic happens!</a:t>
            </a:r>
            <a:endParaRPr lang="en-US" dirty="0"/>
          </a:p>
          <a:p>
            <a:r>
              <a:rPr lang="en-US" dirty="0">
                <a:latin typeface="Consolas"/>
              </a:rPr>
              <a:t>      </a:t>
            </a:r>
            <a:r>
              <a:rPr lang="en-US" dirty="0" err="1">
                <a:latin typeface="Consolas"/>
              </a:rPr>
              <a:t>net_out</a:t>
            </a:r>
            <a:r>
              <a:rPr lang="en-US" dirty="0">
                <a:latin typeface="Consolas"/>
              </a:rPr>
              <a:t> = </a:t>
            </a:r>
            <a:r>
              <a:rPr lang="en-US" dirty="0" err="1">
                <a:latin typeface="Consolas"/>
              </a:rPr>
              <a:t>model.predict</a:t>
            </a:r>
            <a:r>
              <a:rPr lang="en-US" dirty="0">
                <a:latin typeface="Consolas"/>
              </a:rPr>
              <a:t>(</a:t>
            </a:r>
            <a:r>
              <a:rPr lang="en-US" dirty="0" err="1">
                <a:latin typeface="Consolas"/>
              </a:rPr>
              <a:t>net_inp</a:t>
            </a:r>
            <a:r>
              <a:rPr lang="en-US" dirty="0">
                <a:latin typeface="Consolas"/>
              </a:rPr>
              <a:t>)[0][0]</a:t>
            </a:r>
            <a:endParaRPr lang="en-US" dirty="0"/>
          </a:p>
          <a:p>
            <a:r>
              <a:rPr lang="en-US" dirty="0">
                <a:latin typeface="Consolas"/>
              </a:rPr>
              <a:t>      #print('predicted angle ', </a:t>
            </a:r>
            <a:r>
              <a:rPr lang="en-US" dirty="0" err="1">
                <a:latin typeface="Consolas"/>
              </a:rPr>
              <a:t>net_out</a:t>
            </a:r>
            <a:r>
              <a:rPr lang="en-US" dirty="0">
                <a:latin typeface="Consolas"/>
              </a:rPr>
              <a:t>)</a:t>
            </a:r>
            <a:endParaRPr lang="en-US" dirty="0"/>
          </a:p>
          <a:p>
            <a:r>
              <a:rPr lang="en-US" dirty="0">
                <a:latin typeface="Consolas"/>
              </a:rPr>
              <a:t>  </a:t>
            </a:r>
            <a:endParaRPr lang="en-US"/>
          </a:p>
          <a:p>
            <a:r>
              <a:rPr lang="en-US" dirty="0">
                <a:latin typeface="Consolas"/>
              </a:rPr>
              <a:t>      # Send PWM signal to servo</a:t>
            </a:r>
            <a:endParaRPr lang="en-US" dirty="0"/>
          </a:p>
          <a:p>
            <a:r>
              <a:rPr lang="en-US" dirty="0">
                <a:latin typeface="Consolas"/>
              </a:rPr>
              <a:t>      if </a:t>
            </a:r>
            <a:r>
              <a:rPr lang="en-US" dirty="0" err="1">
                <a:latin typeface="Consolas"/>
              </a:rPr>
              <a:t>math.isnan</a:t>
            </a:r>
            <a:r>
              <a:rPr lang="en-US" dirty="0">
                <a:latin typeface="Consolas"/>
              </a:rPr>
              <a:t>(</a:t>
            </a:r>
            <a:r>
              <a:rPr lang="en-US" dirty="0" err="1">
                <a:latin typeface="Consolas"/>
              </a:rPr>
              <a:t>net_out</a:t>
            </a:r>
            <a:r>
              <a:rPr lang="en-US" dirty="0">
                <a:latin typeface="Consolas"/>
              </a:rPr>
              <a:t>) == False:</a:t>
            </a:r>
            <a:endParaRPr lang="en-US" dirty="0"/>
          </a:p>
          <a:p>
            <a:r>
              <a:rPr lang="en-US" dirty="0">
                <a:latin typeface="Consolas"/>
              </a:rPr>
              <a:t>          steer = int(</a:t>
            </a:r>
            <a:r>
              <a:rPr lang="en-US" dirty="0" err="1">
                <a:latin typeface="Consolas"/>
              </a:rPr>
              <a:t>net_out</a:t>
            </a:r>
            <a:r>
              <a:rPr lang="en-US" dirty="0">
                <a:latin typeface="Consolas"/>
              </a:rPr>
              <a:t> * (STEER_UPPER - STEER_MIDPT) + STEER_MIDPT)</a:t>
            </a:r>
            <a:endParaRPr lang="en-US" dirty="0"/>
          </a:p>
          <a:p>
            <a:r>
              <a:rPr lang="en-US" dirty="0">
                <a:latin typeface="Consolas"/>
              </a:rPr>
              <a:t>          # print ('Predicted Angle:', steer)</a:t>
            </a:r>
            <a:endParaRPr lang="en-US" dirty="0"/>
          </a:p>
          <a:p>
            <a:r>
              <a:rPr lang="en-US" dirty="0">
                <a:latin typeface="Consolas"/>
              </a:rPr>
              <a:t>          </a:t>
            </a:r>
            <a:r>
              <a:rPr lang="en-US" dirty="0" err="1">
                <a:latin typeface="Consolas"/>
              </a:rPr>
              <a:t>car.get_pwm</a:t>
            </a:r>
            <a:r>
              <a:rPr lang="en-US" dirty="0">
                <a:latin typeface="Consolas"/>
              </a:rPr>
              <a:t>().</a:t>
            </a:r>
            <a:r>
              <a:rPr lang="en-US" dirty="0" err="1">
                <a:latin typeface="Consolas"/>
              </a:rPr>
              <a:t>set_pwm</a:t>
            </a:r>
            <a:r>
              <a:rPr lang="en-US" dirty="0">
                <a:latin typeface="Consolas"/>
              </a:rPr>
              <a:t>(0, 0, steer)</a:t>
            </a:r>
            <a:endParaRPr lang="en-US" dirty="0"/>
          </a:p>
        </p:txBody>
      </p:sp>
    </p:spTree>
    <p:extLst>
      <p:ext uri="{BB962C8B-B14F-4D97-AF65-F5344CB8AC3E}">
        <p14:creationId xmlns:p14="http://schemas.microsoft.com/office/powerpoint/2010/main" val="2676615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a:xfrm>
            <a:off x="1141413" y="100933"/>
            <a:ext cx="9905998" cy="1478570"/>
          </a:xfrm>
        </p:spPr>
        <p:txBody>
          <a:bodyPr/>
          <a:lstStyle/>
          <a:p>
            <a:r>
              <a:rPr lang="en-US" dirty="0"/>
              <a:t>Cleanup and get ready to process again</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endParaRPr lang="en-US" dirty="0"/>
          </a:p>
        </p:txBody>
      </p:sp>
      <p:sp>
        <p:nvSpPr>
          <p:cNvPr id="7" name="TextBox 6">
            <a:extLst>
              <a:ext uri="{FF2B5EF4-FFF2-40B4-BE49-F238E27FC236}">
                <a16:creationId xmlns:a16="http://schemas.microsoft.com/office/drawing/2014/main" id="{D833C6B4-6297-4552-9412-D445664871B9}"/>
              </a:ext>
            </a:extLst>
          </p:cNvPr>
          <p:cNvSpPr txBox="1"/>
          <p:nvPr/>
        </p:nvSpPr>
        <p:spPr>
          <a:xfrm>
            <a:off x="1273832" y="1266641"/>
            <a:ext cx="9859991" cy="535531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 additional training data can be collected by writing the self-driving results</a:t>
            </a:r>
            <a:endParaRPr lang="en-US" dirty="0"/>
          </a:p>
          <a:p>
            <a:r>
              <a:rPr lang="en-US" dirty="0">
                <a:latin typeface="Consolas"/>
              </a:rPr>
              <a:t>      if RECORD: </a:t>
            </a:r>
            <a:endParaRPr lang="en-US"/>
          </a:p>
          <a:p>
            <a:r>
              <a:rPr lang="en-US" dirty="0">
                <a:latin typeface="Consolas"/>
              </a:rPr>
              <a:t>              cv2.imwrite('demo/image/' + str(counter).</a:t>
            </a:r>
            <a:r>
              <a:rPr lang="en-US" dirty="0" err="1">
                <a:latin typeface="Consolas"/>
              </a:rPr>
              <a:t>zfill</a:t>
            </a:r>
            <a:r>
              <a:rPr lang="en-US" dirty="0">
                <a:latin typeface="Consolas"/>
              </a:rPr>
              <a:t>(6) + '.</a:t>
            </a:r>
            <a:r>
              <a:rPr lang="en-US" dirty="0" err="1">
                <a:latin typeface="Consolas"/>
              </a:rPr>
              <a:t>png</a:t>
            </a:r>
            <a:r>
              <a:rPr lang="en-US" dirty="0">
                <a:latin typeface="Consolas"/>
              </a:rPr>
              <a:t>', image)</a:t>
            </a:r>
            <a:endParaRPr lang="en-US" dirty="0"/>
          </a:p>
          <a:p>
            <a:r>
              <a:rPr lang="en-US" dirty="0">
                <a:latin typeface="Consolas"/>
              </a:rPr>
              <a:t>              with open('demo/steer/' + str(counter).</a:t>
            </a:r>
            <a:r>
              <a:rPr lang="en-US" dirty="0" err="1">
                <a:latin typeface="Consolas"/>
              </a:rPr>
              <a:t>zfill</a:t>
            </a:r>
            <a:r>
              <a:rPr lang="en-US" dirty="0">
                <a:latin typeface="Consolas"/>
              </a:rPr>
              <a:t>(6) + '.txt', 'w') as </a:t>
            </a:r>
            <a:r>
              <a:rPr lang="en-US" dirty="0" err="1">
                <a:latin typeface="Consolas"/>
              </a:rPr>
              <a:t>steer_file</a:t>
            </a:r>
            <a:r>
              <a:rPr lang="en-US" dirty="0">
                <a:latin typeface="Consolas"/>
              </a:rPr>
              <a:t>:</a:t>
            </a:r>
            <a:endParaRPr lang="en-US"/>
          </a:p>
          <a:p>
            <a:r>
              <a:rPr lang="en-US" dirty="0">
                <a:latin typeface="Consolas"/>
              </a:rPr>
              <a:t>                  </a:t>
            </a:r>
            <a:r>
              <a:rPr lang="en-US" dirty="0" err="1">
                <a:latin typeface="Consolas"/>
              </a:rPr>
              <a:t>steer_file.write</a:t>
            </a:r>
            <a:r>
              <a:rPr lang="en-US" dirty="0">
                <a:latin typeface="Consolas"/>
              </a:rPr>
              <a:t>(str(steer*10))</a:t>
            </a:r>
            <a:endParaRPr lang="en-US" dirty="0"/>
          </a:p>
          <a:p>
            <a:r>
              <a:rPr lang="en-US" dirty="0">
                <a:latin typeface="Consolas"/>
              </a:rPr>
              <a:t>              counter += 1</a:t>
            </a:r>
            <a:endParaRPr lang="en-US" dirty="0"/>
          </a:p>
          <a:p>
            <a:r>
              <a:rPr lang="en-US" dirty="0">
                <a:latin typeface="Consolas"/>
              </a:rPr>
              <a:t>  </a:t>
            </a:r>
            <a:endParaRPr lang="en-US"/>
          </a:p>
          <a:p>
            <a:r>
              <a:rPr lang="en-US" dirty="0">
                <a:latin typeface="Consolas"/>
              </a:rPr>
              <a:t>      # Clear the stream in preparation for the next frame</a:t>
            </a:r>
            <a:endParaRPr lang="en-US" dirty="0"/>
          </a:p>
          <a:p>
            <a:r>
              <a:rPr lang="en-US" dirty="0">
                <a:latin typeface="Consolas"/>
              </a:rPr>
              <a:t>      </a:t>
            </a:r>
            <a:r>
              <a:rPr lang="en-US" dirty="0" err="1">
                <a:latin typeface="Consolas"/>
              </a:rPr>
              <a:t>rawCapture.truncate</a:t>
            </a:r>
            <a:r>
              <a:rPr lang="en-US" dirty="0">
                <a:latin typeface="Consolas"/>
              </a:rPr>
              <a:t>(0)</a:t>
            </a:r>
            <a:endParaRPr lang="en-US" dirty="0"/>
          </a:p>
          <a:p>
            <a:r>
              <a:rPr lang="en-US" dirty="0">
                <a:latin typeface="Consolas"/>
              </a:rPr>
              <a:t>  </a:t>
            </a:r>
            <a:endParaRPr lang="en-US"/>
          </a:p>
          <a:p>
            <a:r>
              <a:rPr lang="en-US" dirty="0">
                <a:latin typeface="Consolas"/>
              </a:rPr>
              <a:t>      # If the `q` key was pressed, break from the loop</a:t>
            </a:r>
            <a:endParaRPr lang="en-US" dirty="0"/>
          </a:p>
          <a:p>
            <a:r>
              <a:rPr lang="en-US" dirty="0">
                <a:latin typeface="Consolas"/>
              </a:rPr>
              <a:t>      key = cv2.waitKey(1) &amp; 0xFF</a:t>
            </a:r>
            <a:endParaRPr lang="en-US" dirty="0"/>
          </a:p>
          <a:p>
            <a:r>
              <a:rPr lang="en-US" dirty="0">
                <a:latin typeface="Consolas"/>
              </a:rPr>
              <a:t>      if key == </a:t>
            </a:r>
            <a:r>
              <a:rPr lang="en-US" dirty="0" err="1">
                <a:latin typeface="Consolas"/>
              </a:rPr>
              <a:t>ord</a:t>
            </a:r>
            <a:r>
              <a:rPr lang="en-US" dirty="0">
                <a:latin typeface="Consolas"/>
              </a:rPr>
              <a:t>("q"):</a:t>
            </a:r>
            <a:endParaRPr lang="en-US"/>
          </a:p>
          <a:p>
            <a:r>
              <a:rPr lang="en-US" dirty="0">
                <a:latin typeface="Consolas"/>
              </a:rPr>
              <a:t>          print('quit - stopping car')</a:t>
            </a:r>
            <a:endParaRPr lang="en-US" dirty="0"/>
          </a:p>
          <a:p>
            <a:r>
              <a:rPr lang="en-US" dirty="0">
                <a:latin typeface="Consolas"/>
              </a:rPr>
              <a:t>          </a:t>
            </a:r>
            <a:r>
              <a:rPr lang="en-US" dirty="0" err="1">
                <a:latin typeface="Consolas"/>
              </a:rPr>
              <a:t>car.stop</a:t>
            </a:r>
            <a:r>
              <a:rPr lang="en-US" dirty="0">
                <a:latin typeface="Consolas"/>
              </a:rPr>
              <a:t>()</a:t>
            </a:r>
            <a:endParaRPr lang="en-US" dirty="0"/>
          </a:p>
          <a:p>
            <a:r>
              <a:rPr lang="en-US" dirty="0">
                <a:latin typeface="Consolas"/>
              </a:rPr>
              <a:t>          break</a:t>
            </a:r>
            <a:endParaRPr lang="en-US" dirty="0"/>
          </a:p>
        </p:txBody>
      </p:sp>
    </p:spTree>
    <p:extLst>
      <p:ext uri="{BB962C8B-B14F-4D97-AF65-F5344CB8AC3E}">
        <p14:creationId xmlns:p14="http://schemas.microsoft.com/office/powerpoint/2010/main" val="1927559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A0C7-910E-4690-9D7E-FEA70A9FB6AB}"/>
              </a:ext>
            </a:extLst>
          </p:cNvPr>
          <p:cNvSpPr>
            <a:spLocks noGrp="1"/>
          </p:cNvSpPr>
          <p:nvPr>
            <p:ph type="title"/>
          </p:nvPr>
        </p:nvSpPr>
        <p:spPr/>
        <p:txBody>
          <a:bodyPr/>
          <a:lstStyle/>
          <a:p>
            <a:r>
              <a:rPr lang="en-US" dirty="0"/>
              <a:t>YOLO</a:t>
            </a:r>
          </a:p>
        </p:txBody>
      </p:sp>
      <p:sp>
        <p:nvSpPr>
          <p:cNvPr id="3" name="Content Placeholder 2">
            <a:extLst>
              <a:ext uri="{FF2B5EF4-FFF2-40B4-BE49-F238E27FC236}">
                <a16:creationId xmlns:a16="http://schemas.microsoft.com/office/drawing/2014/main" id="{A9E6B79D-4783-42CC-831C-4F8E440D3603}"/>
              </a:ext>
            </a:extLst>
          </p:cNvPr>
          <p:cNvSpPr>
            <a:spLocks noGrp="1"/>
          </p:cNvSpPr>
          <p:nvPr>
            <p:ph idx="1"/>
          </p:nvPr>
        </p:nvSpPr>
        <p:spPr>
          <a:xfrm>
            <a:off x="1141412" y="2249487"/>
            <a:ext cx="9905999" cy="3541714"/>
          </a:xfrm>
        </p:spPr>
        <p:txBody>
          <a:bodyPr vert="horz" lIns="91440" tIns="45720" rIns="91440" bIns="45720" rtlCol="0" anchor="t">
            <a:normAutofit/>
          </a:bodyPr>
          <a:lstStyle/>
          <a:p>
            <a:r>
              <a:rPr lang="en-US" dirty="0"/>
              <a:t>You only look once (YOLO) is a state-of-the-art, real-time object detection system.</a:t>
            </a:r>
          </a:p>
          <a:p>
            <a:r>
              <a:rPr lang="en-US" dirty="0"/>
              <a:t>Adding YOLO to the self-driving vehicle to detect people.</a:t>
            </a:r>
          </a:p>
          <a:p>
            <a:endParaRPr lang="en-US" dirty="0"/>
          </a:p>
        </p:txBody>
      </p:sp>
    </p:spTree>
    <p:extLst>
      <p:ext uri="{BB962C8B-B14F-4D97-AF65-F5344CB8AC3E}">
        <p14:creationId xmlns:p14="http://schemas.microsoft.com/office/powerpoint/2010/main" val="1896564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B5C6-5A89-4D53-B6F8-A5E04D37BA08}"/>
              </a:ext>
            </a:extLst>
          </p:cNvPr>
          <p:cNvSpPr>
            <a:spLocks noGrp="1"/>
          </p:cNvSpPr>
          <p:nvPr>
            <p:ph type="title"/>
          </p:nvPr>
        </p:nvSpPr>
        <p:spPr>
          <a:xfrm>
            <a:off x="1141413" y="618518"/>
            <a:ext cx="9905998" cy="1478570"/>
          </a:xfrm>
        </p:spPr>
        <p:txBody>
          <a:bodyPr/>
          <a:lstStyle/>
          <a:p>
            <a:r>
              <a:rPr lang="en-US" dirty="0"/>
              <a:t>Comparison to Other Detectors</a:t>
            </a:r>
          </a:p>
        </p:txBody>
      </p:sp>
      <p:sp>
        <p:nvSpPr>
          <p:cNvPr id="3" name="Content Placeholder 2">
            <a:extLst>
              <a:ext uri="{FF2B5EF4-FFF2-40B4-BE49-F238E27FC236}">
                <a16:creationId xmlns:a16="http://schemas.microsoft.com/office/drawing/2014/main" id="{B913B281-35DC-41DF-8378-483350F84E82}"/>
              </a:ext>
            </a:extLst>
          </p:cNvPr>
          <p:cNvSpPr>
            <a:spLocks noGrp="1"/>
          </p:cNvSpPr>
          <p:nvPr>
            <p:ph idx="1"/>
          </p:nvPr>
        </p:nvSpPr>
        <p:spPr>
          <a:xfrm>
            <a:off x="1141412" y="2249487"/>
            <a:ext cx="4830792" cy="3541714"/>
          </a:xfrm>
        </p:spPr>
        <p:txBody>
          <a:bodyPr vert="horz" lIns="91440" tIns="45720" rIns="91440" bIns="45720" rtlCol="0" anchor="t">
            <a:normAutofit lnSpcReduction="10000"/>
          </a:bodyPr>
          <a:lstStyle/>
          <a:p>
            <a:r>
              <a:rPr lang="en-US" dirty="0"/>
              <a:t>YOLOv3 is extremely fast and accurate. In </a:t>
            </a:r>
            <a:r>
              <a:rPr lang="en-US" dirty="0" err="1"/>
              <a:t>mAP</a:t>
            </a:r>
            <a:r>
              <a:rPr lang="en-US" dirty="0"/>
              <a:t> measured at .5 IOU YOLOv3 is on par with Focal Loss but about 4x faster. Moreover, you can easily tradeoff between speed and accuracy simply by changing the size of the model, no retraining required!</a:t>
            </a:r>
          </a:p>
        </p:txBody>
      </p:sp>
      <p:pic>
        <p:nvPicPr>
          <p:cNvPr id="4" name="Picture 4">
            <a:extLst>
              <a:ext uri="{FF2B5EF4-FFF2-40B4-BE49-F238E27FC236}">
                <a16:creationId xmlns:a16="http://schemas.microsoft.com/office/drawing/2014/main" id="{5F16998A-E16C-4F2E-AFF7-7A2E889D9726}"/>
              </a:ext>
            </a:extLst>
          </p:cNvPr>
          <p:cNvPicPr>
            <a:picLocks noChangeAspect="1"/>
          </p:cNvPicPr>
          <p:nvPr/>
        </p:nvPicPr>
        <p:blipFill>
          <a:blip r:embed="rId2"/>
          <a:stretch>
            <a:fillRect/>
          </a:stretch>
        </p:blipFill>
        <p:spPr>
          <a:xfrm>
            <a:off x="5975232" y="2143279"/>
            <a:ext cx="5460520" cy="3405329"/>
          </a:xfrm>
          <a:prstGeom prst="rect">
            <a:avLst/>
          </a:prstGeom>
        </p:spPr>
      </p:pic>
    </p:spTree>
    <p:extLst>
      <p:ext uri="{BB962C8B-B14F-4D97-AF65-F5344CB8AC3E}">
        <p14:creationId xmlns:p14="http://schemas.microsoft.com/office/powerpoint/2010/main" val="4034077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EAB2-572E-46DB-B530-996C3544EB43}"/>
              </a:ext>
            </a:extLst>
          </p:cNvPr>
          <p:cNvSpPr>
            <a:spLocks noGrp="1"/>
          </p:cNvSpPr>
          <p:nvPr>
            <p:ph type="title"/>
          </p:nvPr>
        </p:nvSpPr>
        <p:spPr/>
        <p:txBody>
          <a:bodyPr/>
          <a:lstStyle/>
          <a:p>
            <a:r>
              <a:rPr lang="en-US" dirty="0"/>
              <a:t>processing speed on Raspberry pi</a:t>
            </a:r>
          </a:p>
        </p:txBody>
      </p:sp>
      <p:sp>
        <p:nvSpPr>
          <p:cNvPr id="3" name="Content Placeholder 2">
            <a:extLst>
              <a:ext uri="{FF2B5EF4-FFF2-40B4-BE49-F238E27FC236}">
                <a16:creationId xmlns:a16="http://schemas.microsoft.com/office/drawing/2014/main" id="{07A8FA6B-64DA-4C52-A65D-FE5EA9CD7952}"/>
              </a:ext>
            </a:extLst>
          </p:cNvPr>
          <p:cNvSpPr>
            <a:spLocks noGrp="1"/>
          </p:cNvSpPr>
          <p:nvPr>
            <p:ph idx="1"/>
          </p:nvPr>
        </p:nvSpPr>
        <p:spPr/>
        <p:txBody>
          <a:bodyPr vert="horz" lIns="91440" tIns="45720" rIns="91440" bIns="45720" rtlCol="0" anchor="t">
            <a:normAutofit/>
          </a:bodyPr>
          <a:lstStyle/>
          <a:p>
            <a:r>
              <a:rPr lang="en-US" dirty="0"/>
              <a:t>Threading... nope.</a:t>
            </a:r>
          </a:p>
          <a:p>
            <a:r>
              <a:rPr lang="en-US" dirty="0"/>
              <a:t>Approx. One frame analyzed every 2.3 seconds</a:t>
            </a:r>
          </a:p>
        </p:txBody>
      </p:sp>
    </p:spTree>
    <p:extLst>
      <p:ext uri="{BB962C8B-B14F-4D97-AF65-F5344CB8AC3E}">
        <p14:creationId xmlns:p14="http://schemas.microsoft.com/office/powerpoint/2010/main" val="955643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3BD2-FC90-4B96-BDDB-6F5A6A290F8E}"/>
              </a:ext>
            </a:extLst>
          </p:cNvPr>
          <p:cNvSpPr>
            <a:spLocks noGrp="1"/>
          </p:cNvSpPr>
          <p:nvPr>
            <p:ph type="title"/>
          </p:nvPr>
        </p:nvSpPr>
        <p:spPr/>
        <p:txBody>
          <a:bodyPr/>
          <a:lstStyle/>
          <a:p>
            <a:r>
              <a:rPr lang="en-US" dirty="0"/>
              <a:t>Image recognition on laptop</a:t>
            </a:r>
          </a:p>
        </p:txBody>
      </p:sp>
      <p:sp>
        <p:nvSpPr>
          <p:cNvPr id="3" name="Content Placeholder 2">
            <a:extLst>
              <a:ext uri="{FF2B5EF4-FFF2-40B4-BE49-F238E27FC236}">
                <a16:creationId xmlns:a16="http://schemas.microsoft.com/office/drawing/2014/main" id="{6F8F3AD5-90A3-450B-BE99-80D42ED3CBE7}"/>
              </a:ext>
            </a:extLst>
          </p:cNvPr>
          <p:cNvSpPr>
            <a:spLocks noGrp="1"/>
          </p:cNvSpPr>
          <p:nvPr>
            <p:ph idx="1"/>
          </p:nvPr>
        </p:nvSpPr>
        <p:spPr/>
        <p:txBody>
          <a:bodyPr vert="horz" lIns="91440" tIns="45720" rIns="91440" bIns="45720" rtlCol="0" anchor="t">
            <a:normAutofit/>
          </a:bodyPr>
          <a:lstStyle/>
          <a:p>
            <a:r>
              <a:rPr lang="en-US" dirty="0"/>
              <a:t>Web-server on Raspberry PI</a:t>
            </a:r>
          </a:p>
          <a:p>
            <a:r>
              <a:rPr lang="en-US" dirty="0"/>
              <a:t>Image is pulled by laptop and analyzed in 'real-time'</a:t>
            </a:r>
          </a:p>
          <a:p>
            <a:r>
              <a:rPr lang="en-US" dirty="0"/>
              <a:t>Stop command is given to car. (Pull a 'stop' page)</a:t>
            </a:r>
          </a:p>
        </p:txBody>
      </p:sp>
    </p:spTree>
    <p:extLst>
      <p:ext uri="{BB962C8B-B14F-4D97-AF65-F5344CB8AC3E}">
        <p14:creationId xmlns:p14="http://schemas.microsoft.com/office/powerpoint/2010/main" val="1078559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3C81-78F9-442D-9148-F7D9A5492C6B}"/>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057DDFFF-41E1-403E-AF4B-86A17240B561}"/>
              </a:ext>
            </a:extLst>
          </p:cNvPr>
          <p:cNvSpPr>
            <a:spLocks noGrp="1"/>
          </p:cNvSpPr>
          <p:nvPr>
            <p:ph idx="1"/>
          </p:nvPr>
        </p:nvSpPr>
        <p:spPr/>
        <p:txBody>
          <a:bodyPr vert="horz" lIns="91440" tIns="45720" rIns="91440" bIns="45720" rtlCol="0" anchor="t">
            <a:normAutofit/>
          </a:bodyPr>
          <a:lstStyle/>
          <a:p>
            <a:r>
              <a:rPr lang="en-US" dirty="0"/>
              <a:t>Teach YOLO to recognize road signs.</a:t>
            </a:r>
          </a:p>
        </p:txBody>
      </p:sp>
    </p:spTree>
    <p:extLst>
      <p:ext uri="{BB962C8B-B14F-4D97-AF65-F5344CB8AC3E}">
        <p14:creationId xmlns:p14="http://schemas.microsoft.com/office/powerpoint/2010/main" val="1301990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93F8-2536-43F4-B6B8-A8D452D7D652}"/>
              </a:ext>
            </a:extLst>
          </p:cNvPr>
          <p:cNvSpPr>
            <a:spLocks noGrp="1"/>
          </p:cNvSpPr>
          <p:nvPr>
            <p:ph type="title"/>
          </p:nvPr>
        </p:nvSpPr>
        <p:spPr/>
        <p:txBody>
          <a:bodyPr/>
          <a:lstStyle/>
          <a:p>
            <a:r>
              <a:rPr lang="en-US"/>
              <a:t>Reinforcement learning and Self-Driving</a:t>
            </a:r>
          </a:p>
        </p:txBody>
      </p:sp>
      <p:sp>
        <p:nvSpPr>
          <p:cNvPr id="3" name="Content Placeholder 2">
            <a:extLst>
              <a:ext uri="{FF2B5EF4-FFF2-40B4-BE49-F238E27FC236}">
                <a16:creationId xmlns:a16="http://schemas.microsoft.com/office/drawing/2014/main" id="{6B75D77E-5690-4629-A688-8762AE62D7F5}"/>
              </a:ext>
            </a:extLst>
          </p:cNvPr>
          <p:cNvSpPr>
            <a:spLocks noGrp="1"/>
          </p:cNvSpPr>
          <p:nvPr>
            <p:ph idx="1"/>
          </p:nvPr>
        </p:nvSpPr>
        <p:spPr/>
        <p:txBody>
          <a:bodyPr vert="horz" lIns="91440" tIns="45720" rIns="91440" bIns="45720" rtlCol="0" anchor="t">
            <a:normAutofit/>
          </a:bodyPr>
          <a:lstStyle/>
          <a:p>
            <a:r>
              <a:rPr lang="en-US"/>
              <a:t>In the reinforcement learning problem, the goal is to find a good behaviour, an action or a label for each particular situation, to maximize the long-term benefits that the agent receives.</a:t>
            </a:r>
          </a:p>
        </p:txBody>
      </p:sp>
    </p:spTree>
    <p:extLst>
      <p:ext uri="{BB962C8B-B14F-4D97-AF65-F5344CB8AC3E}">
        <p14:creationId xmlns:p14="http://schemas.microsoft.com/office/powerpoint/2010/main" val="845002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4CFC-6B4F-4436-85DF-C542EF79587D}"/>
              </a:ext>
            </a:extLst>
          </p:cNvPr>
          <p:cNvSpPr>
            <a:spLocks noGrp="1"/>
          </p:cNvSpPr>
          <p:nvPr>
            <p:ph type="title"/>
          </p:nvPr>
        </p:nvSpPr>
        <p:spPr/>
        <p:txBody>
          <a:bodyPr/>
          <a:lstStyle/>
          <a:p>
            <a:r>
              <a:rPr lang="en-US"/>
              <a:t>Autonomous driving rewards</a:t>
            </a:r>
            <a:endParaRPr lang="en-US" dirty="0"/>
          </a:p>
        </p:txBody>
      </p:sp>
      <p:sp>
        <p:nvSpPr>
          <p:cNvPr id="3" name="Content Placeholder 2">
            <a:extLst>
              <a:ext uri="{FF2B5EF4-FFF2-40B4-BE49-F238E27FC236}">
                <a16:creationId xmlns:a16="http://schemas.microsoft.com/office/drawing/2014/main" id="{D2EE8437-102E-4F45-BFA6-CA644D69F35F}"/>
              </a:ext>
            </a:extLst>
          </p:cNvPr>
          <p:cNvSpPr>
            <a:spLocks noGrp="1"/>
          </p:cNvSpPr>
          <p:nvPr>
            <p:ph idx="1"/>
          </p:nvPr>
        </p:nvSpPr>
        <p:spPr/>
        <p:txBody>
          <a:bodyPr vert="horz" lIns="91440" tIns="45720" rIns="91440" bIns="45720" rtlCol="0" anchor="t">
            <a:normAutofit/>
          </a:bodyPr>
          <a:lstStyle/>
          <a:p>
            <a:r>
              <a:rPr lang="en-US"/>
              <a:t>Keep the line in the field of view...</a:t>
            </a:r>
          </a:p>
        </p:txBody>
      </p:sp>
      <p:pic>
        <p:nvPicPr>
          <p:cNvPr id="4" name="Picture 4" descr="A picture containing outdoor, ground, person, animal&#10;&#10;Description generated with very high confidence">
            <a:extLst>
              <a:ext uri="{FF2B5EF4-FFF2-40B4-BE49-F238E27FC236}">
                <a16:creationId xmlns:a16="http://schemas.microsoft.com/office/drawing/2014/main" id="{8CEDA270-BAE5-4524-8D0E-DB4CCC5D64D9}"/>
              </a:ext>
            </a:extLst>
          </p:cNvPr>
          <p:cNvPicPr>
            <a:picLocks noChangeAspect="1"/>
          </p:cNvPicPr>
          <p:nvPr/>
        </p:nvPicPr>
        <p:blipFill>
          <a:blip r:embed="rId2"/>
          <a:stretch>
            <a:fillRect/>
          </a:stretch>
        </p:blipFill>
        <p:spPr>
          <a:xfrm>
            <a:off x="2636448" y="2813469"/>
            <a:ext cx="5898311" cy="2913212"/>
          </a:xfrm>
          <a:prstGeom prst="rect">
            <a:avLst/>
          </a:prstGeom>
        </p:spPr>
      </p:pic>
    </p:spTree>
    <p:extLst>
      <p:ext uri="{BB962C8B-B14F-4D97-AF65-F5344CB8AC3E}">
        <p14:creationId xmlns:p14="http://schemas.microsoft.com/office/powerpoint/2010/main" val="310384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B4E-6F39-47A3-B02D-B1F0B6F722B5}"/>
              </a:ext>
            </a:extLst>
          </p:cNvPr>
          <p:cNvSpPr>
            <a:spLocks noGrp="1"/>
          </p:cNvSpPr>
          <p:nvPr>
            <p:ph type="title"/>
          </p:nvPr>
        </p:nvSpPr>
        <p:spPr/>
        <p:txBody>
          <a:bodyPr/>
          <a:lstStyle/>
          <a:p>
            <a:r>
              <a:rPr lang="en-US"/>
              <a:t>Create a training environment</a:t>
            </a:r>
          </a:p>
        </p:txBody>
      </p:sp>
      <p:sp>
        <p:nvSpPr>
          <p:cNvPr id="3" name="Content Placeholder 2">
            <a:extLst>
              <a:ext uri="{FF2B5EF4-FFF2-40B4-BE49-F238E27FC236}">
                <a16:creationId xmlns:a16="http://schemas.microsoft.com/office/drawing/2014/main" id="{F91C0B29-D2BD-4965-8EBD-D92E81C774C5}"/>
              </a:ext>
            </a:extLst>
          </p:cNvPr>
          <p:cNvSpPr>
            <a:spLocks noGrp="1"/>
          </p:cNvSpPr>
          <p:nvPr>
            <p:ph idx="1"/>
          </p:nvPr>
        </p:nvSpPr>
        <p:spPr/>
        <p:txBody>
          <a:bodyPr vert="horz" lIns="91440" tIns="45720" rIns="91440" bIns="45720" rtlCol="0" anchor="t">
            <a:normAutofit/>
          </a:bodyPr>
          <a:lstStyle/>
          <a:p>
            <a:r>
              <a:rPr lang="en-US"/>
              <a:t>Collect images of all the possible turn radius that the platform is capable of turning.</a:t>
            </a:r>
          </a:p>
          <a:p>
            <a:r>
              <a:rPr lang="en-US"/>
              <a:t>Collect 'floor/surface' images without a line.</a:t>
            </a:r>
          </a:p>
          <a:p>
            <a:r>
              <a:rPr lang="en-US"/>
              <a:t>Render a 'line' on top of floor surface images.</a:t>
            </a:r>
          </a:p>
          <a:p>
            <a:r>
              <a:rPr lang="en-US"/>
              <a:t>Simulate 'steering and forward' motion with various steering angles</a:t>
            </a:r>
          </a:p>
          <a:p>
            <a:r>
              <a:rPr lang="en-US"/>
              <a:t>Define reward function</a:t>
            </a:r>
            <a:endParaRPr lang="en-US" dirty="0"/>
          </a:p>
        </p:txBody>
      </p:sp>
    </p:spTree>
    <p:extLst>
      <p:ext uri="{BB962C8B-B14F-4D97-AF65-F5344CB8AC3E}">
        <p14:creationId xmlns:p14="http://schemas.microsoft.com/office/powerpoint/2010/main" val="179058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C78-4F64-4FD9-AA12-5879F8EABC6E}"/>
              </a:ext>
            </a:extLst>
          </p:cNvPr>
          <p:cNvSpPr>
            <a:spLocks noGrp="1"/>
          </p:cNvSpPr>
          <p:nvPr>
            <p:ph type="title"/>
          </p:nvPr>
        </p:nvSpPr>
        <p:spPr/>
        <p:txBody>
          <a:bodyPr/>
          <a:lstStyle/>
          <a:p>
            <a:r>
              <a:rPr lang="en-US" dirty="0"/>
              <a:t>Name the trial</a:t>
            </a:r>
          </a:p>
        </p:txBody>
      </p:sp>
      <p:sp>
        <p:nvSpPr>
          <p:cNvPr id="3" name="Content Placeholder 2">
            <a:extLst>
              <a:ext uri="{FF2B5EF4-FFF2-40B4-BE49-F238E27FC236}">
                <a16:creationId xmlns:a16="http://schemas.microsoft.com/office/drawing/2014/main" id="{00A5F2A2-1AEB-4861-8F53-95D42DCFA67B}"/>
              </a:ext>
            </a:extLst>
          </p:cNvPr>
          <p:cNvSpPr>
            <a:spLocks noGrp="1"/>
          </p:cNvSpPr>
          <p:nvPr>
            <p:ph idx="1"/>
          </p:nvPr>
        </p:nvSpPr>
        <p:spPr>
          <a:xfrm>
            <a:off x="1141412" y="2249487"/>
            <a:ext cx="5147094" cy="3541714"/>
          </a:xfrm>
        </p:spPr>
        <p:txBody>
          <a:bodyPr vert="horz" lIns="91440" tIns="45720" rIns="91440" bIns="45720" rtlCol="0" anchor="t">
            <a:normAutofit lnSpcReduction="10000"/>
          </a:bodyPr>
          <a:lstStyle/>
          <a:p>
            <a:r>
              <a:rPr lang="en-US" dirty="0"/>
              <a:t>A naming convention is important to organize the captured test and validation data.</a:t>
            </a:r>
          </a:p>
          <a:p>
            <a:r>
              <a:rPr lang="en-US" dirty="0"/>
              <a:t>R#CW</a:t>
            </a:r>
          </a:p>
          <a:p>
            <a:r>
              <a:rPr lang="en-US" dirty="0"/>
              <a:t>R#CW_V</a:t>
            </a:r>
          </a:p>
          <a:p>
            <a:r>
              <a:rPr lang="en-US" dirty="0"/>
              <a:t>R#CCW</a:t>
            </a:r>
          </a:p>
          <a:p>
            <a:r>
              <a:rPr lang="en-US" dirty="0"/>
              <a:t>R#CCW_V</a:t>
            </a:r>
          </a:p>
        </p:txBody>
      </p:sp>
      <p:pic>
        <p:nvPicPr>
          <p:cNvPr id="4" name="Picture 4" descr="A screenshot of a cell phone&#10;&#10;Description generated with very high confidence">
            <a:extLst>
              <a:ext uri="{FF2B5EF4-FFF2-40B4-BE49-F238E27FC236}">
                <a16:creationId xmlns:a16="http://schemas.microsoft.com/office/drawing/2014/main" id="{2C32DD1D-BD55-45EF-BF35-7E400098F3B9}"/>
              </a:ext>
            </a:extLst>
          </p:cNvPr>
          <p:cNvPicPr>
            <a:picLocks noChangeAspect="1"/>
          </p:cNvPicPr>
          <p:nvPr/>
        </p:nvPicPr>
        <p:blipFill>
          <a:blip r:embed="rId2"/>
          <a:stretch>
            <a:fillRect/>
          </a:stretch>
        </p:blipFill>
        <p:spPr>
          <a:xfrm>
            <a:off x="8063995" y="1112808"/>
            <a:ext cx="2203140" cy="5078083"/>
          </a:xfrm>
          <a:prstGeom prst="rect">
            <a:avLst/>
          </a:prstGeom>
        </p:spPr>
      </p:pic>
    </p:spTree>
    <p:extLst>
      <p:ext uri="{BB962C8B-B14F-4D97-AF65-F5344CB8AC3E}">
        <p14:creationId xmlns:p14="http://schemas.microsoft.com/office/powerpoint/2010/main" val="337741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01DC-190A-4755-8CCE-FE1E107F7F36}"/>
              </a:ext>
            </a:extLst>
          </p:cNvPr>
          <p:cNvSpPr>
            <a:spLocks noGrp="1"/>
          </p:cNvSpPr>
          <p:nvPr>
            <p:ph type="title"/>
          </p:nvPr>
        </p:nvSpPr>
        <p:spPr/>
        <p:txBody>
          <a:bodyPr/>
          <a:lstStyle/>
          <a:p>
            <a:r>
              <a:rPr lang="en-US" dirty="0"/>
              <a:t>More setup</a:t>
            </a:r>
          </a:p>
        </p:txBody>
      </p:sp>
      <p:sp>
        <p:nvSpPr>
          <p:cNvPr id="6" name="TextBox 5">
            <a:extLst>
              <a:ext uri="{FF2B5EF4-FFF2-40B4-BE49-F238E27FC236}">
                <a16:creationId xmlns:a16="http://schemas.microsoft.com/office/drawing/2014/main" id="{A64E0834-CE29-4D02-B9A3-4F20AEF412A5}"/>
              </a:ext>
            </a:extLst>
          </p:cNvPr>
          <p:cNvSpPr txBox="1"/>
          <p:nvPr/>
        </p:nvSpPr>
        <p:spPr>
          <a:xfrm>
            <a:off x="1446364" y="2229928"/>
            <a:ext cx="8982973" cy="34163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setup_capture</a:t>
            </a:r>
            <a:r>
              <a:rPr lang="en-US" dirty="0">
                <a:latin typeface="Consolas"/>
              </a:rPr>
              <a:t>():</a:t>
            </a:r>
            <a:endParaRPr lang="en-US" dirty="0"/>
          </a:p>
          <a:p>
            <a:r>
              <a:rPr lang="en-US" dirty="0">
                <a:latin typeface="Consolas"/>
              </a:rPr>
              <a:t>    </a:t>
            </a:r>
            <a:r>
              <a:rPr lang="en-US" dirty="0" err="1">
                <a:latin typeface="Consolas"/>
              </a:rPr>
              <a:t>os.system</a:t>
            </a:r>
            <a:r>
              <a:rPr lang="en-US" dirty="0">
                <a:latin typeface="Consolas"/>
              </a:rPr>
              <a:t>('</a:t>
            </a:r>
            <a:r>
              <a:rPr lang="en-US" dirty="0" err="1">
                <a:latin typeface="Consolas"/>
              </a:rPr>
              <a:t>mkdir</a:t>
            </a:r>
            <a:r>
              <a:rPr lang="en-US" dirty="0">
                <a:latin typeface="Consolas"/>
              </a:rPr>
              <a:t> ' + CAPTURE_DIR)</a:t>
            </a:r>
            <a:endParaRPr lang="en-US" dirty="0"/>
          </a:p>
          <a:p>
            <a:r>
              <a:rPr lang="en-US" dirty="0">
                <a:latin typeface="Consolas"/>
              </a:rPr>
              <a:t>    </a:t>
            </a:r>
            <a:r>
              <a:rPr lang="en-US" dirty="0" err="1">
                <a:latin typeface="Consolas"/>
              </a:rPr>
              <a:t>os.system</a:t>
            </a:r>
            <a:r>
              <a:rPr lang="en-US" dirty="0">
                <a:latin typeface="Consolas"/>
              </a:rPr>
              <a:t>('</a:t>
            </a:r>
            <a:r>
              <a:rPr lang="en-US" dirty="0" err="1">
                <a:latin typeface="Consolas"/>
              </a:rPr>
              <a:t>mkdir</a:t>
            </a:r>
            <a:r>
              <a:rPr lang="en-US" dirty="0">
                <a:latin typeface="Consolas"/>
              </a:rPr>
              <a:t> ' + CAPTURE_DIR + '/' + str(TRIAL))  </a:t>
            </a:r>
            <a:endParaRPr lang="en-US" dirty="0"/>
          </a:p>
          <a:p>
            <a:r>
              <a:rPr lang="en-US" dirty="0">
                <a:latin typeface="Consolas"/>
              </a:rPr>
              <a:t>    </a:t>
            </a:r>
            <a:r>
              <a:rPr lang="en-US" err="1">
                <a:latin typeface="Consolas"/>
              </a:rPr>
              <a:t>os.system</a:t>
            </a:r>
            <a:r>
              <a:rPr lang="en-US" dirty="0">
                <a:latin typeface="Consolas"/>
              </a:rPr>
              <a:t>('</a:t>
            </a:r>
            <a:r>
              <a:rPr lang="en-US" err="1">
                <a:latin typeface="Consolas"/>
              </a:rPr>
              <a:t>mkdir</a:t>
            </a:r>
            <a:r>
              <a:rPr lang="en-US" dirty="0">
                <a:latin typeface="Consolas"/>
              </a:rPr>
              <a:t> ' + CAPTURE_DIR + '/' + str(TRIAL) + '/image')</a:t>
            </a:r>
            <a:endParaRPr lang="en-US" dirty="0"/>
          </a:p>
          <a:p>
            <a:r>
              <a:rPr lang="en-US" dirty="0">
                <a:latin typeface="Consolas"/>
              </a:rPr>
              <a:t>    </a:t>
            </a:r>
            <a:r>
              <a:rPr lang="en-US" err="1">
                <a:latin typeface="Consolas"/>
              </a:rPr>
              <a:t>os.system</a:t>
            </a:r>
            <a:r>
              <a:rPr lang="en-US" dirty="0">
                <a:latin typeface="Consolas"/>
              </a:rPr>
              <a:t>('</a:t>
            </a:r>
            <a:r>
              <a:rPr lang="en-US" err="1">
                <a:latin typeface="Consolas"/>
              </a:rPr>
              <a:t>mkdir</a:t>
            </a:r>
            <a:r>
              <a:rPr lang="en-US" dirty="0">
                <a:latin typeface="Consolas"/>
              </a:rPr>
              <a:t> ' + CAPTURE_DIR + '/' + str(TRIAL) + '/steer')</a:t>
            </a:r>
            <a:endParaRPr lang="en-US" dirty="0"/>
          </a:p>
          <a:p>
            <a:endParaRPr lang="en-US"/>
          </a:p>
          <a:p>
            <a:r>
              <a:rPr lang="en-US" dirty="0">
                <a:latin typeface="Consolas"/>
              </a:rPr>
              <a:t>def </a:t>
            </a:r>
            <a:r>
              <a:rPr lang="en-US" err="1">
                <a:latin typeface="Consolas"/>
              </a:rPr>
              <a:t>setupMotor</a:t>
            </a:r>
            <a:r>
              <a:rPr lang="en-US" dirty="0">
                <a:latin typeface="Consolas"/>
              </a:rPr>
              <a:t>(</a:t>
            </a:r>
            <a:r>
              <a:rPr lang="en-US" err="1">
                <a:latin typeface="Consolas"/>
              </a:rPr>
              <a:t>busnum</a:t>
            </a:r>
            <a:r>
              <a:rPr lang="en-US" dirty="0">
                <a:latin typeface="Consolas"/>
              </a:rPr>
              <a:t>=None):</a:t>
            </a:r>
            <a:endParaRPr lang="en-US" dirty="0"/>
          </a:p>
          <a:p>
            <a:r>
              <a:rPr lang="en-US" dirty="0">
                <a:latin typeface="Consolas"/>
              </a:rPr>
              <a:t>    </a:t>
            </a:r>
            <a:r>
              <a:rPr lang="en-US" dirty="0" err="1">
                <a:latin typeface="Consolas"/>
              </a:rPr>
              <a:t>pwm.frequency</a:t>
            </a:r>
            <a:r>
              <a:rPr lang="en-US" dirty="0">
                <a:latin typeface="Consolas"/>
              </a:rPr>
              <a:t> = 60</a:t>
            </a:r>
            <a:endParaRPr lang="en-US" dirty="0"/>
          </a:p>
          <a:p>
            <a:r>
              <a:rPr lang="en-US" dirty="0">
                <a:latin typeface="Consolas"/>
              </a:rPr>
              <a:t>    forward0 = 'True'</a:t>
            </a:r>
            <a:endParaRPr lang="en-US" dirty="0"/>
          </a:p>
          <a:p>
            <a:r>
              <a:rPr lang="en-US" dirty="0">
                <a:latin typeface="Consolas"/>
              </a:rPr>
              <a:t>    forward1 = 'True'</a:t>
            </a:r>
            <a:endParaRPr lang="en-US" dirty="0"/>
          </a:p>
          <a:p>
            <a:r>
              <a:rPr lang="en-US" dirty="0">
                <a:latin typeface="Consolas"/>
              </a:rPr>
              <a:t>    </a:t>
            </a:r>
            <a:r>
              <a:rPr lang="en-US" err="1">
                <a:latin typeface="Consolas"/>
              </a:rPr>
              <a:t>GPIO.setwarnings</a:t>
            </a:r>
            <a:r>
              <a:rPr lang="en-US" dirty="0">
                <a:latin typeface="Consolas"/>
              </a:rPr>
              <a:t>(False)</a:t>
            </a:r>
            <a:endParaRPr lang="en-US" dirty="0"/>
          </a:p>
          <a:p>
            <a:r>
              <a:rPr lang="en-US" dirty="0">
                <a:latin typeface="Consolas"/>
              </a:rPr>
              <a:t>    </a:t>
            </a:r>
            <a:r>
              <a:rPr lang="en-US" dirty="0" err="1">
                <a:latin typeface="Consolas"/>
              </a:rPr>
              <a:t>GPIO.setmode</a:t>
            </a:r>
            <a:r>
              <a:rPr lang="en-US" dirty="0">
                <a:latin typeface="Consolas"/>
              </a:rPr>
              <a:t>(GPIO.BOARD)        </a:t>
            </a:r>
            <a:endParaRPr lang="en-US" dirty="0"/>
          </a:p>
        </p:txBody>
      </p:sp>
    </p:spTree>
    <p:extLst>
      <p:ext uri="{BB962C8B-B14F-4D97-AF65-F5344CB8AC3E}">
        <p14:creationId xmlns:p14="http://schemas.microsoft.com/office/powerpoint/2010/main" val="329728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F9D9-9509-4206-85D4-C2A3DB2D8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276E54-D280-483B-AD0F-D57A0BF820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471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E2CD-2EBF-4925-97E0-708F9503CAC2}"/>
              </a:ext>
            </a:extLst>
          </p:cNvPr>
          <p:cNvSpPr>
            <a:spLocks noGrp="1"/>
          </p:cNvSpPr>
          <p:nvPr>
            <p:ph type="title"/>
          </p:nvPr>
        </p:nvSpPr>
        <p:spPr/>
        <p:txBody>
          <a:bodyPr/>
          <a:lstStyle/>
          <a:p>
            <a:r>
              <a:rPr lang="en-US" dirty="0"/>
              <a:t>Train</a:t>
            </a:r>
          </a:p>
        </p:txBody>
      </p:sp>
      <p:sp>
        <p:nvSpPr>
          <p:cNvPr id="3" name="Content Placeholder 2">
            <a:extLst>
              <a:ext uri="{FF2B5EF4-FFF2-40B4-BE49-F238E27FC236}">
                <a16:creationId xmlns:a16="http://schemas.microsoft.com/office/drawing/2014/main" id="{98DAA901-6A40-47C0-A8BA-FFF7350AB371}"/>
              </a:ext>
            </a:extLst>
          </p:cNvPr>
          <p:cNvSpPr>
            <a:spLocks noGrp="1"/>
          </p:cNvSpPr>
          <p:nvPr>
            <p:ph idx="1"/>
          </p:nvPr>
        </p:nvSpPr>
        <p:spPr/>
        <p:txBody>
          <a:bodyPr vert="horz" lIns="91440" tIns="45720" rIns="91440" bIns="45720" rtlCol="0" anchor="t">
            <a:normAutofit/>
          </a:bodyPr>
          <a:lstStyle/>
          <a:p>
            <a:r>
              <a:rPr lang="en-US" dirty="0"/>
              <a:t>Machine learning works by finding a relationship between its features (input) and a label (output). The model is 'shown' examples from a dataset. Each example helps define how each feature affects the label. </a:t>
            </a:r>
            <a:endParaRPr lang="en-US"/>
          </a:p>
        </p:txBody>
      </p:sp>
      <p:pic>
        <p:nvPicPr>
          <p:cNvPr id="4" name="Picture 4" descr="A vintage photo of a train&#10;&#10;Description generated with very high confidence">
            <a:extLst>
              <a:ext uri="{FF2B5EF4-FFF2-40B4-BE49-F238E27FC236}">
                <a16:creationId xmlns:a16="http://schemas.microsoft.com/office/drawing/2014/main" id="{9A984D68-7D58-4922-B3F5-3C05662EA37F}"/>
              </a:ext>
            </a:extLst>
          </p:cNvPr>
          <p:cNvPicPr>
            <a:picLocks noChangeAspect="1"/>
          </p:cNvPicPr>
          <p:nvPr/>
        </p:nvPicPr>
        <p:blipFill>
          <a:blip r:embed="rId2"/>
          <a:stretch>
            <a:fillRect/>
          </a:stretch>
        </p:blipFill>
        <p:spPr>
          <a:xfrm>
            <a:off x="7211684" y="286488"/>
            <a:ext cx="3850256" cy="1554874"/>
          </a:xfrm>
          <a:prstGeom prst="rect">
            <a:avLst/>
          </a:prstGeom>
        </p:spPr>
      </p:pic>
    </p:spTree>
    <p:extLst>
      <p:ext uri="{BB962C8B-B14F-4D97-AF65-F5344CB8AC3E}">
        <p14:creationId xmlns:p14="http://schemas.microsoft.com/office/powerpoint/2010/main" val="3105827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Circuit</vt:lpstr>
      <vt:lpstr>Autonomous Vehicle code</vt:lpstr>
      <vt:lpstr>Capture</vt:lpstr>
      <vt:lpstr>The Platform</vt:lpstr>
      <vt:lpstr>IO Library and Gamepad controller</vt:lpstr>
      <vt:lpstr>Setup common</vt:lpstr>
      <vt:lpstr>Name the trial</vt:lpstr>
      <vt:lpstr>More setup</vt:lpstr>
      <vt:lpstr>PowerPoint Presentation</vt:lpstr>
      <vt:lpstr>Train</vt:lpstr>
      <vt:lpstr>Keras Training</vt:lpstr>
      <vt:lpstr>fit</vt:lpstr>
      <vt:lpstr>Limitations to being 'fit'</vt:lpstr>
      <vt:lpstr>Advantages of being 'fit'</vt:lpstr>
      <vt:lpstr>Fit_generator</vt:lpstr>
      <vt:lpstr>Advantage fit_generator</vt:lpstr>
      <vt:lpstr>FIt_Generator yeild</vt:lpstr>
      <vt:lpstr>Train_on_batch</vt:lpstr>
      <vt:lpstr>Epoch, batch, iteration</vt:lpstr>
      <vt:lpstr>imagaug</vt:lpstr>
      <vt:lpstr>Imagaug code</vt:lpstr>
      <vt:lpstr>normalize/equalize</vt:lpstr>
      <vt:lpstr>Normalize/equalize code</vt:lpstr>
      <vt:lpstr>Recolor line</vt:lpstr>
      <vt:lpstr>Recolor code</vt:lpstr>
      <vt:lpstr>Image shift</vt:lpstr>
      <vt:lpstr>image flip</vt:lpstr>
      <vt:lpstr>Compile the model</vt:lpstr>
      <vt:lpstr>Custom loss function(s)</vt:lpstr>
      <vt:lpstr>Fit_Generator</vt:lpstr>
      <vt:lpstr>The model</vt:lpstr>
      <vt:lpstr>Kernel size</vt:lpstr>
      <vt:lpstr>Filter selection</vt:lpstr>
      <vt:lpstr>Filter images</vt:lpstr>
      <vt:lpstr>Determining the filter parameter</vt:lpstr>
      <vt:lpstr>Regularization</vt:lpstr>
      <vt:lpstr>Pooling layers</vt:lpstr>
      <vt:lpstr>Where to put a pooling layer</vt:lpstr>
      <vt:lpstr>Flatten later</vt:lpstr>
      <vt:lpstr>Flatten's position in the model</vt:lpstr>
      <vt:lpstr>Dropout layer</vt:lpstr>
      <vt:lpstr>Dense layer</vt:lpstr>
      <vt:lpstr>Instantiate a model object</vt:lpstr>
      <vt:lpstr>Keras Callbacks</vt:lpstr>
      <vt:lpstr>Generators</vt:lpstr>
      <vt:lpstr>Drive</vt:lpstr>
      <vt:lpstr>Load the model</vt:lpstr>
      <vt:lpstr>Configure the Hardware</vt:lpstr>
      <vt:lpstr>Prompt for the forward speed</vt:lpstr>
      <vt:lpstr>model prediction loop</vt:lpstr>
      <vt:lpstr>process model instance and set steering angle</vt:lpstr>
      <vt:lpstr>Cleanup and get ready to process again</vt:lpstr>
      <vt:lpstr>YOLO</vt:lpstr>
      <vt:lpstr>Comparison to Other Detectors</vt:lpstr>
      <vt:lpstr>processing speed on Raspberry pi</vt:lpstr>
      <vt:lpstr>Image recognition on laptop</vt:lpstr>
      <vt:lpstr>Transfer learning</vt:lpstr>
      <vt:lpstr>Reinforcement learning and Self-Driving</vt:lpstr>
      <vt:lpstr>Autonomous driving rewards</vt:lpstr>
      <vt:lpstr>Create a training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381</cp:revision>
  <dcterms:created xsi:type="dcterms:W3CDTF">2014-08-26T23:43:54Z</dcterms:created>
  <dcterms:modified xsi:type="dcterms:W3CDTF">2019-03-06T13:42:06Z</dcterms:modified>
</cp:coreProperties>
</file>