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64" r:id="rId5"/>
    <p:sldId id="265" r:id="rId6"/>
    <p:sldId id="266" r:id="rId7"/>
    <p:sldId id="263" r:id="rId8"/>
    <p:sldId id="267" r:id="rId9"/>
    <p:sldId id="268" r:id="rId10"/>
    <p:sldId id="269" r:id="rId11"/>
    <p:sldId id="272" r:id="rId12"/>
    <p:sldId id="259" r:id="rId13"/>
    <p:sldId id="271" r:id="rId14"/>
    <p:sldId id="270" r:id="rId15"/>
    <p:sldId id="273" r:id="rId16"/>
    <p:sldId id="274" r:id="rId17"/>
    <p:sldId id="275" r:id="rId18"/>
    <p:sldId id="276" r:id="rId19"/>
    <p:sldId id="257" r:id="rId20"/>
    <p:sldId id="260" r:id="rId21"/>
    <p:sldId id="26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Language Syntax and Programming Constructs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D00AF-95A5-4E76-9CFA-AFA995297540}"/>
              </a:ext>
            </a:extLst>
          </p:cNvPr>
          <p:cNvSpPr txBox="1"/>
          <p:nvPr/>
        </p:nvSpPr>
        <p:spPr>
          <a:xfrm>
            <a:off x="9699915" y="61245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Gene </a:t>
            </a:r>
            <a:r>
              <a:rPr lang="en-US" dirty="0" err="1"/>
              <a:t>Olafsen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1EC0-3B71-48BE-9E3E-E61C6476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1897B-1E0A-486A-A711-0B756264E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400" y="2581275"/>
            <a:ext cx="2155825" cy="25501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9600" dirty="0">
                <a:latin typeface="Arial"/>
                <a:cs typeface="Arial"/>
              </a:rPr>
              <a:t>?</a:t>
            </a:r>
          </a:p>
        </p:txBody>
      </p:sp>
      <p:pic>
        <p:nvPicPr>
          <p:cNvPr id="4" name="Picture 4" descr="bad.jpg">
            <a:extLst>
              <a:ext uri="{FF2B5EF4-FFF2-40B4-BE49-F238E27FC236}">
                <a16:creationId xmlns:a16="http://schemas.microsoft.com/office/drawing/2014/main" id="{13EA38AB-A8CA-4D1F-BB57-A4C05FC18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50" y="2085009"/>
            <a:ext cx="2905125" cy="291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86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D55A-C550-4A74-A9FF-7F5CFB0F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Vtable</a:t>
            </a:r>
          </a:p>
        </p:txBody>
      </p:sp>
      <p:pic>
        <p:nvPicPr>
          <p:cNvPr id="4" name="Picture 4" descr="rK5xx.jpg">
            <a:extLst>
              <a:ext uri="{FF2B5EF4-FFF2-40B4-BE49-F238E27FC236}">
                <a16:creationId xmlns:a16="http://schemas.microsoft.com/office/drawing/2014/main" id="{48EE804A-10B3-4B47-AAB6-64DFAC636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638" y="2249488"/>
            <a:ext cx="7559550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18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461B1-ED20-4030-AF05-3C56973A1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B0481-5D6F-4771-BCC6-500E50DA4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Python supports...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D7104E3-675F-43F1-B3D6-16510EBF3F30}"/>
              </a:ext>
            </a:extLst>
          </p:cNvPr>
          <p:cNvSpPr/>
          <p:nvPr/>
        </p:nvSpPr>
        <p:spPr>
          <a:xfrm>
            <a:off x="4638675" y="2038350"/>
            <a:ext cx="2381250" cy="84320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Window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(base class)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3932F0-C755-4883-B076-2BE64010AE7A}"/>
              </a:ext>
            </a:extLst>
          </p:cNvPr>
          <p:cNvSpPr/>
          <p:nvPr/>
        </p:nvSpPr>
        <p:spPr>
          <a:xfrm>
            <a:off x="3092931" y="4215594"/>
            <a:ext cx="2381250" cy="84320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Sizeable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(derived class)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D46325A-D2F8-47B1-BF05-5E7CCC540AC8}"/>
              </a:ext>
            </a:extLst>
          </p:cNvPr>
          <p:cNvSpPr/>
          <p:nvPr/>
        </p:nvSpPr>
        <p:spPr>
          <a:xfrm>
            <a:off x="5048250" y="2877820"/>
            <a:ext cx="443811" cy="439948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9DBD52-8CB1-4C41-B8FD-2FD18FEEDF9B}"/>
              </a:ext>
            </a:extLst>
          </p:cNvPr>
          <p:cNvCxnSpPr/>
          <p:nvPr/>
        </p:nvCxnSpPr>
        <p:spPr>
          <a:xfrm flipH="1">
            <a:off x="5257799" y="3295292"/>
            <a:ext cx="34505" cy="914399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1096B45-4111-4FE4-83D7-BCC8618D671E}"/>
              </a:ext>
            </a:extLst>
          </p:cNvPr>
          <p:cNvSpPr/>
          <p:nvPr/>
        </p:nvSpPr>
        <p:spPr>
          <a:xfrm>
            <a:off x="5972175" y="4208405"/>
            <a:ext cx="2381250" cy="84320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Editable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(derived class)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0BC061-5DDB-49D0-B3E2-ED1C40BB43E3}"/>
              </a:ext>
            </a:extLst>
          </p:cNvPr>
          <p:cNvCxnSpPr>
            <a:cxnSpLocks/>
          </p:cNvCxnSpPr>
          <p:nvPr/>
        </p:nvCxnSpPr>
        <p:spPr>
          <a:xfrm flipH="1">
            <a:off x="6385525" y="3318041"/>
            <a:ext cx="5750" cy="914399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882D4BF-C370-49B9-BB60-A8C9F2C63320}"/>
              </a:ext>
            </a:extLst>
          </p:cNvPr>
          <p:cNvSpPr/>
          <p:nvPr/>
        </p:nvSpPr>
        <p:spPr>
          <a:xfrm>
            <a:off x="6172200" y="2886614"/>
            <a:ext cx="443811" cy="439948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461B1-ED20-4030-AF05-3C56973A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Multiple inheritance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B0481-5D6F-4771-BCC6-500E50DA4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Diamond of Death</a:t>
            </a:r>
          </a:p>
          <a:p>
            <a:r>
              <a:rPr lang="en-US" dirty="0"/>
              <a:t>Diamond of Uncertainty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D7104E3-675F-43F1-B3D6-16510EBF3F30}"/>
              </a:ext>
            </a:extLst>
          </p:cNvPr>
          <p:cNvSpPr/>
          <p:nvPr/>
        </p:nvSpPr>
        <p:spPr>
          <a:xfrm>
            <a:off x="6019800" y="5324475"/>
            <a:ext cx="3717834" cy="84296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Editable and Sizeable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(derived class)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3932F0-C755-4883-B076-2BE64010AE7A}"/>
              </a:ext>
            </a:extLst>
          </p:cNvPr>
          <p:cNvSpPr/>
          <p:nvPr/>
        </p:nvSpPr>
        <p:spPr>
          <a:xfrm>
            <a:off x="5181600" y="3609975"/>
            <a:ext cx="2381250" cy="84320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Sizeable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(derived class)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D46325A-D2F8-47B1-BF05-5E7CCC540AC8}"/>
              </a:ext>
            </a:extLst>
          </p:cNvPr>
          <p:cNvSpPr/>
          <p:nvPr/>
        </p:nvSpPr>
        <p:spPr>
          <a:xfrm>
            <a:off x="6753225" y="4457700"/>
            <a:ext cx="443811" cy="439948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9DBD52-8CB1-4C41-B8FD-2FD18FEEDF9B}"/>
              </a:ext>
            </a:extLst>
          </p:cNvPr>
          <p:cNvCxnSpPr/>
          <p:nvPr/>
        </p:nvCxnSpPr>
        <p:spPr>
          <a:xfrm flipH="1">
            <a:off x="6972300" y="4876800"/>
            <a:ext cx="5751" cy="425569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1096B45-4111-4FE4-83D7-BCC8618D671E}"/>
              </a:ext>
            </a:extLst>
          </p:cNvPr>
          <p:cNvSpPr/>
          <p:nvPr/>
        </p:nvSpPr>
        <p:spPr>
          <a:xfrm>
            <a:off x="8229600" y="3609975"/>
            <a:ext cx="2381250" cy="84320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Editable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(derived class)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0BC061-5DDB-49D0-B3E2-ED1C40BB43E3}"/>
              </a:ext>
            </a:extLst>
          </p:cNvPr>
          <p:cNvCxnSpPr>
            <a:cxnSpLocks/>
          </p:cNvCxnSpPr>
          <p:nvPr/>
        </p:nvCxnSpPr>
        <p:spPr>
          <a:xfrm flipH="1">
            <a:off x="9020175" y="4886325"/>
            <a:ext cx="5750" cy="425569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882D4BF-C370-49B9-BB60-A8C9F2C63320}"/>
              </a:ext>
            </a:extLst>
          </p:cNvPr>
          <p:cNvSpPr/>
          <p:nvPr/>
        </p:nvSpPr>
        <p:spPr>
          <a:xfrm>
            <a:off x="8829675" y="4457700"/>
            <a:ext cx="443811" cy="439948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96563CCC-9741-43B9-99F9-FF2D527F434F}"/>
              </a:ext>
            </a:extLst>
          </p:cNvPr>
          <p:cNvSpPr/>
          <p:nvPr/>
        </p:nvSpPr>
        <p:spPr>
          <a:xfrm>
            <a:off x="6667500" y="2743200"/>
            <a:ext cx="443811" cy="439948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BBDCD2-E07E-45B2-B732-E14C5EDDBADE}"/>
              </a:ext>
            </a:extLst>
          </p:cNvPr>
          <p:cNvCxnSpPr>
            <a:cxnSpLocks/>
          </p:cNvCxnSpPr>
          <p:nvPr/>
        </p:nvCxnSpPr>
        <p:spPr>
          <a:xfrm flipH="1">
            <a:off x="6886575" y="3162300"/>
            <a:ext cx="5751" cy="425569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CE7637-ADB0-43DC-885F-2CB62472C53B}"/>
              </a:ext>
            </a:extLst>
          </p:cNvPr>
          <p:cNvCxnSpPr>
            <a:cxnSpLocks/>
          </p:cNvCxnSpPr>
          <p:nvPr/>
        </p:nvCxnSpPr>
        <p:spPr>
          <a:xfrm flipH="1">
            <a:off x="8934450" y="3171825"/>
            <a:ext cx="5750" cy="425569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95BFFCA-47E3-4E84-B58F-21006E09ED63}"/>
              </a:ext>
            </a:extLst>
          </p:cNvPr>
          <p:cNvSpPr/>
          <p:nvPr/>
        </p:nvSpPr>
        <p:spPr>
          <a:xfrm>
            <a:off x="8743950" y="2743200"/>
            <a:ext cx="443811" cy="439948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5C84A2D-3243-44F7-B77B-2E64DE17C76F}"/>
              </a:ext>
            </a:extLst>
          </p:cNvPr>
          <p:cNvSpPr/>
          <p:nvPr/>
        </p:nvSpPr>
        <p:spPr>
          <a:xfrm>
            <a:off x="5934075" y="1895475"/>
            <a:ext cx="3717834" cy="84296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Window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(base class)</a:t>
            </a:r>
          </a:p>
        </p:txBody>
      </p:sp>
    </p:spTree>
    <p:extLst>
      <p:ext uri="{BB962C8B-B14F-4D97-AF65-F5344CB8AC3E}">
        <p14:creationId xmlns:p14="http://schemas.microsoft.com/office/powerpoint/2010/main" val="3019211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69F6-60C2-4D02-AF01-986DF7F9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HOw</a:t>
            </a:r>
            <a:r>
              <a:rPr lang="en-US" dirty="0"/>
              <a:t> do other Common languages deal?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22BA1-88C1-4D6F-B882-9E8C54413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These languages punt on multiple inheritance: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C#</a:t>
            </a:r>
          </a:p>
          <a:p>
            <a:r>
              <a:rPr lang="en-US" dirty="0"/>
              <a:t>Virtual Base Class</a:t>
            </a:r>
          </a:p>
          <a:p>
            <a:pPr lvl="1"/>
            <a:r>
              <a:rPr lang="en-US" dirty="0"/>
              <a:t>C++</a:t>
            </a:r>
          </a:p>
          <a:p>
            <a:r>
              <a:rPr lang="en-US" dirty="0"/>
              <a:t>Via </a:t>
            </a:r>
            <a:r>
              <a:rPr lang="en-US" dirty="0" err="1"/>
              <a:t>Mixins</a:t>
            </a:r>
          </a:p>
          <a:p>
            <a:pPr lvl="1"/>
            <a:r>
              <a:rPr lang="en-US" dirty="0"/>
              <a:t>JavaScript</a:t>
            </a:r>
          </a:p>
          <a:p>
            <a:r>
              <a:rPr lang="en-US" dirty="0"/>
              <a:t>Elegantly</a:t>
            </a:r>
          </a:p>
          <a:p>
            <a:pPr lvl="1"/>
            <a:r>
              <a:rPr lang="en-US" dirty="0"/>
              <a:t>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32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03B5-3529-4A1C-9FB5-2633B4C98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 -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975AB-47A2-4424-95DF-C00206147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Let's look at multiple inheritance in action.</a:t>
            </a:r>
          </a:p>
          <a:p>
            <a:pPr>
              <a:buFont typeface="Arial"/>
            </a:pPr>
            <a:r>
              <a:rPr lang="en-US" dirty="0"/>
              <a:t>IPY-MI1</a:t>
            </a:r>
          </a:p>
        </p:txBody>
      </p:sp>
    </p:spTree>
    <p:extLst>
      <p:ext uri="{BB962C8B-B14F-4D97-AF65-F5344CB8AC3E}">
        <p14:creationId xmlns:p14="http://schemas.microsoft.com/office/powerpoint/2010/main" val="1087985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B715C-9479-4E78-861C-18B3D545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and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9EF5F-1CA8-4F46-933A-587D2D79E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next few examples leverage our understanding of class definitions and provides a chance to see 'Duck Typing' in 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43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200CF-B5C2-42BB-A46B-F10148C1D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</a:t>
            </a:r>
            <a:r>
              <a:rPr lang="en-US" dirty="0"/>
              <a:t>()                                                           IPY-IT1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D2FC1-4712-4418-8125-81025B8AB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iter</a:t>
            </a:r>
            <a:r>
              <a:rPr lang="en-US" dirty="0"/>
              <a:t>() method takes two parameters and returns an iterator for the given object.</a:t>
            </a:r>
          </a:p>
          <a:p>
            <a:pPr lvl="1">
              <a:buFont typeface="Arial"/>
            </a:pPr>
            <a:r>
              <a:rPr lang="en-US" dirty="0"/>
              <a:t>object - object whose iterator is to be created (can be sets, tuples, etc.)</a:t>
            </a:r>
          </a:p>
          <a:p>
            <a:pPr lvl="1">
              <a:buFont typeface="Arial"/>
            </a:pPr>
            <a:r>
              <a:rPr lang="en-US" dirty="0"/>
              <a:t>sentinel (Optional) - special value that is used to represent the end of a sequence</a:t>
            </a:r>
          </a:p>
          <a:p>
            <a:pPr>
              <a:buFont typeface="Arial"/>
            </a:pPr>
            <a:r>
              <a:rPr lang="en-US" dirty="0"/>
              <a:t>A user defined collection must implement methods:</a:t>
            </a:r>
          </a:p>
          <a:p>
            <a:pPr lvl="1">
              <a:buFont typeface="Arial"/>
            </a:pPr>
            <a:r>
              <a:rPr lang="en-US" dirty="0"/>
              <a:t>__</a:t>
            </a:r>
            <a:r>
              <a:rPr lang="en-US" dirty="0" err="1"/>
              <a:t>iter</a:t>
            </a:r>
            <a:r>
              <a:rPr lang="en-US" dirty="0"/>
              <a:t>__()</a:t>
            </a:r>
          </a:p>
          <a:p>
            <a:pPr lvl="1">
              <a:buFont typeface="Arial"/>
            </a:pPr>
            <a:r>
              <a:rPr lang="en-US" dirty="0"/>
              <a:t> __next__() </a:t>
            </a:r>
          </a:p>
        </p:txBody>
      </p:sp>
      <p:pic>
        <p:nvPicPr>
          <p:cNvPr id="4" name="Picture 4" descr="tos-centurion.jpg">
            <a:extLst>
              <a:ext uri="{FF2B5EF4-FFF2-40B4-BE49-F238E27FC236}">
                <a16:creationId xmlns:a16="http://schemas.microsoft.com/office/drawing/2014/main" id="{DA89380D-CB68-4748-9B7F-C99772FA7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0" y="4124325"/>
            <a:ext cx="2743200" cy="255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57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34228-EBFA-4755-85F7-653C3A58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                                             ipy-it2,3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1D31A-DAB7-4123-9D1A-45C507C8D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Python’s general purpose built-in containers, </a:t>
            </a:r>
            <a:r>
              <a:rPr lang="en-US" dirty="0" err="1"/>
              <a:t>dict</a:t>
            </a:r>
            <a:r>
              <a:rPr lang="en-US" dirty="0"/>
              <a:t>, list, set, and tuple.</a:t>
            </a:r>
          </a:p>
          <a:p>
            <a:pPr lvl="1"/>
            <a:r>
              <a:rPr lang="en-US" dirty="0"/>
              <a:t>These were covered in depth in the Python Introduction slide deck and notebook.</a:t>
            </a:r>
          </a:p>
          <a:p>
            <a:r>
              <a:rPr lang="en-US" dirty="0"/>
              <a:t>Defining your own container requires implementing methods:</a:t>
            </a:r>
          </a:p>
          <a:p>
            <a:pPr lvl="1"/>
            <a:r>
              <a:rPr lang="en-US" dirty="0"/>
              <a:t>contains, </a:t>
            </a:r>
            <a:r>
              <a:rPr lang="en-US" dirty="0" err="1"/>
              <a:t>len</a:t>
            </a:r>
            <a:r>
              <a:rPr lang="en-US" dirty="0"/>
              <a:t>, etc.</a:t>
            </a:r>
          </a:p>
          <a:p>
            <a:r>
              <a:rPr lang="en-US" dirty="0"/>
              <a:t>Subclass an existing container:</a:t>
            </a:r>
          </a:p>
          <a:p>
            <a:pPr lvl="1"/>
            <a:r>
              <a:rPr lang="en-US" dirty="0"/>
              <a:t>list, </a:t>
            </a:r>
            <a:r>
              <a:rPr lang="en-US" dirty="0" err="1"/>
              <a:t>dict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Selectively override the methods as necessary</a:t>
            </a:r>
          </a:p>
        </p:txBody>
      </p:sp>
    </p:spTree>
    <p:extLst>
      <p:ext uri="{BB962C8B-B14F-4D97-AF65-F5344CB8AC3E}">
        <p14:creationId xmlns:p14="http://schemas.microsoft.com/office/powerpoint/2010/main" val="3060956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4723-2FBE-48FC-BEC9-0DD058C5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D27D2-3585-4953-A510-F5ECC2D0F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2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28160-14E1-4A83-B7DE-6E0582D3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53536-8A1F-420B-B349-E8D4B4D7F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Abstraction</a:t>
            </a:r>
          </a:p>
          <a:p>
            <a:r>
              <a:rPr lang="en-US" dirty="0"/>
              <a:t>Encapsulation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297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7A25-9EB4-4568-8BFE-305E5F7D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02926-28DB-4C1A-A309-6318C577F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16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AF31-2DE9-4E0A-84AF-1B5228A5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Native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F6A8B-55A3-4274-9CFA-BA6CCB521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0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9846-0A60-4358-9D98-F079F5E56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99052-CA7E-4736-9C56-1B6704C85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Interfaces separate contract (or intent) from implementation.</a:t>
            </a:r>
          </a:p>
          <a:p>
            <a:r>
              <a:rPr lang="en-US" dirty="0"/>
              <a:t>There are no </a:t>
            </a:r>
            <a:r>
              <a:rPr lang="en-US" i="1" dirty="0"/>
              <a:t>interfaces</a:t>
            </a:r>
            <a:r>
              <a:rPr lang="en-US" dirty="0"/>
              <a:t> in Python.</a:t>
            </a:r>
          </a:p>
        </p:txBody>
      </p:sp>
      <p:pic>
        <p:nvPicPr>
          <p:cNvPr id="4" name="Picture 4" descr="Capture.JPG">
            <a:extLst>
              <a:ext uri="{FF2B5EF4-FFF2-40B4-BE49-F238E27FC236}">
                <a16:creationId xmlns:a16="http://schemas.microsoft.com/office/drawing/2014/main" id="{0FA91083-D226-43FE-A755-C9D430FFC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488" y="3514725"/>
            <a:ext cx="5175527" cy="185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0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86C9-CC9D-432F-A532-1B0E79327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Duck </a:t>
            </a:r>
            <a:r>
              <a:rPr lang="en-US" dirty="0" err="1"/>
              <a:t>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AE359-CFB6-49CA-9A1B-0F1888704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"If it talks and walks like a duck, then it is a duck"</a:t>
            </a:r>
          </a:p>
          <a:p>
            <a:r>
              <a:rPr lang="en-US" dirty="0"/>
              <a:t>If you don't like the term "Duck Typing" use "Dynamic Binding".</a:t>
            </a:r>
          </a:p>
          <a:p>
            <a:r>
              <a:rPr lang="en-US" dirty="0"/>
              <a:t>Consider how an object behaves, rather than its type or class.</a:t>
            </a:r>
          </a:p>
        </p:txBody>
      </p:sp>
    </p:spTree>
    <p:extLst>
      <p:ext uri="{BB962C8B-B14F-4D97-AF65-F5344CB8AC3E}">
        <p14:creationId xmlns:p14="http://schemas.microsoft.com/office/powerpoint/2010/main" val="851955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4D9CB-0E7F-4E0E-ADBC-3F276062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Duck Typing protection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C9538-64CC-47F3-9612-E02B6258E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Class Introspection</a:t>
            </a:r>
          </a:p>
          <a:p>
            <a:pPr lvl="1"/>
            <a:r>
              <a:rPr lang="en-US" dirty="0" err="1"/>
              <a:t>hasattr</a:t>
            </a:r>
          </a:p>
          <a:p>
            <a:r>
              <a:rPr lang="en-US" dirty="0"/>
              <a:t>Exception Handling</a:t>
            </a:r>
          </a:p>
          <a:p>
            <a:pPr lvl="1"/>
            <a:r>
              <a:rPr lang="en-US" dirty="0"/>
              <a:t>Try</a:t>
            </a:r>
          </a:p>
          <a:p>
            <a:pPr lvl="1"/>
            <a:r>
              <a:rPr lang="en-US" dirty="0"/>
              <a:t>Catch</a:t>
            </a:r>
          </a:p>
          <a:p>
            <a:pPr lvl="1"/>
            <a:r>
              <a:rPr lang="en-US" dirty="0"/>
              <a:t>Finally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2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5A38-4439-4710-B888-7F1672BE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Base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B063B-4070-4BF9-BC27-05E961835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Abstract classes are classes that contain one or more abstract methods.</a:t>
            </a:r>
          </a:p>
          <a:p>
            <a:r>
              <a:rPr lang="en-US" dirty="0"/>
              <a:t>An abstract method is a method that is declared, but contains no implementation.</a:t>
            </a:r>
          </a:p>
          <a:p>
            <a:r>
              <a:rPr lang="en-US" dirty="0"/>
              <a:t>Abstract classes may not be instantiated directly...</a:t>
            </a:r>
          </a:p>
          <a:p>
            <a:r>
              <a:rPr lang="en-US" dirty="0"/>
              <a:t>Abstract classes </a:t>
            </a:r>
            <a:r>
              <a:rPr lang="en-US" b="1" dirty="0"/>
              <a:t>require</a:t>
            </a:r>
            <a:r>
              <a:rPr lang="en-US" dirty="0"/>
              <a:t> subclasses to provide implementations for the abstract methods.</a:t>
            </a:r>
          </a:p>
        </p:txBody>
      </p:sp>
    </p:spTree>
    <p:extLst>
      <p:ext uri="{BB962C8B-B14F-4D97-AF65-F5344CB8AC3E}">
        <p14:creationId xmlns:p14="http://schemas.microsoft.com/office/powerpoint/2010/main" val="1249501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EDDCB-8DE3-4439-8D71-03B83721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ABC – Abstract Base Class                  </a:t>
            </a:r>
          </a:p>
        </p:txBody>
      </p:sp>
      <p:pic>
        <p:nvPicPr>
          <p:cNvPr id="4" name="Picture 4" descr="Capture.PNG">
            <a:extLst>
              <a:ext uri="{FF2B5EF4-FFF2-40B4-BE49-F238E27FC236}">
                <a16:creationId xmlns:a16="http://schemas.microsoft.com/office/drawing/2014/main" id="{80393DF2-4427-4872-96D0-02C48CDC0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451" y="2552700"/>
            <a:ext cx="7915701" cy="251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56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4BB53-7C74-4286-A689-1D5DE20DC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ABC -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A5E2-208E-442F-8A92-B3AA93BFE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Let's look at some Abstract Base Class examples in action.</a:t>
            </a:r>
          </a:p>
          <a:p>
            <a:r>
              <a:rPr lang="en-US" dirty="0"/>
              <a:t>IPY-ABS1-3</a:t>
            </a:r>
          </a:p>
        </p:txBody>
      </p:sp>
    </p:spTree>
    <p:extLst>
      <p:ext uri="{BB962C8B-B14F-4D97-AF65-F5344CB8AC3E}">
        <p14:creationId xmlns:p14="http://schemas.microsoft.com/office/powerpoint/2010/main" val="86568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8AD2-0AE2-4A7E-B385-97CBD265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Review                              ipy-dcl1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DCDC6-98A2-435C-AFB1-70CB3C437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Derived class</a:t>
            </a:r>
            <a:endParaRPr lang="en-US" dirty="0" err="1"/>
          </a:p>
          <a:p>
            <a:r>
              <a:rPr lang="en-US" dirty="0"/>
              <a:t>Calling super-class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D2820D-F7E3-4B1F-BEF0-260B58C15A9C}"/>
              </a:ext>
            </a:extLst>
          </p:cNvPr>
          <p:cNvSpPr/>
          <p:nvPr/>
        </p:nvSpPr>
        <p:spPr>
          <a:xfrm>
            <a:off x="5610225" y="2133600"/>
            <a:ext cx="2381250" cy="84320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Spacecraft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(base class)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E87E44-B422-48C6-994B-5793BA141370}"/>
              </a:ext>
            </a:extLst>
          </p:cNvPr>
          <p:cNvSpPr/>
          <p:nvPr/>
        </p:nvSpPr>
        <p:spPr>
          <a:xfrm>
            <a:off x="5610225" y="4181475"/>
            <a:ext cx="2381250" cy="84320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Voyager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(derived class)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429DCC2-7423-4C9F-B58E-3543C9997E09}"/>
              </a:ext>
            </a:extLst>
          </p:cNvPr>
          <p:cNvSpPr/>
          <p:nvPr/>
        </p:nvSpPr>
        <p:spPr>
          <a:xfrm>
            <a:off x="6534150" y="2971800"/>
            <a:ext cx="443811" cy="439948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0AD3C3-6ED4-4A00-8604-33CA2E141904}"/>
              </a:ext>
            </a:extLst>
          </p:cNvPr>
          <p:cNvCxnSpPr/>
          <p:nvPr/>
        </p:nvCxnSpPr>
        <p:spPr>
          <a:xfrm flipH="1">
            <a:off x="6743700" y="3400425"/>
            <a:ext cx="5750" cy="813759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3F7685-DFDB-4671-B310-E35FE2E14C5E}"/>
              </a:ext>
            </a:extLst>
          </p:cNvPr>
          <p:cNvCxnSpPr/>
          <p:nvPr/>
        </p:nvCxnSpPr>
        <p:spPr>
          <a:xfrm flipV="1">
            <a:off x="7981950" y="2438070"/>
            <a:ext cx="569345" cy="575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A5FEC7F-4090-436B-9830-017048310F86}"/>
              </a:ext>
            </a:extLst>
          </p:cNvPr>
          <p:cNvSpPr/>
          <p:nvPr/>
        </p:nvSpPr>
        <p:spPr>
          <a:xfrm>
            <a:off x="8524875" y="2323051"/>
            <a:ext cx="238665" cy="2242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358071-2519-48C5-B9EE-752FFDAC032D}"/>
              </a:ext>
            </a:extLst>
          </p:cNvPr>
          <p:cNvCxnSpPr>
            <a:cxnSpLocks/>
          </p:cNvCxnSpPr>
          <p:nvPr/>
        </p:nvCxnSpPr>
        <p:spPr>
          <a:xfrm flipV="1">
            <a:off x="7991475" y="4362450"/>
            <a:ext cx="569345" cy="575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254FC63C-E639-468B-ADBB-D659C7DE1AC5}"/>
              </a:ext>
            </a:extLst>
          </p:cNvPr>
          <p:cNvSpPr/>
          <p:nvPr/>
        </p:nvSpPr>
        <p:spPr>
          <a:xfrm>
            <a:off x="8534400" y="4248150"/>
            <a:ext cx="238665" cy="2242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53B89F-415B-4C28-984A-BE472E8CEF7E}"/>
              </a:ext>
            </a:extLst>
          </p:cNvPr>
          <p:cNvCxnSpPr>
            <a:cxnSpLocks/>
          </p:cNvCxnSpPr>
          <p:nvPr/>
        </p:nvCxnSpPr>
        <p:spPr>
          <a:xfrm flipV="1">
            <a:off x="8010525" y="4867275"/>
            <a:ext cx="569345" cy="575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0450D66-ED63-4479-9579-BA34BC972621}"/>
              </a:ext>
            </a:extLst>
          </p:cNvPr>
          <p:cNvSpPr/>
          <p:nvPr/>
        </p:nvSpPr>
        <p:spPr>
          <a:xfrm>
            <a:off x="8553450" y="4752975"/>
            <a:ext cx="238665" cy="2242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C4C08F-2D53-4C48-9893-2D78314432DE}"/>
              </a:ext>
            </a:extLst>
          </p:cNvPr>
          <p:cNvSpPr txBox="1"/>
          <p:nvPr/>
        </p:nvSpPr>
        <p:spPr>
          <a:xfrm>
            <a:off x="8353425" y="224757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craft_configuration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C56B53-FAB3-4C2E-9629-3DB7424FEABC}"/>
              </a:ext>
            </a:extLst>
          </p:cNvPr>
          <p:cNvSpPr txBox="1"/>
          <p:nvPr/>
        </p:nvSpPr>
        <p:spPr>
          <a:xfrm>
            <a:off x="8839200" y="4141937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transmit(command)</a:t>
            </a:r>
          </a:p>
          <a:p>
            <a:endParaRPr lang="en-US" dirty="0"/>
          </a:p>
          <a:p>
            <a:r>
              <a:rPr lang="en-US" dirty="0" err="1"/>
              <a:t>craft_configuration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2DDE19-879F-4E6E-A2E7-7A2E819CB69F}"/>
              </a:ext>
            </a:extLst>
          </p:cNvPr>
          <p:cNvCxnSpPr/>
          <p:nvPr/>
        </p:nvCxnSpPr>
        <p:spPr>
          <a:xfrm flipH="1" flipV="1">
            <a:off x="8290884" y="2588105"/>
            <a:ext cx="738995" cy="1558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062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Circuit</vt:lpstr>
      <vt:lpstr>More Python</vt:lpstr>
      <vt:lpstr>Object-Oriented Concepts</vt:lpstr>
      <vt:lpstr>Interfaces</vt:lpstr>
      <vt:lpstr>Duck TYping</vt:lpstr>
      <vt:lpstr>Duck Typing protection</vt:lpstr>
      <vt:lpstr>abstract Base Class</vt:lpstr>
      <vt:lpstr>ABC – Abstract Base Class                  </vt:lpstr>
      <vt:lpstr>ABC - Notebook</vt:lpstr>
      <vt:lpstr>Inheritance Review                              ipy-dcl1</vt:lpstr>
      <vt:lpstr>Multiple Inheritance</vt:lpstr>
      <vt:lpstr>Vtable</vt:lpstr>
      <vt:lpstr>Multiple inheritance</vt:lpstr>
      <vt:lpstr>Multiple inheritance</vt:lpstr>
      <vt:lpstr>HOw do other Common languages deal?</vt:lpstr>
      <vt:lpstr>MI - Notebook</vt:lpstr>
      <vt:lpstr>Iterators and Collections</vt:lpstr>
      <vt:lpstr>Iter()                                                           IPY-IT1</vt:lpstr>
      <vt:lpstr>Container                                             ipy-it2,3</vt:lpstr>
      <vt:lpstr>Python packaging</vt:lpstr>
      <vt:lpstr>Command line</vt:lpstr>
      <vt:lpstr>Native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10</cp:revision>
  <dcterms:created xsi:type="dcterms:W3CDTF">2014-08-26T23:43:54Z</dcterms:created>
  <dcterms:modified xsi:type="dcterms:W3CDTF">2017-11-26T00:55:27Z</dcterms:modified>
</cp:coreProperties>
</file>