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0" r:id="rId4"/>
    <p:sldId id="257" r:id="rId5"/>
    <p:sldId id="258" r:id="rId6"/>
    <p:sldId id="261" r:id="rId7"/>
    <p:sldId id="259" r:id="rId8"/>
    <p:sldId id="262" r:id="rId9"/>
    <p:sldId id="266" r:id="rId10"/>
    <p:sldId id="265" r:id="rId11"/>
    <p:sldId id="264" r:id="rId12"/>
    <p:sldId id="263" r:id="rId13"/>
    <p:sldId id="267" r:id="rId14"/>
    <p:sldId id="269" r:id="rId15"/>
    <p:sldId id="268" r:id="rId16"/>
    <p:sldId id="276" r:id="rId17"/>
    <p:sldId id="277" r:id="rId18"/>
    <p:sldId id="271" r:id="rId19"/>
    <p:sldId id="273" r:id="rId20"/>
    <p:sldId id="272" r:id="rId21"/>
    <p:sldId id="274" r:id="rId22"/>
    <p:sldId id="275"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q-learning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Reinforcement learning</a:t>
            </a:r>
          </a:p>
        </p:txBody>
      </p:sp>
      <p:sp>
        <p:nvSpPr>
          <p:cNvPr id="4" name="TextBox 1">
            <a:extLst>
              <a:ext uri="{FF2B5EF4-FFF2-40B4-BE49-F238E27FC236}">
                <a16:creationId xmlns:a16="http://schemas.microsoft.com/office/drawing/2014/main" id="{453A5F84-C0CB-4932-ACFE-FB39065E93F8}"/>
              </a:ext>
            </a:extLst>
          </p:cNvPr>
          <p:cNvSpPr txBox="1"/>
          <p:nvPr/>
        </p:nvSpPr>
        <p:spPr>
          <a:xfrm>
            <a:off x="8878228" y="5904571"/>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Gene </a:t>
            </a:r>
            <a:r>
              <a:rPr lang="en-US" dirty="0" err="1"/>
              <a:t>Olafsen</a:t>
            </a:r>
          </a:p>
        </p:txBody>
      </p:sp>
      <p:sp>
        <p:nvSpPr>
          <p:cNvPr id="6" name="TextBox 5">
            <a:extLst>
              <a:ext uri="{FF2B5EF4-FFF2-40B4-BE49-F238E27FC236}">
                <a16:creationId xmlns:a16="http://schemas.microsoft.com/office/drawing/2014/main" id="{EAD25B7F-F511-42E0-906D-047EFE703352}"/>
              </a:ext>
            </a:extLst>
          </p:cNvPr>
          <p:cNvSpPr txBox="1"/>
          <p:nvPr/>
        </p:nvSpPr>
        <p:spPr>
          <a:xfrm>
            <a:off x="2682814" y="6154946"/>
            <a:ext cx="7171426"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Based on: https://medium.com/emergent-future/simple-reinforcement-learning-with-tensorflow-part-0-q-learning-with-tables-and-neural-networks-d195264329d0</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5016-1DA0-4189-B370-DBA0C3CB7DF0}"/>
              </a:ext>
            </a:extLst>
          </p:cNvPr>
          <p:cNvSpPr>
            <a:spLocks noGrp="1"/>
          </p:cNvSpPr>
          <p:nvPr>
            <p:ph type="title"/>
          </p:nvPr>
        </p:nvSpPr>
        <p:spPr/>
        <p:txBody>
          <a:bodyPr/>
          <a:lstStyle/>
          <a:p>
            <a:r>
              <a:rPr lang="en-US" dirty="0"/>
              <a:t>An episode of frozen lake</a:t>
            </a:r>
          </a:p>
        </p:txBody>
      </p:sp>
      <p:sp>
        <p:nvSpPr>
          <p:cNvPr id="3" name="Content Placeholder 2">
            <a:extLst>
              <a:ext uri="{FF2B5EF4-FFF2-40B4-BE49-F238E27FC236}">
                <a16:creationId xmlns:a16="http://schemas.microsoft.com/office/drawing/2014/main" id="{D794C065-062F-448B-9769-68EF1DA20D1F}"/>
              </a:ext>
            </a:extLst>
          </p:cNvPr>
          <p:cNvSpPr>
            <a:spLocks noGrp="1"/>
          </p:cNvSpPr>
          <p:nvPr>
            <p:ph idx="1"/>
          </p:nvPr>
        </p:nvSpPr>
        <p:spPr/>
        <p:txBody>
          <a:bodyPr vert="horz" lIns="91440" tIns="45720" rIns="91440" bIns="45720" rtlCol="0" anchor="t">
            <a:normAutofit/>
          </a:bodyPr>
          <a:lstStyle/>
          <a:p>
            <a:r>
              <a:rPr lang="en-US" dirty="0"/>
              <a:t>The episode ends when you reach the goal or fall in a hole. A reward of 1is received if the goal is reached, a 0 is received otherwise. </a:t>
            </a:r>
          </a:p>
        </p:txBody>
      </p:sp>
    </p:spTree>
    <p:extLst>
      <p:ext uri="{BB962C8B-B14F-4D97-AF65-F5344CB8AC3E}">
        <p14:creationId xmlns:p14="http://schemas.microsoft.com/office/powerpoint/2010/main" val="250050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17B8-E67B-479A-AF5C-9D41EEBA34E3}"/>
              </a:ext>
            </a:extLst>
          </p:cNvPr>
          <p:cNvSpPr>
            <a:spLocks noGrp="1"/>
          </p:cNvSpPr>
          <p:nvPr>
            <p:ph type="title"/>
          </p:nvPr>
        </p:nvSpPr>
        <p:spPr/>
        <p:txBody>
          <a:bodyPr/>
          <a:lstStyle/>
          <a:p>
            <a:r>
              <a:rPr lang="en-US" dirty="0"/>
              <a:t>Q-table</a:t>
            </a:r>
          </a:p>
        </p:txBody>
      </p:sp>
      <p:sp>
        <p:nvSpPr>
          <p:cNvPr id="3" name="Content Placeholder 2">
            <a:extLst>
              <a:ext uri="{FF2B5EF4-FFF2-40B4-BE49-F238E27FC236}">
                <a16:creationId xmlns:a16="http://schemas.microsoft.com/office/drawing/2014/main" id="{BC010E15-C8FF-4561-99A3-5BFBE41BB8F3}"/>
              </a:ext>
            </a:extLst>
          </p:cNvPr>
          <p:cNvSpPr>
            <a:spLocks noGrp="1"/>
          </p:cNvSpPr>
          <p:nvPr>
            <p:ph idx="1"/>
          </p:nvPr>
        </p:nvSpPr>
        <p:spPr>
          <a:xfrm>
            <a:off x="1141412" y="2249487"/>
            <a:ext cx="5822830" cy="3541714"/>
          </a:xfrm>
        </p:spPr>
        <p:txBody>
          <a:bodyPr vert="horz" lIns="91440" tIns="45720" rIns="91440" bIns="45720" rtlCol="0" anchor="t">
            <a:normAutofit fontScale="92500"/>
          </a:bodyPr>
          <a:lstStyle/>
          <a:p>
            <a:r>
              <a:rPr lang="en-US" dirty="0"/>
              <a:t>There are 16 possible states (one for each block), with 4 possible actions (one for each direction of movement). </a:t>
            </a:r>
          </a:p>
          <a:p>
            <a:r>
              <a:rPr lang="en-US" dirty="0"/>
              <a:t>A 16x4 table of Q-values is initialized with 0 in each cell. </a:t>
            </a:r>
          </a:p>
          <a:p>
            <a:r>
              <a:rPr lang="en-US" dirty="0"/>
              <a:t>Q-Table values are updated as observations are made of the rewards that result from actions that are taken.</a:t>
            </a:r>
          </a:p>
        </p:txBody>
      </p:sp>
      <p:sp>
        <p:nvSpPr>
          <p:cNvPr id="6" name="Rectangle 5">
            <a:extLst>
              <a:ext uri="{FF2B5EF4-FFF2-40B4-BE49-F238E27FC236}">
                <a16:creationId xmlns:a16="http://schemas.microsoft.com/office/drawing/2014/main" id="{4ACBDDC4-1B14-4976-A549-9B465AEB5A3D}"/>
              </a:ext>
            </a:extLst>
          </p:cNvPr>
          <p:cNvSpPr/>
          <p:nvPr/>
        </p:nvSpPr>
        <p:spPr>
          <a:xfrm>
            <a:off x="9146873" y="3424686"/>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752D31-D839-4BC1-910A-2668D479D852}"/>
              </a:ext>
            </a:extLst>
          </p:cNvPr>
          <p:cNvSpPr/>
          <p:nvPr/>
        </p:nvSpPr>
        <p:spPr>
          <a:xfrm>
            <a:off x="9563812" y="3424686"/>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28BAA8-B76D-4745-B8F7-2302B3B4D873}"/>
              </a:ext>
            </a:extLst>
          </p:cNvPr>
          <p:cNvSpPr/>
          <p:nvPr/>
        </p:nvSpPr>
        <p:spPr>
          <a:xfrm>
            <a:off x="9980761" y="3424686"/>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75146D-890B-426E-9654-539F57059B3C}"/>
              </a:ext>
            </a:extLst>
          </p:cNvPr>
          <p:cNvSpPr/>
          <p:nvPr/>
        </p:nvSpPr>
        <p:spPr>
          <a:xfrm>
            <a:off x="10397704" y="3424685"/>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96C7CF-E189-47EF-95E4-2CA86D2C1DD2}"/>
              </a:ext>
            </a:extLst>
          </p:cNvPr>
          <p:cNvSpPr/>
          <p:nvPr/>
        </p:nvSpPr>
        <p:spPr>
          <a:xfrm>
            <a:off x="9146869" y="3841629"/>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791D47-0464-49B9-A170-233E6146032C}"/>
              </a:ext>
            </a:extLst>
          </p:cNvPr>
          <p:cNvSpPr/>
          <p:nvPr/>
        </p:nvSpPr>
        <p:spPr>
          <a:xfrm>
            <a:off x="9563808" y="3841629"/>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F86BE1-517E-425A-93CD-124D69058A87}"/>
              </a:ext>
            </a:extLst>
          </p:cNvPr>
          <p:cNvSpPr/>
          <p:nvPr/>
        </p:nvSpPr>
        <p:spPr>
          <a:xfrm>
            <a:off x="9980756" y="3841629"/>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3BCF3B-DEFA-412E-884C-2C4BC8A6CE7F}"/>
              </a:ext>
            </a:extLst>
          </p:cNvPr>
          <p:cNvSpPr/>
          <p:nvPr/>
        </p:nvSpPr>
        <p:spPr>
          <a:xfrm>
            <a:off x="10397709" y="3841628"/>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21217D-1F23-4977-AC03-72160F958462}"/>
              </a:ext>
            </a:extLst>
          </p:cNvPr>
          <p:cNvSpPr/>
          <p:nvPr/>
        </p:nvSpPr>
        <p:spPr>
          <a:xfrm>
            <a:off x="9146873" y="4244195"/>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53CC6E-8F72-4FA2-BB97-DCC735A91DF5}"/>
              </a:ext>
            </a:extLst>
          </p:cNvPr>
          <p:cNvSpPr/>
          <p:nvPr/>
        </p:nvSpPr>
        <p:spPr>
          <a:xfrm>
            <a:off x="9563812" y="4244195"/>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F7DD96-E758-4BA9-B5BC-1959B4647D0C}"/>
              </a:ext>
            </a:extLst>
          </p:cNvPr>
          <p:cNvSpPr/>
          <p:nvPr/>
        </p:nvSpPr>
        <p:spPr>
          <a:xfrm>
            <a:off x="9980761" y="4244195"/>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8C9DF1-62B1-48C8-94B3-BEB56D09EDAC}"/>
              </a:ext>
            </a:extLst>
          </p:cNvPr>
          <p:cNvSpPr/>
          <p:nvPr/>
        </p:nvSpPr>
        <p:spPr>
          <a:xfrm>
            <a:off x="10397709" y="4244194"/>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2BF253-67F6-4953-88AD-882A89B07ABA}"/>
              </a:ext>
            </a:extLst>
          </p:cNvPr>
          <p:cNvSpPr/>
          <p:nvPr/>
        </p:nvSpPr>
        <p:spPr>
          <a:xfrm>
            <a:off x="9146869" y="4646760"/>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190887-AD4E-4F46-9218-DCCDBD6E4714}"/>
              </a:ext>
            </a:extLst>
          </p:cNvPr>
          <p:cNvSpPr/>
          <p:nvPr/>
        </p:nvSpPr>
        <p:spPr>
          <a:xfrm>
            <a:off x="9563803" y="4646760"/>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A333B1-6414-4F66-91D4-E2B558212D19}"/>
              </a:ext>
            </a:extLst>
          </p:cNvPr>
          <p:cNvSpPr/>
          <p:nvPr/>
        </p:nvSpPr>
        <p:spPr>
          <a:xfrm>
            <a:off x="9980756" y="4646760"/>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49022FE-47D1-4C87-AEA5-2E34B6468E40}"/>
              </a:ext>
            </a:extLst>
          </p:cNvPr>
          <p:cNvSpPr/>
          <p:nvPr/>
        </p:nvSpPr>
        <p:spPr>
          <a:xfrm>
            <a:off x="10397709" y="4646760"/>
            <a:ext cx="411193" cy="396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B811EB-5468-4065-9FF2-692BC2918DF2}"/>
              </a:ext>
            </a:extLst>
          </p:cNvPr>
          <p:cNvSpPr/>
          <p:nvPr/>
        </p:nvSpPr>
        <p:spPr>
          <a:xfrm>
            <a:off x="8959963" y="3223402"/>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4C7516-FEFD-42AF-8B06-DE24BF84F24C}"/>
              </a:ext>
            </a:extLst>
          </p:cNvPr>
          <p:cNvSpPr/>
          <p:nvPr/>
        </p:nvSpPr>
        <p:spPr>
          <a:xfrm>
            <a:off x="9376902" y="3223402"/>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00FED8-5586-4597-8E13-1DF925BCA320}"/>
              </a:ext>
            </a:extLst>
          </p:cNvPr>
          <p:cNvSpPr/>
          <p:nvPr/>
        </p:nvSpPr>
        <p:spPr>
          <a:xfrm>
            <a:off x="9793855" y="3223402"/>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F47C7A4-4F9B-4A20-A3A4-91FA95088418}"/>
              </a:ext>
            </a:extLst>
          </p:cNvPr>
          <p:cNvSpPr/>
          <p:nvPr/>
        </p:nvSpPr>
        <p:spPr>
          <a:xfrm>
            <a:off x="10210793" y="3223401"/>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C005155-B6EF-4FAB-8688-68EF25DB1810}"/>
              </a:ext>
            </a:extLst>
          </p:cNvPr>
          <p:cNvSpPr/>
          <p:nvPr/>
        </p:nvSpPr>
        <p:spPr>
          <a:xfrm>
            <a:off x="8959963" y="3640345"/>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59BF10-B798-4675-91DB-C60847647674}"/>
              </a:ext>
            </a:extLst>
          </p:cNvPr>
          <p:cNvSpPr/>
          <p:nvPr/>
        </p:nvSpPr>
        <p:spPr>
          <a:xfrm>
            <a:off x="9376902" y="3640345"/>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3E8E03-05FF-4D49-B58B-3F6C4AB092B9}"/>
              </a:ext>
            </a:extLst>
          </p:cNvPr>
          <p:cNvSpPr/>
          <p:nvPr/>
        </p:nvSpPr>
        <p:spPr>
          <a:xfrm>
            <a:off x="9793855" y="3640345"/>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B21DC1-2FAA-47B1-95BE-BF52358E916C}"/>
              </a:ext>
            </a:extLst>
          </p:cNvPr>
          <p:cNvSpPr/>
          <p:nvPr/>
        </p:nvSpPr>
        <p:spPr>
          <a:xfrm>
            <a:off x="10210803" y="3640344"/>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0E944F-77BA-4759-917C-40DC07191FA3}"/>
              </a:ext>
            </a:extLst>
          </p:cNvPr>
          <p:cNvSpPr/>
          <p:nvPr/>
        </p:nvSpPr>
        <p:spPr>
          <a:xfrm>
            <a:off x="8959963" y="4042911"/>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36396A2-6DD7-482B-9E4F-4B760A59C0CE}"/>
              </a:ext>
            </a:extLst>
          </p:cNvPr>
          <p:cNvSpPr/>
          <p:nvPr/>
        </p:nvSpPr>
        <p:spPr>
          <a:xfrm>
            <a:off x="9376902" y="4042911"/>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5F47A9D-09D2-46A1-9C55-A258E58329B3}"/>
              </a:ext>
            </a:extLst>
          </p:cNvPr>
          <p:cNvSpPr/>
          <p:nvPr/>
        </p:nvSpPr>
        <p:spPr>
          <a:xfrm>
            <a:off x="9793855" y="4042911"/>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F01205-0C1A-40FF-976A-FB4DFE106E10}"/>
              </a:ext>
            </a:extLst>
          </p:cNvPr>
          <p:cNvSpPr/>
          <p:nvPr/>
        </p:nvSpPr>
        <p:spPr>
          <a:xfrm>
            <a:off x="10210803" y="4042910"/>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7816B96-406F-447B-9F58-38698471A8B0}"/>
              </a:ext>
            </a:extLst>
          </p:cNvPr>
          <p:cNvSpPr/>
          <p:nvPr/>
        </p:nvSpPr>
        <p:spPr>
          <a:xfrm>
            <a:off x="8959963" y="4445476"/>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AE87DDE-1372-4F0E-9C7E-B61ACBFB48AD}"/>
              </a:ext>
            </a:extLst>
          </p:cNvPr>
          <p:cNvSpPr/>
          <p:nvPr/>
        </p:nvSpPr>
        <p:spPr>
          <a:xfrm>
            <a:off x="9376902" y="4445476"/>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3F134C-13F3-4227-9E9E-1EAA25D4E47E}"/>
              </a:ext>
            </a:extLst>
          </p:cNvPr>
          <p:cNvSpPr/>
          <p:nvPr/>
        </p:nvSpPr>
        <p:spPr>
          <a:xfrm>
            <a:off x="9793855" y="4445476"/>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CC6D0D-D237-422D-9943-E57F44191C4A}"/>
              </a:ext>
            </a:extLst>
          </p:cNvPr>
          <p:cNvSpPr/>
          <p:nvPr/>
        </p:nvSpPr>
        <p:spPr>
          <a:xfrm>
            <a:off x="10210803" y="4445476"/>
            <a:ext cx="411193" cy="3968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C903625-3F34-4FFE-83F7-9CAFF26F16F9}"/>
              </a:ext>
            </a:extLst>
          </p:cNvPr>
          <p:cNvSpPr/>
          <p:nvPr/>
        </p:nvSpPr>
        <p:spPr>
          <a:xfrm>
            <a:off x="8715550" y="2978986"/>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98EEF6A-A9B3-4171-92B9-DBB5D491D765}"/>
              </a:ext>
            </a:extLst>
          </p:cNvPr>
          <p:cNvSpPr/>
          <p:nvPr/>
        </p:nvSpPr>
        <p:spPr>
          <a:xfrm>
            <a:off x="9132485" y="2978986"/>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3B70CEE-98C6-473D-B426-6C9E7AE9F69B}"/>
              </a:ext>
            </a:extLst>
          </p:cNvPr>
          <p:cNvSpPr/>
          <p:nvPr/>
        </p:nvSpPr>
        <p:spPr>
          <a:xfrm>
            <a:off x="9549437" y="2978986"/>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4B1E567-7CCD-4B2A-B573-EF5F2294C0EF}"/>
              </a:ext>
            </a:extLst>
          </p:cNvPr>
          <p:cNvSpPr/>
          <p:nvPr/>
        </p:nvSpPr>
        <p:spPr>
          <a:xfrm>
            <a:off x="9966381" y="2978986"/>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D216819-3582-4AE2-AC27-CAFAF4E9E363}"/>
              </a:ext>
            </a:extLst>
          </p:cNvPr>
          <p:cNvSpPr/>
          <p:nvPr/>
        </p:nvSpPr>
        <p:spPr>
          <a:xfrm>
            <a:off x="8715550" y="3395930"/>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F35D83F-A48E-48B0-9436-3A2D1102035B}"/>
              </a:ext>
            </a:extLst>
          </p:cNvPr>
          <p:cNvSpPr/>
          <p:nvPr/>
        </p:nvSpPr>
        <p:spPr>
          <a:xfrm>
            <a:off x="9132485" y="3395930"/>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02D4EF-88EA-4E47-BBB2-DDF807731938}"/>
              </a:ext>
            </a:extLst>
          </p:cNvPr>
          <p:cNvSpPr/>
          <p:nvPr/>
        </p:nvSpPr>
        <p:spPr>
          <a:xfrm>
            <a:off x="9549437" y="3395930"/>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3B3ED84-35CC-412D-BC0B-2378A0344AE3}"/>
              </a:ext>
            </a:extLst>
          </p:cNvPr>
          <p:cNvSpPr/>
          <p:nvPr/>
        </p:nvSpPr>
        <p:spPr>
          <a:xfrm>
            <a:off x="9966386" y="3395928"/>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2736673-F9D8-4635-8253-B8037F246491}"/>
              </a:ext>
            </a:extLst>
          </p:cNvPr>
          <p:cNvSpPr/>
          <p:nvPr/>
        </p:nvSpPr>
        <p:spPr>
          <a:xfrm>
            <a:off x="8715550" y="3798495"/>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FAB64F9-3C31-4ED0-995C-5C04E8E05E64}"/>
              </a:ext>
            </a:extLst>
          </p:cNvPr>
          <p:cNvSpPr/>
          <p:nvPr/>
        </p:nvSpPr>
        <p:spPr>
          <a:xfrm>
            <a:off x="9132485" y="3798495"/>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0483396-A98C-4F78-B499-5682CF760D0F}"/>
              </a:ext>
            </a:extLst>
          </p:cNvPr>
          <p:cNvSpPr/>
          <p:nvPr/>
        </p:nvSpPr>
        <p:spPr>
          <a:xfrm>
            <a:off x="9549437" y="3798495"/>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4AA36DC-9CD2-4BA8-BD51-0BE030F62B09}"/>
              </a:ext>
            </a:extLst>
          </p:cNvPr>
          <p:cNvSpPr/>
          <p:nvPr/>
        </p:nvSpPr>
        <p:spPr>
          <a:xfrm>
            <a:off x="9966386" y="3798495"/>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AB28213-75E7-4C29-8296-4795C7808A05}"/>
              </a:ext>
            </a:extLst>
          </p:cNvPr>
          <p:cNvSpPr/>
          <p:nvPr/>
        </p:nvSpPr>
        <p:spPr>
          <a:xfrm>
            <a:off x="8715550" y="4201061"/>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69C4C8C-4597-4A88-8787-88F7547D3C5E}"/>
              </a:ext>
            </a:extLst>
          </p:cNvPr>
          <p:cNvSpPr/>
          <p:nvPr/>
        </p:nvSpPr>
        <p:spPr>
          <a:xfrm>
            <a:off x="9132485" y="4201061"/>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2E251F0-217A-404F-AF84-DDFD945803AD}"/>
              </a:ext>
            </a:extLst>
          </p:cNvPr>
          <p:cNvSpPr/>
          <p:nvPr/>
        </p:nvSpPr>
        <p:spPr>
          <a:xfrm>
            <a:off x="9549437" y="4201061"/>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FC084E9-41A5-41DD-ABA9-5A42A9EF8C49}"/>
              </a:ext>
            </a:extLst>
          </p:cNvPr>
          <p:cNvSpPr/>
          <p:nvPr/>
        </p:nvSpPr>
        <p:spPr>
          <a:xfrm>
            <a:off x="9966386" y="4201061"/>
            <a:ext cx="411193" cy="3968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2746E6C-D0D9-46F8-A65E-9846D843064A}"/>
              </a:ext>
            </a:extLst>
          </p:cNvPr>
          <p:cNvSpPr/>
          <p:nvPr/>
        </p:nvSpPr>
        <p:spPr>
          <a:xfrm>
            <a:off x="8456754" y="2691439"/>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D1E54E8-90E7-4310-9EEB-9D40880ECDB1}"/>
              </a:ext>
            </a:extLst>
          </p:cNvPr>
          <p:cNvSpPr/>
          <p:nvPr/>
        </p:nvSpPr>
        <p:spPr>
          <a:xfrm>
            <a:off x="8873693" y="2691439"/>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88BDDCB-FD99-45BF-9B76-DA123DF46AAE}"/>
              </a:ext>
            </a:extLst>
          </p:cNvPr>
          <p:cNvSpPr/>
          <p:nvPr/>
        </p:nvSpPr>
        <p:spPr>
          <a:xfrm>
            <a:off x="9290640" y="2691439"/>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C5CBA00-2C1A-4FE3-BE33-8DFC89C19239}"/>
              </a:ext>
            </a:extLst>
          </p:cNvPr>
          <p:cNvSpPr/>
          <p:nvPr/>
        </p:nvSpPr>
        <p:spPr>
          <a:xfrm>
            <a:off x="9707584" y="2691439"/>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305A596-09CC-47D8-8B40-159FE68E4FA4}"/>
              </a:ext>
            </a:extLst>
          </p:cNvPr>
          <p:cNvSpPr/>
          <p:nvPr/>
        </p:nvSpPr>
        <p:spPr>
          <a:xfrm>
            <a:off x="8456754" y="3108382"/>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DECF38-A84D-44CA-8EB9-B9129AA4D89D}"/>
              </a:ext>
            </a:extLst>
          </p:cNvPr>
          <p:cNvSpPr/>
          <p:nvPr/>
        </p:nvSpPr>
        <p:spPr>
          <a:xfrm>
            <a:off x="8873693" y="3108382"/>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3A77B02-8B65-4EBE-8DD3-FCBAE37F7D3C}"/>
              </a:ext>
            </a:extLst>
          </p:cNvPr>
          <p:cNvSpPr/>
          <p:nvPr/>
        </p:nvSpPr>
        <p:spPr>
          <a:xfrm>
            <a:off x="9290640" y="3108382"/>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CAEFD96-CEDC-4C8C-B133-8CC651FE4FC9}"/>
              </a:ext>
            </a:extLst>
          </p:cNvPr>
          <p:cNvSpPr/>
          <p:nvPr/>
        </p:nvSpPr>
        <p:spPr>
          <a:xfrm>
            <a:off x="9707589" y="3108380"/>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8B4B828-0252-44B7-8C2C-9AA45C0FF470}"/>
              </a:ext>
            </a:extLst>
          </p:cNvPr>
          <p:cNvSpPr/>
          <p:nvPr/>
        </p:nvSpPr>
        <p:spPr>
          <a:xfrm>
            <a:off x="8456754" y="3510947"/>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9C4516F-0A3F-42FD-B067-43E973049C0B}"/>
              </a:ext>
            </a:extLst>
          </p:cNvPr>
          <p:cNvSpPr/>
          <p:nvPr/>
        </p:nvSpPr>
        <p:spPr>
          <a:xfrm>
            <a:off x="8873693" y="3510947"/>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AFA56F1-E95D-4941-B171-DE6A2046CA34}"/>
              </a:ext>
            </a:extLst>
          </p:cNvPr>
          <p:cNvSpPr/>
          <p:nvPr/>
        </p:nvSpPr>
        <p:spPr>
          <a:xfrm>
            <a:off x="9290640" y="3510947"/>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29A75B1-5BDA-4680-B1C8-8E40CC4DA14A}"/>
              </a:ext>
            </a:extLst>
          </p:cNvPr>
          <p:cNvSpPr/>
          <p:nvPr/>
        </p:nvSpPr>
        <p:spPr>
          <a:xfrm>
            <a:off x="9707589" y="3510947"/>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81072BA-85DE-4924-B3D9-47D59432F66B}"/>
              </a:ext>
            </a:extLst>
          </p:cNvPr>
          <p:cNvSpPr/>
          <p:nvPr/>
        </p:nvSpPr>
        <p:spPr>
          <a:xfrm>
            <a:off x="8456754" y="3913514"/>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AA9FB51-819B-4E4B-8EE7-BF48354A5370}"/>
              </a:ext>
            </a:extLst>
          </p:cNvPr>
          <p:cNvSpPr/>
          <p:nvPr/>
        </p:nvSpPr>
        <p:spPr>
          <a:xfrm>
            <a:off x="8873693" y="3913514"/>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0EC38B0-693B-4AED-8040-A750066BADCB}"/>
              </a:ext>
            </a:extLst>
          </p:cNvPr>
          <p:cNvSpPr/>
          <p:nvPr/>
        </p:nvSpPr>
        <p:spPr>
          <a:xfrm>
            <a:off x="9290640" y="3913514"/>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776F805-623C-4857-8169-2B6158FE1812}"/>
              </a:ext>
            </a:extLst>
          </p:cNvPr>
          <p:cNvSpPr/>
          <p:nvPr/>
        </p:nvSpPr>
        <p:spPr>
          <a:xfrm>
            <a:off x="9707589" y="3913514"/>
            <a:ext cx="411193" cy="396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3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FBA3-6740-44E5-9085-E9CADE803686}"/>
              </a:ext>
            </a:extLst>
          </p:cNvPr>
          <p:cNvSpPr>
            <a:spLocks noGrp="1"/>
          </p:cNvSpPr>
          <p:nvPr>
            <p:ph type="title"/>
          </p:nvPr>
        </p:nvSpPr>
        <p:spPr/>
        <p:txBody>
          <a:bodyPr/>
          <a:lstStyle/>
          <a:p>
            <a:r>
              <a:rPr lang="en-US" dirty="0"/>
              <a:t>Q-table updates</a:t>
            </a:r>
          </a:p>
        </p:txBody>
      </p:sp>
      <p:sp>
        <p:nvSpPr>
          <p:cNvPr id="3" name="Content Placeholder 2">
            <a:extLst>
              <a:ext uri="{FF2B5EF4-FFF2-40B4-BE49-F238E27FC236}">
                <a16:creationId xmlns:a16="http://schemas.microsoft.com/office/drawing/2014/main" id="{30EEF84C-A053-425B-B3F6-7D99B9BAB305}"/>
              </a:ext>
            </a:extLst>
          </p:cNvPr>
          <p:cNvSpPr>
            <a:spLocks noGrp="1"/>
          </p:cNvSpPr>
          <p:nvPr>
            <p:ph idx="1"/>
          </p:nvPr>
        </p:nvSpPr>
        <p:spPr/>
        <p:txBody>
          <a:bodyPr vert="horz" lIns="91440" tIns="45720" rIns="91440" bIns="45720" rtlCol="0" anchor="t">
            <a:normAutofit/>
          </a:bodyPr>
          <a:lstStyle/>
          <a:p>
            <a:r>
              <a:rPr lang="en-US" dirty="0"/>
              <a:t>Updates are made to the Q-table by applying the results of the Bellman equation. </a:t>
            </a:r>
          </a:p>
        </p:txBody>
      </p:sp>
    </p:spTree>
    <p:extLst>
      <p:ext uri="{BB962C8B-B14F-4D97-AF65-F5344CB8AC3E}">
        <p14:creationId xmlns:p14="http://schemas.microsoft.com/office/powerpoint/2010/main" val="84575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7BC9-EC65-46CB-BE6F-29810914B1C5}"/>
              </a:ext>
            </a:extLst>
          </p:cNvPr>
          <p:cNvSpPr>
            <a:spLocks noGrp="1"/>
          </p:cNvSpPr>
          <p:nvPr>
            <p:ph type="title"/>
          </p:nvPr>
        </p:nvSpPr>
        <p:spPr/>
        <p:txBody>
          <a:bodyPr/>
          <a:lstStyle/>
          <a:p>
            <a:r>
              <a:rPr lang="en-US" dirty="0"/>
              <a:t>Bellman equation</a:t>
            </a:r>
          </a:p>
        </p:txBody>
      </p:sp>
      <p:sp>
        <p:nvSpPr>
          <p:cNvPr id="3" name="Content Placeholder 2">
            <a:extLst>
              <a:ext uri="{FF2B5EF4-FFF2-40B4-BE49-F238E27FC236}">
                <a16:creationId xmlns:a16="http://schemas.microsoft.com/office/drawing/2014/main" id="{0AAFDAC7-7E46-4EA1-A535-643E4548A678}"/>
              </a:ext>
            </a:extLst>
          </p:cNvPr>
          <p:cNvSpPr>
            <a:spLocks noGrp="1"/>
          </p:cNvSpPr>
          <p:nvPr>
            <p:ph idx="1"/>
          </p:nvPr>
        </p:nvSpPr>
        <p:spPr/>
        <p:txBody>
          <a:bodyPr vert="horz" lIns="91440" tIns="45720" rIns="91440" bIns="45720" rtlCol="0" anchor="t">
            <a:normAutofit/>
          </a:bodyPr>
          <a:lstStyle/>
          <a:p>
            <a:r>
              <a:rPr lang="en-US" dirty="0"/>
              <a:t>“The expected long-term reward for a given action is equal to the immediate reward from the current action combined with the expected reward from the best future action taken at the following state.” </a:t>
            </a:r>
            <a:endParaRPr lang="en-US"/>
          </a:p>
          <a:p>
            <a:endParaRPr lang="en-US" dirty="0"/>
          </a:p>
          <a:p>
            <a:r>
              <a:rPr lang="en-US" dirty="0"/>
              <a:t>The Q-value for a given state [s] and action [a] represent the current reward [r] plus the maximum discounted [γ] future expect reward [s’] </a:t>
            </a:r>
          </a:p>
        </p:txBody>
      </p:sp>
      <p:pic>
        <p:nvPicPr>
          <p:cNvPr id="6" name="Picture 6" descr="A picture containing clipart&#10;&#10;Description generated with high confidence">
            <a:extLst>
              <a:ext uri="{FF2B5EF4-FFF2-40B4-BE49-F238E27FC236}">
                <a16:creationId xmlns:a16="http://schemas.microsoft.com/office/drawing/2014/main" id="{509D13B6-0433-4FDA-B8B9-5DF92DE69079}"/>
              </a:ext>
            </a:extLst>
          </p:cNvPr>
          <p:cNvPicPr>
            <a:picLocks noChangeAspect="1"/>
          </p:cNvPicPr>
          <p:nvPr/>
        </p:nvPicPr>
        <p:blipFill>
          <a:blip r:embed="rId2"/>
          <a:stretch>
            <a:fillRect/>
          </a:stretch>
        </p:blipFill>
        <p:spPr>
          <a:xfrm>
            <a:off x="1489493" y="3651701"/>
            <a:ext cx="6165011" cy="618521"/>
          </a:xfrm>
          <a:prstGeom prst="rect">
            <a:avLst/>
          </a:prstGeom>
        </p:spPr>
      </p:pic>
    </p:spTree>
    <p:extLst>
      <p:ext uri="{BB962C8B-B14F-4D97-AF65-F5344CB8AC3E}">
        <p14:creationId xmlns:p14="http://schemas.microsoft.com/office/powerpoint/2010/main" val="14652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2D8F-CD78-43D5-9437-79E8C867DE87}"/>
              </a:ext>
            </a:extLst>
          </p:cNvPr>
          <p:cNvSpPr>
            <a:spLocks noGrp="1"/>
          </p:cNvSpPr>
          <p:nvPr>
            <p:ph type="title"/>
          </p:nvPr>
        </p:nvSpPr>
        <p:spPr/>
        <p:txBody>
          <a:bodyPr/>
          <a:lstStyle/>
          <a:p>
            <a:r>
              <a:rPr lang="en-US" dirty="0"/>
              <a:t>Discount explanation</a:t>
            </a:r>
          </a:p>
        </p:txBody>
      </p:sp>
      <p:sp>
        <p:nvSpPr>
          <p:cNvPr id="3" name="Content Placeholder 2">
            <a:extLst>
              <a:ext uri="{FF2B5EF4-FFF2-40B4-BE49-F238E27FC236}">
                <a16:creationId xmlns:a16="http://schemas.microsoft.com/office/drawing/2014/main" id="{A1E50774-68EF-41F9-B2A7-800DD453724E}"/>
              </a:ext>
            </a:extLst>
          </p:cNvPr>
          <p:cNvSpPr>
            <a:spLocks noGrp="1"/>
          </p:cNvSpPr>
          <p:nvPr>
            <p:ph idx="1"/>
          </p:nvPr>
        </p:nvSpPr>
        <p:spPr/>
        <p:txBody>
          <a:bodyPr vert="horz" lIns="91440" tIns="45720" rIns="91440" bIns="45720" rtlCol="0" anchor="t">
            <a:normAutofit/>
          </a:bodyPr>
          <a:lstStyle/>
          <a:p>
            <a:r>
              <a:rPr lang="en-US" dirty="0"/>
              <a:t>The discount variable provides a way to decide how important the possible future rewards are compared to the present reward. The table will begin to obtain accurate measures of the expected future reward for a given action in a given state.</a:t>
            </a:r>
          </a:p>
        </p:txBody>
      </p:sp>
    </p:spTree>
    <p:extLst>
      <p:ext uri="{BB962C8B-B14F-4D97-AF65-F5344CB8AC3E}">
        <p14:creationId xmlns:p14="http://schemas.microsoft.com/office/powerpoint/2010/main" val="245038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8FDF-C0F9-40C1-9DD7-04D44FF96DDF}"/>
              </a:ext>
            </a:extLst>
          </p:cNvPr>
          <p:cNvSpPr>
            <a:spLocks noGrp="1"/>
          </p:cNvSpPr>
          <p:nvPr>
            <p:ph type="title"/>
          </p:nvPr>
        </p:nvSpPr>
        <p:spPr/>
        <p:txBody>
          <a:bodyPr/>
          <a:lstStyle/>
          <a:p>
            <a:r>
              <a:rPr lang="en-US"/>
              <a:t>Code 1</a:t>
            </a:r>
          </a:p>
        </p:txBody>
      </p:sp>
      <p:sp>
        <p:nvSpPr>
          <p:cNvPr id="4" name="TextBox 3">
            <a:extLst>
              <a:ext uri="{FF2B5EF4-FFF2-40B4-BE49-F238E27FC236}">
                <a16:creationId xmlns:a16="http://schemas.microsoft.com/office/drawing/2014/main" id="{23BD4F43-A42C-408A-A0DE-927A61ABFBA5}"/>
              </a:ext>
            </a:extLst>
          </p:cNvPr>
          <p:cNvSpPr txBox="1"/>
          <p:nvPr/>
        </p:nvSpPr>
        <p:spPr>
          <a:xfrm>
            <a:off x="1259455" y="1784229"/>
            <a:ext cx="6337539" cy="440120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import gym</a:t>
            </a:r>
            <a:endParaRPr lang="en-US" sz="2000" dirty="0"/>
          </a:p>
          <a:p>
            <a:r>
              <a:rPr lang="en-US" sz="2000"/>
              <a:t>import numpy as np</a:t>
            </a:r>
            <a:endParaRPr lang="en-US" sz="2000" dirty="0"/>
          </a:p>
          <a:p>
            <a:endParaRPr lang="en-US" sz="2000" dirty="0"/>
          </a:p>
          <a:p>
            <a:r>
              <a:rPr lang="en-US" sz="2000"/>
              <a:t>env = gym.make('FrozenLake-v0')</a:t>
            </a:r>
            <a:endParaRPr lang="en-US" sz="2000" dirty="0"/>
          </a:p>
          <a:p>
            <a:endParaRPr lang="en-US" sz="2000" dirty="0"/>
          </a:p>
          <a:p>
            <a:r>
              <a:rPr lang="en-US" sz="2000"/>
              <a:t>#Initialize table with all zeros</a:t>
            </a:r>
            <a:endParaRPr lang="en-US" sz="2000" dirty="0"/>
          </a:p>
          <a:p>
            <a:r>
              <a:rPr lang="en-US" sz="2000"/>
              <a:t>Q = np.zeros([env.observation_space.n,env.action_space.n])</a:t>
            </a:r>
            <a:endParaRPr lang="en-US" sz="2000" dirty="0"/>
          </a:p>
          <a:p>
            <a:r>
              <a:rPr lang="en-US" sz="2000"/>
              <a:t># Set learning parameters</a:t>
            </a:r>
            <a:endParaRPr lang="en-US" sz="2000" dirty="0"/>
          </a:p>
          <a:p>
            <a:r>
              <a:rPr lang="en-US" sz="2000"/>
              <a:t>lr = .8</a:t>
            </a:r>
            <a:endParaRPr lang="en-US" sz="2000" dirty="0"/>
          </a:p>
          <a:p>
            <a:r>
              <a:rPr lang="en-US" sz="2000"/>
              <a:t>y = .95</a:t>
            </a:r>
            <a:endParaRPr lang="en-US" sz="2000" dirty="0"/>
          </a:p>
          <a:p>
            <a:r>
              <a:rPr lang="en-US" sz="2000"/>
              <a:t>num_episodes = 2000</a:t>
            </a:r>
            <a:endParaRPr lang="en-US" sz="2000" dirty="0"/>
          </a:p>
          <a:p>
            <a:r>
              <a:rPr lang="en-US" sz="2000"/>
              <a:t>#create lists to contain total rewards and steps per episode</a:t>
            </a:r>
            <a:endParaRPr lang="en-US" sz="2000" dirty="0"/>
          </a:p>
          <a:p>
            <a:r>
              <a:rPr lang="en-US" sz="2000"/>
              <a:t>#jList = []</a:t>
            </a:r>
            <a:endParaRPr lang="en-US" sz="2000" dirty="0"/>
          </a:p>
          <a:p>
            <a:r>
              <a:rPr lang="en-US" sz="2000"/>
              <a:t>rList = []</a:t>
            </a:r>
          </a:p>
        </p:txBody>
      </p:sp>
    </p:spTree>
    <p:extLst>
      <p:ext uri="{BB962C8B-B14F-4D97-AF65-F5344CB8AC3E}">
        <p14:creationId xmlns:p14="http://schemas.microsoft.com/office/powerpoint/2010/main" val="3957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6BE2-5956-4BEC-AF0E-105BD4C04986}"/>
              </a:ext>
            </a:extLst>
          </p:cNvPr>
          <p:cNvSpPr>
            <a:spLocks noGrp="1"/>
          </p:cNvSpPr>
          <p:nvPr>
            <p:ph type="title"/>
          </p:nvPr>
        </p:nvSpPr>
        <p:spPr/>
        <p:txBody>
          <a:bodyPr/>
          <a:lstStyle/>
          <a:p>
            <a:r>
              <a:rPr lang="en-US"/>
              <a:t>Code 2</a:t>
            </a:r>
          </a:p>
        </p:txBody>
      </p:sp>
      <p:sp>
        <p:nvSpPr>
          <p:cNvPr id="4" name="TextBox 3">
            <a:extLst>
              <a:ext uri="{FF2B5EF4-FFF2-40B4-BE49-F238E27FC236}">
                <a16:creationId xmlns:a16="http://schemas.microsoft.com/office/drawing/2014/main" id="{001CC64A-104E-42DC-917C-F7E4802DE390}"/>
              </a:ext>
            </a:extLst>
          </p:cNvPr>
          <p:cNvSpPr txBox="1"/>
          <p:nvPr/>
        </p:nvSpPr>
        <p:spPr>
          <a:xfrm>
            <a:off x="3105510" y="66137"/>
            <a:ext cx="8942716" cy="6803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for i in range(num_episodes):</a:t>
            </a:r>
            <a:endParaRPr lang="en-US" sz="2000" dirty="0"/>
          </a:p>
          <a:p>
            <a:r>
              <a:rPr lang="en-US" sz="2000" dirty="0"/>
              <a:t>    #Reset environment and get first new observation</a:t>
            </a:r>
          </a:p>
          <a:p>
            <a:r>
              <a:rPr lang="en-US" sz="2000" dirty="0"/>
              <a:t>    s = env.reset()</a:t>
            </a:r>
          </a:p>
          <a:p>
            <a:r>
              <a:rPr lang="en-US" sz="2000" dirty="0"/>
              <a:t>    rAll = 0</a:t>
            </a:r>
          </a:p>
          <a:p>
            <a:r>
              <a:rPr lang="en-US" sz="2000" dirty="0"/>
              <a:t>    d = False</a:t>
            </a:r>
          </a:p>
          <a:p>
            <a:r>
              <a:rPr lang="en-US" sz="2000" dirty="0"/>
              <a:t>    j = 0</a:t>
            </a:r>
          </a:p>
          <a:p>
            <a:r>
              <a:rPr lang="en-US" sz="2000" dirty="0"/>
              <a:t>    #The Q-Table learning algorithm</a:t>
            </a:r>
          </a:p>
          <a:p>
            <a:r>
              <a:rPr lang="en-US" sz="2000" dirty="0"/>
              <a:t>    while j &lt; 99:</a:t>
            </a:r>
          </a:p>
          <a:p>
            <a:r>
              <a:rPr lang="en-US" sz="2000" dirty="0"/>
              <a:t>        j+=1</a:t>
            </a:r>
          </a:p>
          <a:p>
            <a:r>
              <a:rPr lang="en-US" sz="2000" dirty="0"/>
              <a:t>        #Choose an action by greedily (with noise) picking from Q table</a:t>
            </a:r>
          </a:p>
          <a:p>
            <a:r>
              <a:rPr lang="en-US" sz="2000" dirty="0"/>
              <a:t>        a = np.argmax(Q[s,:] + np.random.randn(1,env.action_space.n)*(1./(i+1)))</a:t>
            </a:r>
          </a:p>
          <a:p>
            <a:r>
              <a:rPr lang="en-US" sz="2000" dirty="0"/>
              <a:t>        #Get new state and reward from environment</a:t>
            </a:r>
          </a:p>
          <a:p>
            <a:r>
              <a:rPr lang="en-US" sz="2000" dirty="0"/>
              <a:t>        s1,r,d,_ = env.step(a)</a:t>
            </a:r>
          </a:p>
          <a:p>
            <a:r>
              <a:rPr lang="en-US" sz="2000" dirty="0"/>
              <a:t>        #Update Q-Table with new knowledge</a:t>
            </a:r>
          </a:p>
          <a:p>
            <a:r>
              <a:rPr lang="en-US" sz="2000" dirty="0"/>
              <a:t>        Q[s,a] = Q[s,a] + lr*(r + y*np.max(Q[s1,:]) - Q[s,a])</a:t>
            </a:r>
          </a:p>
          <a:p>
            <a:r>
              <a:rPr lang="en-US" sz="2000" dirty="0"/>
              <a:t>        rAll += r</a:t>
            </a:r>
          </a:p>
          <a:p>
            <a:r>
              <a:rPr lang="en-US" sz="2000" dirty="0"/>
              <a:t>        s = s1</a:t>
            </a:r>
          </a:p>
          <a:p>
            <a:r>
              <a:rPr lang="en-US" sz="2000" dirty="0"/>
              <a:t>        if d == True:</a:t>
            </a:r>
          </a:p>
          <a:p>
            <a:r>
              <a:rPr lang="en-US" sz="2000" dirty="0"/>
              <a:t>            break</a:t>
            </a:r>
          </a:p>
          <a:p>
            <a:r>
              <a:rPr lang="en-US" sz="2000" dirty="0"/>
              <a:t>    #jList.append(j)</a:t>
            </a:r>
          </a:p>
          <a:p>
            <a:r>
              <a:rPr lang="en-US" sz="2000" dirty="0"/>
              <a:t>    rList.append(rAll)</a:t>
            </a:r>
            <a:endParaRPr lang="en-US" sz="2000"/>
          </a:p>
          <a:p>
            <a:endParaRPr lang="en-US" dirty="0"/>
          </a:p>
        </p:txBody>
      </p:sp>
    </p:spTree>
    <p:extLst>
      <p:ext uri="{BB962C8B-B14F-4D97-AF65-F5344CB8AC3E}">
        <p14:creationId xmlns:p14="http://schemas.microsoft.com/office/powerpoint/2010/main" val="295598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09C0-D177-40BC-BDC9-6CC6861AB340}"/>
              </a:ext>
            </a:extLst>
          </p:cNvPr>
          <p:cNvSpPr>
            <a:spLocks noGrp="1"/>
          </p:cNvSpPr>
          <p:nvPr>
            <p:ph type="title"/>
          </p:nvPr>
        </p:nvSpPr>
        <p:spPr/>
        <p:txBody>
          <a:bodyPr/>
          <a:lstStyle/>
          <a:p>
            <a:r>
              <a:rPr lang="en-US"/>
              <a:t>Code 3</a:t>
            </a:r>
          </a:p>
        </p:txBody>
      </p:sp>
      <p:sp>
        <p:nvSpPr>
          <p:cNvPr id="4" name="TextBox 3">
            <a:extLst>
              <a:ext uri="{FF2B5EF4-FFF2-40B4-BE49-F238E27FC236}">
                <a16:creationId xmlns:a16="http://schemas.microsoft.com/office/drawing/2014/main" id="{1CF7ECD2-289A-407A-9E4D-032588E64615}"/>
              </a:ext>
            </a:extLst>
          </p:cNvPr>
          <p:cNvSpPr txBox="1"/>
          <p:nvPr/>
        </p:nvSpPr>
        <p:spPr>
          <a:xfrm>
            <a:off x="1331342" y="2920041"/>
            <a:ext cx="4827916" cy="132343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print "Score over time: " +  str(sum(rList)/num_episodes)</a:t>
            </a:r>
          </a:p>
          <a:p>
            <a:r>
              <a:rPr lang="en-US" sz="2000"/>
              <a:t>print "Final Q-Table Values"</a:t>
            </a:r>
          </a:p>
          <a:p>
            <a:r>
              <a:rPr lang="en-US" sz="2000"/>
              <a:t>print Q</a:t>
            </a:r>
          </a:p>
        </p:txBody>
      </p:sp>
    </p:spTree>
    <p:extLst>
      <p:ext uri="{BB962C8B-B14F-4D97-AF65-F5344CB8AC3E}">
        <p14:creationId xmlns:p14="http://schemas.microsoft.com/office/powerpoint/2010/main" val="211534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A79C-EB0C-4FAC-A321-CC093456ADAE}"/>
              </a:ext>
            </a:extLst>
          </p:cNvPr>
          <p:cNvSpPr>
            <a:spLocks noGrp="1"/>
          </p:cNvSpPr>
          <p:nvPr>
            <p:ph type="title"/>
          </p:nvPr>
        </p:nvSpPr>
        <p:spPr/>
        <p:txBody>
          <a:bodyPr/>
          <a:lstStyle/>
          <a:p>
            <a:r>
              <a:rPr lang="en-US" dirty="0"/>
              <a:t>Q-learning with neural networks</a:t>
            </a:r>
          </a:p>
        </p:txBody>
      </p:sp>
      <p:sp>
        <p:nvSpPr>
          <p:cNvPr id="3" name="Content Placeholder 2">
            <a:extLst>
              <a:ext uri="{FF2B5EF4-FFF2-40B4-BE49-F238E27FC236}">
                <a16:creationId xmlns:a16="http://schemas.microsoft.com/office/drawing/2014/main" id="{4A8B37FA-5939-41E0-A752-4CD8049667A8}"/>
              </a:ext>
            </a:extLst>
          </p:cNvPr>
          <p:cNvSpPr>
            <a:spLocks noGrp="1"/>
          </p:cNvSpPr>
          <p:nvPr>
            <p:ph idx="1"/>
          </p:nvPr>
        </p:nvSpPr>
        <p:spPr/>
        <p:txBody>
          <a:bodyPr vert="horz" lIns="91440" tIns="45720" rIns="91440" bIns="45720" rtlCol="0" anchor="t">
            <a:normAutofit/>
          </a:bodyPr>
          <a:lstStyle/>
          <a:p>
            <a:r>
              <a:rPr lang="en-US" dirty="0"/>
              <a:t>Scaling issues quickly arise when constraining Q-Learning to tables. </a:t>
            </a:r>
            <a:endParaRPr lang="en-US"/>
          </a:p>
          <a:p>
            <a:r>
              <a:rPr lang="en-US" dirty="0"/>
              <a:t>What is needed is a way to take a description of the state and produce Q-values for actions without a table. </a:t>
            </a:r>
          </a:p>
        </p:txBody>
      </p:sp>
    </p:spTree>
    <p:extLst>
      <p:ext uri="{BB962C8B-B14F-4D97-AF65-F5344CB8AC3E}">
        <p14:creationId xmlns:p14="http://schemas.microsoft.com/office/powerpoint/2010/main" val="71985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DA42-1FA7-4CD0-A9DC-8799492C8E46}"/>
              </a:ext>
            </a:extLst>
          </p:cNvPr>
          <p:cNvSpPr>
            <a:spLocks noGrp="1"/>
          </p:cNvSpPr>
          <p:nvPr>
            <p:ph type="title"/>
          </p:nvPr>
        </p:nvSpPr>
        <p:spPr/>
        <p:txBody>
          <a:bodyPr/>
          <a:lstStyle/>
          <a:p>
            <a:r>
              <a:rPr lang="en-US" dirty="0"/>
              <a:t>Neural network configuration</a:t>
            </a:r>
          </a:p>
        </p:txBody>
      </p:sp>
      <p:sp>
        <p:nvSpPr>
          <p:cNvPr id="3" name="Content Placeholder 2">
            <a:extLst>
              <a:ext uri="{FF2B5EF4-FFF2-40B4-BE49-F238E27FC236}">
                <a16:creationId xmlns:a16="http://schemas.microsoft.com/office/drawing/2014/main" id="{9792F1D6-3CF2-4578-ABED-E73AC382D74B}"/>
              </a:ext>
            </a:extLst>
          </p:cNvPr>
          <p:cNvSpPr>
            <a:spLocks noGrp="1"/>
          </p:cNvSpPr>
          <p:nvPr>
            <p:ph idx="1"/>
          </p:nvPr>
        </p:nvSpPr>
        <p:spPr/>
        <p:txBody>
          <a:bodyPr vert="horz" lIns="91440" tIns="45720" rIns="91440" bIns="45720" rtlCol="0" anchor="t">
            <a:normAutofit/>
          </a:bodyPr>
          <a:lstStyle/>
          <a:p>
            <a:r>
              <a:rPr lang="en-US" dirty="0"/>
              <a:t>Define a one-layer network which accepts the state encoded in a one-hot vector (1x16), and produces a vector of 4 Q-values, one for each action.</a:t>
            </a:r>
          </a:p>
        </p:txBody>
      </p:sp>
    </p:spTree>
    <p:extLst>
      <p:ext uri="{BB962C8B-B14F-4D97-AF65-F5344CB8AC3E}">
        <p14:creationId xmlns:p14="http://schemas.microsoft.com/office/powerpoint/2010/main" val="211375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F41A-A455-4857-9404-9C494C6B563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5717FFD-277A-4B98-B80C-FB865E28F544}"/>
              </a:ext>
            </a:extLst>
          </p:cNvPr>
          <p:cNvSpPr>
            <a:spLocks noGrp="1"/>
          </p:cNvSpPr>
          <p:nvPr>
            <p:ph idx="1"/>
          </p:nvPr>
        </p:nvSpPr>
        <p:spPr/>
        <p:txBody>
          <a:bodyPr vert="horz" lIns="91440" tIns="45720" rIns="91440" bIns="45720" rtlCol="0" anchor="t">
            <a:normAutofit/>
          </a:bodyPr>
          <a:lstStyle/>
          <a:p>
            <a:r>
              <a:rPr lang="en-US" dirty="0"/>
              <a:t>Q-learning is a Reinforcement Learning technique used in machine learning. The goal of Q-Learning is to learn a policy, which tells an agent which action to take under which circumstances. Q-Learning is a value-based Reinforcement Learning algorithm.</a:t>
            </a:r>
          </a:p>
          <a:p>
            <a:r>
              <a:rPr lang="en-US" dirty="0"/>
              <a:t>The 'Q' in Q-Learning stands for ‘Quality’</a:t>
            </a:r>
          </a:p>
        </p:txBody>
      </p:sp>
    </p:spTree>
    <p:extLst>
      <p:ext uri="{BB962C8B-B14F-4D97-AF65-F5344CB8AC3E}">
        <p14:creationId xmlns:p14="http://schemas.microsoft.com/office/powerpoint/2010/main" val="349131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FCA7-3782-40F4-84C3-D550F068806F}"/>
              </a:ext>
            </a:extLst>
          </p:cNvPr>
          <p:cNvSpPr>
            <a:spLocks noGrp="1"/>
          </p:cNvSpPr>
          <p:nvPr>
            <p:ph type="title"/>
          </p:nvPr>
        </p:nvSpPr>
        <p:spPr/>
        <p:txBody>
          <a:bodyPr/>
          <a:lstStyle/>
          <a:p>
            <a:r>
              <a:rPr lang="en-US" dirty="0"/>
              <a:t>Neural network advantage</a:t>
            </a:r>
          </a:p>
        </p:txBody>
      </p:sp>
      <p:sp>
        <p:nvSpPr>
          <p:cNvPr id="3" name="Content Placeholder 2">
            <a:extLst>
              <a:ext uri="{FF2B5EF4-FFF2-40B4-BE49-F238E27FC236}">
                <a16:creationId xmlns:a16="http://schemas.microsoft.com/office/drawing/2014/main" id="{BE8B7564-F9B4-46C9-B353-6CD8D70E8EF2}"/>
              </a:ext>
            </a:extLst>
          </p:cNvPr>
          <p:cNvSpPr>
            <a:spLocks noGrp="1"/>
          </p:cNvSpPr>
          <p:nvPr>
            <p:ph idx="1"/>
          </p:nvPr>
        </p:nvSpPr>
        <p:spPr/>
        <p:txBody>
          <a:bodyPr vert="horz" lIns="91440" tIns="45720" rIns="91440" bIns="45720" rtlCol="0" anchor="t">
            <a:normAutofit/>
          </a:bodyPr>
          <a:lstStyle/>
          <a:p>
            <a:r>
              <a:rPr lang="en-US" dirty="0"/>
              <a:t>A </a:t>
            </a:r>
            <a:r>
              <a:rPr lang="en-US" dirty="0" err="1"/>
              <a:t>Tensorflow</a:t>
            </a:r>
            <a:r>
              <a:rPr lang="en-US" dirty="0"/>
              <a:t> neural network provides flexibility to add layers, change activation functions, and select different input types- which while possible with a table configuration, is certainly more accessible with a NN.</a:t>
            </a:r>
          </a:p>
          <a:p>
            <a:endParaRPr lang="en-US"/>
          </a:p>
        </p:txBody>
      </p:sp>
    </p:spTree>
    <p:extLst>
      <p:ext uri="{BB962C8B-B14F-4D97-AF65-F5344CB8AC3E}">
        <p14:creationId xmlns:p14="http://schemas.microsoft.com/office/powerpoint/2010/main" val="327502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EEE4-F263-4862-9CAC-2BCF2A8EE219}"/>
              </a:ext>
            </a:extLst>
          </p:cNvPr>
          <p:cNvSpPr>
            <a:spLocks noGrp="1"/>
          </p:cNvSpPr>
          <p:nvPr>
            <p:ph type="title"/>
          </p:nvPr>
        </p:nvSpPr>
        <p:spPr/>
        <p:txBody>
          <a:bodyPr/>
          <a:lstStyle/>
          <a:p>
            <a:r>
              <a:rPr lang="en-US"/>
              <a:t>Loss function</a:t>
            </a:r>
          </a:p>
        </p:txBody>
      </p:sp>
      <p:sp>
        <p:nvSpPr>
          <p:cNvPr id="3" name="Content Placeholder 2">
            <a:extLst>
              <a:ext uri="{FF2B5EF4-FFF2-40B4-BE49-F238E27FC236}">
                <a16:creationId xmlns:a16="http://schemas.microsoft.com/office/drawing/2014/main" id="{CCA9E930-EB82-40EC-8487-F0B20A4926B3}"/>
              </a:ext>
            </a:extLst>
          </p:cNvPr>
          <p:cNvSpPr>
            <a:spLocks noGrp="1"/>
          </p:cNvSpPr>
          <p:nvPr>
            <p:ph idx="1"/>
          </p:nvPr>
        </p:nvSpPr>
        <p:spPr/>
        <p:txBody>
          <a:bodyPr vert="horz" lIns="91440" tIns="45720" rIns="91440" bIns="45720" rtlCol="0" anchor="t">
            <a:normAutofit/>
          </a:bodyPr>
          <a:lstStyle/>
          <a:p>
            <a:r>
              <a:rPr lang="en-US"/>
              <a:t>The loss function utilizes a sum-of-squares loss calculation. Where the difference between the current predicted Q-values, and the “target” value is computed via the gradients passed through the network.  </a:t>
            </a:r>
            <a:endParaRPr lang="en-US" dirty="0"/>
          </a:p>
          <a:p>
            <a:endParaRPr lang="en-US" dirty="0"/>
          </a:p>
          <a:p>
            <a:r>
              <a:rPr lang="en-US" b="1"/>
              <a:t>Note</a:t>
            </a:r>
            <a:r>
              <a:rPr lang="en-US"/>
              <a:t>: Q-target (for an action) is the Q-value computed for the Q-table.</a:t>
            </a:r>
            <a:endParaRPr lang="en-US" dirty="0"/>
          </a:p>
        </p:txBody>
      </p:sp>
      <p:pic>
        <p:nvPicPr>
          <p:cNvPr id="4" name="Picture 4">
            <a:extLst>
              <a:ext uri="{FF2B5EF4-FFF2-40B4-BE49-F238E27FC236}">
                <a16:creationId xmlns:a16="http://schemas.microsoft.com/office/drawing/2014/main" id="{F3A95A27-7ACD-452D-A0BF-240D6FAEEEB6}"/>
              </a:ext>
            </a:extLst>
          </p:cNvPr>
          <p:cNvPicPr>
            <a:picLocks noChangeAspect="1"/>
          </p:cNvPicPr>
          <p:nvPr/>
        </p:nvPicPr>
        <p:blipFill>
          <a:blip r:embed="rId2"/>
          <a:stretch>
            <a:fillRect/>
          </a:stretch>
        </p:blipFill>
        <p:spPr>
          <a:xfrm>
            <a:off x="1470085" y="3655262"/>
            <a:ext cx="4996131" cy="611396"/>
          </a:xfrm>
          <a:prstGeom prst="rect">
            <a:avLst/>
          </a:prstGeom>
        </p:spPr>
      </p:pic>
    </p:spTree>
    <p:extLst>
      <p:ext uri="{BB962C8B-B14F-4D97-AF65-F5344CB8AC3E}">
        <p14:creationId xmlns:p14="http://schemas.microsoft.com/office/powerpoint/2010/main" val="284231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52DB-E945-4124-9B31-65262C5944A4}"/>
              </a:ext>
            </a:extLst>
          </p:cNvPr>
          <p:cNvSpPr>
            <a:spLocks noGrp="1"/>
          </p:cNvSpPr>
          <p:nvPr>
            <p:ph type="title"/>
          </p:nvPr>
        </p:nvSpPr>
        <p:spPr/>
        <p:txBody>
          <a:bodyPr/>
          <a:lstStyle/>
          <a:p>
            <a:r>
              <a:rPr lang="en-US"/>
              <a:t>Training with neural network</a:t>
            </a:r>
            <a:endParaRPr lang="en-US" dirty="0"/>
          </a:p>
        </p:txBody>
      </p:sp>
      <p:sp>
        <p:nvSpPr>
          <p:cNvPr id="3" name="Content Placeholder 2">
            <a:extLst>
              <a:ext uri="{FF2B5EF4-FFF2-40B4-BE49-F238E27FC236}">
                <a16:creationId xmlns:a16="http://schemas.microsoft.com/office/drawing/2014/main" id="{E7942F99-1155-4221-9A25-83FD3C52472B}"/>
              </a:ext>
            </a:extLst>
          </p:cNvPr>
          <p:cNvSpPr>
            <a:spLocks noGrp="1"/>
          </p:cNvSpPr>
          <p:nvPr>
            <p:ph idx="1"/>
          </p:nvPr>
        </p:nvSpPr>
        <p:spPr/>
        <p:txBody>
          <a:bodyPr vert="horz" lIns="91440" tIns="45720" rIns="91440" bIns="45720" rtlCol="0" anchor="t">
            <a:normAutofit/>
          </a:bodyPr>
          <a:lstStyle/>
          <a:p>
            <a:r>
              <a:rPr lang="en-US"/>
              <a:t>Utilizing a neural network, in this example, requires more episodes and processor time to solve the FrozenLake problem. The Q-Table implementation is more efficient- in this case.</a:t>
            </a:r>
          </a:p>
          <a:p>
            <a:r>
              <a:rPr lang="en-US"/>
              <a:t>However, the greater flexibility that neural networks offer for these problems, do so at the cost of stability when it comes to Q-Learning. </a:t>
            </a:r>
          </a:p>
          <a:p>
            <a:endParaRPr lang="en-US" dirty="0"/>
          </a:p>
        </p:txBody>
      </p:sp>
    </p:spTree>
    <p:extLst>
      <p:ext uri="{BB962C8B-B14F-4D97-AF65-F5344CB8AC3E}">
        <p14:creationId xmlns:p14="http://schemas.microsoft.com/office/powerpoint/2010/main" val="37713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01C2-E047-4B35-A77B-4E74534DC6FA}"/>
              </a:ext>
            </a:extLst>
          </p:cNvPr>
          <p:cNvSpPr>
            <a:spLocks noGrp="1"/>
          </p:cNvSpPr>
          <p:nvPr>
            <p:ph type="title"/>
          </p:nvPr>
        </p:nvSpPr>
        <p:spPr/>
        <p:txBody>
          <a:bodyPr/>
          <a:lstStyle/>
          <a:p>
            <a:r>
              <a:rPr lang="en-US"/>
              <a:t>Improving Q-Learning</a:t>
            </a:r>
          </a:p>
        </p:txBody>
      </p:sp>
      <p:sp>
        <p:nvSpPr>
          <p:cNvPr id="3" name="Content Placeholder 2">
            <a:extLst>
              <a:ext uri="{FF2B5EF4-FFF2-40B4-BE49-F238E27FC236}">
                <a16:creationId xmlns:a16="http://schemas.microsoft.com/office/drawing/2014/main" id="{832AC1F3-D3E4-401A-8B45-52BCEEF5AD1A}"/>
              </a:ext>
            </a:extLst>
          </p:cNvPr>
          <p:cNvSpPr>
            <a:spLocks noGrp="1"/>
          </p:cNvSpPr>
          <p:nvPr>
            <p:ph idx="1"/>
          </p:nvPr>
        </p:nvSpPr>
        <p:spPr/>
        <p:txBody>
          <a:bodyPr vert="horz" lIns="91440" tIns="45720" rIns="91440" bIns="45720" rtlCol="0" anchor="t">
            <a:normAutofit/>
          </a:bodyPr>
          <a:lstStyle/>
          <a:p>
            <a:r>
              <a:rPr lang="en-US"/>
              <a:t>There are a number of techniques (or tricks) that can be applied to improve Q-Learning with neural networks.</a:t>
            </a:r>
          </a:p>
          <a:p>
            <a:pPr lvl="1"/>
            <a:r>
              <a:rPr lang="en-US"/>
              <a:t>Experience Replay</a:t>
            </a:r>
          </a:p>
          <a:p>
            <a:pPr lvl="1"/>
            <a:r>
              <a:rPr lang="en-US"/>
              <a:t>Freezing Layers</a:t>
            </a:r>
          </a:p>
          <a:p>
            <a:endParaRPr lang="en-US" dirty="0"/>
          </a:p>
        </p:txBody>
      </p:sp>
    </p:spTree>
    <p:extLst>
      <p:ext uri="{BB962C8B-B14F-4D97-AF65-F5344CB8AC3E}">
        <p14:creationId xmlns:p14="http://schemas.microsoft.com/office/powerpoint/2010/main" val="345919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3E53-0C21-4711-9F0B-3351654D59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49E27A-486F-42A6-9A03-5F1C8E2AA3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03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0C44-922E-46F6-B546-05D07602CBB5}"/>
              </a:ext>
            </a:extLst>
          </p:cNvPr>
          <p:cNvSpPr>
            <a:spLocks noGrp="1"/>
          </p:cNvSpPr>
          <p:nvPr>
            <p:ph type="title"/>
          </p:nvPr>
        </p:nvSpPr>
        <p:spPr/>
        <p:txBody>
          <a:bodyPr/>
          <a:lstStyle/>
          <a:p>
            <a:r>
              <a:rPr lang="en-US" dirty="0"/>
              <a:t>Tabular Q-Learning</a:t>
            </a:r>
          </a:p>
        </p:txBody>
      </p:sp>
      <p:sp>
        <p:nvSpPr>
          <p:cNvPr id="3" name="Content Placeholder 2">
            <a:extLst>
              <a:ext uri="{FF2B5EF4-FFF2-40B4-BE49-F238E27FC236}">
                <a16:creationId xmlns:a16="http://schemas.microsoft.com/office/drawing/2014/main" id="{2B4A6C23-224F-4833-A7E5-1FF47ADF7AE5}"/>
              </a:ext>
            </a:extLst>
          </p:cNvPr>
          <p:cNvSpPr>
            <a:spLocks noGrp="1"/>
          </p:cNvSpPr>
          <p:nvPr>
            <p:ph idx="1"/>
          </p:nvPr>
        </p:nvSpPr>
        <p:spPr/>
        <p:txBody>
          <a:bodyPr vert="horz" lIns="91440" tIns="45720" rIns="91440" bIns="45720" rtlCol="0" anchor="t">
            <a:normAutofit/>
          </a:bodyPr>
          <a:lstStyle/>
          <a:p>
            <a:r>
              <a:rPr lang="en-US" dirty="0"/>
              <a:t>Tabular Q-learning is one where, instead of using a neural network, the states are calculated with and reside ‘neatly’ in a table. </a:t>
            </a:r>
          </a:p>
        </p:txBody>
      </p:sp>
    </p:spTree>
    <p:extLst>
      <p:ext uri="{BB962C8B-B14F-4D97-AF65-F5344CB8AC3E}">
        <p14:creationId xmlns:p14="http://schemas.microsoft.com/office/powerpoint/2010/main" val="159258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547-FF81-476B-AECF-9C449E27DE2D}"/>
              </a:ext>
            </a:extLst>
          </p:cNvPr>
          <p:cNvSpPr>
            <a:spLocks noGrp="1"/>
          </p:cNvSpPr>
          <p:nvPr>
            <p:ph type="title"/>
          </p:nvPr>
        </p:nvSpPr>
        <p:spPr/>
        <p:txBody>
          <a:bodyPr/>
          <a:lstStyle/>
          <a:p>
            <a:r>
              <a:rPr lang="en-US" dirty="0"/>
              <a:t>Q-Learning vs Policy Gradient</a:t>
            </a:r>
          </a:p>
        </p:txBody>
      </p:sp>
      <p:sp>
        <p:nvSpPr>
          <p:cNvPr id="3" name="Content Placeholder 2">
            <a:extLst>
              <a:ext uri="{FF2B5EF4-FFF2-40B4-BE49-F238E27FC236}">
                <a16:creationId xmlns:a16="http://schemas.microsoft.com/office/drawing/2014/main" id="{7C3B0B5B-5259-4E57-A8B8-6FF147E61FCA}"/>
              </a:ext>
            </a:extLst>
          </p:cNvPr>
          <p:cNvSpPr>
            <a:spLocks noGrp="1"/>
          </p:cNvSpPr>
          <p:nvPr>
            <p:ph idx="1"/>
          </p:nvPr>
        </p:nvSpPr>
        <p:spPr/>
        <p:txBody>
          <a:bodyPr vert="horz" lIns="91440" tIns="45720" rIns="91440" bIns="45720" rtlCol="0" anchor="t">
            <a:normAutofit/>
          </a:bodyPr>
          <a:lstStyle/>
          <a:p>
            <a:r>
              <a:rPr lang="en-US" dirty="0"/>
              <a:t>Policy Gradient attempts to map observations to an action.</a:t>
            </a:r>
          </a:p>
          <a:p>
            <a:r>
              <a:rPr lang="en-US" dirty="0"/>
              <a:t>Q-Learning attempts to learn the value of being in a given state and taking a specific action there.</a:t>
            </a:r>
          </a:p>
          <a:p>
            <a:endParaRPr lang="en-US" dirty="0"/>
          </a:p>
        </p:txBody>
      </p:sp>
    </p:spTree>
    <p:extLst>
      <p:ext uri="{BB962C8B-B14F-4D97-AF65-F5344CB8AC3E}">
        <p14:creationId xmlns:p14="http://schemas.microsoft.com/office/powerpoint/2010/main" val="12477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EF93-42A4-41ED-BF0D-3C6BC63F4458}"/>
              </a:ext>
            </a:extLst>
          </p:cNvPr>
          <p:cNvSpPr>
            <a:spLocks noGrp="1"/>
          </p:cNvSpPr>
          <p:nvPr>
            <p:ph type="title"/>
          </p:nvPr>
        </p:nvSpPr>
        <p:spPr/>
        <p:txBody>
          <a:bodyPr/>
          <a:lstStyle/>
          <a:p>
            <a:r>
              <a:rPr lang="en-US" dirty="0"/>
              <a:t>Simple q-learning</a:t>
            </a:r>
          </a:p>
        </p:txBody>
      </p:sp>
      <p:sp>
        <p:nvSpPr>
          <p:cNvPr id="3" name="Content Placeholder 2">
            <a:extLst>
              <a:ext uri="{FF2B5EF4-FFF2-40B4-BE49-F238E27FC236}">
                <a16:creationId xmlns:a16="http://schemas.microsoft.com/office/drawing/2014/main" id="{5D9D2A77-D3E3-4BF7-AA3E-4948551E7E4C}"/>
              </a:ext>
            </a:extLst>
          </p:cNvPr>
          <p:cNvSpPr>
            <a:spLocks noGrp="1"/>
          </p:cNvSpPr>
          <p:nvPr>
            <p:ph idx="1"/>
          </p:nvPr>
        </p:nvSpPr>
        <p:spPr/>
        <p:txBody>
          <a:bodyPr vert="horz" lIns="91440" tIns="45720" rIns="91440" bIns="45720" rtlCol="0" anchor="t">
            <a:normAutofit/>
          </a:bodyPr>
          <a:lstStyle/>
          <a:p>
            <a:r>
              <a:rPr lang="en-US" dirty="0"/>
              <a:t>Q-learning at its simplest uses tables to store data. This approach has issues in scale with increasing numbers of states/actions. </a:t>
            </a:r>
          </a:p>
        </p:txBody>
      </p:sp>
    </p:spTree>
    <p:extLst>
      <p:ext uri="{BB962C8B-B14F-4D97-AF65-F5344CB8AC3E}">
        <p14:creationId xmlns:p14="http://schemas.microsoft.com/office/powerpoint/2010/main" val="295851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2B49-9C98-4D87-8680-C943FDA72C6C}"/>
              </a:ext>
            </a:extLst>
          </p:cNvPr>
          <p:cNvSpPr>
            <a:spLocks noGrp="1"/>
          </p:cNvSpPr>
          <p:nvPr>
            <p:ph type="title"/>
          </p:nvPr>
        </p:nvSpPr>
        <p:spPr/>
        <p:txBody>
          <a:bodyPr/>
          <a:lstStyle/>
          <a:p>
            <a:r>
              <a:rPr lang="en-US" dirty="0"/>
              <a:t>Ai gym</a:t>
            </a:r>
          </a:p>
        </p:txBody>
      </p:sp>
      <p:sp>
        <p:nvSpPr>
          <p:cNvPr id="3" name="Content Placeholder 2">
            <a:extLst>
              <a:ext uri="{FF2B5EF4-FFF2-40B4-BE49-F238E27FC236}">
                <a16:creationId xmlns:a16="http://schemas.microsoft.com/office/drawing/2014/main" id="{BC36022F-B2F7-4990-AA7A-069DD2D716C2}"/>
              </a:ext>
            </a:extLst>
          </p:cNvPr>
          <p:cNvSpPr>
            <a:spLocks noGrp="1"/>
          </p:cNvSpPr>
          <p:nvPr>
            <p:ph idx="1"/>
          </p:nvPr>
        </p:nvSpPr>
        <p:spPr/>
        <p:txBody>
          <a:bodyPr vert="horz" lIns="91440" tIns="45720" rIns="91440" bIns="45720" rtlCol="0" anchor="t">
            <a:normAutofit/>
          </a:bodyPr>
          <a:lstStyle/>
          <a:p>
            <a:r>
              <a:rPr lang="en-US" dirty="0"/>
              <a:t>Gym is a toolkit for developing and comparing reinforcement learning algorithms. It supports teaching agents everything from walking to playing games like Pong or Pinball.</a:t>
            </a:r>
          </a:p>
        </p:txBody>
      </p:sp>
    </p:spTree>
    <p:extLst>
      <p:ext uri="{BB962C8B-B14F-4D97-AF65-F5344CB8AC3E}">
        <p14:creationId xmlns:p14="http://schemas.microsoft.com/office/powerpoint/2010/main" val="72489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F75-3A77-4F09-938B-239BEE2E097A}"/>
              </a:ext>
            </a:extLst>
          </p:cNvPr>
          <p:cNvSpPr>
            <a:spLocks noGrp="1"/>
          </p:cNvSpPr>
          <p:nvPr>
            <p:ph type="title"/>
          </p:nvPr>
        </p:nvSpPr>
        <p:spPr/>
        <p:txBody>
          <a:bodyPr/>
          <a:lstStyle/>
          <a:p>
            <a:r>
              <a:rPr lang="en-US" dirty="0"/>
              <a:t>Ai-gym's frozen lake</a:t>
            </a:r>
          </a:p>
        </p:txBody>
      </p:sp>
      <p:sp>
        <p:nvSpPr>
          <p:cNvPr id="3" name="Content Placeholder 2">
            <a:extLst>
              <a:ext uri="{FF2B5EF4-FFF2-40B4-BE49-F238E27FC236}">
                <a16:creationId xmlns:a16="http://schemas.microsoft.com/office/drawing/2014/main" id="{AF1555A3-DCD8-4032-9CF7-72DF91A8A81B}"/>
              </a:ext>
            </a:extLst>
          </p:cNvPr>
          <p:cNvSpPr>
            <a:spLocks noGrp="1"/>
          </p:cNvSpPr>
          <p:nvPr>
            <p:ph idx="1"/>
          </p:nvPr>
        </p:nvSpPr>
        <p:spPr/>
        <p:txBody>
          <a:bodyPr vert="horz" lIns="91440" tIns="45720" rIns="91440" bIns="45720" rtlCol="0" anchor="t">
            <a:normAutofit/>
          </a:bodyPr>
          <a:lstStyle/>
          <a:p>
            <a:r>
              <a:rPr lang="en-US" dirty="0"/>
              <a:t>“</a:t>
            </a:r>
            <a:r>
              <a:rPr lang="en-US" i="1" dirty="0"/>
              <a:t>Winter is here. You and your friends were tossing around a frisbee at the park when you made a wild throw that left the frisbee out in the middle of the lake. The water is mostly frozen, but there are a few holes where the ice has melted. If you step into one of those holes, you'll fall into the freezing water. At this time, there's an international frisbee shortage, so it's absolutely imperative that you navigate across the lake and retrieve the disc. However, the ice is slippery, so you won't always move in the direction you intend.</a:t>
            </a:r>
            <a:r>
              <a:rPr lang="en-US" dirty="0"/>
              <a:t>” </a:t>
            </a:r>
          </a:p>
        </p:txBody>
      </p:sp>
    </p:spTree>
    <p:extLst>
      <p:ext uri="{BB962C8B-B14F-4D97-AF65-F5344CB8AC3E}">
        <p14:creationId xmlns:p14="http://schemas.microsoft.com/office/powerpoint/2010/main" val="243306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D6E7-B973-4BE3-9D72-5CA38C883FF1}"/>
              </a:ext>
            </a:extLst>
          </p:cNvPr>
          <p:cNvSpPr>
            <a:spLocks noGrp="1"/>
          </p:cNvSpPr>
          <p:nvPr>
            <p:ph type="title"/>
          </p:nvPr>
        </p:nvSpPr>
        <p:spPr/>
        <p:txBody>
          <a:bodyPr/>
          <a:lstStyle/>
          <a:p>
            <a:r>
              <a:rPr lang="en-US" dirty="0"/>
              <a:t>Frozen lake for the RL agent</a:t>
            </a:r>
          </a:p>
        </p:txBody>
      </p:sp>
      <p:sp>
        <p:nvSpPr>
          <p:cNvPr id="3" name="Content Placeholder 2">
            <a:extLst>
              <a:ext uri="{FF2B5EF4-FFF2-40B4-BE49-F238E27FC236}">
                <a16:creationId xmlns:a16="http://schemas.microsoft.com/office/drawing/2014/main" id="{3233ADD7-4361-437D-B92A-65B5D8457289}"/>
              </a:ext>
            </a:extLst>
          </p:cNvPr>
          <p:cNvSpPr>
            <a:spLocks noGrp="1"/>
          </p:cNvSpPr>
          <p:nvPr>
            <p:ph idx="1"/>
          </p:nvPr>
        </p:nvSpPr>
        <p:spPr/>
        <p:txBody>
          <a:bodyPr vert="horz" lIns="91440" tIns="45720" rIns="91440" bIns="45720" rtlCol="0" anchor="t">
            <a:normAutofit/>
          </a:bodyPr>
          <a:lstStyle/>
          <a:p>
            <a:r>
              <a:rPr lang="en-US" dirty="0"/>
              <a:t>The agent controls the movement of a character in a grid world. Some tiles of the grid are walkable, and others lead to the agent falling into the water. Additionally, the movement direction of the agent is uncertain and only partially depends on the chosen direction. The agent is rewarded for finding a walkable path to a goal tile. </a:t>
            </a:r>
          </a:p>
        </p:txBody>
      </p:sp>
    </p:spTree>
    <p:extLst>
      <p:ext uri="{BB962C8B-B14F-4D97-AF65-F5344CB8AC3E}">
        <p14:creationId xmlns:p14="http://schemas.microsoft.com/office/powerpoint/2010/main" val="40782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48C0-2B9C-4A89-A861-D01E85F0FACF}"/>
              </a:ext>
            </a:extLst>
          </p:cNvPr>
          <p:cNvSpPr>
            <a:spLocks noGrp="1"/>
          </p:cNvSpPr>
          <p:nvPr>
            <p:ph type="title"/>
          </p:nvPr>
        </p:nvSpPr>
        <p:spPr/>
        <p:txBody>
          <a:bodyPr/>
          <a:lstStyle/>
          <a:p>
            <a:r>
              <a:rPr lang="en-US" dirty="0"/>
              <a:t>Environment definition</a:t>
            </a:r>
          </a:p>
        </p:txBody>
      </p:sp>
      <p:sp>
        <p:nvSpPr>
          <p:cNvPr id="3" name="Content Placeholder 2">
            <a:extLst>
              <a:ext uri="{FF2B5EF4-FFF2-40B4-BE49-F238E27FC236}">
                <a16:creationId xmlns:a16="http://schemas.microsoft.com/office/drawing/2014/main" id="{D7798F63-CF3D-47AB-96C6-968D52017152}"/>
              </a:ext>
            </a:extLst>
          </p:cNvPr>
          <p:cNvSpPr>
            <a:spLocks noGrp="1"/>
          </p:cNvSpPr>
          <p:nvPr>
            <p:ph idx="1"/>
          </p:nvPr>
        </p:nvSpPr>
        <p:spPr/>
        <p:txBody>
          <a:bodyPr vert="horz" lIns="91440" tIns="45720" rIns="91440" bIns="45720" rtlCol="0" anchor="t">
            <a:normAutofit/>
          </a:bodyPr>
          <a:lstStyle/>
          <a:p>
            <a:r>
              <a:rPr lang="en-US" dirty="0"/>
              <a:t>The </a:t>
            </a:r>
            <a:r>
              <a:rPr lang="en-US" dirty="0" err="1"/>
              <a:t>FrozenLake</a:t>
            </a:r>
            <a:r>
              <a:rPr lang="en-US" dirty="0"/>
              <a:t> environment consists of a 4x4 grid of blocks, where each block may be one of the following: </a:t>
            </a:r>
          </a:p>
          <a:p>
            <a:pPr lvl="1"/>
            <a:r>
              <a:rPr lang="en-US" dirty="0"/>
              <a:t>S = starting point, safe</a:t>
            </a:r>
          </a:p>
          <a:p>
            <a:pPr lvl="1"/>
            <a:r>
              <a:rPr lang="en-US" dirty="0"/>
              <a:t>F = frozen surface, safe </a:t>
            </a:r>
          </a:p>
          <a:p>
            <a:pPr lvl="1"/>
            <a:r>
              <a:rPr lang="en-US" dirty="0"/>
              <a:t>H = hole, fall to your doom</a:t>
            </a:r>
          </a:p>
          <a:p>
            <a:pPr lvl="1"/>
            <a:r>
              <a:rPr lang="en-US" dirty="0"/>
              <a:t>G = goal, where the frisbee is located</a:t>
            </a:r>
          </a:p>
        </p:txBody>
      </p:sp>
      <p:pic>
        <p:nvPicPr>
          <p:cNvPr id="4" name="Picture 4">
            <a:extLst>
              <a:ext uri="{FF2B5EF4-FFF2-40B4-BE49-F238E27FC236}">
                <a16:creationId xmlns:a16="http://schemas.microsoft.com/office/drawing/2014/main" id="{9EBC8276-985E-4D8B-A558-47967DF2BB9A}"/>
              </a:ext>
            </a:extLst>
          </p:cNvPr>
          <p:cNvPicPr>
            <a:picLocks noChangeAspect="1"/>
          </p:cNvPicPr>
          <p:nvPr/>
        </p:nvPicPr>
        <p:blipFill>
          <a:blip r:embed="rId2"/>
          <a:stretch>
            <a:fillRect/>
          </a:stretch>
        </p:blipFill>
        <p:spPr>
          <a:xfrm>
            <a:off x="7560154" y="2838450"/>
            <a:ext cx="1844974" cy="2805741"/>
          </a:xfrm>
          <a:prstGeom prst="rect">
            <a:avLst/>
          </a:prstGeom>
        </p:spPr>
      </p:pic>
    </p:spTree>
    <p:extLst>
      <p:ext uri="{BB962C8B-B14F-4D97-AF65-F5344CB8AC3E}">
        <p14:creationId xmlns:p14="http://schemas.microsoft.com/office/powerpoint/2010/main" val="3601392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Circuit</vt:lpstr>
      <vt:lpstr>Introduction to q-learning</vt:lpstr>
      <vt:lpstr>overview</vt:lpstr>
      <vt:lpstr>Tabular Q-Learning</vt:lpstr>
      <vt:lpstr>Q-Learning vs Policy Gradient</vt:lpstr>
      <vt:lpstr>Simple q-learning</vt:lpstr>
      <vt:lpstr>Ai gym</vt:lpstr>
      <vt:lpstr>Ai-gym's frozen lake</vt:lpstr>
      <vt:lpstr>Frozen lake for the RL agent</vt:lpstr>
      <vt:lpstr>Environment definition</vt:lpstr>
      <vt:lpstr>An episode of frozen lake</vt:lpstr>
      <vt:lpstr>Q-table</vt:lpstr>
      <vt:lpstr>Q-table updates</vt:lpstr>
      <vt:lpstr>Bellman equation</vt:lpstr>
      <vt:lpstr>Discount explanation</vt:lpstr>
      <vt:lpstr>Code 1</vt:lpstr>
      <vt:lpstr>Code 2</vt:lpstr>
      <vt:lpstr>Code 3</vt:lpstr>
      <vt:lpstr>Q-learning with neural networks</vt:lpstr>
      <vt:lpstr>Neural network configuration</vt:lpstr>
      <vt:lpstr>Neural network advantage</vt:lpstr>
      <vt:lpstr>Loss function</vt:lpstr>
      <vt:lpstr>Training with neural network</vt:lpstr>
      <vt:lpstr>Improving Q-Learning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cp:revision>
  <dcterms:created xsi:type="dcterms:W3CDTF">2014-08-26T23:43:54Z</dcterms:created>
  <dcterms:modified xsi:type="dcterms:W3CDTF">2018-07-11T01:44:27Z</dcterms:modified>
</cp:coreProperties>
</file>