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6" r:id="rId5"/>
    <p:sldId id="265" r:id="rId6"/>
    <p:sldId id="264" r:id="rId7"/>
    <p:sldId id="263" r:id="rId8"/>
    <p:sldId id="262" r:id="rId9"/>
    <p:sldId id="277" r:id="rId10"/>
    <p:sldId id="268" r:id="rId11"/>
    <p:sldId id="273" r:id="rId12"/>
    <p:sldId id="279" r:id="rId13"/>
    <p:sldId id="278" r:id="rId14"/>
    <p:sldId id="272" r:id="rId15"/>
    <p:sldId id="271" r:id="rId16"/>
    <p:sldId id="270" r:id="rId17"/>
    <p:sldId id="260" r:id="rId18"/>
    <p:sldId id="274" r:id="rId19"/>
    <p:sldId id="259" r:id="rId20"/>
    <p:sldId id="276" r:id="rId21"/>
    <p:sldId id="275" r:id="rId22"/>
    <p:sldId id="269" r:id="rId23"/>
    <p:sldId id="261" r:id="rId24"/>
    <p:sldId id="258"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E0D53-4769-4BA5-8424-F00EC38EDD06}" v="83" dt="2019-12-03T00:36:09.094"/>
    <p1510:client id="{388068C4-7FC8-4B52-8B9C-BC547A40B59D}" v="1252" dt="2019-12-03T23:48:03.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i.googleblog.com/2017/08/transformer-novel-neural-network.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hyperlink" Target="https://ai.googleblog.com/2017/08/transformer-novel-neural-network.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02.05365" TargetMode="External"/><Relationship Id="rId2" Type="http://schemas.openxmlformats.org/officeDocument/2006/relationships/hyperlink" Target="https://arxiv.org/abs/1511.01432" TargetMode="External"/><Relationship Id="rId1" Type="http://schemas.openxmlformats.org/officeDocument/2006/relationships/slideLayout" Target="../slideLayouts/slideLayout2.xml"/><Relationship Id="rId6" Type="http://schemas.openxmlformats.org/officeDocument/2006/relationships/hyperlink" Target="https://arxiv.org/pdf/1706.03762.pdf" TargetMode="External"/><Relationship Id="rId5" Type="http://schemas.openxmlformats.org/officeDocument/2006/relationships/hyperlink" Target="https://s3-us-west-2.amazonaws.com/openai-assets/research-covers/language-unsupervised/language_understanding_paper.pdf" TargetMode="External"/><Relationship Id="rId4" Type="http://schemas.openxmlformats.org/officeDocument/2006/relationships/hyperlink" Target="https://arxiv.org/abs/1801.0614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BERT</a:t>
            </a:r>
          </a:p>
        </p:txBody>
      </p:sp>
      <p:sp>
        <p:nvSpPr>
          <p:cNvPr id="3" name="Subtitle 2"/>
          <p:cNvSpPr>
            <a:spLocks noGrp="1"/>
          </p:cNvSpPr>
          <p:nvPr>
            <p:ph type="subTitle" idx="1"/>
          </p:nvPr>
        </p:nvSpPr>
        <p:spPr/>
        <p:txBody>
          <a:bodyPr vert="horz" lIns="91440" tIns="45720" rIns="91440" bIns="45720" rtlCol="0" anchor="t">
            <a:normAutofit fontScale="92500" lnSpcReduction="10000"/>
          </a:bodyPr>
          <a:lstStyle/>
          <a:p>
            <a:r>
              <a:rPr lang="en-US" dirty="0">
                <a:ea typeface="+mn-lt"/>
                <a:cs typeface="+mn-lt"/>
              </a:rPr>
              <a:t>Bidirectional Encoder Representations from Transformers</a:t>
            </a:r>
          </a:p>
          <a:p>
            <a:r>
              <a:rPr lang="en-US" dirty="0"/>
              <a:t>(A Technique for Natural Language Processing)</a:t>
            </a:r>
          </a:p>
        </p:txBody>
      </p:sp>
      <p:sp>
        <p:nvSpPr>
          <p:cNvPr id="4" name="TextBox 3">
            <a:extLst>
              <a:ext uri="{FF2B5EF4-FFF2-40B4-BE49-F238E27FC236}">
                <a16:creationId xmlns:a16="http://schemas.microsoft.com/office/drawing/2014/main" id="{FBB7997B-89CF-4560-B98F-8CC8B47DDF00}"/>
              </a:ext>
            </a:extLst>
          </p:cNvPr>
          <p:cNvSpPr txBox="1"/>
          <p:nvPr/>
        </p:nvSpPr>
        <p:spPr>
          <a:xfrm>
            <a:off x="9937595" y="63784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 </a:t>
            </a:r>
            <a:r>
              <a:rPr lang="en-US" dirty="0" err="1"/>
              <a:t>Olafsen</a:t>
            </a:r>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5AA7-2F93-409C-84B2-CAD41706C3DA}"/>
              </a:ext>
            </a:extLst>
          </p:cNvPr>
          <p:cNvSpPr>
            <a:spLocks noGrp="1"/>
          </p:cNvSpPr>
          <p:nvPr>
            <p:ph type="title"/>
          </p:nvPr>
        </p:nvSpPr>
        <p:spPr/>
        <p:txBody>
          <a:bodyPr/>
          <a:lstStyle/>
          <a:p>
            <a:r>
              <a:rPr lang="en-US"/>
              <a:t>Next sentence prediction</a:t>
            </a:r>
          </a:p>
        </p:txBody>
      </p:sp>
      <p:sp>
        <p:nvSpPr>
          <p:cNvPr id="3" name="Content Placeholder 2">
            <a:extLst>
              <a:ext uri="{FF2B5EF4-FFF2-40B4-BE49-F238E27FC236}">
                <a16:creationId xmlns:a16="http://schemas.microsoft.com/office/drawing/2014/main" id="{6CC90115-68E8-4201-AD04-18ED448FE556}"/>
              </a:ext>
            </a:extLst>
          </p:cNvPr>
          <p:cNvSpPr>
            <a:spLocks noGrp="1"/>
          </p:cNvSpPr>
          <p:nvPr>
            <p:ph idx="1"/>
          </p:nvPr>
        </p:nvSpPr>
        <p:spPr/>
        <p:txBody>
          <a:bodyPr vert="horz" lIns="91440" tIns="45720" rIns="91440" bIns="45720" rtlCol="0" anchor="t">
            <a:normAutofit/>
          </a:bodyPr>
          <a:lstStyle/>
          <a:p>
            <a:r>
              <a:rPr lang="en-US">
                <a:ea typeface="+mn-lt"/>
                <a:cs typeface="+mn-lt"/>
              </a:rPr>
              <a:t>The second technique is </a:t>
            </a:r>
            <a:r>
              <a:rPr lang="en-US" b="1">
                <a:ea typeface="+mn-lt"/>
                <a:cs typeface="+mn-lt"/>
              </a:rPr>
              <a:t>Next Sentence Prediction (NSP)</a:t>
            </a:r>
            <a:endParaRPr lang="en-US">
              <a:ea typeface="+mn-lt"/>
              <a:cs typeface="+mn-lt"/>
            </a:endParaRPr>
          </a:p>
          <a:p>
            <a:r>
              <a:rPr lang="en-US">
                <a:ea typeface="+mn-lt"/>
                <a:cs typeface="+mn-lt"/>
              </a:rPr>
              <a:t>BERT learns to model relationships between sentences. </a:t>
            </a:r>
          </a:p>
          <a:p>
            <a:r>
              <a:rPr lang="en-US">
                <a:ea typeface="+mn-lt"/>
                <a:cs typeface="+mn-lt"/>
              </a:rPr>
              <a:t>During training, the model receives pairs of sentences as input and learns to predict if the second sentence in the pair is the sentence which follows in the original </a:t>
            </a:r>
            <a:r>
              <a:rPr lang="en-US" dirty="0">
                <a:ea typeface="+mn-lt"/>
                <a:cs typeface="+mn-lt"/>
              </a:rPr>
              <a:t>document.</a:t>
            </a:r>
            <a:endParaRPr lang="en-US" dirty="0"/>
          </a:p>
        </p:txBody>
      </p:sp>
    </p:spTree>
    <p:extLst>
      <p:ext uri="{BB962C8B-B14F-4D97-AF65-F5344CB8AC3E}">
        <p14:creationId xmlns:p14="http://schemas.microsoft.com/office/powerpoint/2010/main" val="316126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5A86-D667-4CEC-A3AC-558D1D3EA4F0}"/>
              </a:ext>
            </a:extLst>
          </p:cNvPr>
          <p:cNvSpPr>
            <a:spLocks noGrp="1"/>
          </p:cNvSpPr>
          <p:nvPr>
            <p:ph type="title"/>
          </p:nvPr>
        </p:nvSpPr>
        <p:spPr/>
        <p:txBody>
          <a:bodyPr/>
          <a:lstStyle/>
          <a:p>
            <a:r>
              <a:rPr lang="en-US"/>
              <a:t>Nsp sample</a:t>
            </a:r>
          </a:p>
        </p:txBody>
      </p:sp>
      <p:pic>
        <p:nvPicPr>
          <p:cNvPr id="4" name="Picture 4" descr="A picture containing bird&#10;&#10;Description generated with very high confidence">
            <a:extLst>
              <a:ext uri="{FF2B5EF4-FFF2-40B4-BE49-F238E27FC236}">
                <a16:creationId xmlns:a16="http://schemas.microsoft.com/office/drawing/2014/main" id="{014CB982-9E23-456C-BCB6-3674F30BD075}"/>
              </a:ext>
            </a:extLst>
          </p:cNvPr>
          <p:cNvPicPr>
            <a:picLocks noGrp="1" noChangeAspect="1"/>
          </p:cNvPicPr>
          <p:nvPr>
            <p:ph idx="1"/>
          </p:nvPr>
        </p:nvPicPr>
        <p:blipFill>
          <a:blip r:embed="rId2"/>
          <a:stretch>
            <a:fillRect/>
          </a:stretch>
        </p:blipFill>
        <p:spPr>
          <a:xfrm>
            <a:off x="802866" y="3092506"/>
            <a:ext cx="10291301" cy="1712041"/>
          </a:xfrm>
        </p:spPr>
      </p:pic>
    </p:spTree>
    <p:extLst>
      <p:ext uri="{BB962C8B-B14F-4D97-AF65-F5344CB8AC3E}">
        <p14:creationId xmlns:p14="http://schemas.microsoft.com/office/powerpoint/2010/main" val="96648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BBAD8FD9-1FC1-4B5B-8517-2AE4491DBE40}"/>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Tokenization of Sentences</a:t>
            </a:r>
          </a:p>
        </p:txBody>
      </p:sp>
      <p:pic>
        <p:nvPicPr>
          <p:cNvPr id="15"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00510F1E-2F84-4F17-88D7-4CDC5350765C}"/>
              </a:ext>
            </a:extLst>
          </p:cNvPr>
          <p:cNvSpPr>
            <a:spLocks noGrp="1"/>
          </p:cNvSpPr>
          <p:nvPr>
            <p:ph idx="1"/>
          </p:nvPr>
        </p:nvSpPr>
        <p:spPr>
          <a:xfrm>
            <a:off x="685800" y="2821774"/>
            <a:ext cx="3687417" cy="3148329"/>
          </a:xfrm>
        </p:spPr>
        <p:txBody>
          <a:bodyPr vert="horz" lIns="91440" tIns="45720" rIns="91440" bIns="45720" rtlCol="0">
            <a:normAutofit/>
          </a:bodyPr>
          <a:lstStyle/>
          <a:p>
            <a:r>
              <a:rPr lang="en-US" sz="1600">
                <a:solidFill>
                  <a:schemeClr val="bg1"/>
                </a:solidFill>
                <a:ea typeface="+mn-lt"/>
                <a:cs typeface="+mn-lt"/>
              </a:rPr>
              <a:t>To predict if the second sentence is connected to the first one or not, basically the complete input sequence goes through the Transformer based model, the output of the [CLS] token is transformed into a 2×1 shaped vector using a simple classification layer, and the IsNext-Label is assigned using softmax.</a:t>
            </a:r>
            <a:endParaRPr lang="en-US" sz="1600">
              <a:solidFill>
                <a:schemeClr val="bg1"/>
              </a:solidFill>
            </a:endParaRPr>
          </a:p>
        </p:txBody>
      </p:sp>
      <p:pic>
        <p:nvPicPr>
          <p:cNvPr id="4" name="Picture 4" descr="A picture containing bird&#10;&#10;Description generated with very high confidence">
            <a:extLst>
              <a:ext uri="{FF2B5EF4-FFF2-40B4-BE49-F238E27FC236}">
                <a16:creationId xmlns:a16="http://schemas.microsoft.com/office/drawing/2014/main" id="{A3A21FB3-AC8F-4406-9411-707404CD1022}"/>
              </a:ext>
            </a:extLst>
          </p:cNvPr>
          <p:cNvPicPr>
            <a:picLocks noChangeAspect="1"/>
          </p:cNvPicPr>
          <p:nvPr/>
        </p:nvPicPr>
        <p:blipFill>
          <a:blip r:embed="rId4"/>
          <a:stretch>
            <a:fillRect/>
          </a:stretch>
        </p:blipFill>
        <p:spPr>
          <a:xfrm>
            <a:off x="5279475" y="1736355"/>
            <a:ext cx="6269058" cy="3385290"/>
          </a:xfrm>
          <a:prstGeom prst="rect">
            <a:avLst/>
          </a:prstGeom>
        </p:spPr>
      </p:pic>
    </p:spTree>
    <p:extLst>
      <p:ext uri="{BB962C8B-B14F-4D97-AF65-F5344CB8AC3E}">
        <p14:creationId xmlns:p14="http://schemas.microsoft.com/office/powerpoint/2010/main" val="79906731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326A-2767-4B71-B551-746405A78AE5}"/>
              </a:ext>
            </a:extLst>
          </p:cNvPr>
          <p:cNvSpPr>
            <a:spLocks noGrp="1"/>
          </p:cNvSpPr>
          <p:nvPr>
            <p:ph type="title"/>
          </p:nvPr>
        </p:nvSpPr>
        <p:spPr/>
        <p:txBody>
          <a:bodyPr/>
          <a:lstStyle/>
          <a:p>
            <a:r>
              <a:rPr lang="en-US"/>
              <a:t>NSP USage</a:t>
            </a:r>
          </a:p>
        </p:txBody>
      </p:sp>
      <p:sp>
        <p:nvSpPr>
          <p:cNvPr id="3" name="Content Placeholder 2">
            <a:extLst>
              <a:ext uri="{FF2B5EF4-FFF2-40B4-BE49-F238E27FC236}">
                <a16:creationId xmlns:a16="http://schemas.microsoft.com/office/drawing/2014/main" id="{E0ECDD54-83B3-4199-AC98-15F46E70916C}"/>
              </a:ext>
            </a:extLst>
          </p:cNvPr>
          <p:cNvSpPr>
            <a:spLocks noGrp="1"/>
          </p:cNvSpPr>
          <p:nvPr>
            <p:ph idx="1"/>
          </p:nvPr>
        </p:nvSpPr>
        <p:spPr/>
        <p:txBody>
          <a:bodyPr vert="horz" lIns="91440" tIns="45720" rIns="91440" bIns="45720" rtlCol="0" anchor="t">
            <a:normAutofit/>
          </a:bodyPr>
          <a:lstStyle/>
          <a:p>
            <a:r>
              <a:rPr lang="en-US">
                <a:ea typeface="+mn-lt"/>
                <a:cs typeface="+mn-lt"/>
              </a:rPr>
              <a:t>A pre-trained model with this kind of understanding is relevant for tasks like question answering.</a:t>
            </a:r>
            <a:endParaRPr lang="en-US"/>
          </a:p>
        </p:txBody>
      </p:sp>
    </p:spTree>
    <p:extLst>
      <p:ext uri="{BB962C8B-B14F-4D97-AF65-F5344CB8AC3E}">
        <p14:creationId xmlns:p14="http://schemas.microsoft.com/office/powerpoint/2010/main" val="728944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84CC-98FA-4CCD-81D8-D466E78D665C}"/>
              </a:ext>
            </a:extLst>
          </p:cNvPr>
          <p:cNvSpPr>
            <a:spLocks noGrp="1"/>
          </p:cNvSpPr>
          <p:nvPr>
            <p:ph type="title"/>
          </p:nvPr>
        </p:nvSpPr>
        <p:spPr/>
        <p:txBody>
          <a:bodyPr/>
          <a:lstStyle/>
          <a:p>
            <a:r>
              <a:rPr lang="en-US"/>
              <a:t>architecture</a:t>
            </a:r>
          </a:p>
        </p:txBody>
      </p:sp>
      <p:sp>
        <p:nvSpPr>
          <p:cNvPr id="3" name="Content Placeholder 2">
            <a:extLst>
              <a:ext uri="{FF2B5EF4-FFF2-40B4-BE49-F238E27FC236}">
                <a16:creationId xmlns:a16="http://schemas.microsoft.com/office/drawing/2014/main" id="{E1934C16-70BF-46E1-9E8D-9E2CB17145FA}"/>
              </a:ext>
            </a:extLst>
          </p:cNvPr>
          <p:cNvSpPr>
            <a:spLocks noGrp="1"/>
          </p:cNvSpPr>
          <p:nvPr>
            <p:ph idx="1"/>
          </p:nvPr>
        </p:nvSpPr>
        <p:spPr/>
        <p:txBody>
          <a:bodyPr vert="horz" lIns="91440" tIns="45720" rIns="91440" bIns="45720" rtlCol="0" anchor="t">
            <a:normAutofit/>
          </a:bodyPr>
          <a:lstStyle/>
          <a:p>
            <a:r>
              <a:rPr lang="en-US">
                <a:ea typeface="+mn-lt"/>
                <a:cs typeface="+mn-lt"/>
              </a:rPr>
              <a:t>A visualization of BERT’s neural network architecture compared to previous state-of-the-art contextual pre-training methods.The arrows indicate the information flow from one layer to the next. The green boxes at the top indicate the final contextualized representation of each input word.</a:t>
            </a:r>
            <a:endParaRPr lang="en-US"/>
          </a:p>
        </p:txBody>
      </p:sp>
      <p:pic>
        <p:nvPicPr>
          <p:cNvPr id="4" name="Picture 4" descr="A close up of a map&#10;&#10;Description generated with high confidence">
            <a:extLst>
              <a:ext uri="{FF2B5EF4-FFF2-40B4-BE49-F238E27FC236}">
                <a16:creationId xmlns:a16="http://schemas.microsoft.com/office/drawing/2014/main" id="{D8FBF045-E32C-4028-9D86-379B86E6B96A}"/>
              </a:ext>
            </a:extLst>
          </p:cNvPr>
          <p:cNvPicPr>
            <a:picLocks noChangeAspect="1"/>
          </p:cNvPicPr>
          <p:nvPr/>
        </p:nvPicPr>
        <p:blipFill>
          <a:blip r:embed="rId2"/>
          <a:stretch>
            <a:fillRect/>
          </a:stretch>
        </p:blipFill>
        <p:spPr>
          <a:xfrm>
            <a:off x="531004" y="3645923"/>
            <a:ext cx="11050557" cy="2848268"/>
          </a:xfrm>
          <a:prstGeom prst="rect">
            <a:avLst/>
          </a:prstGeom>
        </p:spPr>
      </p:pic>
    </p:spTree>
    <p:extLst>
      <p:ext uri="{BB962C8B-B14F-4D97-AF65-F5344CB8AC3E}">
        <p14:creationId xmlns:p14="http://schemas.microsoft.com/office/powerpoint/2010/main" val="222722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1369-F7EA-4F59-A98C-458C2928F348}"/>
              </a:ext>
            </a:extLst>
          </p:cNvPr>
          <p:cNvSpPr>
            <a:spLocks noGrp="1"/>
          </p:cNvSpPr>
          <p:nvPr>
            <p:ph type="title"/>
          </p:nvPr>
        </p:nvSpPr>
        <p:spPr/>
        <p:txBody>
          <a:bodyPr/>
          <a:lstStyle/>
          <a:p>
            <a:r>
              <a:rPr lang="en-US"/>
              <a:t>NOT LSTM</a:t>
            </a:r>
          </a:p>
        </p:txBody>
      </p:sp>
      <p:sp>
        <p:nvSpPr>
          <p:cNvPr id="3" name="Content Placeholder 2">
            <a:extLst>
              <a:ext uri="{FF2B5EF4-FFF2-40B4-BE49-F238E27FC236}">
                <a16:creationId xmlns:a16="http://schemas.microsoft.com/office/drawing/2014/main" id="{9B4BAA97-C627-493A-9D8B-DF3571900555}"/>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r>
              <a:rPr lang="en-US">
                <a:ea typeface="+mn-lt"/>
                <a:cs typeface="+mn-lt"/>
              </a:rPr>
              <a:t>BERT is based on the </a:t>
            </a:r>
            <a:r>
              <a:rPr lang="en-US" dirty="0">
                <a:ea typeface="+mn-lt"/>
                <a:cs typeface="+mn-lt"/>
                <a:hlinkClick r:id="rId2"/>
              </a:rPr>
              <a:t>Transformer model architecture</a:t>
            </a:r>
            <a:r>
              <a:rPr lang="en-US">
                <a:ea typeface="+mn-lt"/>
                <a:cs typeface="+mn-lt"/>
              </a:rPr>
              <a:t>, instead of LSTMs.</a:t>
            </a:r>
          </a:p>
          <a:p>
            <a:r>
              <a:rPr lang="en-US">
                <a:ea typeface="+mn-lt"/>
                <a:cs typeface="+mn-lt"/>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a:t>
            </a:r>
          </a:p>
          <a:p>
            <a:r>
              <a:rPr lang="en-US">
                <a:ea typeface="+mn-lt"/>
                <a:cs typeface="+mn-lt"/>
              </a:rPr>
              <a:t>A common LSTM unit is composed of a cell, an input gate, an output gate and a forget gate. The cell remembers values over arbitrary time intervals and the three gates regulate the flow of information into and out of the cell.</a:t>
            </a:r>
            <a:endParaRPr lang="en-US" dirty="0"/>
          </a:p>
        </p:txBody>
      </p:sp>
    </p:spTree>
    <p:extLst>
      <p:ext uri="{BB962C8B-B14F-4D97-AF65-F5344CB8AC3E}">
        <p14:creationId xmlns:p14="http://schemas.microsoft.com/office/powerpoint/2010/main" val="314940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A887-51F3-4B36-9A76-F94C7747314F}"/>
              </a:ext>
            </a:extLst>
          </p:cNvPr>
          <p:cNvSpPr>
            <a:spLocks noGrp="1"/>
          </p:cNvSpPr>
          <p:nvPr>
            <p:ph type="title"/>
          </p:nvPr>
        </p:nvSpPr>
        <p:spPr/>
        <p:txBody>
          <a:bodyPr/>
          <a:lstStyle/>
          <a:p>
            <a:r>
              <a:rPr lang="en-US"/>
              <a:t>Transformer</a:t>
            </a:r>
          </a:p>
        </p:txBody>
      </p:sp>
      <p:sp>
        <p:nvSpPr>
          <p:cNvPr id="3" name="Content Placeholder 2">
            <a:extLst>
              <a:ext uri="{FF2B5EF4-FFF2-40B4-BE49-F238E27FC236}">
                <a16:creationId xmlns:a16="http://schemas.microsoft.com/office/drawing/2014/main" id="{280A656E-0A6B-4F62-875F-3916ACEADF80}"/>
              </a:ext>
            </a:extLst>
          </p:cNvPr>
          <p:cNvSpPr>
            <a:spLocks noGrp="1"/>
          </p:cNvSpPr>
          <p:nvPr>
            <p:ph idx="1"/>
          </p:nvPr>
        </p:nvSpPr>
        <p:spPr/>
        <p:txBody>
          <a:bodyPr vert="horz" lIns="91440" tIns="45720" rIns="91440" bIns="45720" rtlCol="0" anchor="t">
            <a:normAutofit/>
          </a:bodyPr>
          <a:lstStyle/>
          <a:p>
            <a:r>
              <a:rPr lang="en-US">
                <a:ea typeface="+mn-lt"/>
                <a:cs typeface="+mn-lt"/>
              </a:rPr>
              <a:t>A Transformer works by performing a small, constant number of steps. </a:t>
            </a:r>
          </a:p>
          <a:p>
            <a:r>
              <a:rPr lang="en-US">
                <a:ea typeface="+mn-lt"/>
                <a:cs typeface="+mn-lt"/>
              </a:rPr>
              <a:t>In each step, it applies an attention mechanism to understand relationships between all words in a sentence, regardless of their respective position. </a:t>
            </a:r>
          </a:p>
          <a:p>
            <a:r>
              <a:rPr lang="en-US">
                <a:ea typeface="+mn-lt"/>
                <a:cs typeface="+mn-lt"/>
              </a:rPr>
              <a:t>For example, given the sentence,  “I arrived at the bank after crossing the river”, to determine that the word “bank” refers to the shore of a river and not a financial institution, the Transformer can learn to immediately pay attention to the word “river” and make this decision in just one step.</a:t>
            </a:r>
            <a:endParaRPr lang="en-US"/>
          </a:p>
        </p:txBody>
      </p:sp>
    </p:spTree>
    <p:extLst>
      <p:ext uri="{BB962C8B-B14F-4D97-AF65-F5344CB8AC3E}">
        <p14:creationId xmlns:p14="http://schemas.microsoft.com/office/powerpoint/2010/main" val="317016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7863-3411-4F96-A6CF-A7CB80DE1CF2}"/>
              </a:ext>
            </a:extLst>
          </p:cNvPr>
          <p:cNvSpPr>
            <a:spLocks noGrp="1"/>
          </p:cNvSpPr>
          <p:nvPr>
            <p:ph type="title"/>
          </p:nvPr>
        </p:nvSpPr>
        <p:spPr/>
        <p:txBody>
          <a:bodyPr/>
          <a:lstStyle/>
          <a:p>
            <a:r>
              <a:rPr lang="en-US"/>
              <a:t>Understanding tranformer</a:t>
            </a:r>
          </a:p>
        </p:txBody>
      </p:sp>
      <p:sp>
        <p:nvSpPr>
          <p:cNvPr id="3" name="Content Placeholder 2">
            <a:extLst>
              <a:ext uri="{FF2B5EF4-FFF2-40B4-BE49-F238E27FC236}">
                <a16:creationId xmlns:a16="http://schemas.microsoft.com/office/drawing/2014/main" id="{5FC2A69A-D56C-4B04-A3D4-09D6AB957243}"/>
              </a:ext>
            </a:extLst>
          </p:cNvPr>
          <p:cNvSpPr>
            <a:spLocks noGrp="1"/>
          </p:cNvSpPr>
          <p:nvPr>
            <p:ph idx="1"/>
          </p:nvPr>
        </p:nvSpPr>
        <p:spPr/>
        <p:txBody>
          <a:bodyPr vert="horz" lIns="91440" tIns="45720" rIns="91440" bIns="45720" rtlCol="0" anchor="t">
            <a:normAutofit/>
          </a:bodyPr>
          <a:lstStyle/>
          <a:p>
            <a:r>
              <a:rPr lang="en-US">
                <a:ea typeface="+mn-lt"/>
                <a:cs typeface="+mn-lt"/>
              </a:rPr>
              <a:t>To compute the next representation for a given word - “bank” for example - the Transformer compares it to every other word in the sentence. </a:t>
            </a:r>
          </a:p>
          <a:p>
            <a:r>
              <a:rPr lang="en-US">
                <a:ea typeface="+mn-lt"/>
                <a:cs typeface="+mn-lt"/>
              </a:rPr>
              <a:t>The result of these comparisons is an attention score for every other word in the sentence. These attention scores determine how much each of the other words should contribute to the next representation of “bank”. </a:t>
            </a:r>
          </a:p>
          <a:p>
            <a:r>
              <a:rPr lang="en-US">
                <a:ea typeface="+mn-lt"/>
                <a:cs typeface="+mn-lt"/>
              </a:rPr>
              <a:t>In the example, the disambiguating “river” could receive a high attention score when computing a new representation for “bank”. The attention scores are then used as weights for a weighted average of all words’ representations which is fed into a fully-connected network to generate a new representation for “bank”, reflecting that the sentence is talking about a river bank.</a:t>
            </a:r>
            <a:endParaRPr lang="en-US"/>
          </a:p>
        </p:txBody>
      </p:sp>
    </p:spTree>
    <p:extLst>
      <p:ext uri="{BB962C8B-B14F-4D97-AF65-F5344CB8AC3E}">
        <p14:creationId xmlns:p14="http://schemas.microsoft.com/office/powerpoint/2010/main" val="372859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A5CE956E-F4AA-46A6-8D1F-B12F5AF1A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2190C-78FA-41FE-AB50-790376D73166}"/>
              </a:ext>
            </a:extLst>
          </p:cNvPr>
          <p:cNvSpPr>
            <a:spLocks noGrp="1"/>
          </p:cNvSpPr>
          <p:nvPr>
            <p:ph type="title"/>
          </p:nvPr>
        </p:nvSpPr>
        <p:spPr>
          <a:xfrm>
            <a:off x="685800" y="4698999"/>
            <a:ext cx="10820400" cy="821268"/>
          </a:xfrm>
        </p:spPr>
        <p:txBody>
          <a:bodyPr vert="horz" lIns="91440" tIns="45720" rIns="91440" bIns="45720" rtlCol="0" anchor="b">
            <a:normAutofit/>
          </a:bodyPr>
          <a:lstStyle/>
          <a:p>
            <a:pPr algn="l"/>
            <a:r>
              <a:rPr lang="en-US" sz="4400">
                <a:solidFill>
                  <a:schemeClr val="bg1"/>
                </a:solidFill>
              </a:rPr>
              <a:t>Coreference resolution</a:t>
            </a:r>
          </a:p>
        </p:txBody>
      </p:sp>
      <p:sp>
        <p:nvSpPr>
          <p:cNvPr id="3" name="Content Placeholder 2">
            <a:extLst>
              <a:ext uri="{FF2B5EF4-FFF2-40B4-BE49-F238E27FC236}">
                <a16:creationId xmlns:a16="http://schemas.microsoft.com/office/drawing/2014/main" id="{1ED982CE-73DA-4F48-AE08-E5B71BB17190}"/>
              </a:ext>
            </a:extLst>
          </p:cNvPr>
          <p:cNvSpPr>
            <a:spLocks noGrp="1"/>
          </p:cNvSpPr>
          <p:nvPr>
            <p:ph idx="1"/>
          </p:nvPr>
        </p:nvSpPr>
        <p:spPr>
          <a:xfrm>
            <a:off x="685800" y="5520267"/>
            <a:ext cx="10820400" cy="694266"/>
          </a:xfrm>
        </p:spPr>
        <p:txBody>
          <a:bodyPr vert="horz" lIns="91440" tIns="45720" rIns="91440" bIns="45720" rtlCol="0">
            <a:normAutofit/>
          </a:bodyPr>
          <a:lstStyle/>
          <a:p>
            <a:pPr marL="0" indent="0">
              <a:buNone/>
            </a:pPr>
            <a:r>
              <a:rPr lang="en-US" sz="1800">
                <a:solidFill>
                  <a:schemeClr val="bg1"/>
                </a:solidFill>
              </a:rPr>
              <a:t>Consider the following sentences and their French translations:</a:t>
            </a:r>
          </a:p>
        </p:txBody>
      </p:sp>
      <p:pic>
        <p:nvPicPr>
          <p:cNvPr id="15" name="Picture 14">
            <a:extLst>
              <a:ext uri="{FF2B5EF4-FFF2-40B4-BE49-F238E27FC236}">
                <a16:creationId xmlns:a16="http://schemas.microsoft.com/office/drawing/2014/main" id="{C8D333BF-078F-4A66-9CB8-1CC2271CDD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7" name="Rounded Rectangle 6">
            <a:extLst>
              <a:ext uri="{FF2B5EF4-FFF2-40B4-BE49-F238E27FC236}">
                <a16:creationId xmlns:a16="http://schemas.microsoft.com/office/drawing/2014/main" id="{19ED8E82-0B36-42E7-BF1F-DECC51AE4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27" y="712832"/>
            <a:ext cx="10820290" cy="347816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 shot of a computer&#10;&#10;Description generated with high confidence">
            <a:extLst>
              <a:ext uri="{FF2B5EF4-FFF2-40B4-BE49-F238E27FC236}">
                <a16:creationId xmlns:a16="http://schemas.microsoft.com/office/drawing/2014/main" id="{BF7FCA33-1C35-48B8-A061-5339A0D6E84A}"/>
              </a:ext>
            </a:extLst>
          </p:cNvPr>
          <p:cNvPicPr>
            <a:picLocks noChangeAspect="1"/>
          </p:cNvPicPr>
          <p:nvPr/>
        </p:nvPicPr>
        <p:blipFill>
          <a:blip r:embed="rId4"/>
          <a:stretch>
            <a:fillRect/>
          </a:stretch>
        </p:blipFill>
        <p:spPr>
          <a:xfrm>
            <a:off x="1671618" y="1197851"/>
            <a:ext cx="8840509" cy="2508122"/>
          </a:xfrm>
          <a:prstGeom prst="rect">
            <a:avLst/>
          </a:prstGeom>
        </p:spPr>
      </p:pic>
    </p:spTree>
    <p:extLst>
      <p:ext uri="{BB962C8B-B14F-4D97-AF65-F5344CB8AC3E}">
        <p14:creationId xmlns:p14="http://schemas.microsoft.com/office/powerpoint/2010/main" val="243438387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956A-90B0-44B9-84B8-F6474B53C140}"/>
              </a:ext>
            </a:extLst>
          </p:cNvPr>
          <p:cNvSpPr>
            <a:spLocks noGrp="1"/>
          </p:cNvSpPr>
          <p:nvPr>
            <p:ph type="title"/>
          </p:nvPr>
        </p:nvSpPr>
        <p:spPr/>
        <p:txBody>
          <a:bodyPr/>
          <a:lstStyle/>
          <a:p>
            <a:r>
              <a:rPr lang="en-US"/>
              <a:t>Coreference context</a:t>
            </a:r>
          </a:p>
        </p:txBody>
      </p:sp>
      <p:sp>
        <p:nvSpPr>
          <p:cNvPr id="3" name="Content Placeholder 2">
            <a:extLst>
              <a:ext uri="{FF2B5EF4-FFF2-40B4-BE49-F238E27FC236}">
                <a16:creationId xmlns:a16="http://schemas.microsoft.com/office/drawing/2014/main" id="{3B120515-F54F-4405-AA6C-9EC1AFEB073C}"/>
              </a:ext>
            </a:extLst>
          </p:cNvPr>
          <p:cNvSpPr>
            <a:spLocks noGrp="1"/>
          </p:cNvSpPr>
          <p:nvPr>
            <p:ph idx="1"/>
          </p:nvPr>
        </p:nvSpPr>
        <p:spPr>
          <a:xfrm>
            <a:off x="685800" y="5525237"/>
            <a:ext cx="10820400" cy="1086738"/>
          </a:xfrm>
        </p:spPr>
        <p:txBody>
          <a:bodyPr vert="horz" lIns="91440" tIns="45720" rIns="91440" bIns="45720" rtlCol="0" anchor="t">
            <a:normAutofit/>
          </a:bodyPr>
          <a:lstStyle/>
          <a:p>
            <a:r>
              <a:rPr lang="en-US">
                <a:ea typeface="+mn-lt"/>
                <a:cs typeface="+mn-lt"/>
              </a:rPr>
              <a:t>The encoder self-attention distribution for the word “it” from the 5th to the 6th layer of a Transformer trained on English to French translation (one of eight attention heads).</a:t>
            </a:r>
            <a:endParaRPr lang="en-US"/>
          </a:p>
        </p:txBody>
      </p:sp>
      <p:pic>
        <p:nvPicPr>
          <p:cNvPr id="6" name="Picture 6" descr="A close up of a map&#10;&#10;Description generated with high confidence">
            <a:extLst>
              <a:ext uri="{FF2B5EF4-FFF2-40B4-BE49-F238E27FC236}">
                <a16:creationId xmlns:a16="http://schemas.microsoft.com/office/drawing/2014/main" id="{324F0C2E-D8BA-4BDB-B682-E291DE1360C2}"/>
              </a:ext>
            </a:extLst>
          </p:cNvPr>
          <p:cNvPicPr>
            <a:picLocks noChangeAspect="1"/>
          </p:cNvPicPr>
          <p:nvPr/>
        </p:nvPicPr>
        <p:blipFill>
          <a:blip r:embed="rId2"/>
          <a:stretch>
            <a:fillRect/>
          </a:stretch>
        </p:blipFill>
        <p:spPr>
          <a:xfrm>
            <a:off x="1528917" y="1720216"/>
            <a:ext cx="9121876" cy="3761697"/>
          </a:xfrm>
          <a:prstGeom prst="rect">
            <a:avLst/>
          </a:prstGeom>
        </p:spPr>
      </p:pic>
      <p:sp>
        <p:nvSpPr>
          <p:cNvPr id="8" name="TextBox 7">
            <a:extLst>
              <a:ext uri="{FF2B5EF4-FFF2-40B4-BE49-F238E27FC236}">
                <a16:creationId xmlns:a16="http://schemas.microsoft.com/office/drawing/2014/main" id="{0FA54015-924A-4433-A477-D21FC788EF77}"/>
              </a:ext>
            </a:extLst>
          </p:cNvPr>
          <p:cNvSpPr txBox="1"/>
          <p:nvPr/>
        </p:nvSpPr>
        <p:spPr>
          <a:xfrm>
            <a:off x="6675863" y="6322741"/>
            <a:ext cx="520576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ea typeface="+mn-lt"/>
                <a:cs typeface="+mn-lt"/>
                <a:hlinkClick r:id="rId3"/>
              </a:rPr>
              <a:t>https://ai.googleblog.com/2017/08/transformer-novel-neural-network.html</a:t>
            </a:r>
            <a:endParaRPr lang="en-US" sz="1000"/>
          </a:p>
        </p:txBody>
      </p:sp>
    </p:spTree>
    <p:extLst>
      <p:ext uri="{BB962C8B-B14F-4D97-AF65-F5344CB8AC3E}">
        <p14:creationId xmlns:p14="http://schemas.microsoft.com/office/powerpoint/2010/main" val="99866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B58A-8343-4CD1-BBE2-223AC1F7D786}"/>
              </a:ext>
            </a:extLst>
          </p:cNvPr>
          <p:cNvSpPr>
            <a:spLocks noGrp="1"/>
          </p:cNvSpPr>
          <p:nvPr>
            <p:ph type="title"/>
          </p:nvPr>
        </p:nvSpPr>
        <p:spPr/>
        <p:txBody>
          <a:bodyPr/>
          <a:lstStyle/>
          <a:p>
            <a:r>
              <a:rPr lang="en-US" dirty="0"/>
              <a:t>Beginning</a:t>
            </a:r>
          </a:p>
        </p:txBody>
      </p:sp>
      <p:sp>
        <p:nvSpPr>
          <p:cNvPr id="3" name="Content Placeholder 2">
            <a:extLst>
              <a:ext uri="{FF2B5EF4-FFF2-40B4-BE49-F238E27FC236}">
                <a16:creationId xmlns:a16="http://schemas.microsoft.com/office/drawing/2014/main" id="{E45D6791-4AC5-4B38-9297-A80435E54549}"/>
              </a:ext>
            </a:extLst>
          </p:cNvPr>
          <p:cNvSpPr>
            <a:spLocks noGrp="1"/>
          </p:cNvSpPr>
          <p:nvPr>
            <p:ph idx="1"/>
          </p:nvPr>
        </p:nvSpPr>
        <p:spPr/>
        <p:txBody>
          <a:bodyPr vert="horz" lIns="91440" tIns="45720" rIns="91440" bIns="45720" rtlCol="0" anchor="t">
            <a:normAutofit/>
          </a:bodyPr>
          <a:lstStyle/>
          <a:p>
            <a:r>
              <a:rPr lang="en-US" dirty="0">
                <a:ea typeface="+mn-lt"/>
                <a:cs typeface="+mn-lt"/>
              </a:rPr>
              <a:t>BERT is an open-sourced NLP pre-training model developed by researchers at Google in 2018. </a:t>
            </a:r>
          </a:p>
          <a:p>
            <a:r>
              <a:rPr lang="en-US">
                <a:ea typeface="+mn-lt"/>
                <a:cs typeface="+mn-lt"/>
              </a:rPr>
              <a:t>The best part about BERT is that it can be download and used for free.</a:t>
            </a:r>
            <a:endParaRPr lang="en-US" dirty="0">
              <a:ea typeface="+mn-lt"/>
              <a:cs typeface="+mn-lt"/>
            </a:endParaRPr>
          </a:p>
          <a:p>
            <a:r>
              <a:rPr lang="en-US">
                <a:ea typeface="+mn-lt"/>
                <a:cs typeface="+mn-lt"/>
              </a:rPr>
              <a:t>BERT is a direct descendant to GPT (Generalized Language Models</a:t>
            </a:r>
            <a:r>
              <a:rPr lang="en-US" dirty="0">
                <a:ea typeface="+mn-lt"/>
                <a:cs typeface="+mn-lt"/>
              </a:rPr>
              <a:t>)</a:t>
            </a:r>
          </a:p>
          <a:p>
            <a:r>
              <a:rPr lang="en-US">
                <a:ea typeface="+mn-lt"/>
                <a:cs typeface="+mn-lt"/>
              </a:rPr>
              <a:t>BERT has provided top results:</a:t>
            </a:r>
          </a:p>
          <a:p>
            <a:pPr lvl="1"/>
            <a:r>
              <a:rPr lang="en-US" dirty="0">
                <a:ea typeface="+mn-lt"/>
                <a:cs typeface="+mn-lt"/>
              </a:rPr>
              <a:t> Question Answering (</a:t>
            </a:r>
            <a:r>
              <a:rPr lang="en-US" dirty="0" err="1">
                <a:ea typeface="+mn-lt"/>
                <a:cs typeface="+mn-lt"/>
              </a:rPr>
              <a:t>SQuAD</a:t>
            </a:r>
            <a:r>
              <a:rPr lang="en-US" dirty="0">
                <a:ea typeface="+mn-lt"/>
                <a:cs typeface="+mn-lt"/>
              </a:rPr>
              <a:t> v1.1)</a:t>
            </a:r>
          </a:p>
          <a:p>
            <a:pPr lvl="1"/>
            <a:r>
              <a:rPr lang="en-US" dirty="0">
                <a:ea typeface="+mn-lt"/>
                <a:cs typeface="+mn-lt"/>
              </a:rPr>
              <a:t>Natural Language Inference (MNLI)</a:t>
            </a:r>
            <a:endParaRPr lang="en-US" dirty="0"/>
          </a:p>
        </p:txBody>
      </p:sp>
    </p:spTree>
    <p:extLst>
      <p:ext uri="{BB962C8B-B14F-4D97-AF65-F5344CB8AC3E}">
        <p14:creationId xmlns:p14="http://schemas.microsoft.com/office/powerpoint/2010/main" val="2605718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CC22-F616-45C3-B8F8-EA6C561BDC0A}"/>
              </a:ext>
            </a:extLst>
          </p:cNvPr>
          <p:cNvSpPr>
            <a:spLocks noGrp="1"/>
          </p:cNvSpPr>
          <p:nvPr>
            <p:ph type="title"/>
          </p:nvPr>
        </p:nvSpPr>
        <p:spPr/>
        <p:txBody>
          <a:bodyPr/>
          <a:lstStyle/>
          <a:p>
            <a:r>
              <a:rPr lang="en-US"/>
              <a:t>Coreference in translation</a:t>
            </a:r>
            <a:endParaRPr lang="en-US" dirty="0"/>
          </a:p>
        </p:txBody>
      </p:sp>
      <p:sp>
        <p:nvSpPr>
          <p:cNvPr id="3" name="Content Placeholder 2">
            <a:extLst>
              <a:ext uri="{FF2B5EF4-FFF2-40B4-BE49-F238E27FC236}">
                <a16:creationId xmlns:a16="http://schemas.microsoft.com/office/drawing/2014/main" id="{E8BBE418-627F-4D6D-81C5-D97C0AADFFA2}"/>
              </a:ext>
            </a:extLst>
          </p:cNvPr>
          <p:cNvSpPr>
            <a:spLocks noGrp="1"/>
          </p:cNvSpPr>
          <p:nvPr>
            <p:ph idx="1"/>
          </p:nvPr>
        </p:nvSpPr>
        <p:spPr/>
        <p:txBody>
          <a:bodyPr vert="horz" lIns="91440" tIns="45720" rIns="91440" bIns="45720" rtlCol="0" anchor="t">
            <a:normAutofit/>
          </a:bodyPr>
          <a:lstStyle/>
          <a:p>
            <a:r>
              <a:rPr lang="en-US">
                <a:ea typeface="+mn-lt"/>
                <a:cs typeface="+mn-lt"/>
              </a:rPr>
              <a:t>It is obvious to most that in the first sentence pair “it” refers to the animal, and in the second to the street. </a:t>
            </a:r>
          </a:p>
          <a:p>
            <a:r>
              <a:rPr lang="en-US">
                <a:ea typeface="+mn-lt"/>
                <a:cs typeface="+mn-lt"/>
              </a:rPr>
              <a:t>When translating these sentences to French or German, the translation for “it” depends on the gender of the noun it refers to - and in French “animal” and “street” have different genders. In contrast to the current Google Translate model, the Transformer translates both of these sentences to French correctly. </a:t>
            </a:r>
            <a:endParaRPr lang="en-US"/>
          </a:p>
        </p:txBody>
      </p:sp>
    </p:spTree>
    <p:extLst>
      <p:ext uri="{BB962C8B-B14F-4D97-AF65-F5344CB8AC3E}">
        <p14:creationId xmlns:p14="http://schemas.microsoft.com/office/powerpoint/2010/main" val="166139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AB9B-86E6-4A1E-8F98-48ADE2309B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C16651-E1FA-4E9A-856D-B046DBC8BDD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053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974D-5D8A-429A-A251-036E45943A85}"/>
              </a:ext>
            </a:extLst>
          </p:cNvPr>
          <p:cNvSpPr>
            <a:spLocks noGrp="1"/>
          </p:cNvSpPr>
          <p:nvPr>
            <p:ph type="title"/>
          </p:nvPr>
        </p:nvSpPr>
        <p:spPr/>
        <p:txBody>
          <a:bodyPr/>
          <a:lstStyle/>
          <a:p>
            <a:r>
              <a:rPr lang="en-US"/>
              <a:t>Two berts</a:t>
            </a:r>
          </a:p>
        </p:txBody>
      </p:sp>
      <p:sp>
        <p:nvSpPr>
          <p:cNvPr id="3" name="Content Placeholder 2">
            <a:extLst>
              <a:ext uri="{FF2B5EF4-FFF2-40B4-BE49-F238E27FC236}">
                <a16:creationId xmlns:a16="http://schemas.microsoft.com/office/drawing/2014/main" id="{157EC715-8755-4E67-B69A-AB7BCA7C803B}"/>
              </a:ext>
            </a:extLst>
          </p:cNvPr>
          <p:cNvSpPr>
            <a:spLocks noGrp="1"/>
          </p:cNvSpPr>
          <p:nvPr>
            <p:ph idx="1"/>
          </p:nvPr>
        </p:nvSpPr>
        <p:spPr/>
        <p:txBody>
          <a:bodyPr vert="horz" lIns="91440" tIns="45720" rIns="91440" bIns="45720" rtlCol="0" anchor="t">
            <a:normAutofit/>
          </a:bodyPr>
          <a:lstStyle/>
          <a:p>
            <a:r>
              <a:rPr lang="en-US">
                <a:ea typeface="+mn-lt"/>
                <a:cs typeface="+mn-lt"/>
              </a:rPr>
              <a:t>There are four variants of BERT available (Each 'cased' or 'uncased':</a:t>
            </a:r>
            <a:endParaRPr lang="en-US"/>
          </a:p>
          <a:p>
            <a:pPr lvl="1"/>
            <a:r>
              <a:rPr lang="en-US">
                <a:ea typeface="+mn-lt"/>
                <a:cs typeface="+mn-lt"/>
              </a:rPr>
              <a:t>· BERT Base: 12 layers (transformer blocks), 12 attention heads, and 110 million parameters</a:t>
            </a:r>
            <a:endParaRPr lang="en-US"/>
          </a:p>
          <a:p>
            <a:pPr lvl="1"/>
            <a:r>
              <a:rPr lang="en-US">
                <a:ea typeface="+mn-lt"/>
                <a:cs typeface="+mn-lt"/>
              </a:rPr>
              <a:t>· BERT Large: 24 layers (transformer blocks), 16 attention heads and, 340 million parameters</a:t>
            </a:r>
            <a:endParaRPr lang="en-US"/>
          </a:p>
          <a:p>
            <a:pPr lvl="1"/>
            <a:endParaRPr lang="en-US" dirty="0"/>
          </a:p>
          <a:p>
            <a:pPr marL="457200" lvl="1" indent="0">
              <a:buNone/>
            </a:pPr>
            <a:endParaRPr lang="en-US" dirty="0">
              <a:ea typeface="+mn-lt"/>
              <a:cs typeface="+mn-lt"/>
            </a:endParaRPr>
          </a:p>
          <a:p>
            <a:pPr marL="457200" lvl="1" indent="0">
              <a:buNone/>
            </a:pPr>
            <a:r>
              <a:rPr lang="en-US">
                <a:ea typeface="+mn-lt"/>
                <a:cs typeface="+mn-lt"/>
              </a:rPr>
              <a:t>BERT-Base was trained on 4 cloud TPUs for 4 days and BERT-Large was trained on 16 TPUs for 4 days.</a:t>
            </a:r>
            <a:endParaRPr lang="en-US"/>
          </a:p>
          <a:p>
            <a:endParaRPr lang="en-US" dirty="0"/>
          </a:p>
        </p:txBody>
      </p:sp>
    </p:spTree>
    <p:extLst>
      <p:ext uri="{BB962C8B-B14F-4D97-AF65-F5344CB8AC3E}">
        <p14:creationId xmlns:p14="http://schemas.microsoft.com/office/powerpoint/2010/main" val="2882767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155F-96A0-4D7F-86CA-9767E1C678D8}"/>
              </a:ext>
            </a:extLst>
          </p:cNvPr>
          <p:cNvSpPr>
            <a:spLocks noGrp="1"/>
          </p:cNvSpPr>
          <p:nvPr>
            <p:ph type="title"/>
          </p:nvPr>
        </p:nvSpPr>
        <p:spPr>
          <a:xfrm>
            <a:off x="542170" y="1260627"/>
            <a:ext cx="3521830" cy="4953741"/>
          </a:xfrm>
        </p:spPr>
        <p:txBody>
          <a:bodyPr anchor="t">
            <a:normAutofit/>
          </a:bodyPr>
          <a:lstStyle/>
          <a:p>
            <a:r>
              <a:rPr lang="en-US"/>
              <a:t>Bert in use</a:t>
            </a:r>
            <a:endParaRPr lang="en-US" dirty="0"/>
          </a:p>
        </p:txBody>
      </p:sp>
      <p:sp>
        <p:nvSpPr>
          <p:cNvPr id="3" name="Content Placeholder 2">
            <a:extLst>
              <a:ext uri="{FF2B5EF4-FFF2-40B4-BE49-F238E27FC236}">
                <a16:creationId xmlns:a16="http://schemas.microsoft.com/office/drawing/2014/main" id="{875E79EA-CBC9-400B-AE24-36F243FD442C}"/>
              </a:ext>
            </a:extLst>
          </p:cNvPr>
          <p:cNvSpPr>
            <a:spLocks noGrp="1"/>
          </p:cNvSpPr>
          <p:nvPr>
            <p:ph idx="1"/>
          </p:nvPr>
        </p:nvSpPr>
        <p:spPr>
          <a:xfrm>
            <a:off x="4538481" y="695273"/>
            <a:ext cx="7004590" cy="2890619"/>
          </a:xfrm>
        </p:spPr>
        <p:txBody>
          <a:bodyPr vert="horz" lIns="91440" tIns="45720" rIns="91440" bIns="45720" rtlCol="0" anchor="t">
            <a:normAutofit/>
          </a:bodyPr>
          <a:lstStyle/>
          <a:p>
            <a:r>
              <a:rPr lang="en-US">
                <a:ea typeface="+mn-lt"/>
                <a:cs typeface="+mn-lt"/>
              </a:rPr>
              <a:t>On SQuAD v1.1 BERT achieves 93.2% F1 score (a measure of accuracy), surpassing the previous state-of-the-art score of 91.6% and human-level score of 91.2%: BERT also improves the state-of-the-art by 7.6% absolute on the very challenging GLUE benchmark, a set of 9 diverse Natural Language Understanding (NLU) tasks.</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52A5A41D-2075-4EEC-9B2D-1B0C3D28B7D2}"/>
              </a:ext>
            </a:extLst>
          </p:cNvPr>
          <p:cNvPicPr>
            <a:picLocks noChangeAspect="1"/>
          </p:cNvPicPr>
          <p:nvPr/>
        </p:nvPicPr>
        <p:blipFill>
          <a:blip r:embed="rId2"/>
          <a:stretch>
            <a:fillRect/>
          </a:stretch>
        </p:blipFill>
        <p:spPr>
          <a:xfrm>
            <a:off x="273740" y="3162016"/>
            <a:ext cx="11636981" cy="3347321"/>
          </a:xfrm>
          <a:prstGeom prst="rect">
            <a:avLst/>
          </a:prstGeom>
        </p:spPr>
      </p:pic>
    </p:spTree>
    <p:extLst>
      <p:ext uri="{BB962C8B-B14F-4D97-AF65-F5344CB8AC3E}">
        <p14:creationId xmlns:p14="http://schemas.microsoft.com/office/powerpoint/2010/main" val="1567298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1709-EAC9-49AD-9CF3-00F1727DCBBA}"/>
              </a:ext>
            </a:extLst>
          </p:cNvPr>
          <p:cNvSpPr>
            <a:spLocks noGrp="1"/>
          </p:cNvSpPr>
          <p:nvPr>
            <p:ph type="title"/>
          </p:nvPr>
        </p:nvSpPr>
        <p:spPr/>
        <p:txBody>
          <a:bodyPr/>
          <a:lstStyle/>
          <a:p>
            <a:r>
              <a:rPr lang="en-US"/>
              <a:t>Fine Tuning Bert</a:t>
            </a:r>
          </a:p>
        </p:txBody>
      </p:sp>
      <p:sp>
        <p:nvSpPr>
          <p:cNvPr id="3" name="Content Placeholder 2">
            <a:extLst>
              <a:ext uri="{FF2B5EF4-FFF2-40B4-BE49-F238E27FC236}">
                <a16:creationId xmlns:a16="http://schemas.microsoft.com/office/drawing/2014/main" id="{B96EDF3E-FB2F-4806-8D16-D1ACD591B68B}"/>
              </a:ext>
            </a:extLst>
          </p:cNvPr>
          <p:cNvSpPr>
            <a:spLocks noGrp="1"/>
          </p:cNvSpPr>
          <p:nvPr>
            <p:ph idx="1"/>
          </p:nvPr>
        </p:nvSpPr>
        <p:spPr/>
        <p:txBody>
          <a:bodyPr vert="horz" lIns="91440" tIns="45720" rIns="91440" bIns="45720" rtlCol="0" anchor="t">
            <a:normAutofit/>
          </a:bodyPr>
          <a:lstStyle/>
          <a:p>
            <a:r>
              <a:rPr lang="en-US">
                <a:ea typeface="+mn-lt"/>
                <a:cs typeface="+mn-lt"/>
              </a:rPr>
              <a:t>To fine-tune the original model based on a specific dataset, just add a single layer on top of the core model.</a:t>
            </a:r>
          </a:p>
          <a:p>
            <a:r>
              <a:rPr lang="en-US">
                <a:ea typeface="+mn-lt"/>
                <a:cs typeface="+mn-lt"/>
              </a:rPr>
              <a:t>To create a question and answer system:</a:t>
            </a:r>
            <a:endParaRPr lang="en-US" dirty="0">
              <a:ea typeface="+mn-lt"/>
              <a:cs typeface="+mn-lt"/>
            </a:endParaRPr>
          </a:p>
          <a:p>
            <a:pPr lvl="1"/>
            <a:r>
              <a:rPr lang="en-US">
                <a:ea typeface="+mn-lt"/>
                <a:cs typeface="+mn-lt"/>
              </a:rPr>
              <a:t>This is a prediction task —  on receiving a question as input, the goal of the application is to identify the right answer from some corpus. </a:t>
            </a:r>
            <a:endParaRPr lang="en-US" dirty="0">
              <a:ea typeface="+mn-lt"/>
              <a:cs typeface="+mn-lt"/>
            </a:endParaRPr>
          </a:p>
          <a:p>
            <a:pPr lvl="1"/>
            <a:r>
              <a:rPr lang="en-US">
                <a:ea typeface="+mn-lt"/>
                <a:cs typeface="+mn-lt"/>
              </a:rPr>
              <a:t>Given a question and a context paragraph, the model predicts a start and an end token from the paragraph that most likely answers the question. </a:t>
            </a:r>
          </a:p>
          <a:p>
            <a:pPr lvl="1"/>
            <a:r>
              <a:rPr lang="en-US">
                <a:ea typeface="+mn-lt"/>
                <a:cs typeface="+mn-lt"/>
              </a:rPr>
              <a:t>This means that using BERT a model for our application can be trained by learning two extra vectors that mark the beginning and the end of the </a:t>
            </a:r>
            <a:r>
              <a:rPr lang="en-US" dirty="0">
                <a:ea typeface="+mn-lt"/>
                <a:cs typeface="+mn-lt"/>
              </a:rPr>
              <a:t>answer.</a:t>
            </a:r>
            <a:endParaRPr lang="en-US"/>
          </a:p>
        </p:txBody>
      </p:sp>
    </p:spTree>
    <p:extLst>
      <p:ext uri="{BB962C8B-B14F-4D97-AF65-F5344CB8AC3E}">
        <p14:creationId xmlns:p14="http://schemas.microsoft.com/office/powerpoint/2010/main" val="3012988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298E-8886-4705-9E4B-7B50D14E52A8}"/>
              </a:ext>
            </a:extLst>
          </p:cNvPr>
          <p:cNvSpPr>
            <a:spLocks noGrp="1"/>
          </p:cNvSpPr>
          <p:nvPr>
            <p:ph type="title"/>
          </p:nvPr>
        </p:nvSpPr>
        <p:spPr>
          <a:xfrm>
            <a:off x="2895600" y="764373"/>
            <a:ext cx="8610600" cy="1293028"/>
          </a:xfrm>
        </p:spPr>
        <p:txBody>
          <a:bodyPr>
            <a:normAutofit/>
          </a:bodyPr>
          <a:lstStyle/>
          <a:p>
            <a:r>
              <a:rPr lang="en-US"/>
              <a:t>Question-Answer</a:t>
            </a:r>
          </a:p>
        </p:txBody>
      </p:sp>
      <p:sp>
        <p:nvSpPr>
          <p:cNvPr id="3" name="Content Placeholder 2">
            <a:extLst>
              <a:ext uri="{FF2B5EF4-FFF2-40B4-BE49-F238E27FC236}">
                <a16:creationId xmlns:a16="http://schemas.microsoft.com/office/drawing/2014/main" id="{48AECB0E-22F0-4EEB-AE23-067A0AA2D927}"/>
              </a:ext>
            </a:extLst>
          </p:cNvPr>
          <p:cNvSpPr>
            <a:spLocks noGrp="1"/>
          </p:cNvSpPr>
          <p:nvPr>
            <p:ph idx="1"/>
          </p:nvPr>
        </p:nvSpPr>
        <p:spPr>
          <a:xfrm>
            <a:off x="677333" y="2194560"/>
            <a:ext cx="5816600" cy="4024125"/>
          </a:xfrm>
        </p:spPr>
        <p:txBody>
          <a:bodyPr vert="horz" lIns="91440" tIns="45720" rIns="91440" bIns="45720" rtlCol="0">
            <a:normAutofit/>
          </a:bodyPr>
          <a:lstStyle/>
          <a:p>
            <a:r>
              <a:rPr lang="en-US">
                <a:ea typeface="+mn-lt"/>
                <a:cs typeface="+mn-lt"/>
              </a:rPr>
              <a:t>Just like sentence pair tasks, the question becomes the first sentence and paragraph the second sentence in the input sequence. However, this time there are two new parameters learned during fine-tuning: a </a:t>
            </a:r>
            <a:r>
              <a:rPr lang="en-US" b="1">
                <a:ea typeface="+mn-lt"/>
                <a:cs typeface="+mn-lt"/>
              </a:rPr>
              <a:t>start vector</a:t>
            </a:r>
            <a:r>
              <a:rPr lang="en-US">
                <a:ea typeface="+mn-lt"/>
                <a:cs typeface="+mn-lt"/>
              </a:rPr>
              <a:t> and an </a:t>
            </a:r>
            <a:r>
              <a:rPr lang="en-US" b="1">
                <a:ea typeface="+mn-lt"/>
                <a:cs typeface="+mn-lt"/>
              </a:rPr>
              <a:t>end vector.</a:t>
            </a:r>
            <a:endParaRPr lang="en-US" dirty="0"/>
          </a:p>
          <a:p>
            <a:r>
              <a:rPr lang="en-US">
                <a:ea typeface="+mn-lt"/>
                <a:cs typeface="+mn-lt"/>
              </a:rPr>
              <a:t>In the fine-tuning training, most hyper-parameters stay the same as in BERT training; the paper gives specific guidance on the hyper-parameters that require tuning.</a:t>
            </a:r>
            <a:endParaRPr lang="en-US"/>
          </a:p>
          <a:p>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75036418-B81F-403F-8B42-D8A063DBF770}"/>
              </a:ext>
            </a:extLst>
          </p:cNvPr>
          <p:cNvPicPr>
            <a:picLocks noChangeAspect="1"/>
          </p:cNvPicPr>
          <p:nvPr/>
        </p:nvPicPr>
        <p:blipFill>
          <a:blip r:embed="rId2"/>
          <a:stretch>
            <a:fillRect/>
          </a:stretch>
        </p:blipFill>
        <p:spPr>
          <a:xfrm>
            <a:off x="6985000" y="2436527"/>
            <a:ext cx="4521200" cy="3311779"/>
          </a:xfrm>
          <a:prstGeom prst="rect">
            <a:avLst/>
          </a:prstGeom>
        </p:spPr>
      </p:pic>
    </p:spTree>
    <p:extLst>
      <p:ext uri="{BB962C8B-B14F-4D97-AF65-F5344CB8AC3E}">
        <p14:creationId xmlns:p14="http://schemas.microsoft.com/office/powerpoint/2010/main" val="770089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AFFB-0140-4EF5-ACC8-2026E53F7A72}"/>
              </a:ext>
            </a:extLst>
          </p:cNvPr>
          <p:cNvSpPr>
            <a:spLocks noGrp="1"/>
          </p:cNvSpPr>
          <p:nvPr>
            <p:ph type="title"/>
          </p:nvPr>
        </p:nvSpPr>
        <p:spPr/>
        <p:txBody>
          <a:bodyPr/>
          <a:lstStyle/>
          <a:p>
            <a:r>
              <a:rPr lang="en-US"/>
              <a:t>Note</a:t>
            </a:r>
          </a:p>
        </p:txBody>
      </p:sp>
      <p:sp>
        <p:nvSpPr>
          <p:cNvPr id="3" name="Content Placeholder 2">
            <a:extLst>
              <a:ext uri="{FF2B5EF4-FFF2-40B4-BE49-F238E27FC236}">
                <a16:creationId xmlns:a16="http://schemas.microsoft.com/office/drawing/2014/main" id="{78ADACD4-9EB3-47B1-BBCB-3013BE307F64}"/>
              </a:ext>
            </a:extLst>
          </p:cNvPr>
          <p:cNvSpPr>
            <a:spLocks noGrp="1"/>
          </p:cNvSpPr>
          <p:nvPr>
            <p:ph idx="1"/>
          </p:nvPr>
        </p:nvSpPr>
        <p:spPr/>
        <p:txBody>
          <a:bodyPr vert="horz" lIns="91440" tIns="45720" rIns="91440" bIns="45720" rtlCol="0" anchor="t">
            <a:normAutofit/>
          </a:bodyPr>
          <a:lstStyle/>
          <a:p>
            <a:r>
              <a:rPr lang="en-US">
                <a:ea typeface="+mn-lt"/>
                <a:cs typeface="+mn-lt"/>
              </a:rPr>
              <a:t>In case we want to do fine-tuning, we need to transform our input into the specific format that was used for pre-training the core BERT models, e.g., we would need to add special tokens to mark the beginning ([CLS]) and separation/end of sentences ([SEP]) and segment IDs used to distinguish different sentences —  convert the data into features that BERT uses.</a:t>
            </a:r>
            <a:endParaRPr lang="en-US"/>
          </a:p>
        </p:txBody>
      </p:sp>
    </p:spTree>
    <p:extLst>
      <p:ext uri="{BB962C8B-B14F-4D97-AF65-F5344CB8AC3E}">
        <p14:creationId xmlns:p14="http://schemas.microsoft.com/office/powerpoint/2010/main" val="266008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7991-526D-4F40-A4ED-F35E646CD541}"/>
              </a:ext>
            </a:extLst>
          </p:cNvPr>
          <p:cNvSpPr>
            <a:spLocks noGrp="1"/>
          </p:cNvSpPr>
          <p:nvPr>
            <p:ph type="title"/>
          </p:nvPr>
        </p:nvSpPr>
        <p:spPr/>
        <p:txBody>
          <a:bodyPr/>
          <a:lstStyle/>
          <a:p>
            <a:r>
              <a:rPr lang="en-US" dirty="0"/>
              <a:t>Pre-Training</a:t>
            </a:r>
          </a:p>
        </p:txBody>
      </p:sp>
      <p:sp>
        <p:nvSpPr>
          <p:cNvPr id="3" name="Content Placeholder 2">
            <a:extLst>
              <a:ext uri="{FF2B5EF4-FFF2-40B4-BE49-F238E27FC236}">
                <a16:creationId xmlns:a16="http://schemas.microsoft.com/office/drawing/2014/main" id="{166D0472-A122-47C2-8650-75C689B108AD}"/>
              </a:ext>
            </a:extLst>
          </p:cNvPr>
          <p:cNvSpPr>
            <a:spLocks noGrp="1"/>
          </p:cNvSpPr>
          <p:nvPr>
            <p:ph idx="1"/>
          </p:nvPr>
        </p:nvSpPr>
        <p:spPr/>
        <p:txBody>
          <a:bodyPr vert="horz" lIns="91440" tIns="45720" rIns="91440" bIns="45720" rtlCol="0" anchor="t">
            <a:normAutofit/>
          </a:bodyPr>
          <a:lstStyle/>
          <a:p>
            <a:r>
              <a:rPr lang="en-US" dirty="0">
                <a:ea typeface="+mn-lt"/>
                <a:cs typeface="+mn-lt"/>
              </a:rPr>
              <a:t>It’s built on pre-training contextual representations, which include: </a:t>
            </a:r>
          </a:p>
          <a:p>
            <a:pPr lvl="1"/>
            <a:r>
              <a:rPr lang="en-US" dirty="0">
                <a:ea typeface="+mn-lt"/>
                <a:cs typeface="+mn-lt"/>
                <a:hlinkClick r:id="rId2"/>
              </a:rPr>
              <a:t>Semi-supervised Sequence Learning (by Andrew Dai and Quoc Le)</a:t>
            </a:r>
            <a:endParaRPr lang="en-US" dirty="0">
              <a:ea typeface="+mn-lt"/>
              <a:cs typeface="+mn-lt"/>
            </a:endParaRPr>
          </a:p>
          <a:p>
            <a:pPr lvl="1"/>
            <a:r>
              <a:rPr lang="en-US" dirty="0">
                <a:ea typeface="+mn-lt"/>
                <a:cs typeface="+mn-lt"/>
                <a:hlinkClick r:id="rId3"/>
              </a:rPr>
              <a:t>ELMo (by Matthew Peters and researchers from AI2 and UW CSE)</a:t>
            </a:r>
            <a:endParaRPr lang="en-US" dirty="0">
              <a:ea typeface="+mn-lt"/>
              <a:cs typeface="+mn-lt"/>
            </a:endParaRPr>
          </a:p>
          <a:p>
            <a:pPr lvl="1"/>
            <a:r>
              <a:rPr lang="en-US" dirty="0">
                <a:ea typeface="+mn-lt"/>
                <a:cs typeface="+mn-lt"/>
                <a:hlinkClick r:id="rId4"/>
              </a:rPr>
              <a:t>ULMFiT (by fast.ai founder Jeremy Howard and Sebastian Ruder)</a:t>
            </a:r>
            <a:endParaRPr lang="en-US" dirty="0">
              <a:ea typeface="+mn-lt"/>
              <a:cs typeface="+mn-lt"/>
            </a:endParaRPr>
          </a:p>
          <a:p>
            <a:pPr lvl="1"/>
            <a:r>
              <a:rPr lang="en-US" dirty="0">
                <a:ea typeface="+mn-lt"/>
                <a:cs typeface="+mn-lt"/>
                <a:hlinkClick r:id="rId5"/>
              </a:rPr>
              <a:t>the OpenAI transformer (by OpenAI researchers Radford, Narasimhan, Salimans, and Sutskever)</a:t>
            </a:r>
            <a:endParaRPr lang="en-US" dirty="0">
              <a:ea typeface="+mn-lt"/>
              <a:cs typeface="+mn-lt"/>
            </a:endParaRPr>
          </a:p>
          <a:p>
            <a:pPr lvl="1"/>
            <a:r>
              <a:rPr lang="en-US" dirty="0">
                <a:ea typeface="+mn-lt"/>
                <a:cs typeface="+mn-lt"/>
                <a:hlinkClick r:id="rId6"/>
              </a:rPr>
              <a:t>Vaswani et al</a:t>
            </a:r>
            <a:endParaRPr lang="en-US" dirty="0"/>
          </a:p>
        </p:txBody>
      </p:sp>
    </p:spTree>
    <p:extLst>
      <p:ext uri="{BB962C8B-B14F-4D97-AF65-F5344CB8AC3E}">
        <p14:creationId xmlns:p14="http://schemas.microsoft.com/office/powerpoint/2010/main" val="3494128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A8A8-0B17-440C-9CC3-AE579AA6E58D}"/>
              </a:ext>
            </a:extLst>
          </p:cNvPr>
          <p:cNvSpPr>
            <a:spLocks noGrp="1"/>
          </p:cNvSpPr>
          <p:nvPr>
            <p:ph type="title"/>
          </p:nvPr>
        </p:nvSpPr>
        <p:spPr/>
        <p:txBody>
          <a:bodyPr/>
          <a:lstStyle/>
          <a:p>
            <a:r>
              <a:rPr lang="en-US" dirty="0"/>
              <a:t>Unique</a:t>
            </a:r>
          </a:p>
        </p:txBody>
      </p:sp>
      <p:sp>
        <p:nvSpPr>
          <p:cNvPr id="3" name="Content Placeholder 2">
            <a:extLst>
              <a:ext uri="{FF2B5EF4-FFF2-40B4-BE49-F238E27FC236}">
                <a16:creationId xmlns:a16="http://schemas.microsoft.com/office/drawing/2014/main" id="{9047E4AB-346F-47F3-A20A-7EDE4FEAC808}"/>
              </a:ext>
            </a:extLst>
          </p:cNvPr>
          <p:cNvSpPr>
            <a:spLocks noGrp="1"/>
          </p:cNvSpPr>
          <p:nvPr>
            <p:ph idx="1"/>
          </p:nvPr>
        </p:nvSpPr>
        <p:spPr/>
        <p:txBody>
          <a:bodyPr vert="horz" lIns="91440" tIns="45720" rIns="91440" bIns="45720" rtlCol="0" anchor="t">
            <a:normAutofit/>
          </a:bodyPr>
          <a:lstStyle/>
          <a:p>
            <a:r>
              <a:rPr lang="en-US" dirty="0">
                <a:ea typeface="+mn-lt"/>
                <a:cs typeface="+mn-lt"/>
              </a:rPr>
              <a:t>It is the first deeply bidirectional, unsupervised language representation, pre-trained using only a plain text corpus.</a:t>
            </a:r>
          </a:p>
          <a:p>
            <a:r>
              <a:rPr lang="en-US" dirty="0">
                <a:ea typeface="+mn-lt"/>
                <a:cs typeface="+mn-lt"/>
              </a:rPr>
              <a:t>BERT is pre-trained on a large corpus of unlabeled text, including:</a:t>
            </a:r>
          </a:p>
          <a:p>
            <a:pPr lvl="1"/>
            <a:r>
              <a:rPr lang="en-US" dirty="0">
                <a:ea typeface="+mn-lt"/>
                <a:cs typeface="+mn-lt"/>
              </a:rPr>
              <a:t>the entire content of </a:t>
            </a:r>
            <a:r>
              <a:rPr lang="en-US" b="1" dirty="0">
                <a:ea typeface="+mn-lt"/>
                <a:cs typeface="+mn-lt"/>
              </a:rPr>
              <a:t>Wikipedia </a:t>
            </a:r>
            <a:r>
              <a:rPr lang="en-US" dirty="0">
                <a:ea typeface="+mn-lt"/>
                <a:cs typeface="+mn-lt"/>
              </a:rPr>
              <a:t>(~2,500 million words)</a:t>
            </a:r>
          </a:p>
          <a:p>
            <a:pPr lvl="1"/>
            <a:r>
              <a:rPr lang="en-US" dirty="0">
                <a:ea typeface="+mn-lt"/>
                <a:cs typeface="+mn-lt"/>
              </a:rPr>
              <a:t>a book corpus (800 million words)</a:t>
            </a:r>
            <a:endParaRPr lang="en-US"/>
          </a:p>
        </p:txBody>
      </p:sp>
    </p:spTree>
    <p:extLst>
      <p:ext uri="{BB962C8B-B14F-4D97-AF65-F5344CB8AC3E}">
        <p14:creationId xmlns:p14="http://schemas.microsoft.com/office/powerpoint/2010/main" val="374280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1D54-9891-4F01-8BDA-3F05430EF52C}"/>
              </a:ext>
            </a:extLst>
          </p:cNvPr>
          <p:cNvSpPr>
            <a:spLocks noGrp="1"/>
          </p:cNvSpPr>
          <p:nvPr>
            <p:ph type="title"/>
          </p:nvPr>
        </p:nvSpPr>
        <p:spPr/>
        <p:txBody>
          <a:bodyPr/>
          <a:lstStyle/>
          <a:p>
            <a:r>
              <a:rPr lang="en-US" dirty="0"/>
              <a:t>How </a:t>
            </a:r>
            <a:r>
              <a:rPr lang="en-US" dirty="0" err="1"/>
              <a:t>bert</a:t>
            </a:r>
            <a:r>
              <a:rPr lang="en-US" dirty="0"/>
              <a:t> is different</a:t>
            </a:r>
          </a:p>
        </p:txBody>
      </p:sp>
      <p:sp>
        <p:nvSpPr>
          <p:cNvPr id="3" name="Content Placeholder 2">
            <a:extLst>
              <a:ext uri="{FF2B5EF4-FFF2-40B4-BE49-F238E27FC236}">
                <a16:creationId xmlns:a16="http://schemas.microsoft.com/office/drawing/2014/main" id="{16034813-B41A-4D89-9BC5-514AD9C943E2}"/>
              </a:ext>
            </a:extLst>
          </p:cNvPr>
          <p:cNvSpPr>
            <a:spLocks noGrp="1"/>
          </p:cNvSpPr>
          <p:nvPr>
            <p:ph idx="1"/>
          </p:nvPr>
        </p:nvSpPr>
        <p:spPr/>
        <p:txBody>
          <a:bodyPr vert="horz" lIns="91440" tIns="45720" rIns="91440" bIns="45720" rtlCol="0" anchor="t">
            <a:normAutofit/>
          </a:bodyPr>
          <a:lstStyle/>
          <a:p>
            <a:r>
              <a:rPr lang="en-US" dirty="0">
                <a:ea typeface="+mn-lt"/>
                <a:cs typeface="+mn-lt"/>
              </a:rPr>
              <a:t>Traditional models (like word2vec or </a:t>
            </a:r>
            <a:r>
              <a:rPr lang="en-US" err="1">
                <a:ea typeface="+mn-lt"/>
                <a:cs typeface="+mn-lt"/>
              </a:rPr>
              <a:t>GloVe</a:t>
            </a:r>
            <a:r>
              <a:rPr lang="en-US" dirty="0">
                <a:ea typeface="+mn-lt"/>
                <a:cs typeface="+mn-lt"/>
              </a:rPr>
              <a:t>) are context-free-- they generate a single word embedding representation for each word in the vocabulary.</a:t>
            </a:r>
            <a:endParaRPr lang="en-US" dirty="0" err="1">
              <a:ea typeface="+mn-lt"/>
              <a:cs typeface="+mn-lt"/>
            </a:endParaRPr>
          </a:p>
          <a:p>
            <a:r>
              <a:rPr lang="en-US" dirty="0">
                <a:ea typeface="+mn-lt"/>
                <a:cs typeface="+mn-lt"/>
              </a:rPr>
              <a:t>In a traditional model example: the word </a:t>
            </a:r>
            <a:r>
              <a:rPr lang="en-US" b="1" dirty="0">
                <a:ea typeface="+mn-lt"/>
                <a:cs typeface="+mn-lt"/>
              </a:rPr>
              <a:t>“right” </a:t>
            </a:r>
            <a:r>
              <a:rPr lang="en-US" dirty="0">
                <a:ea typeface="+mn-lt"/>
                <a:cs typeface="+mn-lt"/>
              </a:rPr>
              <a:t>would have the same context-free representation in “</a:t>
            </a:r>
            <a:r>
              <a:rPr lang="en-US" i="1" dirty="0">
                <a:ea typeface="+mn-lt"/>
                <a:cs typeface="+mn-lt"/>
              </a:rPr>
              <a:t>I’m sure I’m right</a:t>
            </a:r>
            <a:r>
              <a:rPr lang="en-US" dirty="0">
                <a:ea typeface="+mn-lt"/>
                <a:cs typeface="+mn-lt"/>
              </a:rPr>
              <a:t>” and “</a:t>
            </a:r>
            <a:r>
              <a:rPr lang="en-US" i="1" dirty="0">
                <a:ea typeface="+mn-lt"/>
                <a:cs typeface="+mn-lt"/>
              </a:rPr>
              <a:t>Take a right turn.</a:t>
            </a:r>
            <a:r>
              <a:rPr lang="en-US" dirty="0">
                <a:ea typeface="+mn-lt"/>
                <a:cs typeface="+mn-lt"/>
              </a:rPr>
              <a:t>” </a:t>
            </a:r>
          </a:p>
          <a:p>
            <a:r>
              <a:rPr lang="en-US">
                <a:ea typeface="+mn-lt"/>
                <a:cs typeface="+mn-lt"/>
              </a:rPr>
              <a:t>Or the word “</a:t>
            </a:r>
            <a:r>
              <a:rPr lang="en-US" i="1">
                <a:ea typeface="+mn-lt"/>
                <a:cs typeface="+mn-lt"/>
              </a:rPr>
              <a:t>bank</a:t>
            </a:r>
            <a:r>
              <a:rPr lang="en-US">
                <a:ea typeface="+mn-lt"/>
                <a:cs typeface="+mn-lt"/>
              </a:rPr>
              <a:t>” would have the same context-free representation in “</a:t>
            </a:r>
            <a:r>
              <a:rPr lang="en-US" i="1">
                <a:ea typeface="+mn-lt"/>
                <a:cs typeface="+mn-lt"/>
              </a:rPr>
              <a:t>bank account</a:t>
            </a:r>
            <a:r>
              <a:rPr lang="en-US">
                <a:ea typeface="+mn-lt"/>
                <a:cs typeface="+mn-lt"/>
              </a:rPr>
              <a:t>” and “</a:t>
            </a:r>
            <a:r>
              <a:rPr lang="en-US" i="1">
                <a:ea typeface="+mn-lt"/>
                <a:cs typeface="+mn-lt"/>
              </a:rPr>
              <a:t>bank of the river.</a:t>
            </a:r>
            <a:r>
              <a:rPr lang="en-US" dirty="0">
                <a:ea typeface="+mn-lt"/>
                <a:cs typeface="+mn-lt"/>
              </a:rPr>
              <a:t>” </a:t>
            </a:r>
          </a:p>
          <a:p>
            <a:r>
              <a:rPr lang="en-US" dirty="0">
                <a:ea typeface="+mn-lt"/>
                <a:cs typeface="+mn-lt"/>
              </a:rPr>
              <a:t>However, BERT would represent based on both previous and next context making it bidirectional. BERT was first on its kind to successfully pre-train bidirectionality into a deep neural network.</a:t>
            </a:r>
            <a:endParaRPr lang="en-US" dirty="0"/>
          </a:p>
        </p:txBody>
      </p:sp>
    </p:spTree>
    <p:extLst>
      <p:ext uri="{BB962C8B-B14F-4D97-AF65-F5344CB8AC3E}">
        <p14:creationId xmlns:p14="http://schemas.microsoft.com/office/powerpoint/2010/main" val="138331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D2E6-6D65-4F53-AE2F-D5616FDD6EA1}"/>
              </a:ext>
            </a:extLst>
          </p:cNvPr>
          <p:cNvSpPr>
            <a:spLocks noGrp="1"/>
          </p:cNvSpPr>
          <p:nvPr>
            <p:ph type="title"/>
          </p:nvPr>
        </p:nvSpPr>
        <p:spPr/>
        <p:txBody>
          <a:bodyPr/>
          <a:lstStyle/>
          <a:p>
            <a:r>
              <a:rPr lang="en-US" dirty="0"/>
              <a:t>Two strategies</a:t>
            </a:r>
          </a:p>
        </p:txBody>
      </p:sp>
      <p:sp>
        <p:nvSpPr>
          <p:cNvPr id="3" name="Content Placeholder 2">
            <a:extLst>
              <a:ext uri="{FF2B5EF4-FFF2-40B4-BE49-F238E27FC236}">
                <a16:creationId xmlns:a16="http://schemas.microsoft.com/office/drawing/2014/main" id="{700A71B0-5247-4BB1-A439-ABCD8CDE2107}"/>
              </a:ext>
            </a:extLst>
          </p:cNvPr>
          <p:cNvSpPr>
            <a:spLocks noGrp="1"/>
          </p:cNvSpPr>
          <p:nvPr>
            <p:ph idx="1"/>
          </p:nvPr>
        </p:nvSpPr>
        <p:spPr/>
        <p:txBody>
          <a:bodyPr vert="horz" lIns="91440" tIns="45720" rIns="91440" bIns="45720" rtlCol="0" anchor="t">
            <a:normAutofit/>
          </a:bodyPr>
          <a:lstStyle/>
          <a:p>
            <a:r>
              <a:rPr lang="en-US">
                <a:ea typeface="+mn-lt"/>
                <a:cs typeface="+mn-lt"/>
              </a:rPr>
              <a:t>Using:</a:t>
            </a:r>
            <a:endParaRPr lang="en-US" dirty="0">
              <a:ea typeface="+mn-lt"/>
              <a:cs typeface="+mn-lt"/>
            </a:endParaRPr>
          </a:p>
          <a:p>
            <a:pPr lvl="1"/>
            <a:r>
              <a:rPr lang="en-US" dirty="0">
                <a:ea typeface="+mn-lt"/>
                <a:cs typeface="+mn-lt"/>
              </a:rPr>
              <a:t>Mask Language Model (MLM)</a:t>
            </a:r>
            <a:endParaRPr lang="en-US" dirty="0"/>
          </a:p>
          <a:p>
            <a:pPr lvl="1"/>
            <a:r>
              <a:rPr lang="en-US" dirty="0">
                <a:ea typeface="+mn-lt"/>
                <a:cs typeface="+mn-lt"/>
              </a:rPr>
              <a:t>Next Sentence Prediction (NSP)</a:t>
            </a:r>
            <a:endParaRPr lang="en-US" b="1"/>
          </a:p>
        </p:txBody>
      </p:sp>
    </p:spTree>
    <p:extLst>
      <p:ext uri="{BB962C8B-B14F-4D97-AF65-F5344CB8AC3E}">
        <p14:creationId xmlns:p14="http://schemas.microsoft.com/office/powerpoint/2010/main" val="252236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1FC0-BB79-4503-A385-B189BE640F2D}"/>
              </a:ext>
            </a:extLst>
          </p:cNvPr>
          <p:cNvSpPr>
            <a:spLocks noGrp="1"/>
          </p:cNvSpPr>
          <p:nvPr>
            <p:ph type="title"/>
          </p:nvPr>
        </p:nvSpPr>
        <p:spPr/>
        <p:txBody>
          <a:bodyPr/>
          <a:lstStyle/>
          <a:p>
            <a:r>
              <a:rPr lang="en-US"/>
              <a:t>Word masking</a:t>
            </a:r>
          </a:p>
        </p:txBody>
      </p:sp>
      <p:sp>
        <p:nvSpPr>
          <p:cNvPr id="3" name="Content Placeholder 2">
            <a:extLst>
              <a:ext uri="{FF2B5EF4-FFF2-40B4-BE49-F238E27FC236}">
                <a16:creationId xmlns:a16="http://schemas.microsoft.com/office/drawing/2014/main" id="{D83B517E-980A-490C-B2FB-AFD2E524876B}"/>
              </a:ext>
            </a:extLst>
          </p:cNvPr>
          <p:cNvSpPr>
            <a:spLocks noGrp="1"/>
          </p:cNvSpPr>
          <p:nvPr>
            <p:ph idx="1"/>
          </p:nvPr>
        </p:nvSpPr>
        <p:spPr/>
        <p:txBody>
          <a:bodyPr vert="horz" lIns="91440" tIns="45720" rIns="91440" bIns="45720" rtlCol="0" anchor="t">
            <a:normAutofit/>
          </a:bodyPr>
          <a:lstStyle/>
          <a:p>
            <a:r>
              <a:rPr lang="en-US">
                <a:ea typeface="+mn-lt"/>
                <a:cs typeface="+mn-lt"/>
              </a:rPr>
              <a:t>BERT makes use of a novel technique of masking out some of the words in the input and then tries to predict the masked words. </a:t>
            </a:r>
          </a:p>
          <a:p>
            <a:r>
              <a:rPr lang="en-US">
                <a:ea typeface="+mn-lt"/>
                <a:cs typeface="+mn-lt"/>
              </a:rPr>
              <a:t>15% of the words in each sequence are replaced with a [MASK] token. The model then attempts to predict the original value of the masked words, based on the context provided by the other, non-masked, words in the sequence.</a:t>
            </a:r>
          </a:p>
          <a:p>
            <a:r>
              <a:rPr lang="en-US">
                <a:ea typeface="+mn-lt"/>
                <a:cs typeface="+mn-lt"/>
              </a:rPr>
              <a:t>The model looks in </a:t>
            </a:r>
            <a:r>
              <a:rPr lang="en-US" b="1">
                <a:ea typeface="+mn-lt"/>
                <a:cs typeface="+mn-lt"/>
              </a:rPr>
              <a:t>both </a:t>
            </a:r>
            <a:r>
              <a:rPr lang="en-US">
                <a:ea typeface="+mn-lt"/>
                <a:cs typeface="+mn-lt"/>
              </a:rPr>
              <a:t>directions and it uses the full context of the sentence, both left and right surroundings, in order to predict the masked word</a:t>
            </a:r>
            <a:endParaRPr lang="en-US" dirty="0"/>
          </a:p>
        </p:txBody>
      </p:sp>
    </p:spTree>
    <p:extLst>
      <p:ext uri="{BB962C8B-B14F-4D97-AF65-F5344CB8AC3E}">
        <p14:creationId xmlns:p14="http://schemas.microsoft.com/office/powerpoint/2010/main" val="96029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FB1B-3E4D-483B-A7B7-D345C85B3B7D}"/>
              </a:ext>
            </a:extLst>
          </p:cNvPr>
          <p:cNvSpPr>
            <a:spLocks noGrp="1"/>
          </p:cNvSpPr>
          <p:nvPr>
            <p:ph type="title"/>
          </p:nvPr>
        </p:nvSpPr>
        <p:spPr/>
        <p:txBody>
          <a:bodyPr/>
          <a:lstStyle/>
          <a:p>
            <a:r>
              <a:rPr lang="en-US"/>
              <a:t>Mask Sample</a:t>
            </a:r>
          </a:p>
        </p:txBody>
      </p:sp>
      <p:pic>
        <p:nvPicPr>
          <p:cNvPr id="4" name="Picture 4" descr="A picture containing bird&#10;&#10;Description generated with very high confidence">
            <a:extLst>
              <a:ext uri="{FF2B5EF4-FFF2-40B4-BE49-F238E27FC236}">
                <a16:creationId xmlns:a16="http://schemas.microsoft.com/office/drawing/2014/main" id="{078D1C94-9D08-4012-8917-ABD828521877}"/>
              </a:ext>
            </a:extLst>
          </p:cNvPr>
          <p:cNvPicPr>
            <a:picLocks noGrp="1" noChangeAspect="1"/>
          </p:cNvPicPr>
          <p:nvPr>
            <p:ph idx="1"/>
          </p:nvPr>
        </p:nvPicPr>
        <p:blipFill>
          <a:blip r:embed="rId2"/>
          <a:stretch>
            <a:fillRect/>
          </a:stretch>
        </p:blipFill>
        <p:spPr>
          <a:xfrm>
            <a:off x="1355008" y="3033665"/>
            <a:ext cx="9481983" cy="2370495"/>
          </a:xfrm>
        </p:spPr>
      </p:pic>
    </p:spTree>
    <p:extLst>
      <p:ext uri="{BB962C8B-B14F-4D97-AF65-F5344CB8AC3E}">
        <p14:creationId xmlns:p14="http://schemas.microsoft.com/office/powerpoint/2010/main" val="381999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5D0597B-810A-4346-90CB-D20BAE0D3866}"/>
              </a:ext>
            </a:extLst>
          </p:cNvPr>
          <p:cNvSpPr>
            <a:spLocks noGrp="1"/>
          </p:cNvSpPr>
          <p:nvPr>
            <p:ph type="title"/>
          </p:nvPr>
        </p:nvSpPr>
        <p:spPr>
          <a:xfrm>
            <a:off x="685799" y="764373"/>
            <a:ext cx="3977639" cy="1600200"/>
          </a:xfrm>
        </p:spPr>
        <p:txBody>
          <a:bodyPr anchor="b">
            <a:normAutofit/>
          </a:bodyPr>
          <a:lstStyle/>
          <a:p>
            <a:pPr algn="l"/>
            <a:r>
              <a:rPr lang="en-US" sz="3200"/>
              <a:t>Image cutout</a:t>
            </a:r>
          </a:p>
        </p:txBody>
      </p:sp>
      <p:sp>
        <p:nvSpPr>
          <p:cNvPr id="3" name="Content Placeholder 2">
            <a:extLst>
              <a:ext uri="{FF2B5EF4-FFF2-40B4-BE49-F238E27FC236}">
                <a16:creationId xmlns:a16="http://schemas.microsoft.com/office/drawing/2014/main" id="{EF7DED51-0009-4B5D-B074-C5B5CF1D79E5}"/>
              </a:ext>
            </a:extLst>
          </p:cNvPr>
          <p:cNvSpPr>
            <a:spLocks noGrp="1"/>
          </p:cNvSpPr>
          <p:nvPr>
            <p:ph idx="1"/>
          </p:nvPr>
        </p:nvSpPr>
        <p:spPr>
          <a:xfrm>
            <a:off x="685800" y="2364573"/>
            <a:ext cx="3977639" cy="3854112"/>
          </a:xfrm>
        </p:spPr>
        <p:txBody>
          <a:bodyPr vert="horz" lIns="91440" tIns="45720" rIns="91440" bIns="45720" rtlCol="0">
            <a:normAutofit/>
          </a:bodyPr>
          <a:lstStyle/>
          <a:p>
            <a:r>
              <a:rPr lang="en-US" sz="1600"/>
              <a:t>Sounds similar to image dropout in CNN model training...</a:t>
            </a:r>
          </a:p>
        </p:txBody>
      </p:sp>
      <p:pic>
        <p:nvPicPr>
          <p:cNvPr id="4" name="Picture 4" descr="A picture containing photo, different, many, old&#10;&#10;Description generated with very high confidence">
            <a:extLst>
              <a:ext uri="{FF2B5EF4-FFF2-40B4-BE49-F238E27FC236}">
                <a16:creationId xmlns:a16="http://schemas.microsoft.com/office/drawing/2014/main" id="{3941D252-E7CF-420C-93A3-ED03F16C274C}"/>
              </a:ext>
            </a:extLst>
          </p:cNvPr>
          <p:cNvPicPr>
            <a:picLocks noChangeAspect="1"/>
          </p:cNvPicPr>
          <p:nvPr/>
        </p:nvPicPr>
        <p:blipFill>
          <a:blip r:embed="rId3"/>
          <a:stretch>
            <a:fillRect/>
          </a:stretch>
        </p:blipFill>
        <p:spPr>
          <a:xfrm>
            <a:off x="4981992" y="1713716"/>
            <a:ext cx="6533501" cy="4094940"/>
          </a:xfrm>
          <a:prstGeom prst="rect">
            <a:avLst/>
          </a:prstGeom>
        </p:spPr>
      </p:pic>
    </p:spTree>
    <p:extLst>
      <p:ext uri="{BB962C8B-B14F-4D97-AF65-F5344CB8AC3E}">
        <p14:creationId xmlns:p14="http://schemas.microsoft.com/office/powerpoint/2010/main" val="420987044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Vapor Trail</vt:lpstr>
      <vt:lpstr>BERT</vt:lpstr>
      <vt:lpstr>Beginning</vt:lpstr>
      <vt:lpstr>Pre-Training</vt:lpstr>
      <vt:lpstr>Unique</vt:lpstr>
      <vt:lpstr>How bert is different</vt:lpstr>
      <vt:lpstr>Two strategies</vt:lpstr>
      <vt:lpstr>Word masking</vt:lpstr>
      <vt:lpstr>Mask Sample</vt:lpstr>
      <vt:lpstr>Image cutout</vt:lpstr>
      <vt:lpstr>Next sentence prediction</vt:lpstr>
      <vt:lpstr>Nsp sample</vt:lpstr>
      <vt:lpstr>Tokenization of Sentences</vt:lpstr>
      <vt:lpstr>NSP USage</vt:lpstr>
      <vt:lpstr>architecture</vt:lpstr>
      <vt:lpstr>NOT LSTM</vt:lpstr>
      <vt:lpstr>Transformer</vt:lpstr>
      <vt:lpstr>Understanding tranformer</vt:lpstr>
      <vt:lpstr>Coreference resolution</vt:lpstr>
      <vt:lpstr>Coreference context</vt:lpstr>
      <vt:lpstr>Coreference in translation</vt:lpstr>
      <vt:lpstr>PowerPoint Presentation</vt:lpstr>
      <vt:lpstr>Two berts</vt:lpstr>
      <vt:lpstr>Bert in use</vt:lpstr>
      <vt:lpstr>Fine Tuning Bert</vt:lpstr>
      <vt:lpstr>Question-Answer</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353</cp:revision>
  <dcterms:created xsi:type="dcterms:W3CDTF">2019-12-03T00:32:07Z</dcterms:created>
  <dcterms:modified xsi:type="dcterms:W3CDTF">2020-01-14T02:19:53Z</dcterms:modified>
</cp:coreProperties>
</file>