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57" r:id="rId5"/>
    <p:sldId id="262" r:id="rId6"/>
    <p:sldId id="266" r:id="rId7"/>
    <p:sldId id="265" r:id="rId8"/>
    <p:sldId id="264" r:id="rId9"/>
    <p:sldId id="263" r:id="rId10"/>
    <p:sldId id="261" r:id="rId11"/>
    <p:sldId id="260" r:id="rId12"/>
    <p:sldId id="267" r:id="rId13"/>
    <p:sldId id="268" r:id="rId14"/>
    <p:sldId id="269" r:id="rId15"/>
    <p:sldId id="270" r:id="rId16"/>
    <p:sldId id="271" r:id="rId17"/>
    <p:sldId id="272" r:id="rId18"/>
    <p:sldId id="273" r:id="rId19"/>
    <p:sldId id="274" r:id="rId20"/>
    <p:sldId id="275" r:id="rId21"/>
    <p:sldId id="276" r:id="rId22"/>
    <p:sldId id="278" r:id="rId23"/>
    <p:sldId id="277" r:id="rId24"/>
    <p:sldId id="281" r:id="rId25"/>
    <p:sldId id="280" r:id="rId26"/>
    <p:sldId id="279" r:id="rId27"/>
    <p:sldId id="283" r:id="rId28"/>
    <p:sldId id="28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5CE1F4-2AF5-47C8-8479-68B9777412BB}" v="2" dt="2018-10-16T17:51:07.9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4B52FD-61B2-401A-BC6D-FD8CFF7119F6}" type="doc">
      <dgm:prSet loTypeId="urn:microsoft.com/office/officeart/2005/8/layout/hChevron3" loCatId="process" qsTypeId="urn:microsoft.com/office/officeart/2005/8/quickstyle/simple1" qsCatId="simple" csTypeId="urn:microsoft.com/office/officeart/2005/8/colors/accent1_2" csCatId="accent1" phldr="1"/>
      <dgm:spPr/>
    </dgm:pt>
    <dgm:pt modelId="{3E29C354-F5FD-4B4C-8ED0-0B64EDF4859D}">
      <dgm:prSet phldrT="[Text]"/>
      <dgm:spPr/>
      <dgm:t>
        <a:bodyPr/>
        <a:lstStyle/>
        <a:p>
          <a:r>
            <a:rPr lang="en-US" dirty="0"/>
            <a:t>Big Data</a:t>
          </a:r>
        </a:p>
      </dgm:t>
    </dgm:pt>
    <dgm:pt modelId="{61D9326B-99CC-4566-97A1-DD6D2FF4EB87}" type="parTrans" cxnId="{C961DE70-7C44-49FC-AC7F-E8310F7E2341}">
      <dgm:prSet/>
      <dgm:spPr/>
    </dgm:pt>
    <dgm:pt modelId="{4438050F-2DB5-4889-A5DB-E19CEFDE65B5}" type="sibTrans" cxnId="{C961DE70-7C44-49FC-AC7F-E8310F7E2341}">
      <dgm:prSet/>
      <dgm:spPr/>
    </dgm:pt>
    <dgm:pt modelId="{C28D2672-447A-4788-B930-1A4293CB13F3}">
      <dgm:prSet phldrT="[Text]"/>
      <dgm:spPr/>
      <dgm:t>
        <a:bodyPr/>
        <a:lstStyle/>
        <a:p>
          <a:r>
            <a:rPr lang="en-US" dirty="0"/>
            <a:t>Machine Learning</a:t>
          </a:r>
        </a:p>
      </dgm:t>
    </dgm:pt>
    <dgm:pt modelId="{3A8C609B-89F0-463A-A67F-AE17C1D216B2}" type="parTrans" cxnId="{E754EB57-6502-4104-B480-6499E76FA893}">
      <dgm:prSet/>
      <dgm:spPr/>
    </dgm:pt>
    <dgm:pt modelId="{F3E9947C-F22A-46A6-8F1D-5A1E03514514}" type="sibTrans" cxnId="{E754EB57-6502-4104-B480-6499E76FA893}">
      <dgm:prSet/>
      <dgm:spPr/>
    </dgm:pt>
    <dgm:pt modelId="{E29DFAAD-24B7-4D46-A9A3-247D057F2D97}" type="pres">
      <dgm:prSet presAssocID="{994B52FD-61B2-401A-BC6D-FD8CFF7119F6}" presName="Name0" presStyleCnt="0">
        <dgm:presLayoutVars>
          <dgm:dir/>
          <dgm:resizeHandles val="exact"/>
        </dgm:presLayoutVars>
      </dgm:prSet>
      <dgm:spPr/>
    </dgm:pt>
    <dgm:pt modelId="{BBED7B63-B15B-4FB5-9E14-AE11D1B262CD}" type="pres">
      <dgm:prSet presAssocID="{3E29C354-F5FD-4B4C-8ED0-0B64EDF4859D}" presName="parTxOnly" presStyleLbl="node1" presStyleIdx="0" presStyleCnt="2">
        <dgm:presLayoutVars>
          <dgm:bulletEnabled val="1"/>
        </dgm:presLayoutVars>
      </dgm:prSet>
      <dgm:spPr/>
    </dgm:pt>
    <dgm:pt modelId="{2926E27C-9D0C-4B8C-9704-F0463C1B730B}" type="pres">
      <dgm:prSet presAssocID="{4438050F-2DB5-4889-A5DB-E19CEFDE65B5}" presName="parSpace" presStyleCnt="0"/>
      <dgm:spPr/>
    </dgm:pt>
    <dgm:pt modelId="{20020373-3E8A-4ADF-B232-99318740CAF2}" type="pres">
      <dgm:prSet presAssocID="{C28D2672-447A-4788-B930-1A4293CB13F3}" presName="parTxOnly" presStyleLbl="node1" presStyleIdx="1" presStyleCnt="2">
        <dgm:presLayoutVars>
          <dgm:bulletEnabled val="1"/>
        </dgm:presLayoutVars>
      </dgm:prSet>
      <dgm:spPr/>
    </dgm:pt>
  </dgm:ptLst>
  <dgm:cxnLst>
    <dgm:cxn modelId="{CD90A120-62F6-4173-B669-3C5CC46FEE72}" type="presOf" srcId="{994B52FD-61B2-401A-BC6D-FD8CFF7119F6}" destId="{E29DFAAD-24B7-4D46-A9A3-247D057F2D97}" srcOrd="0" destOrd="0" presId="urn:microsoft.com/office/officeart/2005/8/layout/hChevron3"/>
    <dgm:cxn modelId="{C961DE70-7C44-49FC-AC7F-E8310F7E2341}" srcId="{994B52FD-61B2-401A-BC6D-FD8CFF7119F6}" destId="{3E29C354-F5FD-4B4C-8ED0-0B64EDF4859D}" srcOrd="0" destOrd="0" parTransId="{61D9326B-99CC-4566-97A1-DD6D2FF4EB87}" sibTransId="{4438050F-2DB5-4889-A5DB-E19CEFDE65B5}"/>
    <dgm:cxn modelId="{E754EB57-6502-4104-B480-6499E76FA893}" srcId="{994B52FD-61B2-401A-BC6D-FD8CFF7119F6}" destId="{C28D2672-447A-4788-B930-1A4293CB13F3}" srcOrd="1" destOrd="0" parTransId="{3A8C609B-89F0-463A-A67F-AE17C1D216B2}" sibTransId="{F3E9947C-F22A-46A6-8F1D-5A1E03514514}"/>
    <dgm:cxn modelId="{CA193CA4-B30F-4A7D-BF77-A98237AC8D1F}" type="presOf" srcId="{C28D2672-447A-4788-B930-1A4293CB13F3}" destId="{20020373-3E8A-4ADF-B232-99318740CAF2}" srcOrd="0" destOrd="0" presId="urn:microsoft.com/office/officeart/2005/8/layout/hChevron3"/>
    <dgm:cxn modelId="{E91D9EFC-7C7B-42C9-BB96-7B82142BDCB0}" type="presOf" srcId="{3E29C354-F5FD-4B4C-8ED0-0B64EDF4859D}" destId="{BBED7B63-B15B-4FB5-9E14-AE11D1B262CD}" srcOrd="0" destOrd="0" presId="urn:microsoft.com/office/officeart/2005/8/layout/hChevron3"/>
    <dgm:cxn modelId="{E1FA8449-7B57-46A2-B6FF-2218FDA67896}" type="presParOf" srcId="{E29DFAAD-24B7-4D46-A9A3-247D057F2D97}" destId="{BBED7B63-B15B-4FB5-9E14-AE11D1B262CD}" srcOrd="0" destOrd="0" presId="urn:microsoft.com/office/officeart/2005/8/layout/hChevron3"/>
    <dgm:cxn modelId="{DE2C4584-90AE-4722-802E-1F1DA281D839}" type="presParOf" srcId="{E29DFAAD-24B7-4D46-A9A3-247D057F2D97}" destId="{2926E27C-9D0C-4B8C-9704-F0463C1B730B}" srcOrd="1" destOrd="0" presId="urn:microsoft.com/office/officeart/2005/8/layout/hChevron3"/>
    <dgm:cxn modelId="{558FA504-1CE3-41C7-9F21-53849E959ED0}" type="presParOf" srcId="{E29DFAAD-24B7-4D46-A9A3-247D057F2D97}" destId="{20020373-3E8A-4ADF-B232-99318740CAF2}" srcOrd="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ED7B63-B15B-4FB5-9E14-AE11D1B262CD}">
      <dsp:nvSpPr>
        <dsp:cNvPr id="0" name=""/>
        <dsp:cNvSpPr/>
      </dsp:nvSpPr>
      <dsp:spPr>
        <a:xfrm>
          <a:off x="3571" y="1321593"/>
          <a:ext cx="2536031" cy="1014412"/>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354" tIns="82677" rIns="41339" bIns="82677" numCol="1" spcCol="1270" anchor="ctr" anchorCtr="0">
          <a:noAutofit/>
        </a:bodyPr>
        <a:lstStyle/>
        <a:p>
          <a:pPr marL="0" lvl="0" indent="0" algn="ctr" defTabSz="1377950">
            <a:lnSpc>
              <a:spcPct val="90000"/>
            </a:lnSpc>
            <a:spcBef>
              <a:spcPct val="0"/>
            </a:spcBef>
            <a:spcAft>
              <a:spcPct val="35000"/>
            </a:spcAft>
            <a:buNone/>
          </a:pPr>
          <a:r>
            <a:rPr lang="en-US" sz="3100" kern="1200" dirty="0"/>
            <a:t>Big Data</a:t>
          </a:r>
        </a:p>
      </dsp:txBody>
      <dsp:txXfrm>
        <a:off x="3571" y="1321593"/>
        <a:ext cx="2282428" cy="1014412"/>
      </dsp:txXfrm>
    </dsp:sp>
    <dsp:sp modelId="{20020373-3E8A-4ADF-B232-99318740CAF2}">
      <dsp:nvSpPr>
        <dsp:cNvPr id="0" name=""/>
        <dsp:cNvSpPr/>
      </dsp:nvSpPr>
      <dsp:spPr>
        <a:xfrm>
          <a:off x="2032396" y="1321593"/>
          <a:ext cx="2536031" cy="1014412"/>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016" tIns="82677" rIns="41339" bIns="82677" numCol="1" spcCol="1270" anchor="ctr" anchorCtr="0">
          <a:noAutofit/>
        </a:bodyPr>
        <a:lstStyle/>
        <a:p>
          <a:pPr marL="0" lvl="0" indent="0" algn="ctr" defTabSz="1377950">
            <a:lnSpc>
              <a:spcPct val="90000"/>
            </a:lnSpc>
            <a:spcBef>
              <a:spcPct val="0"/>
            </a:spcBef>
            <a:spcAft>
              <a:spcPct val="35000"/>
            </a:spcAft>
            <a:buNone/>
          </a:pPr>
          <a:r>
            <a:rPr lang="en-US" sz="3100" kern="1200" dirty="0"/>
            <a:t>Machine Learning</a:t>
          </a:r>
        </a:p>
      </dsp:txBody>
      <dsp:txXfrm>
        <a:off x="2539602" y="1321593"/>
        <a:ext cx="1521619" cy="1014412"/>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10/17/2018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10/17/2018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ieeexplore.ieee.org/document/8259424/"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Potential of ML</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Based on recent interviews and publications from: Google AI Chief and former head of Google Brain Jeff Dean</a:t>
            </a:r>
          </a:p>
        </p:txBody>
      </p:sp>
      <p:sp>
        <p:nvSpPr>
          <p:cNvPr id="4" name="TextBox 3">
            <a:extLst>
              <a:ext uri="{FF2B5EF4-FFF2-40B4-BE49-F238E27FC236}">
                <a16:creationId xmlns:a16="http://schemas.microsoft.com/office/drawing/2014/main" id="{5CC290C3-471A-452B-B7BB-7C2CF414F912}"/>
              </a:ext>
            </a:extLst>
          </p:cNvPr>
          <p:cNvSpPr txBox="1"/>
          <p:nvPr/>
        </p:nvSpPr>
        <p:spPr>
          <a:xfrm>
            <a:off x="9397041" y="5953664"/>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Gene </a:t>
            </a:r>
            <a:r>
              <a:rPr lang="en-US" dirty="0" err="1"/>
              <a:t>Olafsen</a:t>
            </a: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CF863-EF90-4589-BF45-2481A481C0F0}"/>
              </a:ext>
            </a:extLst>
          </p:cNvPr>
          <p:cNvSpPr>
            <a:spLocks noGrp="1"/>
          </p:cNvSpPr>
          <p:nvPr>
            <p:ph type="title"/>
          </p:nvPr>
        </p:nvSpPr>
        <p:spPr/>
        <p:txBody>
          <a:bodyPr/>
          <a:lstStyle/>
          <a:p>
            <a:r>
              <a:rPr lang="en-US" dirty="0"/>
              <a:t>Issues impacting ML Hardware design in the next five years</a:t>
            </a:r>
          </a:p>
        </p:txBody>
      </p:sp>
      <p:sp>
        <p:nvSpPr>
          <p:cNvPr id="3" name="Content Placeholder 2">
            <a:extLst>
              <a:ext uri="{FF2B5EF4-FFF2-40B4-BE49-F238E27FC236}">
                <a16:creationId xmlns:a16="http://schemas.microsoft.com/office/drawing/2014/main" id="{87598AC6-6073-46E2-AD9A-F8983442EBBD}"/>
              </a:ext>
            </a:extLst>
          </p:cNvPr>
          <p:cNvSpPr>
            <a:spLocks noGrp="1"/>
          </p:cNvSpPr>
          <p:nvPr>
            <p:ph idx="1"/>
          </p:nvPr>
        </p:nvSpPr>
        <p:spPr/>
        <p:txBody>
          <a:bodyPr vert="horz" lIns="91440" tIns="45720" rIns="91440" bIns="45720" rtlCol="0" anchor="t">
            <a:normAutofit/>
          </a:bodyPr>
          <a:lstStyle/>
          <a:p>
            <a:r>
              <a:rPr lang="en-US" dirty="0"/>
              <a:t>Training </a:t>
            </a:r>
          </a:p>
          <a:p>
            <a:r>
              <a:rPr lang="en-US" dirty="0"/>
              <a:t>Batch Size </a:t>
            </a:r>
          </a:p>
          <a:p>
            <a:r>
              <a:rPr lang="en-US" dirty="0"/>
              <a:t>Sparsity and Embeddings </a:t>
            </a:r>
          </a:p>
          <a:p>
            <a:r>
              <a:rPr lang="en-US" dirty="0"/>
              <a:t>Quantization and Distillation </a:t>
            </a:r>
          </a:p>
          <a:p>
            <a:r>
              <a:rPr lang="en-US" dirty="0"/>
              <a:t>Networks with Soft Memory </a:t>
            </a:r>
          </a:p>
          <a:p>
            <a:r>
              <a:rPr lang="en-US" dirty="0"/>
              <a:t>Learning to Learn (L2L)</a:t>
            </a:r>
          </a:p>
        </p:txBody>
      </p:sp>
    </p:spTree>
    <p:extLst>
      <p:ext uri="{BB962C8B-B14F-4D97-AF65-F5344CB8AC3E}">
        <p14:creationId xmlns:p14="http://schemas.microsoft.com/office/powerpoint/2010/main" val="3016870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EB669-7232-49D7-853E-799CE64452A8}"/>
              </a:ext>
            </a:extLst>
          </p:cNvPr>
          <p:cNvSpPr>
            <a:spLocks noGrp="1"/>
          </p:cNvSpPr>
          <p:nvPr>
            <p:ph type="title"/>
          </p:nvPr>
        </p:nvSpPr>
        <p:spPr/>
        <p:txBody>
          <a:bodyPr/>
          <a:lstStyle/>
          <a:p>
            <a:r>
              <a:rPr lang="en-US" dirty="0"/>
              <a:t>Training vs inferencing</a:t>
            </a:r>
          </a:p>
        </p:txBody>
      </p:sp>
      <p:sp>
        <p:nvSpPr>
          <p:cNvPr id="3" name="Content Placeholder 2">
            <a:extLst>
              <a:ext uri="{FF2B5EF4-FFF2-40B4-BE49-F238E27FC236}">
                <a16:creationId xmlns:a16="http://schemas.microsoft.com/office/drawing/2014/main" id="{7BD80A66-F64C-4CC9-8409-5C91850EB57E}"/>
              </a:ext>
            </a:extLst>
          </p:cNvPr>
          <p:cNvSpPr>
            <a:spLocks noGrp="1"/>
          </p:cNvSpPr>
          <p:nvPr>
            <p:ph idx="1"/>
          </p:nvPr>
        </p:nvSpPr>
        <p:spPr>
          <a:xfrm>
            <a:off x="1141412" y="2249487"/>
            <a:ext cx="9905999" cy="4073675"/>
          </a:xfrm>
        </p:spPr>
        <p:txBody>
          <a:bodyPr vert="horz" lIns="91440" tIns="45720" rIns="91440" bIns="45720" rtlCol="0" anchor="t">
            <a:normAutofit/>
          </a:bodyPr>
          <a:lstStyle/>
          <a:p>
            <a:r>
              <a:rPr lang="en-US" dirty="0"/>
              <a:t>Development Phase:</a:t>
            </a:r>
          </a:p>
          <a:p>
            <a:pPr lvl="1"/>
            <a:r>
              <a:rPr lang="en-US" dirty="0"/>
              <a:t>Training</a:t>
            </a:r>
          </a:p>
          <a:p>
            <a:pPr lvl="1"/>
            <a:r>
              <a:rPr lang="en-US" dirty="0"/>
              <a:t>Learning</a:t>
            </a:r>
          </a:p>
          <a:p>
            <a:r>
              <a:rPr lang="en-US" dirty="0"/>
              <a:t>Production Phase:</a:t>
            </a:r>
          </a:p>
          <a:p>
            <a:pPr lvl="1"/>
            <a:r>
              <a:rPr lang="en-US" dirty="0"/>
              <a:t>Inference</a:t>
            </a:r>
            <a:endParaRPr lang="en-US" sz="2200" dirty="0"/>
          </a:p>
          <a:p>
            <a:pPr lvl="1"/>
            <a:r>
              <a:rPr lang="en-US" dirty="0"/>
              <a:t>Prediction</a:t>
            </a:r>
          </a:p>
        </p:txBody>
      </p:sp>
    </p:spTree>
    <p:extLst>
      <p:ext uri="{BB962C8B-B14F-4D97-AF65-F5344CB8AC3E}">
        <p14:creationId xmlns:p14="http://schemas.microsoft.com/office/powerpoint/2010/main" val="745661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C80C5-1C05-44EF-9BE2-8A803B471692}"/>
              </a:ext>
            </a:extLst>
          </p:cNvPr>
          <p:cNvSpPr>
            <a:spLocks noGrp="1"/>
          </p:cNvSpPr>
          <p:nvPr>
            <p:ph type="title"/>
          </p:nvPr>
        </p:nvSpPr>
        <p:spPr/>
        <p:txBody>
          <a:bodyPr/>
          <a:lstStyle/>
          <a:p>
            <a:r>
              <a:rPr lang="en-US" dirty="0"/>
              <a:t>Training overhead</a:t>
            </a:r>
          </a:p>
        </p:txBody>
      </p:sp>
      <p:sp>
        <p:nvSpPr>
          <p:cNvPr id="3" name="Content Placeholder 2">
            <a:extLst>
              <a:ext uri="{FF2B5EF4-FFF2-40B4-BE49-F238E27FC236}">
                <a16:creationId xmlns:a16="http://schemas.microsoft.com/office/drawing/2014/main" id="{1B111B62-5181-4E10-A147-8A1352890BF8}"/>
              </a:ext>
            </a:extLst>
          </p:cNvPr>
          <p:cNvSpPr>
            <a:spLocks noGrp="1"/>
          </p:cNvSpPr>
          <p:nvPr>
            <p:ph idx="1"/>
          </p:nvPr>
        </p:nvSpPr>
        <p:spPr/>
        <p:txBody>
          <a:bodyPr vert="horz" lIns="91440" tIns="45720" rIns="91440" bIns="45720" rtlCol="0" anchor="t">
            <a:normAutofit/>
          </a:bodyPr>
          <a:lstStyle/>
          <a:p>
            <a:r>
              <a:rPr lang="en-US" dirty="0"/>
              <a:t>Requires 3X the arithmetic operations of inferencing </a:t>
            </a:r>
          </a:p>
          <a:p>
            <a:r>
              <a:rPr lang="en-US" dirty="0"/>
              <a:t>Activation values calculated through feedforward must be saved for back-propagation and thus add to memory pressure</a:t>
            </a:r>
          </a:p>
          <a:p>
            <a:r>
              <a:rPr lang="en-US" dirty="0"/>
              <a:t>Training cannot scale up like inference (many sequential steps)</a:t>
            </a:r>
          </a:p>
        </p:txBody>
      </p:sp>
    </p:spTree>
    <p:extLst>
      <p:ext uri="{BB962C8B-B14F-4D97-AF65-F5344CB8AC3E}">
        <p14:creationId xmlns:p14="http://schemas.microsoft.com/office/powerpoint/2010/main" val="60125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D685A-2BFF-41C6-BEB1-977CA9522441}"/>
              </a:ext>
            </a:extLst>
          </p:cNvPr>
          <p:cNvSpPr>
            <a:spLocks noGrp="1"/>
          </p:cNvSpPr>
          <p:nvPr>
            <p:ph type="title"/>
          </p:nvPr>
        </p:nvSpPr>
        <p:spPr/>
        <p:txBody>
          <a:bodyPr/>
          <a:lstStyle/>
          <a:p>
            <a:r>
              <a:rPr lang="en-US" dirty="0"/>
              <a:t>Batch size</a:t>
            </a:r>
          </a:p>
        </p:txBody>
      </p:sp>
      <p:sp>
        <p:nvSpPr>
          <p:cNvPr id="3" name="Content Placeholder 2">
            <a:extLst>
              <a:ext uri="{FF2B5EF4-FFF2-40B4-BE49-F238E27FC236}">
                <a16:creationId xmlns:a16="http://schemas.microsoft.com/office/drawing/2014/main" id="{824EF9AA-0601-42C9-B38E-1220D88080B9}"/>
              </a:ext>
            </a:extLst>
          </p:cNvPr>
          <p:cNvSpPr>
            <a:spLocks noGrp="1"/>
          </p:cNvSpPr>
          <p:nvPr>
            <p:ph idx="1"/>
          </p:nvPr>
        </p:nvSpPr>
        <p:spPr/>
        <p:txBody>
          <a:bodyPr vert="horz" lIns="91440" tIns="45720" rIns="91440" bIns="45720" rtlCol="0" anchor="t">
            <a:normAutofit/>
          </a:bodyPr>
          <a:lstStyle/>
          <a:p>
            <a:r>
              <a:rPr lang="en-US" dirty="0"/>
              <a:t>Batch size enables an important form of operand reuse. </a:t>
            </a:r>
          </a:p>
          <a:p>
            <a:r>
              <a:rPr lang="en-US" dirty="0"/>
              <a:t>The setting of minibatch size can greatly affect the efficiency of gradient descent in ML training. </a:t>
            </a:r>
            <a:endParaRPr lang="en-US"/>
          </a:p>
          <a:p>
            <a:r>
              <a:rPr lang="en-US" dirty="0"/>
              <a:t>However, the setting of minibatch size is still poorly understood. </a:t>
            </a:r>
          </a:p>
          <a:p>
            <a:endParaRPr lang="en-US" dirty="0"/>
          </a:p>
        </p:txBody>
      </p:sp>
    </p:spTree>
    <p:extLst>
      <p:ext uri="{BB962C8B-B14F-4D97-AF65-F5344CB8AC3E}">
        <p14:creationId xmlns:p14="http://schemas.microsoft.com/office/powerpoint/2010/main" val="4141386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B431A-A243-4592-9B88-A10A274FD1FB}"/>
              </a:ext>
            </a:extLst>
          </p:cNvPr>
          <p:cNvSpPr>
            <a:spLocks noGrp="1"/>
          </p:cNvSpPr>
          <p:nvPr>
            <p:ph type="title"/>
          </p:nvPr>
        </p:nvSpPr>
        <p:spPr/>
        <p:txBody>
          <a:bodyPr/>
          <a:lstStyle/>
          <a:p>
            <a:r>
              <a:rPr lang="en-US" dirty="0"/>
              <a:t>Empirical batch</a:t>
            </a:r>
          </a:p>
        </p:txBody>
      </p:sp>
      <p:sp>
        <p:nvSpPr>
          <p:cNvPr id="3" name="Content Placeholder 2">
            <a:extLst>
              <a:ext uri="{FF2B5EF4-FFF2-40B4-BE49-F238E27FC236}">
                <a16:creationId xmlns:a16="http://schemas.microsoft.com/office/drawing/2014/main" id="{64D20EBC-5557-45C6-AC4D-F36B7837C135}"/>
              </a:ext>
            </a:extLst>
          </p:cNvPr>
          <p:cNvSpPr>
            <a:spLocks noGrp="1"/>
          </p:cNvSpPr>
          <p:nvPr>
            <p:ph idx="1"/>
          </p:nvPr>
        </p:nvSpPr>
        <p:spPr/>
        <p:txBody>
          <a:bodyPr vert="horz" lIns="91440" tIns="45720" rIns="91440" bIns="45720" rtlCol="0" anchor="t">
            <a:normAutofit/>
          </a:bodyPr>
          <a:lstStyle/>
          <a:p>
            <a:r>
              <a:rPr lang="en-US" dirty="0"/>
              <a:t>Empirical results are confusing:</a:t>
            </a:r>
          </a:p>
          <a:p>
            <a:r>
              <a:rPr lang="en-US" dirty="0"/>
              <a:t>A recent sequence of articles has shown that image-oriented convolutional models can train effectively at minibatch sizes of 8,192 and 32,768.</a:t>
            </a:r>
          </a:p>
          <a:p>
            <a:endParaRPr lang="en-US" dirty="0"/>
          </a:p>
          <a:p>
            <a:r>
              <a:rPr lang="en-US" dirty="0"/>
              <a:t>Note: multi-layer perceptron classifiers or for LSTM-based models are not as efficiently training on such large minibatch sizes.</a:t>
            </a:r>
          </a:p>
        </p:txBody>
      </p:sp>
    </p:spTree>
    <p:extLst>
      <p:ext uri="{BB962C8B-B14F-4D97-AF65-F5344CB8AC3E}">
        <p14:creationId xmlns:p14="http://schemas.microsoft.com/office/powerpoint/2010/main" val="2758365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AF076-4429-409E-B14B-C20B4C37126A}"/>
              </a:ext>
            </a:extLst>
          </p:cNvPr>
          <p:cNvSpPr>
            <a:spLocks noGrp="1"/>
          </p:cNvSpPr>
          <p:nvPr>
            <p:ph type="title"/>
          </p:nvPr>
        </p:nvSpPr>
        <p:spPr/>
        <p:txBody>
          <a:bodyPr/>
          <a:lstStyle/>
          <a:p>
            <a:r>
              <a:rPr lang="en-US" dirty="0"/>
              <a:t>Large 'minibatch'</a:t>
            </a:r>
          </a:p>
        </p:txBody>
      </p:sp>
      <p:sp>
        <p:nvSpPr>
          <p:cNvPr id="3" name="Content Placeholder 2">
            <a:extLst>
              <a:ext uri="{FF2B5EF4-FFF2-40B4-BE49-F238E27FC236}">
                <a16:creationId xmlns:a16="http://schemas.microsoft.com/office/drawing/2014/main" id="{9AD6DC91-5105-424C-A0FD-9329C002A1CE}"/>
              </a:ext>
            </a:extLst>
          </p:cNvPr>
          <p:cNvSpPr>
            <a:spLocks noGrp="1"/>
          </p:cNvSpPr>
          <p:nvPr>
            <p:ph idx="1"/>
          </p:nvPr>
        </p:nvSpPr>
        <p:spPr/>
        <p:txBody>
          <a:bodyPr vert="horz" lIns="91440" tIns="45720" rIns="91440" bIns="45720" rtlCol="0" anchor="t">
            <a:normAutofit/>
          </a:bodyPr>
          <a:lstStyle/>
          <a:p>
            <a:r>
              <a:rPr lang="en-US" dirty="0"/>
              <a:t>Such effective large batch size training is not compatible with parallel scaling strategies.</a:t>
            </a:r>
          </a:p>
        </p:txBody>
      </p:sp>
    </p:spTree>
    <p:extLst>
      <p:ext uri="{BB962C8B-B14F-4D97-AF65-F5344CB8AC3E}">
        <p14:creationId xmlns:p14="http://schemas.microsoft.com/office/powerpoint/2010/main" val="3295099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48045-6137-4148-BC13-58DFFC477CF9}"/>
              </a:ext>
            </a:extLst>
          </p:cNvPr>
          <p:cNvSpPr>
            <a:spLocks noGrp="1"/>
          </p:cNvSpPr>
          <p:nvPr>
            <p:ph type="title"/>
          </p:nvPr>
        </p:nvSpPr>
        <p:spPr>
          <a:solidFill>
            <a:schemeClr val="accent2">
              <a:lumMod val="40000"/>
              <a:lumOff val="60000"/>
            </a:schemeClr>
          </a:solidFill>
        </p:spPr>
        <p:txBody>
          <a:bodyPr/>
          <a:lstStyle/>
          <a:p>
            <a:r>
              <a:rPr lang="en-US" dirty="0"/>
              <a:t>Gradient Descent Options (review)</a:t>
            </a:r>
          </a:p>
        </p:txBody>
      </p:sp>
      <p:sp>
        <p:nvSpPr>
          <p:cNvPr id="3" name="Content Placeholder 2">
            <a:extLst>
              <a:ext uri="{FF2B5EF4-FFF2-40B4-BE49-F238E27FC236}">
                <a16:creationId xmlns:a16="http://schemas.microsoft.com/office/drawing/2014/main" id="{220B1C22-1DA8-4389-874E-EC66270522FD}"/>
              </a:ext>
            </a:extLst>
          </p:cNvPr>
          <p:cNvSpPr>
            <a:spLocks noGrp="1"/>
          </p:cNvSpPr>
          <p:nvPr>
            <p:ph idx="1"/>
          </p:nvPr>
        </p:nvSpPr>
        <p:spPr/>
        <p:txBody>
          <a:bodyPr vert="horz" lIns="91440" tIns="45720" rIns="91440" bIns="45720" rtlCol="0" anchor="t">
            <a:normAutofit/>
          </a:bodyPr>
          <a:lstStyle/>
          <a:p>
            <a:r>
              <a:rPr lang="en-US" dirty="0"/>
              <a:t>Variants:</a:t>
            </a:r>
          </a:p>
          <a:p>
            <a:pPr lvl="1"/>
            <a:r>
              <a:rPr lang="en-US" dirty="0"/>
              <a:t>Gradient Descent</a:t>
            </a:r>
          </a:p>
          <a:p>
            <a:pPr lvl="1"/>
            <a:r>
              <a:rPr lang="en-US" dirty="0"/>
              <a:t>Stochastic Gradient Descent</a:t>
            </a:r>
          </a:p>
          <a:p>
            <a:pPr lvl="1"/>
            <a:r>
              <a:rPr lang="en-US" dirty="0"/>
              <a:t>Batch Gradient Descent</a:t>
            </a:r>
          </a:p>
          <a:p>
            <a:pPr lvl="1"/>
            <a:r>
              <a:rPr lang="en-US" dirty="0"/>
              <a:t>Minibatch Gradient Descent</a:t>
            </a:r>
          </a:p>
        </p:txBody>
      </p:sp>
    </p:spTree>
    <p:extLst>
      <p:ext uri="{BB962C8B-B14F-4D97-AF65-F5344CB8AC3E}">
        <p14:creationId xmlns:p14="http://schemas.microsoft.com/office/powerpoint/2010/main" val="1276077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4CA7-9C8B-4A80-AA4E-0BE17638F2F1}"/>
              </a:ext>
            </a:extLst>
          </p:cNvPr>
          <p:cNvSpPr>
            <a:spLocks noGrp="1"/>
          </p:cNvSpPr>
          <p:nvPr>
            <p:ph type="title"/>
          </p:nvPr>
        </p:nvSpPr>
        <p:spPr>
          <a:solidFill>
            <a:schemeClr val="accent2">
              <a:lumMod val="40000"/>
              <a:lumOff val="60000"/>
            </a:schemeClr>
          </a:solidFill>
        </p:spPr>
        <p:txBody>
          <a:bodyPr/>
          <a:lstStyle/>
          <a:p>
            <a:r>
              <a:rPr lang="en-US" dirty="0"/>
              <a:t>Gradient descent</a:t>
            </a:r>
          </a:p>
        </p:txBody>
      </p:sp>
      <p:sp>
        <p:nvSpPr>
          <p:cNvPr id="3" name="Content Placeholder 2">
            <a:extLst>
              <a:ext uri="{FF2B5EF4-FFF2-40B4-BE49-F238E27FC236}">
                <a16:creationId xmlns:a16="http://schemas.microsoft.com/office/drawing/2014/main" id="{557EC06F-EBE2-41B0-ADC7-856CC216B678}"/>
              </a:ext>
            </a:extLst>
          </p:cNvPr>
          <p:cNvSpPr>
            <a:spLocks noGrp="1"/>
          </p:cNvSpPr>
          <p:nvPr>
            <p:ph idx="1"/>
          </p:nvPr>
        </p:nvSpPr>
        <p:spPr/>
        <p:txBody>
          <a:bodyPr vert="horz" lIns="91440" tIns="45720" rIns="91440" bIns="45720" rtlCol="0" anchor="t">
            <a:normAutofit/>
          </a:bodyPr>
          <a:lstStyle/>
          <a:p>
            <a:r>
              <a:rPr lang="en-US" dirty="0"/>
              <a:t>Computing the cost and gradient for the entire training set can be very slow</a:t>
            </a:r>
          </a:p>
          <a:p>
            <a:r>
              <a:rPr lang="en-US" dirty="0"/>
              <a:t>Intractable on a single machine if the dataset is too big to fit in memory</a:t>
            </a:r>
          </a:p>
          <a:p>
            <a:r>
              <a:rPr lang="en-US" dirty="0"/>
              <a:t>Doesn’t provide an easy way to incorporate new data in an ‘online’ set.</a:t>
            </a:r>
          </a:p>
        </p:txBody>
      </p:sp>
    </p:spTree>
    <p:extLst>
      <p:ext uri="{BB962C8B-B14F-4D97-AF65-F5344CB8AC3E}">
        <p14:creationId xmlns:p14="http://schemas.microsoft.com/office/powerpoint/2010/main" val="1517147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582FE-D0CB-4605-A9C3-259B5B6B2DA1}"/>
              </a:ext>
            </a:extLst>
          </p:cNvPr>
          <p:cNvSpPr>
            <a:spLocks noGrp="1"/>
          </p:cNvSpPr>
          <p:nvPr>
            <p:ph type="title"/>
          </p:nvPr>
        </p:nvSpPr>
        <p:spPr>
          <a:solidFill>
            <a:schemeClr val="accent2">
              <a:lumMod val="40000"/>
              <a:lumOff val="60000"/>
            </a:schemeClr>
          </a:solidFill>
        </p:spPr>
        <p:txBody>
          <a:bodyPr/>
          <a:lstStyle/>
          <a:p>
            <a:r>
              <a:rPr lang="en-US" dirty="0"/>
              <a:t>SGD – Stochastic Gradient Descent</a:t>
            </a:r>
          </a:p>
        </p:txBody>
      </p:sp>
      <p:sp>
        <p:nvSpPr>
          <p:cNvPr id="3" name="Content Placeholder 2">
            <a:extLst>
              <a:ext uri="{FF2B5EF4-FFF2-40B4-BE49-F238E27FC236}">
                <a16:creationId xmlns:a16="http://schemas.microsoft.com/office/drawing/2014/main" id="{DF0B37C5-B1EB-4901-B224-6844CFB10981}"/>
              </a:ext>
            </a:extLst>
          </p:cNvPr>
          <p:cNvSpPr>
            <a:spLocks noGrp="1"/>
          </p:cNvSpPr>
          <p:nvPr>
            <p:ph idx="1"/>
          </p:nvPr>
        </p:nvSpPr>
        <p:spPr/>
        <p:txBody>
          <a:bodyPr vert="horz" lIns="91440" tIns="45720" rIns="91440" bIns="45720" rtlCol="0" anchor="t">
            <a:normAutofit/>
          </a:bodyPr>
          <a:lstStyle/>
          <a:p>
            <a:r>
              <a:rPr lang="en-US" dirty="0"/>
              <a:t>On large datasets, SGD can converge faster because it updates weights after each training sample.</a:t>
            </a:r>
          </a:p>
          <a:p>
            <a:r>
              <a:rPr lang="en-US" dirty="0"/>
              <a:t>Stochastic gradient descent does not readily lend itself to parallelization as the you need the feedback from one iteration to proceed with the next iteration.</a:t>
            </a:r>
          </a:p>
          <a:p>
            <a:r>
              <a:rPr lang="en-US" dirty="0"/>
              <a:t>The path towards the global cost minimum is not "direct" as in GD, but may go "zig-zag" if we are visualizing the cost surface in a 2D space.</a:t>
            </a:r>
          </a:p>
        </p:txBody>
      </p:sp>
    </p:spTree>
    <p:extLst>
      <p:ext uri="{BB962C8B-B14F-4D97-AF65-F5344CB8AC3E}">
        <p14:creationId xmlns:p14="http://schemas.microsoft.com/office/powerpoint/2010/main" val="3403152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C3286-CB52-4F21-BD23-15564A5BD739}"/>
              </a:ext>
            </a:extLst>
          </p:cNvPr>
          <p:cNvSpPr>
            <a:spLocks noGrp="1"/>
          </p:cNvSpPr>
          <p:nvPr>
            <p:ph type="title"/>
          </p:nvPr>
        </p:nvSpPr>
        <p:spPr>
          <a:solidFill>
            <a:schemeClr val="accent2">
              <a:lumMod val="40000"/>
              <a:lumOff val="60000"/>
            </a:schemeClr>
          </a:solidFill>
        </p:spPr>
        <p:txBody>
          <a:bodyPr/>
          <a:lstStyle/>
          <a:p>
            <a:r>
              <a:rPr lang="en-US" dirty="0"/>
              <a:t>Batch Gradient Descent </a:t>
            </a:r>
          </a:p>
        </p:txBody>
      </p:sp>
      <p:sp>
        <p:nvSpPr>
          <p:cNvPr id="3" name="Content Placeholder 2">
            <a:extLst>
              <a:ext uri="{FF2B5EF4-FFF2-40B4-BE49-F238E27FC236}">
                <a16:creationId xmlns:a16="http://schemas.microsoft.com/office/drawing/2014/main" id="{25ED3B2D-EBB9-4FF8-BDDF-A164F7488AEC}"/>
              </a:ext>
            </a:extLst>
          </p:cNvPr>
          <p:cNvSpPr>
            <a:spLocks noGrp="1"/>
          </p:cNvSpPr>
          <p:nvPr>
            <p:ph idx="1"/>
          </p:nvPr>
        </p:nvSpPr>
        <p:spPr/>
        <p:txBody>
          <a:bodyPr vert="horz" lIns="91440" tIns="45720" rIns="91440" bIns="45720" rtlCol="0" anchor="t">
            <a:normAutofit/>
          </a:bodyPr>
          <a:lstStyle/>
          <a:p>
            <a:r>
              <a:rPr lang="en-US" dirty="0"/>
              <a:t>Batch gradient descent is a variation of the gradient descent algorithm that calculates the error for each example in the training dataset, but only updates the model after all training examples have been evaluated. </a:t>
            </a:r>
          </a:p>
          <a:p>
            <a:r>
              <a:rPr lang="en-US" dirty="0"/>
              <a:t>NOTE: Running through one cycle of the training dataset is called an epoch.</a:t>
            </a:r>
          </a:p>
        </p:txBody>
      </p:sp>
    </p:spTree>
    <p:extLst>
      <p:ext uri="{BB962C8B-B14F-4D97-AF65-F5344CB8AC3E}">
        <p14:creationId xmlns:p14="http://schemas.microsoft.com/office/powerpoint/2010/main" val="2342971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238C2-D8D7-4CAE-939F-8F24DB6BDD9F}"/>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0866F876-EE16-4612-8A83-9ACF42EF4B6A}"/>
              </a:ext>
            </a:extLst>
          </p:cNvPr>
          <p:cNvSpPr>
            <a:spLocks noGrp="1"/>
          </p:cNvSpPr>
          <p:nvPr>
            <p:ph idx="1"/>
          </p:nvPr>
        </p:nvSpPr>
        <p:spPr/>
        <p:txBody>
          <a:bodyPr vert="horz" lIns="91440" tIns="45720" rIns="91440" bIns="45720" rtlCol="0" anchor="t">
            <a:normAutofit/>
          </a:bodyPr>
          <a:lstStyle/>
          <a:p>
            <a:r>
              <a:rPr lang="en-US" dirty="0"/>
              <a:t>Google AI Chief and former head of Google Brain Jeff Dean co-published the paper </a:t>
            </a:r>
            <a:r>
              <a:rPr lang="en-US" i="1" dirty="0"/>
              <a:t>A New Golden Age in Computer Architecture: Empowering the Machine-Learning Revolution</a:t>
            </a:r>
            <a:r>
              <a:rPr lang="en-US" dirty="0"/>
              <a:t>.</a:t>
            </a:r>
          </a:p>
          <a:p>
            <a:r>
              <a:rPr lang="en-US" u="sng" dirty="0">
                <a:hlinkClick r:id="rId2"/>
              </a:rPr>
              <a:t>https://ieeexplore.ieee.org/document/8259424/</a:t>
            </a:r>
            <a:endParaRPr lang="en-US"/>
          </a:p>
          <a:p>
            <a:endParaRPr lang="en-US" dirty="0"/>
          </a:p>
        </p:txBody>
      </p:sp>
    </p:spTree>
    <p:extLst>
      <p:ext uri="{BB962C8B-B14F-4D97-AF65-F5344CB8AC3E}">
        <p14:creationId xmlns:p14="http://schemas.microsoft.com/office/powerpoint/2010/main" val="2727543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2658E-2102-4CB0-9E90-A52DEB1F75E9}"/>
              </a:ext>
            </a:extLst>
          </p:cNvPr>
          <p:cNvSpPr>
            <a:spLocks noGrp="1"/>
          </p:cNvSpPr>
          <p:nvPr>
            <p:ph type="title"/>
          </p:nvPr>
        </p:nvSpPr>
        <p:spPr>
          <a:solidFill>
            <a:schemeClr val="accent2">
              <a:lumMod val="40000"/>
              <a:lumOff val="60000"/>
            </a:schemeClr>
          </a:solidFill>
        </p:spPr>
        <p:txBody>
          <a:bodyPr/>
          <a:lstStyle/>
          <a:p>
            <a:r>
              <a:rPr lang="en-US" dirty="0"/>
              <a:t>Mini-Batch Gradient Descent </a:t>
            </a:r>
          </a:p>
        </p:txBody>
      </p:sp>
      <p:sp>
        <p:nvSpPr>
          <p:cNvPr id="3" name="Content Placeholder 2">
            <a:extLst>
              <a:ext uri="{FF2B5EF4-FFF2-40B4-BE49-F238E27FC236}">
                <a16:creationId xmlns:a16="http://schemas.microsoft.com/office/drawing/2014/main" id="{0016085E-50D6-4AF7-AFEA-0B5BFE37E1FF}"/>
              </a:ext>
            </a:extLst>
          </p:cNvPr>
          <p:cNvSpPr>
            <a:spLocks noGrp="1"/>
          </p:cNvSpPr>
          <p:nvPr>
            <p:ph idx="1"/>
          </p:nvPr>
        </p:nvSpPr>
        <p:spPr/>
        <p:txBody>
          <a:bodyPr vert="horz" lIns="91440" tIns="45720" rIns="91440" bIns="45720" rtlCol="0" anchor="t">
            <a:normAutofit fontScale="77500" lnSpcReduction="20000"/>
          </a:bodyPr>
          <a:lstStyle/>
          <a:p>
            <a:endParaRPr lang="en-US"/>
          </a:p>
          <a:p>
            <a:r>
              <a:rPr lang="en-US" dirty="0"/>
              <a:t>Mini-batch gradient descent splits the training dataset into small batches that are used to calculate the model error and update the model coefficients. Since the model update frequency is higher than BGD it often provides more robust convergence, avoiding local minima. </a:t>
            </a:r>
          </a:p>
          <a:p>
            <a:pPr lvl="1"/>
            <a:r>
              <a:rPr lang="en-US" sz="2600" dirty="0"/>
              <a:t>Error information must be accumulated across mini-batches </a:t>
            </a:r>
            <a:endParaRPr lang="en-US"/>
          </a:p>
          <a:p>
            <a:pPr lvl="1"/>
            <a:r>
              <a:rPr lang="en-US" sz="2600" dirty="0"/>
              <a:t>The introduction of additional hyperparameters.</a:t>
            </a:r>
            <a:endParaRPr lang="en-US" dirty="0"/>
          </a:p>
          <a:p>
            <a:endParaRPr lang="en-US"/>
          </a:p>
          <a:p>
            <a:r>
              <a:rPr lang="en-US" dirty="0"/>
              <a:t>Yann </a:t>
            </a:r>
            <a:r>
              <a:rPr lang="en-US" dirty="0" err="1"/>
              <a:t>LeCun</a:t>
            </a:r>
            <a:r>
              <a:rPr lang="en-US" dirty="0"/>
              <a:t> (Facebook Chief AI Scientist) does not favor large minibatch size. He recently tweeted, “Training with large minibatches is bad for your health. More importantly, it’s bad for your test error. Friends don’t let friends use minibatches larger than 32.”</a:t>
            </a:r>
          </a:p>
        </p:txBody>
      </p:sp>
    </p:spTree>
    <p:extLst>
      <p:ext uri="{BB962C8B-B14F-4D97-AF65-F5344CB8AC3E}">
        <p14:creationId xmlns:p14="http://schemas.microsoft.com/office/powerpoint/2010/main" val="3728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F57AC-6BD1-4A77-BC17-876F73D7B9F4}"/>
              </a:ext>
            </a:extLst>
          </p:cNvPr>
          <p:cNvSpPr>
            <a:spLocks noGrp="1"/>
          </p:cNvSpPr>
          <p:nvPr>
            <p:ph type="title"/>
          </p:nvPr>
        </p:nvSpPr>
        <p:spPr/>
        <p:txBody>
          <a:bodyPr/>
          <a:lstStyle/>
          <a:p>
            <a:r>
              <a:rPr lang="en-US"/>
              <a:t>Sparsity and embeddings (sparcity first)</a:t>
            </a:r>
          </a:p>
        </p:txBody>
      </p:sp>
      <p:sp>
        <p:nvSpPr>
          <p:cNvPr id="3" name="Content Placeholder 2">
            <a:extLst>
              <a:ext uri="{FF2B5EF4-FFF2-40B4-BE49-F238E27FC236}">
                <a16:creationId xmlns:a16="http://schemas.microsoft.com/office/drawing/2014/main" id="{D901BDB1-BE10-474E-A514-BCB63F127E33}"/>
              </a:ext>
            </a:extLst>
          </p:cNvPr>
          <p:cNvSpPr>
            <a:spLocks noGrp="1"/>
          </p:cNvSpPr>
          <p:nvPr>
            <p:ph idx="1"/>
          </p:nvPr>
        </p:nvSpPr>
        <p:spPr/>
        <p:txBody>
          <a:bodyPr vert="horz" lIns="91440" tIns="45720" rIns="91440" bIns="45720" rtlCol="0" anchor="t">
            <a:normAutofit/>
          </a:bodyPr>
          <a:lstStyle/>
          <a:p>
            <a:r>
              <a:rPr lang="en-US"/>
              <a:t>Many AI researchers want to develop increasingly larger models, but want individual examples to activate a tiny part of the large model- thus </a:t>
            </a:r>
            <a:r>
              <a:rPr lang="en-US" i="1"/>
              <a:t>large models, sparsely activated</a:t>
            </a:r>
            <a:r>
              <a:rPr lang="en-US"/>
              <a:t>.</a:t>
            </a:r>
            <a:endParaRPr lang="en-US" dirty="0"/>
          </a:p>
        </p:txBody>
      </p:sp>
    </p:spTree>
    <p:extLst>
      <p:ext uri="{BB962C8B-B14F-4D97-AF65-F5344CB8AC3E}">
        <p14:creationId xmlns:p14="http://schemas.microsoft.com/office/powerpoint/2010/main" val="655218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4ECE3-606B-4816-953C-DC6C2349D0EC}"/>
              </a:ext>
            </a:extLst>
          </p:cNvPr>
          <p:cNvSpPr>
            <a:spLocks noGrp="1"/>
          </p:cNvSpPr>
          <p:nvPr>
            <p:ph type="title"/>
          </p:nvPr>
        </p:nvSpPr>
        <p:spPr/>
        <p:txBody>
          <a:bodyPr/>
          <a:lstStyle/>
          <a:p>
            <a:r>
              <a:rPr lang="en-US"/>
              <a:t>Mixture of experts</a:t>
            </a:r>
          </a:p>
        </p:txBody>
      </p:sp>
      <p:sp>
        <p:nvSpPr>
          <p:cNvPr id="3" name="Content Placeholder 2">
            <a:extLst>
              <a:ext uri="{FF2B5EF4-FFF2-40B4-BE49-F238E27FC236}">
                <a16:creationId xmlns:a16="http://schemas.microsoft.com/office/drawing/2014/main" id="{AC867DE8-BFF9-436B-B343-B16CDEAACB70}"/>
              </a:ext>
            </a:extLst>
          </p:cNvPr>
          <p:cNvSpPr>
            <a:spLocks noGrp="1"/>
          </p:cNvSpPr>
          <p:nvPr>
            <p:ph idx="1"/>
          </p:nvPr>
        </p:nvSpPr>
        <p:spPr>
          <a:xfrm>
            <a:off x="1141412" y="2249487"/>
            <a:ext cx="4787660" cy="3541714"/>
          </a:xfrm>
        </p:spPr>
        <p:txBody>
          <a:bodyPr vert="horz" lIns="91440" tIns="45720" rIns="91440" bIns="45720" rtlCol="0" anchor="t">
            <a:normAutofit lnSpcReduction="10000"/>
          </a:bodyPr>
          <a:lstStyle/>
          <a:p>
            <a:r>
              <a:rPr lang="en-US"/>
              <a:t>Google Brain employs a so-called 'Mixture of Experts' (MoE) model, which achieves a desired level of sparsity by consulting the learned subset of a panel of "experts". As a result, MoE models train more weights using fewer flops for higher accuracy than previous approaches.</a:t>
            </a:r>
          </a:p>
        </p:txBody>
      </p:sp>
      <p:pic>
        <p:nvPicPr>
          <p:cNvPr id="4" name="Picture 4" descr="A picture containing text&#10;&#10;Description generated with high confidence">
            <a:extLst>
              <a:ext uri="{FF2B5EF4-FFF2-40B4-BE49-F238E27FC236}">
                <a16:creationId xmlns:a16="http://schemas.microsoft.com/office/drawing/2014/main" id="{3C183F0C-E201-4F07-8DB8-8C5662E46AA4}"/>
              </a:ext>
            </a:extLst>
          </p:cNvPr>
          <p:cNvPicPr>
            <a:picLocks noChangeAspect="1"/>
          </p:cNvPicPr>
          <p:nvPr/>
        </p:nvPicPr>
        <p:blipFill>
          <a:blip r:embed="rId2"/>
          <a:stretch>
            <a:fillRect/>
          </a:stretch>
        </p:blipFill>
        <p:spPr>
          <a:xfrm>
            <a:off x="6090250" y="2480979"/>
            <a:ext cx="5704935" cy="2873703"/>
          </a:xfrm>
          <a:prstGeom prst="rect">
            <a:avLst/>
          </a:prstGeom>
        </p:spPr>
      </p:pic>
    </p:spTree>
    <p:extLst>
      <p:ext uri="{BB962C8B-B14F-4D97-AF65-F5344CB8AC3E}">
        <p14:creationId xmlns:p14="http://schemas.microsoft.com/office/powerpoint/2010/main" val="4084515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902E3-32ED-4143-883F-D92C197877C4}"/>
              </a:ext>
            </a:extLst>
          </p:cNvPr>
          <p:cNvSpPr>
            <a:spLocks noGrp="1"/>
          </p:cNvSpPr>
          <p:nvPr>
            <p:ph type="title"/>
          </p:nvPr>
        </p:nvSpPr>
        <p:spPr/>
        <p:txBody>
          <a:bodyPr/>
          <a:lstStyle/>
          <a:p>
            <a:r>
              <a:rPr lang="en-US"/>
              <a:t>embedding</a:t>
            </a:r>
          </a:p>
        </p:txBody>
      </p:sp>
      <p:sp>
        <p:nvSpPr>
          <p:cNvPr id="3" name="Content Placeholder 2">
            <a:extLst>
              <a:ext uri="{FF2B5EF4-FFF2-40B4-BE49-F238E27FC236}">
                <a16:creationId xmlns:a16="http://schemas.microsoft.com/office/drawing/2014/main" id="{6EFB1211-B8EE-4BB4-8A01-762D18579109}"/>
              </a:ext>
            </a:extLst>
          </p:cNvPr>
          <p:cNvSpPr>
            <a:spLocks noGrp="1"/>
          </p:cNvSpPr>
          <p:nvPr>
            <p:ph idx="1"/>
          </p:nvPr>
        </p:nvSpPr>
        <p:spPr/>
        <p:txBody>
          <a:bodyPr vert="horz" lIns="91440" tIns="45720" rIns="91440" bIns="45720" rtlCol="0" anchor="t">
            <a:normAutofit/>
          </a:bodyPr>
          <a:lstStyle/>
          <a:p>
            <a:r>
              <a:rPr lang="en-US"/>
              <a:t>Embeddings are used to transform large sparse data into more compact, dense representations and are commonly used in web search and translation applications.</a:t>
            </a:r>
          </a:p>
        </p:txBody>
      </p:sp>
    </p:spTree>
    <p:extLst>
      <p:ext uri="{BB962C8B-B14F-4D97-AF65-F5344CB8AC3E}">
        <p14:creationId xmlns:p14="http://schemas.microsoft.com/office/powerpoint/2010/main" val="3282404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BF868-9432-4357-8F22-AD6A276643B2}"/>
              </a:ext>
            </a:extLst>
          </p:cNvPr>
          <p:cNvSpPr>
            <a:spLocks noGrp="1"/>
          </p:cNvSpPr>
          <p:nvPr>
            <p:ph type="title"/>
          </p:nvPr>
        </p:nvSpPr>
        <p:spPr/>
        <p:txBody>
          <a:bodyPr/>
          <a:lstStyle/>
          <a:p>
            <a:r>
              <a:rPr lang="en-US"/>
              <a:t>Quantization and Distillation</a:t>
            </a:r>
          </a:p>
        </p:txBody>
      </p:sp>
      <p:sp>
        <p:nvSpPr>
          <p:cNvPr id="3" name="Content Placeholder 2">
            <a:extLst>
              <a:ext uri="{FF2B5EF4-FFF2-40B4-BE49-F238E27FC236}">
                <a16:creationId xmlns:a16="http://schemas.microsoft.com/office/drawing/2014/main" id="{7D640188-ACE8-4461-962C-84651DF04AFC}"/>
              </a:ext>
            </a:extLst>
          </p:cNvPr>
          <p:cNvSpPr>
            <a:spLocks noGrp="1"/>
          </p:cNvSpPr>
          <p:nvPr>
            <p:ph idx="1"/>
          </p:nvPr>
        </p:nvSpPr>
        <p:spPr/>
        <p:txBody>
          <a:bodyPr vert="horz" lIns="91440" tIns="45720" rIns="91440" bIns="45720" rtlCol="0" anchor="t">
            <a:normAutofit/>
          </a:bodyPr>
          <a:lstStyle/>
          <a:p>
            <a:r>
              <a:rPr lang="en-US"/>
              <a:t>Quantization (reduced-precision computation) has already proved useful helping models run faster and use less power. </a:t>
            </a:r>
          </a:p>
          <a:p>
            <a:r>
              <a:rPr lang="en-US"/>
              <a:t>Work is being done by NVidia and Baidu which involves mixed precision architectures.</a:t>
            </a:r>
          </a:p>
          <a:p>
            <a:r>
              <a:rPr lang="en-US"/>
              <a:t>Distillation uses a larger model to bootstrap the training of a smaller model while achieving higher accuracy, instead of directly training the smaller model on the same inputs. (Hinton 2014)</a:t>
            </a:r>
            <a:endParaRPr lang="en-US" dirty="0"/>
          </a:p>
        </p:txBody>
      </p:sp>
    </p:spTree>
    <p:extLst>
      <p:ext uri="{BB962C8B-B14F-4D97-AF65-F5344CB8AC3E}">
        <p14:creationId xmlns:p14="http://schemas.microsoft.com/office/powerpoint/2010/main" val="9566213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DE759-EDCD-48C6-BBE2-AB800EE58772}"/>
              </a:ext>
            </a:extLst>
          </p:cNvPr>
          <p:cNvSpPr>
            <a:spLocks noGrp="1"/>
          </p:cNvSpPr>
          <p:nvPr>
            <p:ph type="title"/>
          </p:nvPr>
        </p:nvSpPr>
        <p:spPr/>
        <p:txBody>
          <a:bodyPr/>
          <a:lstStyle/>
          <a:p>
            <a:r>
              <a:rPr lang="en-US"/>
              <a:t>Soft memory networks</a:t>
            </a:r>
          </a:p>
        </p:txBody>
      </p:sp>
      <p:sp>
        <p:nvSpPr>
          <p:cNvPr id="3" name="Content Placeholder 2">
            <a:extLst>
              <a:ext uri="{FF2B5EF4-FFF2-40B4-BE49-F238E27FC236}">
                <a16:creationId xmlns:a16="http://schemas.microsoft.com/office/drawing/2014/main" id="{C946FCB1-14F8-4CD4-9528-6417E7988A42}"/>
              </a:ext>
            </a:extLst>
          </p:cNvPr>
          <p:cNvSpPr>
            <a:spLocks noGrp="1"/>
          </p:cNvSpPr>
          <p:nvPr>
            <p:ph idx="1"/>
          </p:nvPr>
        </p:nvSpPr>
        <p:spPr/>
        <p:txBody>
          <a:bodyPr vert="horz" lIns="91440" tIns="45720" rIns="91440" bIns="45720" rtlCol="0" anchor="t">
            <a:normAutofit fontScale="92500" lnSpcReduction="10000"/>
          </a:bodyPr>
          <a:lstStyle/>
          <a:p>
            <a:r>
              <a:rPr lang="en-US"/>
              <a:t>Some deep-learning techniques provide functionality akin to random-access memory; doing so is complicated by preserving differentiability so the techniques can support back-propagation. Examples include Neural Turing Machines, memory networks, and attention. Attention allows Google Translate to map from a word in the target language to the corresponding word or phrase in the source language. Such soft mechanisms are expensive compared to traditional “hard” memories, because the soft memory computes a weighted average over all entries of a table. A hard memory simply loads a single entry from a table. We haven’t seen research into efficient or sparse implementations of these soft memory models. </a:t>
            </a:r>
          </a:p>
        </p:txBody>
      </p:sp>
    </p:spTree>
    <p:extLst>
      <p:ext uri="{BB962C8B-B14F-4D97-AF65-F5344CB8AC3E}">
        <p14:creationId xmlns:p14="http://schemas.microsoft.com/office/powerpoint/2010/main" val="1249548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8108B-D599-4A78-9C98-0220AEC6FF03}"/>
              </a:ext>
            </a:extLst>
          </p:cNvPr>
          <p:cNvSpPr>
            <a:spLocks noGrp="1"/>
          </p:cNvSpPr>
          <p:nvPr>
            <p:ph type="title"/>
          </p:nvPr>
        </p:nvSpPr>
        <p:spPr/>
        <p:txBody>
          <a:bodyPr/>
          <a:lstStyle/>
          <a:p>
            <a:r>
              <a:rPr lang="en-US"/>
              <a:t>L2l – learning to learn</a:t>
            </a:r>
          </a:p>
        </p:txBody>
      </p:sp>
      <p:sp>
        <p:nvSpPr>
          <p:cNvPr id="3" name="Content Placeholder 2">
            <a:extLst>
              <a:ext uri="{FF2B5EF4-FFF2-40B4-BE49-F238E27FC236}">
                <a16:creationId xmlns:a16="http://schemas.microsoft.com/office/drawing/2014/main" id="{168E0E32-152A-40AE-80C3-E9BF9886A36E}"/>
              </a:ext>
            </a:extLst>
          </p:cNvPr>
          <p:cNvSpPr>
            <a:spLocks noGrp="1"/>
          </p:cNvSpPr>
          <p:nvPr>
            <p:ph idx="1"/>
          </p:nvPr>
        </p:nvSpPr>
        <p:spPr/>
        <p:txBody>
          <a:bodyPr vert="horz" lIns="91440" tIns="45720" rIns="91440" bIns="45720" rtlCol="0" anchor="t">
            <a:normAutofit/>
          </a:bodyPr>
          <a:lstStyle/>
          <a:p>
            <a:r>
              <a:rPr lang="en-US"/>
              <a:t>Envisioned to address the shortage of ML experts. </a:t>
            </a:r>
            <a:endParaRPr lang="en-US" dirty="0"/>
          </a:p>
          <a:p>
            <a:pPr lvl="1"/>
            <a:r>
              <a:rPr lang="en-US"/>
              <a:t>Recommendation: let's not encourage such research</a:t>
            </a:r>
          </a:p>
          <a:p>
            <a:r>
              <a:rPr lang="en-US"/>
              <a:t>Some success, the CIFAR-10 image recognition competition showed that L2L could match the accuracy of the best models developed by ML experts.</a:t>
            </a:r>
            <a:endParaRPr lang="en-US" dirty="0"/>
          </a:p>
          <a:p>
            <a:pPr lvl="1"/>
            <a:endParaRPr lang="en-US" dirty="0"/>
          </a:p>
        </p:txBody>
      </p:sp>
    </p:spTree>
    <p:extLst>
      <p:ext uri="{BB962C8B-B14F-4D97-AF65-F5344CB8AC3E}">
        <p14:creationId xmlns:p14="http://schemas.microsoft.com/office/powerpoint/2010/main" val="238010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EFEF-FDCF-4803-9A54-B37801E734CF}"/>
              </a:ext>
            </a:extLst>
          </p:cNvPr>
          <p:cNvSpPr>
            <a:spLocks noGrp="1"/>
          </p:cNvSpPr>
          <p:nvPr>
            <p:ph type="title"/>
          </p:nvPr>
        </p:nvSpPr>
        <p:spPr/>
        <p:txBody>
          <a:bodyPr/>
          <a:lstStyle/>
          <a:p>
            <a:r>
              <a:rPr lang="en-US"/>
              <a:t>CIFAR</a:t>
            </a:r>
          </a:p>
        </p:txBody>
      </p:sp>
      <p:pic>
        <p:nvPicPr>
          <p:cNvPr id="4" name="Picture 4" descr="A close up of text on a white background&#10;&#10;Description generated with high confidence">
            <a:extLst>
              <a:ext uri="{FF2B5EF4-FFF2-40B4-BE49-F238E27FC236}">
                <a16:creationId xmlns:a16="http://schemas.microsoft.com/office/drawing/2014/main" id="{39E76515-6F9D-4CD2-BF59-CCBD8097B647}"/>
              </a:ext>
            </a:extLst>
          </p:cNvPr>
          <p:cNvPicPr>
            <a:picLocks noGrp="1" noChangeAspect="1"/>
          </p:cNvPicPr>
          <p:nvPr>
            <p:ph idx="1"/>
          </p:nvPr>
        </p:nvPicPr>
        <p:blipFill>
          <a:blip r:embed="rId2"/>
          <a:stretch>
            <a:fillRect/>
          </a:stretch>
        </p:blipFill>
        <p:spPr>
          <a:xfrm>
            <a:off x="2136367" y="1760657"/>
            <a:ext cx="8419296" cy="4389978"/>
          </a:xfrm>
          <a:prstGeom prst="rect">
            <a:avLst/>
          </a:prstGeom>
        </p:spPr>
      </p:pic>
    </p:spTree>
    <p:extLst>
      <p:ext uri="{BB962C8B-B14F-4D97-AF65-F5344CB8AC3E}">
        <p14:creationId xmlns:p14="http://schemas.microsoft.com/office/powerpoint/2010/main" val="42806330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7A3E2-6CB1-4171-89A9-47F752DBFB9F}"/>
              </a:ext>
            </a:extLst>
          </p:cNvPr>
          <p:cNvSpPr>
            <a:spLocks noGrp="1"/>
          </p:cNvSpPr>
          <p:nvPr>
            <p:ph type="title"/>
          </p:nvPr>
        </p:nvSpPr>
        <p:spPr/>
        <p:txBody>
          <a:bodyPr/>
          <a:lstStyle/>
          <a:p>
            <a:r>
              <a:rPr lang="en-US"/>
              <a:t>language</a:t>
            </a:r>
          </a:p>
        </p:txBody>
      </p:sp>
      <p:pic>
        <p:nvPicPr>
          <p:cNvPr id="4" name="Picture 4" descr="A screenshot of text&#10;&#10;Description generated with very high confidence">
            <a:extLst>
              <a:ext uri="{FF2B5EF4-FFF2-40B4-BE49-F238E27FC236}">
                <a16:creationId xmlns:a16="http://schemas.microsoft.com/office/drawing/2014/main" id="{286F6593-2EE3-4782-9EE2-C5CFF42013EF}"/>
              </a:ext>
            </a:extLst>
          </p:cNvPr>
          <p:cNvPicPr>
            <a:picLocks noGrp="1" noChangeAspect="1"/>
          </p:cNvPicPr>
          <p:nvPr>
            <p:ph idx="1"/>
          </p:nvPr>
        </p:nvPicPr>
        <p:blipFill>
          <a:blip r:embed="rId2"/>
          <a:stretch>
            <a:fillRect/>
          </a:stretch>
        </p:blipFill>
        <p:spPr>
          <a:xfrm>
            <a:off x="1651215" y="1660015"/>
            <a:ext cx="8627599" cy="4691902"/>
          </a:xfrm>
          <a:prstGeom prst="rect">
            <a:avLst/>
          </a:prstGeom>
        </p:spPr>
      </p:pic>
    </p:spTree>
    <p:extLst>
      <p:ext uri="{BB962C8B-B14F-4D97-AF65-F5344CB8AC3E}">
        <p14:creationId xmlns:p14="http://schemas.microsoft.com/office/powerpoint/2010/main" val="2664367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050FF-BB87-401D-BADB-C8110B127E58}"/>
              </a:ext>
            </a:extLst>
          </p:cNvPr>
          <p:cNvSpPr>
            <a:spLocks noGrp="1"/>
          </p:cNvSpPr>
          <p:nvPr>
            <p:ph type="title"/>
          </p:nvPr>
        </p:nvSpPr>
        <p:spPr/>
        <p:txBody>
          <a:bodyPr/>
          <a:lstStyle/>
          <a:p>
            <a:r>
              <a:rPr lang="en-US" dirty="0"/>
              <a:t>Model-Design guidelines</a:t>
            </a:r>
          </a:p>
        </p:txBody>
      </p:sp>
      <p:sp>
        <p:nvSpPr>
          <p:cNvPr id="3" name="Content Placeholder 2">
            <a:extLst>
              <a:ext uri="{FF2B5EF4-FFF2-40B4-BE49-F238E27FC236}">
                <a16:creationId xmlns:a16="http://schemas.microsoft.com/office/drawing/2014/main" id="{9AEDC8BD-55DD-4856-86A9-E6752C364138}"/>
              </a:ext>
            </a:extLst>
          </p:cNvPr>
          <p:cNvSpPr>
            <a:spLocks noGrp="1"/>
          </p:cNvSpPr>
          <p:nvPr>
            <p:ph idx="1"/>
          </p:nvPr>
        </p:nvSpPr>
        <p:spPr/>
        <p:txBody>
          <a:bodyPr vert="horz" lIns="91440" tIns="45720" rIns="91440" bIns="45720" rtlCol="0" anchor="t">
            <a:normAutofit/>
          </a:bodyPr>
          <a:lstStyle/>
          <a:p>
            <a:r>
              <a:rPr lang="en-US" dirty="0"/>
              <a:t>Engineers are advised to look forward at least five years for hardware development. </a:t>
            </a:r>
            <a:endParaRPr lang="en-US"/>
          </a:p>
          <a:p>
            <a:r>
              <a:rPr lang="en-US" dirty="0"/>
              <a:t>An appropriate design must remain relevant through at least a two-year design and three-year deployment window to maintain a competitive edge*.  </a:t>
            </a:r>
          </a:p>
          <a:p>
            <a:pPr marL="0" indent="0">
              <a:buNone/>
            </a:pPr>
            <a:endParaRPr lang="en-US" dirty="0"/>
          </a:p>
          <a:p>
            <a:pPr marL="0" indent="0">
              <a:buNone/>
            </a:pPr>
            <a:r>
              <a:rPr lang="en-US" dirty="0"/>
              <a:t>* assuming standard depreciation projections. </a:t>
            </a:r>
          </a:p>
        </p:txBody>
      </p:sp>
    </p:spTree>
    <p:extLst>
      <p:ext uri="{BB962C8B-B14F-4D97-AF65-F5344CB8AC3E}">
        <p14:creationId xmlns:p14="http://schemas.microsoft.com/office/powerpoint/2010/main" val="626116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970EE-D525-4388-9C4B-5F66F1EF7B7A}"/>
              </a:ext>
            </a:extLst>
          </p:cNvPr>
          <p:cNvSpPr>
            <a:spLocks noGrp="1"/>
          </p:cNvSpPr>
          <p:nvPr>
            <p:ph type="title"/>
          </p:nvPr>
        </p:nvSpPr>
        <p:spPr/>
        <p:txBody>
          <a:bodyPr/>
          <a:lstStyle/>
          <a:p>
            <a:r>
              <a:rPr lang="en-US" dirty="0"/>
              <a:t>ML growth trend has already surpassed Moore’s Law (1975)</a:t>
            </a:r>
          </a:p>
        </p:txBody>
      </p:sp>
      <p:pic>
        <p:nvPicPr>
          <p:cNvPr id="4" name="Picture 4" descr="A close up of a map&#10;&#10;Description generated with high confidence">
            <a:extLst>
              <a:ext uri="{FF2B5EF4-FFF2-40B4-BE49-F238E27FC236}">
                <a16:creationId xmlns:a16="http://schemas.microsoft.com/office/drawing/2014/main" id="{360CF1B4-03C7-4ACE-951E-DD1653D9E38E}"/>
              </a:ext>
            </a:extLst>
          </p:cNvPr>
          <p:cNvPicPr>
            <a:picLocks noGrp="1" noChangeAspect="1"/>
          </p:cNvPicPr>
          <p:nvPr>
            <p:ph idx="1"/>
          </p:nvPr>
        </p:nvPicPr>
        <p:blipFill>
          <a:blip r:embed="rId2"/>
          <a:stretch>
            <a:fillRect/>
          </a:stretch>
        </p:blipFill>
        <p:spPr>
          <a:xfrm>
            <a:off x="2822620" y="2249487"/>
            <a:ext cx="6543582" cy="3541714"/>
          </a:xfrm>
          <a:prstGeom prst="rect">
            <a:avLst/>
          </a:prstGeom>
        </p:spPr>
      </p:pic>
    </p:spTree>
    <p:extLst>
      <p:ext uri="{BB962C8B-B14F-4D97-AF65-F5344CB8AC3E}">
        <p14:creationId xmlns:p14="http://schemas.microsoft.com/office/powerpoint/2010/main" val="2943333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BFD0-032E-4830-B292-189633EF6E9B}"/>
              </a:ext>
            </a:extLst>
          </p:cNvPr>
          <p:cNvSpPr>
            <a:spLocks noGrp="1"/>
          </p:cNvSpPr>
          <p:nvPr>
            <p:ph type="title"/>
          </p:nvPr>
        </p:nvSpPr>
        <p:spPr/>
        <p:txBody>
          <a:bodyPr/>
          <a:lstStyle/>
          <a:p>
            <a:r>
              <a:rPr lang="en-US" dirty="0"/>
              <a:t>Model Scaling</a:t>
            </a:r>
          </a:p>
        </p:txBody>
      </p:sp>
      <p:sp>
        <p:nvSpPr>
          <p:cNvPr id="3" name="Content Placeholder 2">
            <a:extLst>
              <a:ext uri="{FF2B5EF4-FFF2-40B4-BE49-F238E27FC236}">
                <a16:creationId xmlns:a16="http://schemas.microsoft.com/office/drawing/2014/main" id="{EB865B02-43BB-4FF6-A5C3-3F46A72F78E6}"/>
              </a:ext>
            </a:extLst>
          </p:cNvPr>
          <p:cNvSpPr>
            <a:spLocks noGrp="1"/>
          </p:cNvSpPr>
          <p:nvPr>
            <p:ph idx="1"/>
          </p:nvPr>
        </p:nvSpPr>
        <p:spPr/>
        <p:txBody>
          <a:bodyPr vert="horz" lIns="91440" tIns="45720" rIns="91440" bIns="45720" rtlCol="0" anchor="t">
            <a:normAutofit/>
          </a:bodyPr>
          <a:lstStyle/>
          <a:p>
            <a:r>
              <a:rPr lang="en-US" dirty="0"/>
              <a:t>According to Mathew Lodge, senior vice president of products and marketing at data science platform provider Anaconda. "AI models need to scale by factors of at least 10X each year."</a:t>
            </a:r>
          </a:p>
        </p:txBody>
      </p:sp>
    </p:spTree>
    <p:extLst>
      <p:ext uri="{BB962C8B-B14F-4D97-AF65-F5344CB8AC3E}">
        <p14:creationId xmlns:p14="http://schemas.microsoft.com/office/powerpoint/2010/main" val="250824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E6593-09FE-4448-B9EB-3B5FB9C9824C}"/>
              </a:ext>
            </a:extLst>
          </p:cNvPr>
          <p:cNvSpPr>
            <a:spLocks noGrp="1"/>
          </p:cNvSpPr>
          <p:nvPr>
            <p:ph type="title"/>
          </p:nvPr>
        </p:nvSpPr>
        <p:spPr/>
        <p:txBody>
          <a:bodyPr/>
          <a:lstStyle/>
          <a:p>
            <a:r>
              <a:rPr lang="en-US" dirty="0"/>
              <a:t>10x Scale</a:t>
            </a:r>
          </a:p>
        </p:txBody>
      </p:sp>
      <p:pic>
        <p:nvPicPr>
          <p:cNvPr id="4" name="Picture 4" descr="A close up of a map&#10;&#10;Description generated with very high confidence">
            <a:extLst>
              <a:ext uri="{FF2B5EF4-FFF2-40B4-BE49-F238E27FC236}">
                <a16:creationId xmlns:a16="http://schemas.microsoft.com/office/drawing/2014/main" id="{C56A64BB-0215-490C-940C-C1AE104BC32C}"/>
              </a:ext>
            </a:extLst>
          </p:cNvPr>
          <p:cNvPicPr>
            <a:picLocks noGrp="1" noChangeAspect="1"/>
          </p:cNvPicPr>
          <p:nvPr>
            <p:ph idx="1"/>
          </p:nvPr>
        </p:nvPicPr>
        <p:blipFill>
          <a:blip r:embed="rId2"/>
          <a:stretch>
            <a:fillRect/>
          </a:stretch>
        </p:blipFill>
        <p:spPr>
          <a:xfrm>
            <a:off x="3037393" y="2249487"/>
            <a:ext cx="6114036" cy="3541714"/>
          </a:xfrm>
          <a:prstGeom prst="rect">
            <a:avLst/>
          </a:prstGeom>
        </p:spPr>
      </p:pic>
    </p:spTree>
    <p:extLst>
      <p:ext uri="{BB962C8B-B14F-4D97-AF65-F5344CB8AC3E}">
        <p14:creationId xmlns:p14="http://schemas.microsoft.com/office/powerpoint/2010/main" val="3191776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E532-5119-4853-B72E-FD76A4F22E1B}"/>
              </a:ext>
            </a:extLst>
          </p:cNvPr>
          <p:cNvSpPr>
            <a:spLocks noGrp="1"/>
          </p:cNvSpPr>
          <p:nvPr>
            <p:ph type="title"/>
          </p:nvPr>
        </p:nvSpPr>
        <p:spPr/>
        <p:txBody>
          <a:bodyPr/>
          <a:lstStyle/>
          <a:p>
            <a:r>
              <a:rPr lang="en-US" dirty="0"/>
              <a:t>Following on the heels...</a:t>
            </a:r>
          </a:p>
        </p:txBody>
      </p:sp>
      <p:sp>
        <p:nvSpPr>
          <p:cNvPr id="3" name="Content Placeholder 2">
            <a:extLst>
              <a:ext uri="{FF2B5EF4-FFF2-40B4-BE49-F238E27FC236}">
                <a16:creationId xmlns:a16="http://schemas.microsoft.com/office/drawing/2014/main" id="{7FA3E4EC-D255-4C91-A3CB-6469A6D7D025}"/>
              </a:ext>
            </a:extLst>
          </p:cNvPr>
          <p:cNvSpPr>
            <a:spLocks noGrp="1"/>
          </p:cNvSpPr>
          <p:nvPr>
            <p:ph idx="1"/>
          </p:nvPr>
        </p:nvSpPr>
        <p:spPr/>
        <p:txBody>
          <a:bodyPr vert="horz" lIns="91440" tIns="45720" rIns="91440" bIns="45720" rtlCol="0" anchor="t">
            <a:normAutofit/>
          </a:bodyPr>
          <a:lstStyle/>
          <a:p>
            <a:endParaRPr lang="en-US" dirty="0"/>
          </a:p>
          <a:p>
            <a:endParaRPr lang="en-US" dirty="0"/>
          </a:p>
          <a:p>
            <a:r>
              <a:rPr lang="en-US" dirty="0"/>
              <a:t>Machine learning is following on the heels of ‘Big Data’, which typically means an enterprise has employed MapReduce with additional data manipulation done with Java.</a:t>
            </a:r>
          </a:p>
          <a:p>
            <a:r>
              <a:rPr lang="en-US" dirty="0"/>
              <a:t> Machine learning engineers are working with R and Python.</a:t>
            </a:r>
          </a:p>
        </p:txBody>
      </p:sp>
      <p:graphicFrame>
        <p:nvGraphicFramePr>
          <p:cNvPr id="15" name="Diagram 15">
            <a:extLst>
              <a:ext uri="{FF2B5EF4-FFF2-40B4-BE49-F238E27FC236}">
                <a16:creationId xmlns:a16="http://schemas.microsoft.com/office/drawing/2014/main" id="{FFD0067D-FD42-4B14-B761-C47251DC26BB}"/>
              </a:ext>
            </a:extLst>
          </p:cNvPr>
          <p:cNvGraphicFramePr/>
          <p:nvPr>
            <p:extLst>
              <p:ext uri="{D42A27DB-BD31-4B8C-83A1-F6EECF244321}">
                <p14:modId xmlns:p14="http://schemas.microsoft.com/office/powerpoint/2010/main" val="3703606145"/>
              </p:ext>
            </p:extLst>
          </p:nvPr>
        </p:nvGraphicFramePr>
        <p:xfrm>
          <a:off x="3393056" y="507520"/>
          <a:ext cx="45720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4170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E1B6B-6B95-4E79-BDCA-84E7F1D6D097}"/>
              </a:ext>
            </a:extLst>
          </p:cNvPr>
          <p:cNvSpPr>
            <a:spLocks noGrp="1"/>
          </p:cNvSpPr>
          <p:nvPr>
            <p:ph type="title"/>
          </p:nvPr>
        </p:nvSpPr>
        <p:spPr/>
        <p:txBody>
          <a:bodyPr/>
          <a:lstStyle/>
          <a:p>
            <a:r>
              <a:rPr lang="en-US" dirty="0"/>
              <a:t>Go parallel... or go home</a:t>
            </a:r>
          </a:p>
        </p:txBody>
      </p:sp>
      <p:sp>
        <p:nvSpPr>
          <p:cNvPr id="3" name="Content Placeholder 2">
            <a:extLst>
              <a:ext uri="{FF2B5EF4-FFF2-40B4-BE49-F238E27FC236}">
                <a16:creationId xmlns:a16="http://schemas.microsoft.com/office/drawing/2014/main" id="{6EF66C74-050B-4F76-BDA9-72878988BB00}"/>
              </a:ext>
            </a:extLst>
          </p:cNvPr>
          <p:cNvSpPr>
            <a:spLocks noGrp="1"/>
          </p:cNvSpPr>
          <p:nvPr>
            <p:ph idx="1"/>
          </p:nvPr>
        </p:nvSpPr>
        <p:spPr/>
        <p:txBody>
          <a:bodyPr vert="horz" lIns="91440" tIns="45720" rIns="91440" bIns="45720" rtlCol="0" anchor="t">
            <a:normAutofit/>
          </a:bodyPr>
          <a:lstStyle/>
          <a:p>
            <a:r>
              <a:rPr lang="en-US" dirty="0" err="1">
                <a:solidFill>
                  <a:srgbClr val="F8F9FA"/>
                </a:solidFill>
                <a:latin typeface="-apple-system"/>
                <a:ea typeface="-apple-system"/>
                <a:cs typeface="-apple-system"/>
              </a:rPr>
              <a:t>Dask</a:t>
            </a:r>
            <a:r>
              <a:rPr lang="en-US" dirty="0">
                <a:solidFill>
                  <a:srgbClr val="F8F9FA"/>
                </a:solidFill>
                <a:latin typeface="-apple-system"/>
                <a:ea typeface="-apple-system"/>
                <a:cs typeface="-apple-system"/>
              </a:rPr>
              <a:t> </a:t>
            </a:r>
            <a:endParaRPr lang="en-US" dirty="0">
              <a:solidFill>
                <a:srgbClr val="FFFFFF"/>
              </a:solidFill>
              <a:latin typeface="Tw Cen MT"/>
              <a:ea typeface="-apple-system"/>
              <a:cs typeface="-apple-system"/>
            </a:endParaRPr>
          </a:p>
          <a:p>
            <a:pPr lvl="1"/>
            <a:r>
              <a:rPr lang="en-US" dirty="0">
                <a:solidFill>
                  <a:srgbClr val="F8F9FA"/>
                </a:solidFill>
                <a:latin typeface="-apple-system"/>
                <a:ea typeface="-apple-system"/>
                <a:cs typeface="-apple-system"/>
              </a:rPr>
              <a:t>Provides advanced parallelism for analytics, enabling performance at scale</a:t>
            </a:r>
          </a:p>
          <a:p>
            <a:pPr lvl="1"/>
            <a:r>
              <a:rPr lang="en-US" dirty="0">
                <a:solidFill>
                  <a:srgbClr val="FFFFFF"/>
                </a:solidFill>
                <a:latin typeface="-apple-system"/>
              </a:rPr>
              <a:t>Uses existing Python APIs and data structures to make it easy to switch between </a:t>
            </a:r>
            <a:r>
              <a:rPr lang="en-US" dirty="0" err="1">
                <a:solidFill>
                  <a:srgbClr val="FFFFFF"/>
                </a:solidFill>
                <a:latin typeface="-apple-system"/>
              </a:rPr>
              <a:t>Numpy</a:t>
            </a:r>
            <a:r>
              <a:rPr lang="en-US" dirty="0">
                <a:solidFill>
                  <a:srgbClr val="FFFFFF"/>
                </a:solidFill>
                <a:latin typeface="-apple-system"/>
              </a:rPr>
              <a:t>, Pandas, </a:t>
            </a:r>
            <a:r>
              <a:rPr lang="en-US" dirty="0" err="1">
                <a:solidFill>
                  <a:srgbClr val="FFFFFF"/>
                </a:solidFill>
                <a:latin typeface="-apple-system"/>
              </a:rPr>
              <a:t>Scikit</a:t>
            </a:r>
            <a:r>
              <a:rPr lang="en-US" dirty="0">
                <a:solidFill>
                  <a:srgbClr val="FFFFFF"/>
                </a:solidFill>
                <a:latin typeface="-apple-system"/>
              </a:rPr>
              <a:t>-learn to their </a:t>
            </a:r>
            <a:r>
              <a:rPr lang="en-US" dirty="0" err="1">
                <a:solidFill>
                  <a:srgbClr val="FFFFFF"/>
                </a:solidFill>
                <a:latin typeface="-apple-system"/>
              </a:rPr>
              <a:t>Dask</a:t>
            </a:r>
            <a:r>
              <a:rPr lang="en-US" dirty="0">
                <a:solidFill>
                  <a:srgbClr val="FFFFFF"/>
                </a:solidFill>
                <a:latin typeface="-apple-system"/>
              </a:rPr>
              <a:t>-powered equivalents</a:t>
            </a:r>
          </a:p>
          <a:p>
            <a:r>
              <a:rPr lang="en-US" dirty="0" err="1">
                <a:solidFill>
                  <a:srgbClr val="FFFFFF"/>
                </a:solidFill>
                <a:latin typeface="-apple-system"/>
              </a:rPr>
              <a:t>Tensorflow</a:t>
            </a:r>
          </a:p>
          <a:p>
            <a:pPr lvl="1"/>
            <a:r>
              <a:rPr lang="en-US" dirty="0">
                <a:solidFill>
                  <a:srgbClr val="FFFFFF"/>
                </a:solidFill>
                <a:latin typeface="-apple-system"/>
              </a:rPr>
              <a:t>Parallelization is built right in</a:t>
            </a:r>
          </a:p>
        </p:txBody>
      </p:sp>
    </p:spTree>
    <p:extLst>
      <p:ext uri="{BB962C8B-B14F-4D97-AF65-F5344CB8AC3E}">
        <p14:creationId xmlns:p14="http://schemas.microsoft.com/office/powerpoint/2010/main" val="3747070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434FB-E3F6-4CE7-8C67-AF1A25DCE82C}"/>
              </a:ext>
            </a:extLst>
          </p:cNvPr>
          <p:cNvSpPr>
            <a:spLocks noGrp="1"/>
          </p:cNvSpPr>
          <p:nvPr>
            <p:ph type="title"/>
          </p:nvPr>
        </p:nvSpPr>
        <p:spPr/>
        <p:txBody>
          <a:bodyPr/>
          <a:lstStyle/>
          <a:p>
            <a:r>
              <a:rPr lang="en-US" dirty="0"/>
              <a:t>Package, and ship</a:t>
            </a:r>
          </a:p>
        </p:txBody>
      </p:sp>
      <p:sp>
        <p:nvSpPr>
          <p:cNvPr id="3" name="Content Placeholder 2">
            <a:extLst>
              <a:ext uri="{FF2B5EF4-FFF2-40B4-BE49-F238E27FC236}">
                <a16:creationId xmlns:a16="http://schemas.microsoft.com/office/drawing/2014/main" id="{78D30900-971D-418D-83F6-F8391750536C}"/>
              </a:ext>
            </a:extLst>
          </p:cNvPr>
          <p:cNvSpPr>
            <a:spLocks noGrp="1"/>
          </p:cNvSpPr>
          <p:nvPr>
            <p:ph idx="1"/>
          </p:nvPr>
        </p:nvSpPr>
        <p:spPr/>
        <p:txBody>
          <a:bodyPr vert="horz" lIns="91440" tIns="45720" rIns="91440" bIns="45720" rtlCol="0" anchor="t">
            <a:normAutofit/>
          </a:bodyPr>
          <a:lstStyle/>
          <a:p>
            <a:r>
              <a:rPr lang="en-US" dirty="0"/>
              <a:t>Once deployed and in product, the tasks of running and managing the model – such using containers and Kubernetes, scheduling, security, and upgrades – are automated.</a:t>
            </a:r>
          </a:p>
        </p:txBody>
      </p:sp>
    </p:spTree>
    <p:extLst>
      <p:ext uri="{BB962C8B-B14F-4D97-AF65-F5344CB8AC3E}">
        <p14:creationId xmlns:p14="http://schemas.microsoft.com/office/powerpoint/2010/main" val="9790243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5</TotalTime>
  <Words>0</Words>
  <Application>Microsoft Office PowerPoint</Application>
  <PresentationFormat>Widescreen</PresentationFormat>
  <Paragraphs>0</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Circuit</vt:lpstr>
      <vt:lpstr>Potential of ML</vt:lpstr>
      <vt:lpstr>Overview</vt:lpstr>
      <vt:lpstr>Model-Design guidelines</vt:lpstr>
      <vt:lpstr>ML growth trend has already surpassed Moore’s Law (1975)</vt:lpstr>
      <vt:lpstr>Model Scaling</vt:lpstr>
      <vt:lpstr>10x Scale</vt:lpstr>
      <vt:lpstr>Following on the heels...</vt:lpstr>
      <vt:lpstr>Go parallel... or go home</vt:lpstr>
      <vt:lpstr>Package, and ship</vt:lpstr>
      <vt:lpstr>Issues impacting ML Hardware design in the next five years</vt:lpstr>
      <vt:lpstr>Training vs inferencing</vt:lpstr>
      <vt:lpstr>Training overhead</vt:lpstr>
      <vt:lpstr>Batch size</vt:lpstr>
      <vt:lpstr>Empirical batch</vt:lpstr>
      <vt:lpstr>Large 'minibatch'</vt:lpstr>
      <vt:lpstr>Gradient Descent Options (review)</vt:lpstr>
      <vt:lpstr>Gradient descent</vt:lpstr>
      <vt:lpstr>SGD – Stochastic Gradient Descent</vt:lpstr>
      <vt:lpstr>Batch Gradient Descent </vt:lpstr>
      <vt:lpstr>Mini-Batch Gradient Descent </vt:lpstr>
      <vt:lpstr>Sparsity and embeddings (sparcity first)</vt:lpstr>
      <vt:lpstr>Mixture of experts</vt:lpstr>
      <vt:lpstr>embedding</vt:lpstr>
      <vt:lpstr>Quantization and Distillation</vt:lpstr>
      <vt:lpstr>Soft memory networks</vt:lpstr>
      <vt:lpstr>L2l – learning to learn</vt:lpstr>
      <vt:lpstr>CIFAR</vt:lpstr>
      <vt:lpstr>language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182</cp:revision>
  <dcterms:created xsi:type="dcterms:W3CDTF">2014-08-26T23:43:54Z</dcterms:created>
  <dcterms:modified xsi:type="dcterms:W3CDTF">2018-10-17T21:21:56Z</dcterms:modified>
</cp:coreProperties>
</file>