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9" r:id="rId4"/>
    <p:sldId id="261" r:id="rId5"/>
    <p:sldId id="260" r:id="rId6"/>
    <p:sldId id="258" r:id="rId7"/>
    <p:sldId id="264" r:id="rId8"/>
    <p:sldId id="263" r:id="rId9"/>
    <p:sldId id="257" r:id="rId10"/>
    <p:sldId id="266"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augmentation and self-driving cars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The failing of conventional wisdom</a:t>
            </a:r>
          </a:p>
        </p:txBody>
      </p:sp>
      <p:sp>
        <p:nvSpPr>
          <p:cNvPr id="4" name="TextBox 3">
            <a:extLst>
              <a:ext uri="{FF2B5EF4-FFF2-40B4-BE49-F238E27FC236}">
                <a16:creationId xmlns:a16="http://schemas.microsoft.com/office/drawing/2014/main" id="{8A2D549F-265D-4178-A7BA-EE73C58349B2}"/>
              </a:ext>
            </a:extLst>
          </p:cNvPr>
          <p:cNvSpPr txBox="1"/>
          <p:nvPr/>
        </p:nvSpPr>
        <p:spPr>
          <a:xfrm>
            <a:off x="9037607" y="506226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
        <p:nvSpPr>
          <p:cNvPr id="5" name="TextBox 4">
            <a:extLst>
              <a:ext uri="{FF2B5EF4-FFF2-40B4-BE49-F238E27FC236}">
                <a16:creationId xmlns:a16="http://schemas.microsoft.com/office/drawing/2014/main" id="{1043DD1A-AEC0-4B70-9F24-F99FA4188B69}"/>
              </a:ext>
            </a:extLst>
          </p:cNvPr>
          <p:cNvSpPr txBox="1"/>
          <p:nvPr/>
        </p:nvSpPr>
        <p:spPr>
          <a:xfrm>
            <a:off x="2323381" y="5565475"/>
            <a:ext cx="790467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Summary of content: https://towardsdatascience.com/when-conventional-wisdom-fails-revisiting-data-augmentation-for-self-driving-cars-4831998c5509</a:t>
            </a:r>
            <a:endParaRPr lang="en-US" sz="1200"/>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5523-A3D1-44F5-A78C-12B05B1B6085}"/>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9E0C3E21-5AC7-4CD8-9883-B88C47610991}"/>
              </a:ext>
            </a:extLst>
          </p:cNvPr>
          <p:cNvSpPr>
            <a:spLocks noGrp="1"/>
          </p:cNvSpPr>
          <p:nvPr>
            <p:ph idx="1"/>
          </p:nvPr>
        </p:nvSpPr>
        <p:spPr/>
        <p:txBody>
          <a:bodyPr vert="horz" lIns="91440" tIns="45720" rIns="91440" bIns="45720" rtlCol="0" anchor="t">
            <a:normAutofit fontScale="92500"/>
          </a:bodyPr>
          <a:lstStyle/>
          <a:p>
            <a:r>
              <a:rPr lang="en-US" dirty="0"/>
              <a:t>Self-driving car data can be so consistent that standard data </a:t>
            </a:r>
            <a:r>
              <a:rPr lang="en-US" dirty="0" err="1"/>
              <a:t>augmentors</a:t>
            </a:r>
            <a:r>
              <a:rPr lang="en-US" dirty="0"/>
              <a:t>, such as flip and crop, hurt performance more than they help. The intuition is simple: flipping training images doesn’t make sense because the cameras will always be at the same angle, and the car will always be on the right side of the road (US driving).</a:t>
            </a:r>
          </a:p>
          <a:p>
            <a:r>
              <a:rPr lang="en-US" dirty="0"/>
              <a:t>The car’s cameras will always be in the same location with the same field of view, this shifting and scaling forces overgeneralization. Overgeneralization hurts performance because the network wastes its predictive capacity learning about irrelevant scenarios.</a:t>
            </a:r>
          </a:p>
        </p:txBody>
      </p:sp>
    </p:spTree>
    <p:extLst>
      <p:ext uri="{BB962C8B-B14F-4D97-AF65-F5344CB8AC3E}">
        <p14:creationId xmlns:p14="http://schemas.microsoft.com/office/powerpoint/2010/main" val="34885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996C-A072-4ACC-93A4-A2587DA08168}"/>
              </a:ext>
            </a:extLst>
          </p:cNvPr>
          <p:cNvSpPr>
            <a:spLocks noGrp="1"/>
          </p:cNvSpPr>
          <p:nvPr>
            <p:ph type="title"/>
          </p:nvPr>
        </p:nvSpPr>
        <p:spPr/>
        <p:txBody>
          <a:bodyPr/>
          <a:lstStyle/>
          <a:p>
            <a:r>
              <a:rPr lang="en-US" dirty="0"/>
              <a:t>No image augmentation</a:t>
            </a:r>
          </a:p>
        </p:txBody>
      </p:sp>
      <p:sp>
        <p:nvSpPr>
          <p:cNvPr id="3" name="Content Placeholder 2">
            <a:extLst>
              <a:ext uri="{FF2B5EF4-FFF2-40B4-BE49-F238E27FC236}">
                <a16:creationId xmlns:a16="http://schemas.microsoft.com/office/drawing/2014/main" id="{E41E6A39-07FA-4433-9104-DAAAB3A400B1}"/>
              </a:ext>
            </a:extLst>
          </p:cNvPr>
          <p:cNvSpPr>
            <a:spLocks noGrp="1"/>
          </p:cNvSpPr>
          <p:nvPr>
            <p:ph idx="1"/>
          </p:nvPr>
        </p:nvSpPr>
        <p:spPr>
          <a:xfrm>
            <a:off x="1141412" y="2249487"/>
            <a:ext cx="5865962" cy="3627978"/>
          </a:xfrm>
        </p:spPr>
        <p:txBody>
          <a:bodyPr vert="horz" lIns="91440" tIns="45720" rIns="91440" bIns="45720" rtlCol="0" anchor="t">
            <a:normAutofit/>
          </a:bodyPr>
          <a:lstStyle/>
          <a:p>
            <a:r>
              <a:rPr lang="en-US" dirty="0"/>
              <a:t>The training set originally included images from two wide-angle cameras and a camera with a zoom lens. The zoom lens produces a scaling and shifting effect similar to crop augmentation. At test time, we only use the wide-angle cameras, so training on the zoom images forces the network to overgeneralize. </a:t>
            </a:r>
          </a:p>
        </p:txBody>
      </p:sp>
      <p:pic>
        <p:nvPicPr>
          <p:cNvPr id="4" name="Picture 4" descr="A screenshot of a cell phone&#10;&#10;Description generated with high confidence">
            <a:extLst>
              <a:ext uri="{FF2B5EF4-FFF2-40B4-BE49-F238E27FC236}">
                <a16:creationId xmlns:a16="http://schemas.microsoft.com/office/drawing/2014/main" id="{A71A8188-6A16-4E1A-9C92-A3524148F2B1}"/>
              </a:ext>
            </a:extLst>
          </p:cNvPr>
          <p:cNvPicPr>
            <a:picLocks noChangeAspect="1"/>
          </p:cNvPicPr>
          <p:nvPr/>
        </p:nvPicPr>
        <p:blipFill>
          <a:blip r:embed="rId2"/>
          <a:stretch>
            <a:fillRect/>
          </a:stretch>
        </p:blipFill>
        <p:spPr>
          <a:xfrm>
            <a:off x="7010401" y="2256527"/>
            <a:ext cx="4612256" cy="3452003"/>
          </a:xfrm>
          <a:prstGeom prst="rect">
            <a:avLst/>
          </a:prstGeom>
        </p:spPr>
      </p:pic>
    </p:spTree>
    <p:extLst>
      <p:ext uri="{BB962C8B-B14F-4D97-AF65-F5344CB8AC3E}">
        <p14:creationId xmlns:p14="http://schemas.microsoft.com/office/powerpoint/2010/main" val="109635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F093-F181-4E5C-847B-1C286D1693A7}"/>
              </a:ext>
            </a:extLst>
          </p:cNvPr>
          <p:cNvSpPr>
            <a:spLocks noGrp="1"/>
          </p:cNvSpPr>
          <p:nvPr>
            <p:ph type="title"/>
          </p:nvPr>
        </p:nvSpPr>
        <p:spPr/>
        <p:txBody>
          <a:bodyPr/>
          <a:lstStyle/>
          <a:p>
            <a:r>
              <a:rPr lang="en-US" dirty="0"/>
              <a:t>Cutout and hue jitter</a:t>
            </a:r>
          </a:p>
        </p:txBody>
      </p:sp>
      <p:sp>
        <p:nvSpPr>
          <p:cNvPr id="3" name="Content Placeholder 2">
            <a:extLst>
              <a:ext uri="{FF2B5EF4-FFF2-40B4-BE49-F238E27FC236}">
                <a16:creationId xmlns:a16="http://schemas.microsoft.com/office/drawing/2014/main" id="{F289B33D-9405-41A0-96C8-784443E90564}"/>
              </a:ext>
            </a:extLst>
          </p:cNvPr>
          <p:cNvSpPr>
            <a:spLocks noGrp="1"/>
          </p:cNvSpPr>
          <p:nvPr>
            <p:ph idx="1"/>
          </p:nvPr>
        </p:nvSpPr>
        <p:spPr/>
        <p:txBody>
          <a:bodyPr vert="horz" lIns="91440" tIns="45720" rIns="91440" bIns="45720" rtlCol="0" anchor="t">
            <a:normAutofit/>
          </a:bodyPr>
          <a:lstStyle/>
          <a:p>
            <a:r>
              <a:rPr lang="en-US" dirty="0"/>
              <a:t>Hue jitter simply shifts the hue of the input by a random amount. This helps the network generalize over colors (</a:t>
            </a:r>
            <a:r>
              <a:rPr lang="en-US" dirty="0" err="1"/>
              <a:t>ie</a:t>
            </a:r>
            <a:r>
              <a:rPr lang="en-US" dirty="0"/>
              <a:t>. a red car and a blue car should both be detected the same).</a:t>
            </a:r>
          </a:p>
          <a:p>
            <a:r>
              <a:rPr lang="en-US" dirty="0"/>
              <a:t>Cutout simulates obstructions. Obstructions are common in real-world driving data, and invariance to obstructions can help a network detect partially-occluded objects.</a:t>
            </a:r>
          </a:p>
        </p:txBody>
      </p:sp>
    </p:spTree>
    <p:extLst>
      <p:ext uri="{BB962C8B-B14F-4D97-AF65-F5344CB8AC3E}">
        <p14:creationId xmlns:p14="http://schemas.microsoft.com/office/powerpoint/2010/main" val="77266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9C2D-FF02-473D-A6B4-ADE45A9D7937}"/>
              </a:ext>
            </a:extLst>
          </p:cNvPr>
          <p:cNvSpPr>
            <a:spLocks noGrp="1"/>
          </p:cNvSpPr>
          <p:nvPr>
            <p:ph type="title"/>
          </p:nvPr>
        </p:nvSpPr>
        <p:spPr/>
        <p:txBody>
          <a:bodyPr/>
          <a:lstStyle/>
          <a:p>
            <a:r>
              <a:rPr lang="en-US" dirty="0"/>
              <a:t>Targeted image augmentation</a:t>
            </a:r>
          </a:p>
        </p:txBody>
      </p:sp>
      <p:pic>
        <p:nvPicPr>
          <p:cNvPr id="4" name="Picture 4" descr="A screenshot of a cell phone&#10;&#10;Description generated with high confidence">
            <a:extLst>
              <a:ext uri="{FF2B5EF4-FFF2-40B4-BE49-F238E27FC236}">
                <a16:creationId xmlns:a16="http://schemas.microsoft.com/office/drawing/2014/main" id="{DDB67531-C711-4CBA-BDA9-3016E87D72AD}"/>
              </a:ext>
            </a:extLst>
          </p:cNvPr>
          <p:cNvPicPr>
            <a:picLocks noGrp="1" noChangeAspect="1"/>
          </p:cNvPicPr>
          <p:nvPr>
            <p:ph idx="1"/>
          </p:nvPr>
        </p:nvPicPr>
        <p:blipFill>
          <a:blip r:embed="rId2"/>
          <a:stretch>
            <a:fillRect/>
          </a:stretch>
        </p:blipFill>
        <p:spPr>
          <a:xfrm>
            <a:off x="2899382" y="1775034"/>
            <a:ext cx="6404435" cy="4806921"/>
          </a:xfrm>
          <a:prstGeom prst="rect">
            <a:avLst/>
          </a:prstGeom>
        </p:spPr>
      </p:pic>
    </p:spTree>
    <p:extLst>
      <p:ext uri="{BB962C8B-B14F-4D97-AF65-F5344CB8AC3E}">
        <p14:creationId xmlns:p14="http://schemas.microsoft.com/office/powerpoint/2010/main" val="409686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64A8-9E08-4F07-96EB-341CB7F6C22D}"/>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C4EBF3A7-8489-4023-B01A-F0E0D14FD963}"/>
              </a:ext>
            </a:extLst>
          </p:cNvPr>
          <p:cNvSpPr>
            <a:spLocks noGrp="1"/>
          </p:cNvSpPr>
          <p:nvPr>
            <p:ph idx="1"/>
          </p:nvPr>
        </p:nvSpPr>
        <p:spPr/>
        <p:txBody>
          <a:bodyPr vert="horz" lIns="91440" tIns="45720" rIns="91440" bIns="45720" rtlCol="0" anchor="t">
            <a:normAutofit/>
          </a:bodyPr>
          <a:lstStyle/>
          <a:p>
            <a:r>
              <a:rPr lang="en-US" dirty="0"/>
              <a:t>The field of machine learning has many similar “generic best practices,” such as how to set the learning rate, which optimizer to use, and how to initialize models. It’s important for ML practitioners to continually revisit assumptions about how to train models, especially when building for specific applications.</a:t>
            </a:r>
          </a:p>
        </p:txBody>
      </p:sp>
    </p:spTree>
    <p:extLst>
      <p:ext uri="{BB962C8B-B14F-4D97-AF65-F5344CB8AC3E}">
        <p14:creationId xmlns:p14="http://schemas.microsoft.com/office/powerpoint/2010/main" val="316421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DD89-3367-426A-83E0-400718378B6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2AADA3-1622-4671-8084-67F3B01B39E2}"/>
              </a:ext>
            </a:extLst>
          </p:cNvPr>
          <p:cNvSpPr>
            <a:spLocks noGrp="1"/>
          </p:cNvSpPr>
          <p:nvPr>
            <p:ph idx="1"/>
          </p:nvPr>
        </p:nvSpPr>
        <p:spPr>
          <a:xfrm>
            <a:off x="1141412" y="2249487"/>
            <a:ext cx="4155056" cy="3541714"/>
          </a:xfrm>
        </p:spPr>
        <p:txBody>
          <a:bodyPr vert="horz" lIns="91440" tIns="45720" rIns="91440" bIns="45720" rtlCol="0" anchor="t">
            <a:normAutofit/>
          </a:bodyPr>
          <a:lstStyle/>
          <a:p>
            <a:r>
              <a:rPr lang="en-US" dirty="0" err="1"/>
              <a:t>DeepScale</a:t>
            </a:r>
            <a:r>
              <a:rPr lang="en-US" dirty="0"/>
              <a:t> is constantly looking for ways to boost the performance of our object detection models. </a:t>
            </a:r>
          </a:p>
        </p:txBody>
      </p:sp>
      <p:pic>
        <p:nvPicPr>
          <p:cNvPr id="4" name="Picture 4" descr="A sign on the side of a road&#10;&#10;Description generated with very high confidence">
            <a:extLst>
              <a:ext uri="{FF2B5EF4-FFF2-40B4-BE49-F238E27FC236}">
                <a16:creationId xmlns:a16="http://schemas.microsoft.com/office/drawing/2014/main" id="{87980185-7C43-4618-9B47-90575DCF0168}"/>
              </a:ext>
            </a:extLst>
          </p:cNvPr>
          <p:cNvPicPr>
            <a:picLocks noChangeAspect="1"/>
          </p:cNvPicPr>
          <p:nvPr/>
        </p:nvPicPr>
        <p:blipFill>
          <a:blip r:embed="rId2"/>
          <a:stretch>
            <a:fillRect/>
          </a:stretch>
        </p:blipFill>
        <p:spPr>
          <a:xfrm>
            <a:off x="5515155" y="2254909"/>
            <a:ext cx="5546784" cy="3124559"/>
          </a:xfrm>
          <a:prstGeom prst="rect">
            <a:avLst/>
          </a:prstGeom>
        </p:spPr>
      </p:pic>
    </p:spTree>
    <p:extLst>
      <p:ext uri="{BB962C8B-B14F-4D97-AF65-F5344CB8AC3E}">
        <p14:creationId xmlns:p14="http://schemas.microsoft.com/office/powerpoint/2010/main" val="15884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9337-9D4F-48D9-9113-DF5A9165EB4C}"/>
              </a:ext>
            </a:extLst>
          </p:cNvPr>
          <p:cNvSpPr>
            <a:spLocks noGrp="1"/>
          </p:cNvSpPr>
          <p:nvPr>
            <p:ph type="title"/>
          </p:nvPr>
        </p:nvSpPr>
        <p:spPr/>
        <p:txBody>
          <a:bodyPr/>
          <a:lstStyle/>
          <a:p>
            <a:r>
              <a:rPr lang="en-US" dirty="0"/>
              <a:t>Simple image </a:t>
            </a:r>
            <a:r>
              <a:rPr lang="en-US" dirty="0" err="1"/>
              <a:t>augementation</a:t>
            </a:r>
          </a:p>
        </p:txBody>
      </p:sp>
      <p:sp>
        <p:nvSpPr>
          <p:cNvPr id="3" name="Content Placeholder 2">
            <a:extLst>
              <a:ext uri="{FF2B5EF4-FFF2-40B4-BE49-F238E27FC236}">
                <a16:creationId xmlns:a16="http://schemas.microsoft.com/office/drawing/2014/main" id="{6B983F13-AD66-4431-89D0-E7252A6FC2D6}"/>
              </a:ext>
            </a:extLst>
          </p:cNvPr>
          <p:cNvSpPr>
            <a:spLocks noGrp="1"/>
          </p:cNvSpPr>
          <p:nvPr>
            <p:ph idx="1"/>
          </p:nvPr>
        </p:nvSpPr>
        <p:spPr/>
        <p:txBody>
          <a:bodyPr vert="horz" lIns="91440" tIns="45720" rIns="91440" bIns="45720" rtlCol="0" anchor="t">
            <a:normAutofit/>
          </a:bodyPr>
          <a:lstStyle/>
          <a:p>
            <a:r>
              <a:rPr lang="en-US" dirty="0"/>
              <a:t>Cutout blacks out a randomly-located square in the input image.</a:t>
            </a:r>
          </a:p>
        </p:txBody>
      </p:sp>
      <p:pic>
        <p:nvPicPr>
          <p:cNvPr id="4" name="Picture 4" descr="A picture containing photo, different, showing, show&#10;&#10;Description generated with very high confidence">
            <a:extLst>
              <a:ext uri="{FF2B5EF4-FFF2-40B4-BE49-F238E27FC236}">
                <a16:creationId xmlns:a16="http://schemas.microsoft.com/office/drawing/2014/main" id="{94571EBA-9118-4601-9315-80722D6973E6}"/>
              </a:ext>
            </a:extLst>
          </p:cNvPr>
          <p:cNvPicPr>
            <a:picLocks noChangeAspect="1"/>
          </p:cNvPicPr>
          <p:nvPr/>
        </p:nvPicPr>
        <p:blipFill>
          <a:blip r:embed="rId2"/>
          <a:stretch>
            <a:fillRect/>
          </a:stretch>
        </p:blipFill>
        <p:spPr>
          <a:xfrm>
            <a:off x="1561381" y="2963865"/>
            <a:ext cx="4152181" cy="2511779"/>
          </a:xfrm>
          <a:prstGeom prst="rect">
            <a:avLst/>
          </a:prstGeom>
        </p:spPr>
      </p:pic>
      <p:pic>
        <p:nvPicPr>
          <p:cNvPr id="6" name="Picture 6" descr="A police officer on a motorcycle on a city street&#10;&#10;Description generated with very high confidence">
            <a:extLst>
              <a:ext uri="{FF2B5EF4-FFF2-40B4-BE49-F238E27FC236}">
                <a16:creationId xmlns:a16="http://schemas.microsoft.com/office/drawing/2014/main" id="{B52F1B0F-6ED5-42E3-B867-DA41D4013716}"/>
              </a:ext>
            </a:extLst>
          </p:cNvPr>
          <p:cNvPicPr>
            <a:picLocks noChangeAspect="1"/>
          </p:cNvPicPr>
          <p:nvPr/>
        </p:nvPicPr>
        <p:blipFill>
          <a:blip r:embed="rId3"/>
          <a:stretch>
            <a:fillRect/>
          </a:stretch>
        </p:blipFill>
        <p:spPr>
          <a:xfrm>
            <a:off x="6190891" y="2960870"/>
            <a:ext cx="3735237" cy="2517770"/>
          </a:xfrm>
          <a:prstGeom prst="rect">
            <a:avLst/>
          </a:prstGeom>
        </p:spPr>
      </p:pic>
    </p:spTree>
    <p:extLst>
      <p:ext uri="{BB962C8B-B14F-4D97-AF65-F5344CB8AC3E}">
        <p14:creationId xmlns:p14="http://schemas.microsoft.com/office/powerpoint/2010/main" val="198046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C968-C9AE-45A1-BE9E-C24D42C3F767}"/>
              </a:ext>
            </a:extLst>
          </p:cNvPr>
          <p:cNvSpPr>
            <a:spLocks noGrp="1"/>
          </p:cNvSpPr>
          <p:nvPr>
            <p:ph type="title"/>
          </p:nvPr>
        </p:nvSpPr>
        <p:spPr/>
        <p:txBody>
          <a:bodyPr/>
          <a:lstStyle/>
          <a:p>
            <a:r>
              <a:rPr lang="en-US" dirty="0"/>
              <a:t>Unexpected results...</a:t>
            </a:r>
          </a:p>
        </p:txBody>
      </p:sp>
      <p:sp>
        <p:nvSpPr>
          <p:cNvPr id="3" name="Content Placeholder 2">
            <a:extLst>
              <a:ext uri="{FF2B5EF4-FFF2-40B4-BE49-F238E27FC236}">
                <a16:creationId xmlns:a16="http://schemas.microsoft.com/office/drawing/2014/main" id="{D9E2252D-F015-411C-8A64-C50540273F71}"/>
              </a:ext>
            </a:extLst>
          </p:cNvPr>
          <p:cNvSpPr>
            <a:spLocks noGrp="1"/>
          </p:cNvSpPr>
          <p:nvPr>
            <p:ph idx="1"/>
          </p:nvPr>
        </p:nvSpPr>
        <p:spPr/>
        <p:txBody>
          <a:bodyPr vert="horz" lIns="91440" tIns="45720" rIns="91440" bIns="45720" rtlCol="0" anchor="t">
            <a:normAutofit/>
          </a:bodyPr>
          <a:lstStyle/>
          <a:p>
            <a:r>
              <a:rPr lang="en-US" dirty="0"/>
              <a:t>When applied it to the data, the model performance decreased.</a:t>
            </a:r>
          </a:p>
          <a:p>
            <a:r>
              <a:rPr lang="en-US" dirty="0"/>
              <a:t>A search of the data pipeline for the problem resulted in finding that all of the "</a:t>
            </a:r>
            <a:r>
              <a:rPr lang="en-US" dirty="0" err="1"/>
              <a:t>augmentors</a:t>
            </a:r>
            <a:r>
              <a:rPr lang="en-US" dirty="0"/>
              <a:t>" that were already in place were hurting performance immensely.</a:t>
            </a:r>
          </a:p>
        </p:txBody>
      </p:sp>
    </p:spTree>
    <p:extLst>
      <p:ext uri="{BB962C8B-B14F-4D97-AF65-F5344CB8AC3E}">
        <p14:creationId xmlns:p14="http://schemas.microsoft.com/office/powerpoint/2010/main" val="334908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BE74-B118-4374-B9A9-49825D831B5A}"/>
              </a:ext>
            </a:extLst>
          </p:cNvPr>
          <p:cNvSpPr>
            <a:spLocks noGrp="1"/>
          </p:cNvSpPr>
          <p:nvPr>
            <p:ph type="title"/>
          </p:nvPr>
        </p:nvSpPr>
        <p:spPr/>
        <p:txBody>
          <a:bodyPr/>
          <a:lstStyle/>
          <a:p>
            <a:r>
              <a:rPr lang="en-US" dirty="0"/>
              <a:t>culprit</a:t>
            </a:r>
          </a:p>
        </p:txBody>
      </p:sp>
      <p:sp>
        <p:nvSpPr>
          <p:cNvPr id="3" name="Content Placeholder 2">
            <a:extLst>
              <a:ext uri="{FF2B5EF4-FFF2-40B4-BE49-F238E27FC236}">
                <a16:creationId xmlns:a16="http://schemas.microsoft.com/office/drawing/2014/main" id="{03806E31-ACF4-4C92-AA72-BB7BEEAA7B17}"/>
              </a:ext>
            </a:extLst>
          </p:cNvPr>
          <p:cNvSpPr>
            <a:spLocks noGrp="1"/>
          </p:cNvSpPr>
          <p:nvPr>
            <p:ph idx="1"/>
          </p:nvPr>
        </p:nvSpPr>
        <p:spPr>
          <a:xfrm>
            <a:off x="1141412" y="2249487"/>
            <a:ext cx="3522452" cy="3541714"/>
          </a:xfrm>
        </p:spPr>
        <p:txBody>
          <a:bodyPr vert="horz" lIns="91440" tIns="45720" rIns="91440" bIns="45720" rtlCol="0" anchor="t">
            <a:normAutofit lnSpcReduction="10000"/>
          </a:bodyPr>
          <a:lstStyle/>
          <a:p>
            <a:r>
              <a:rPr lang="en-US" dirty="0"/>
              <a:t>using flip, crop, and weight decay regularization — a standard scheme for object detection tasks, resulted in a 13% decrease of model performance.</a:t>
            </a:r>
          </a:p>
        </p:txBody>
      </p:sp>
      <p:pic>
        <p:nvPicPr>
          <p:cNvPr id="4" name="Picture 4" descr="A screenshot of a cell phone&#10;&#10;Description generated with very high confidence">
            <a:extLst>
              <a:ext uri="{FF2B5EF4-FFF2-40B4-BE49-F238E27FC236}">
                <a16:creationId xmlns:a16="http://schemas.microsoft.com/office/drawing/2014/main" id="{541E0D0D-3CD6-4C71-ACE1-BA886A993F8C}"/>
              </a:ext>
            </a:extLst>
          </p:cNvPr>
          <p:cNvPicPr>
            <a:picLocks noChangeAspect="1"/>
          </p:cNvPicPr>
          <p:nvPr/>
        </p:nvPicPr>
        <p:blipFill>
          <a:blip r:embed="rId2"/>
          <a:stretch>
            <a:fillRect/>
          </a:stretch>
        </p:blipFill>
        <p:spPr>
          <a:xfrm>
            <a:off x="4436853" y="976941"/>
            <a:ext cx="6625086" cy="5004757"/>
          </a:xfrm>
          <a:prstGeom prst="rect">
            <a:avLst/>
          </a:prstGeom>
        </p:spPr>
      </p:pic>
    </p:spTree>
    <p:extLst>
      <p:ext uri="{BB962C8B-B14F-4D97-AF65-F5344CB8AC3E}">
        <p14:creationId xmlns:p14="http://schemas.microsoft.com/office/powerpoint/2010/main" val="329767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5FB5-6A9A-450B-9A9A-848BDD800136}"/>
              </a:ext>
            </a:extLst>
          </p:cNvPr>
          <p:cNvSpPr>
            <a:spLocks noGrp="1"/>
          </p:cNvSpPr>
          <p:nvPr>
            <p:ph type="title"/>
          </p:nvPr>
        </p:nvSpPr>
        <p:spPr/>
        <p:txBody>
          <a:bodyPr/>
          <a:lstStyle/>
          <a:p>
            <a:r>
              <a:rPr lang="en-US" dirty="0"/>
              <a:t>purpose of image augmentation</a:t>
            </a:r>
          </a:p>
        </p:txBody>
      </p:sp>
      <p:sp>
        <p:nvSpPr>
          <p:cNvPr id="3" name="Content Placeholder 2">
            <a:extLst>
              <a:ext uri="{FF2B5EF4-FFF2-40B4-BE49-F238E27FC236}">
                <a16:creationId xmlns:a16="http://schemas.microsoft.com/office/drawing/2014/main" id="{54D5F9D4-8A35-4969-9264-E21519C03999}"/>
              </a:ext>
            </a:extLst>
          </p:cNvPr>
          <p:cNvSpPr>
            <a:spLocks noGrp="1"/>
          </p:cNvSpPr>
          <p:nvPr>
            <p:ph idx="1"/>
          </p:nvPr>
        </p:nvSpPr>
        <p:spPr/>
        <p:txBody>
          <a:bodyPr vert="horz" lIns="91440" tIns="45720" rIns="91440" bIns="45720" rtlCol="0" anchor="t">
            <a:normAutofit/>
          </a:bodyPr>
          <a:lstStyle/>
          <a:p>
            <a:r>
              <a:rPr lang="en-US" dirty="0"/>
              <a:t>Overfitting is a common problem for deep neural networks.</a:t>
            </a:r>
          </a:p>
          <a:p>
            <a:r>
              <a:rPr lang="en-US" dirty="0"/>
              <a:t>ML systems can memorize unintended properties of the dataset instead of learning meaningful, general information about the world.</a:t>
            </a:r>
          </a:p>
          <a:p>
            <a:r>
              <a:rPr lang="en-US" dirty="0"/>
              <a:t>Overfit networks fail to yield useful results when given new, real-world data.</a:t>
            </a:r>
          </a:p>
        </p:txBody>
      </p:sp>
    </p:spTree>
    <p:extLst>
      <p:ext uri="{BB962C8B-B14F-4D97-AF65-F5344CB8AC3E}">
        <p14:creationId xmlns:p14="http://schemas.microsoft.com/office/powerpoint/2010/main" val="185412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8DF8-B10F-44FD-9F75-135C9E800914}"/>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4E71921D-48E2-4090-8AEC-B349E2F704F8}"/>
              </a:ext>
            </a:extLst>
          </p:cNvPr>
          <p:cNvSpPr>
            <a:spLocks noGrp="1"/>
          </p:cNvSpPr>
          <p:nvPr>
            <p:ph idx="1"/>
          </p:nvPr>
        </p:nvSpPr>
        <p:spPr/>
        <p:txBody>
          <a:bodyPr vert="horz" lIns="91440" tIns="45720" rIns="91440" bIns="45720" rtlCol="0" anchor="t">
            <a:normAutofit/>
          </a:bodyPr>
          <a:lstStyle/>
          <a:p>
            <a:r>
              <a:rPr lang="en-US" dirty="0"/>
              <a:t>To address overfitting, it is common to “augment” the training data. </a:t>
            </a:r>
            <a:endParaRPr lang="en-US"/>
          </a:p>
          <a:p>
            <a:r>
              <a:rPr lang="en-US" dirty="0"/>
              <a:t>Common methods for augmenting visual data include randomly flipping images horizontally (flip), shifting their hues (hue jitter) or cropping random sections (crop).</a:t>
            </a:r>
          </a:p>
          <a:p>
            <a:r>
              <a:rPr lang="en-US" dirty="0" err="1"/>
              <a:t>Augmentors</a:t>
            </a:r>
            <a:r>
              <a:rPr lang="en-US" dirty="0"/>
              <a:t> like flip, hue jitter and crop help to combat overfitting because they improve a network’s ability to generalize. </a:t>
            </a:r>
          </a:p>
        </p:txBody>
      </p:sp>
    </p:spTree>
    <p:extLst>
      <p:ext uri="{BB962C8B-B14F-4D97-AF65-F5344CB8AC3E}">
        <p14:creationId xmlns:p14="http://schemas.microsoft.com/office/powerpoint/2010/main" val="350194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70AA-6A79-44C7-8D5D-B3D4CFFDDF2D}"/>
              </a:ext>
            </a:extLst>
          </p:cNvPr>
          <p:cNvSpPr>
            <a:spLocks noGrp="1"/>
          </p:cNvSpPr>
          <p:nvPr>
            <p:ph type="title"/>
          </p:nvPr>
        </p:nvSpPr>
        <p:spPr/>
        <p:txBody>
          <a:bodyPr/>
          <a:lstStyle/>
          <a:p>
            <a:r>
              <a:rPr lang="en-US" dirty="0"/>
              <a:t>General image identification</a:t>
            </a:r>
          </a:p>
        </p:txBody>
      </p:sp>
      <p:sp>
        <p:nvSpPr>
          <p:cNvPr id="3" name="Content Placeholder 2">
            <a:extLst>
              <a:ext uri="{FF2B5EF4-FFF2-40B4-BE49-F238E27FC236}">
                <a16:creationId xmlns:a16="http://schemas.microsoft.com/office/drawing/2014/main" id="{6BC82C66-74FA-4E3F-9859-7BDB34EC4337}"/>
              </a:ext>
            </a:extLst>
          </p:cNvPr>
          <p:cNvSpPr>
            <a:spLocks noGrp="1"/>
          </p:cNvSpPr>
          <p:nvPr>
            <p:ph idx="1"/>
          </p:nvPr>
        </p:nvSpPr>
        <p:spPr/>
        <p:txBody>
          <a:bodyPr vert="horz" lIns="91440" tIns="45720" rIns="91440" bIns="45720" rtlCol="0" anchor="t">
            <a:normAutofit/>
          </a:bodyPr>
          <a:lstStyle/>
          <a:p>
            <a:r>
              <a:rPr lang="en-US" dirty="0"/>
              <a:t>Many datasets contain images aggregated from many sources, taken from different cameras in various conditions, networks need to generalize over many factors to perform well.</a:t>
            </a:r>
          </a:p>
          <a:p>
            <a:r>
              <a:rPr lang="en-US" dirty="0"/>
              <a:t>Using many data </a:t>
            </a:r>
            <a:r>
              <a:rPr lang="en-US" dirty="0" err="1"/>
              <a:t>augmentors</a:t>
            </a:r>
            <a:r>
              <a:rPr lang="en-US" dirty="0"/>
              <a:t>,  can train networks to generalize over all of these variables.</a:t>
            </a:r>
          </a:p>
        </p:txBody>
      </p:sp>
    </p:spTree>
    <p:extLst>
      <p:ext uri="{BB962C8B-B14F-4D97-AF65-F5344CB8AC3E}">
        <p14:creationId xmlns:p14="http://schemas.microsoft.com/office/powerpoint/2010/main" val="337681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D213-DEA1-49DA-9A01-4F4013AFE191}"/>
              </a:ext>
            </a:extLst>
          </p:cNvPr>
          <p:cNvSpPr>
            <a:spLocks noGrp="1"/>
          </p:cNvSpPr>
          <p:nvPr>
            <p:ph type="title"/>
          </p:nvPr>
        </p:nvSpPr>
        <p:spPr/>
        <p:txBody>
          <a:bodyPr/>
          <a:lstStyle/>
          <a:p>
            <a:r>
              <a:rPr lang="en-US" dirty="0"/>
              <a:t>Self-driving images are different</a:t>
            </a:r>
          </a:p>
        </p:txBody>
      </p:sp>
      <p:sp>
        <p:nvSpPr>
          <p:cNvPr id="3" name="Content Placeholder 2">
            <a:extLst>
              <a:ext uri="{FF2B5EF4-FFF2-40B4-BE49-F238E27FC236}">
                <a16:creationId xmlns:a16="http://schemas.microsoft.com/office/drawing/2014/main" id="{E553AC39-62C3-4544-895D-7D90E69B7A32}"/>
              </a:ext>
            </a:extLst>
          </p:cNvPr>
          <p:cNvSpPr>
            <a:spLocks noGrp="1"/>
          </p:cNvSpPr>
          <p:nvPr>
            <p:ph idx="1"/>
          </p:nvPr>
        </p:nvSpPr>
        <p:spPr/>
        <p:txBody>
          <a:bodyPr vert="horz" lIns="91440" tIns="45720" rIns="91440" bIns="45720" rtlCol="0" anchor="t">
            <a:normAutofit/>
          </a:bodyPr>
          <a:lstStyle/>
          <a:p>
            <a:r>
              <a:rPr lang="en-US" dirty="0"/>
              <a:t>Cars generally have consistent pose with respect to other vehicles and road objects.</a:t>
            </a:r>
          </a:p>
          <a:p>
            <a:r>
              <a:rPr lang="en-US" dirty="0"/>
              <a:t>All images come from the same cameras, mounted at the same positions and angles.</a:t>
            </a:r>
          </a:p>
          <a:p>
            <a:r>
              <a:rPr lang="en-US" dirty="0"/>
              <a:t>A neural net in a self-driving car doesn’t have to worry about generalizing over these properties. Because of this, </a:t>
            </a:r>
            <a:r>
              <a:rPr lang="en-US" i="1" dirty="0"/>
              <a:t>it can actually be beneficial to overfit to the specific camera properties of a system.</a:t>
            </a:r>
            <a:endParaRPr lang="en-US" dirty="0"/>
          </a:p>
        </p:txBody>
      </p:sp>
    </p:spTree>
    <p:extLst>
      <p:ext uri="{BB962C8B-B14F-4D97-AF65-F5344CB8AC3E}">
        <p14:creationId xmlns:p14="http://schemas.microsoft.com/office/powerpoint/2010/main" val="2051783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Data augmentation and self-driving cars</vt:lpstr>
      <vt:lpstr>Introduction</vt:lpstr>
      <vt:lpstr>Simple image augementation</vt:lpstr>
      <vt:lpstr>Unexpected results...</vt:lpstr>
      <vt:lpstr>culprit</vt:lpstr>
      <vt:lpstr>purpose of image augmentation</vt:lpstr>
      <vt:lpstr>overfitting</vt:lpstr>
      <vt:lpstr>General image identification</vt:lpstr>
      <vt:lpstr>Self-driving images are different</vt:lpstr>
      <vt:lpstr>consistency</vt:lpstr>
      <vt:lpstr>No image augmentation</vt:lpstr>
      <vt:lpstr>Cutout and hue jitter</vt:lpstr>
      <vt:lpstr>Targeted image augmentation</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194</cp:revision>
  <dcterms:created xsi:type="dcterms:W3CDTF">2014-08-26T23:43:54Z</dcterms:created>
  <dcterms:modified xsi:type="dcterms:W3CDTF">2018-10-17T21:22:29Z</dcterms:modified>
</cp:coreProperties>
</file>