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60" r:id="rId6"/>
    <p:sldId id="263" r:id="rId7"/>
    <p:sldId id="259" r:id="rId8"/>
    <p:sldId id="275" r:id="rId9"/>
    <p:sldId id="276" r:id="rId10"/>
    <p:sldId id="277" r:id="rId11"/>
    <p:sldId id="258" r:id="rId12"/>
    <p:sldId id="264" r:id="rId13"/>
    <p:sldId id="265" r:id="rId14"/>
    <p:sldId id="266" r:id="rId15"/>
    <p:sldId id="267" r:id="rId16"/>
    <p:sldId id="268" r:id="rId17"/>
    <p:sldId id="269" r:id="rId18"/>
    <p:sldId id="284" r:id="rId19"/>
    <p:sldId id="270" r:id="rId20"/>
    <p:sldId id="271" r:id="rId21"/>
    <p:sldId id="272" r:id="rId22"/>
    <p:sldId id="273" r:id="rId23"/>
    <p:sldId id="285" r:id="rId24"/>
    <p:sldId id="274" r:id="rId25"/>
    <p:sldId id="279" r:id="rId26"/>
    <p:sldId id="280" r:id="rId27"/>
    <p:sldId id="278" r:id="rId28"/>
    <p:sldId id="281" r:id="rId29"/>
    <p:sldId id="282"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FLOPS" TargetMode="External"/><Relationship Id="rId2" Type="http://schemas.openxmlformats.org/officeDocument/2006/relationships/hyperlink" Target="https://en.wikipedia.org/wiki/Hyperparameter_optimization#Grid_search"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ea typeface="+mj-lt"/>
                <a:cs typeface="+mj-lt"/>
              </a:rPr>
              <a:t>EfficientNet</a:t>
            </a:r>
            <a:r>
              <a:rPr lang="en-US" dirty="0">
                <a:ea typeface="+mj-lt"/>
                <a:cs typeface="+mj-lt"/>
              </a:rPr>
              <a:t>  </a:t>
            </a:r>
            <a:endParaRPr lang="en-US" dirty="0"/>
          </a:p>
        </p:txBody>
      </p:sp>
      <p:sp>
        <p:nvSpPr>
          <p:cNvPr id="3" name="Subtitle 2"/>
          <p:cNvSpPr>
            <a:spLocks noGrp="1"/>
          </p:cNvSpPr>
          <p:nvPr>
            <p:ph type="subTitle" idx="1"/>
          </p:nvPr>
        </p:nvSpPr>
        <p:spPr/>
        <p:txBody>
          <a:bodyPr/>
          <a:lstStyle/>
          <a:p>
            <a:r>
              <a:rPr lang="en-US" dirty="0"/>
              <a:t>Rethinking Model Scaling for Convolutional Neural Networks</a:t>
            </a:r>
          </a:p>
        </p:txBody>
      </p:sp>
      <p:sp>
        <p:nvSpPr>
          <p:cNvPr id="4" name="TextBox 3">
            <a:extLst>
              <a:ext uri="{FF2B5EF4-FFF2-40B4-BE49-F238E27FC236}">
                <a16:creationId xmlns:a16="http://schemas.microsoft.com/office/drawing/2014/main" id="{9186ED2E-409E-4B1D-BB46-B24A432C7F84}"/>
              </a:ext>
            </a:extLst>
          </p:cNvPr>
          <p:cNvSpPr txBox="1"/>
          <p:nvPr/>
        </p:nvSpPr>
        <p:spPr>
          <a:xfrm>
            <a:off x="1158815" y="5644551"/>
            <a:ext cx="90548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Presentation based on the paper: </a:t>
            </a:r>
            <a:r>
              <a:rPr lang="en-US" dirty="0">
                <a:ea typeface="+mn-lt"/>
                <a:cs typeface="+mn-lt"/>
              </a:rPr>
              <a:t>https://arxiv.org/pdf/1905.11946.pdf</a:t>
            </a:r>
            <a:endParaRPr lang="en-US" dirty="0"/>
          </a:p>
        </p:txBody>
      </p:sp>
      <p:sp>
        <p:nvSpPr>
          <p:cNvPr id="5" name="TextBox 4">
            <a:extLst>
              <a:ext uri="{FF2B5EF4-FFF2-40B4-BE49-F238E27FC236}">
                <a16:creationId xmlns:a16="http://schemas.microsoft.com/office/drawing/2014/main" id="{B4679664-FC2D-4BE2-A163-3EFAB03161B7}"/>
              </a:ext>
            </a:extLst>
          </p:cNvPr>
          <p:cNvSpPr txBox="1"/>
          <p:nvPr/>
        </p:nvSpPr>
        <p:spPr>
          <a:xfrm>
            <a:off x="9554294" y="60749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 </a:t>
            </a:r>
            <a:r>
              <a:rPr lang="en-US" dirty="0" err="1"/>
              <a:t>Olafsen</a:t>
            </a:r>
          </a:p>
        </p:txBody>
      </p: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E401-6BF8-4190-9201-2A5EC2CC7556}"/>
              </a:ext>
            </a:extLst>
          </p:cNvPr>
          <p:cNvSpPr>
            <a:spLocks noGrp="1"/>
          </p:cNvSpPr>
          <p:nvPr>
            <p:ph type="title"/>
          </p:nvPr>
        </p:nvSpPr>
        <p:spPr/>
        <p:txBody>
          <a:bodyPr/>
          <a:lstStyle/>
          <a:p>
            <a:r>
              <a:rPr lang="en-US" dirty="0"/>
              <a:t>Scaling Resolution Issues</a:t>
            </a:r>
          </a:p>
        </p:txBody>
      </p:sp>
      <p:sp>
        <p:nvSpPr>
          <p:cNvPr id="3" name="Content Placeholder 2">
            <a:extLst>
              <a:ext uri="{FF2B5EF4-FFF2-40B4-BE49-F238E27FC236}">
                <a16:creationId xmlns:a16="http://schemas.microsoft.com/office/drawing/2014/main" id="{CCDB441C-1734-4B3E-8E92-233BF14827F3}"/>
              </a:ext>
            </a:extLst>
          </p:cNvPr>
          <p:cNvSpPr>
            <a:spLocks noGrp="1"/>
          </p:cNvSpPr>
          <p:nvPr>
            <p:ph idx="1"/>
          </p:nvPr>
        </p:nvSpPr>
        <p:spPr/>
        <p:txBody>
          <a:bodyPr vert="horz" lIns="91440" tIns="45720" rIns="91440" bIns="45720" rtlCol="0" anchor="t">
            <a:normAutofit/>
          </a:bodyPr>
          <a:lstStyle/>
          <a:p>
            <a:r>
              <a:rPr lang="en-US" dirty="0">
                <a:ea typeface="+mj-lt"/>
                <a:cs typeface="+mj-lt"/>
              </a:rPr>
              <a:t>Indeed higher resolutions improve accuracy, but the accuracy gain diminishes for very high resolutions (where hi-res is denoted by 560x560)</a:t>
            </a:r>
          </a:p>
        </p:txBody>
      </p:sp>
    </p:spTree>
    <p:extLst>
      <p:ext uri="{BB962C8B-B14F-4D97-AF65-F5344CB8AC3E}">
        <p14:creationId xmlns:p14="http://schemas.microsoft.com/office/powerpoint/2010/main" val="353256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E247-4586-4CA3-8B36-DF07879665A2}"/>
              </a:ext>
            </a:extLst>
          </p:cNvPr>
          <p:cNvSpPr>
            <a:spLocks noGrp="1"/>
          </p:cNvSpPr>
          <p:nvPr>
            <p:ph type="title"/>
          </p:nvPr>
        </p:nvSpPr>
        <p:spPr/>
        <p:txBody>
          <a:bodyPr/>
          <a:lstStyle/>
          <a:p>
            <a:r>
              <a:rPr lang="en-US" dirty="0"/>
              <a:t>ResNet 18 – Example </a:t>
            </a:r>
            <a:r>
              <a:rPr lang="en-US" dirty="0" err="1"/>
              <a:t>ConvNet</a:t>
            </a:r>
          </a:p>
        </p:txBody>
      </p:sp>
      <p:pic>
        <p:nvPicPr>
          <p:cNvPr id="4" name="Picture 4" descr="A screenshot of a cell phone&#10;&#10;Description generated with very high confidence">
            <a:extLst>
              <a:ext uri="{FF2B5EF4-FFF2-40B4-BE49-F238E27FC236}">
                <a16:creationId xmlns:a16="http://schemas.microsoft.com/office/drawing/2014/main" id="{58159E5E-0412-4D28-8F04-B285694912CC}"/>
              </a:ext>
            </a:extLst>
          </p:cNvPr>
          <p:cNvPicPr>
            <a:picLocks noGrp="1" noChangeAspect="1"/>
          </p:cNvPicPr>
          <p:nvPr>
            <p:ph idx="1"/>
          </p:nvPr>
        </p:nvPicPr>
        <p:blipFill>
          <a:blip r:embed="rId2"/>
          <a:stretch>
            <a:fillRect/>
          </a:stretch>
        </p:blipFill>
        <p:spPr>
          <a:xfrm>
            <a:off x="3138542" y="1866012"/>
            <a:ext cx="4646042" cy="4195481"/>
          </a:xfrm>
          <a:prstGeom prst="rect">
            <a:avLst/>
          </a:prstGeom>
        </p:spPr>
      </p:pic>
    </p:spTree>
    <p:extLst>
      <p:ext uri="{BB962C8B-B14F-4D97-AF65-F5344CB8AC3E}">
        <p14:creationId xmlns:p14="http://schemas.microsoft.com/office/powerpoint/2010/main" val="39036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E8EC-E44B-4F85-8588-7F7D0E81C9A5}"/>
              </a:ext>
            </a:extLst>
          </p:cNvPr>
          <p:cNvSpPr>
            <a:spLocks noGrp="1"/>
          </p:cNvSpPr>
          <p:nvPr>
            <p:ph type="title"/>
          </p:nvPr>
        </p:nvSpPr>
        <p:spPr/>
        <p:txBody>
          <a:bodyPr/>
          <a:lstStyle/>
          <a:p>
            <a:r>
              <a:rPr lang="en-US" dirty="0"/>
              <a:t>Simple Scaling?</a:t>
            </a:r>
          </a:p>
        </p:txBody>
      </p:sp>
      <p:sp>
        <p:nvSpPr>
          <p:cNvPr id="3" name="Content Placeholder 2">
            <a:extLst>
              <a:ext uri="{FF2B5EF4-FFF2-40B4-BE49-F238E27FC236}">
                <a16:creationId xmlns:a16="http://schemas.microsoft.com/office/drawing/2014/main" id="{509816D7-D163-44AD-AE95-A4F83E8D1225}"/>
              </a:ext>
            </a:extLst>
          </p:cNvPr>
          <p:cNvSpPr>
            <a:spLocks noGrp="1"/>
          </p:cNvSpPr>
          <p:nvPr>
            <p:ph idx="1"/>
          </p:nvPr>
        </p:nvSpPr>
        <p:spPr/>
        <p:txBody>
          <a:bodyPr vert="horz" lIns="91440" tIns="45720" rIns="91440" bIns="45720" rtlCol="0" anchor="t">
            <a:normAutofit/>
          </a:bodyPr>
          <a:lstStyle/>
          <a:p>
            <a:r>
              <a:rPr lang="en-US" dirty="0">
                <a:ea typeface="+mj-lt"/>
                <a:cs typeface="+mj-lt"/>
              </a:rPr>
              <a:t>At issue: it is possible to scale two or three dimensions arbitrarily, arbitrary scaling requires tedious manual tuning and still often yields sub-optimal accuracy and efficiency.</a:t>
            </a:r>
            <a:endParaRPr lang="en-US" dirty="0"/>
          </a:p>
        </p:txBody>
      </p:sp>
    </p:spTree>
    <p:extLst>
      <p:ext uri="{BB962C8B-B14F-4D97-AF65-F5344CB8AC3E}">
        <p14:creationId xmlns:p14="http://schemas.microsoft.com/office/powerpoint/2010/main" val="335565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A4DD-41DE-450E-9351-98D7333156E7}"/>
              </a:ext>
            </a:extLst>
          </p:cNvPr>
          <p:cNvSpPr>
            <a:spLocks noGrp="1"/>
          </p:cNvSpPr>
          <p:nvPr>
            <p:ph type="title"/>
          </p:nvPr>
        </p:nvSpPr>
        <p:spPr/>
        <p:txBody>
          <a:bodyPr/>
          <a:lstStyle/>
          <a:p>
            <a:r>
              <a:rPr lang="en-US"/>
              <a:t>Scaling</a:t>
            </a:r>
          </a:p>
        </p:txBody>
      </p:sp>
      <p:pic>
        <p:nvPicPr>
          <p:cNvPr id="4" name="Picture 4" descr="A screenshot of a cell phone&#10;&#10;Description generated with high confidence">
            <a:extLst>
              <a:ext uri="{FF2B5EF4-FFF2-40B4-BE49-F238E27FC236}">
                <a16:creationId xmlns:a16="http://schemas.microsoft.com/office/drawing/2014/main" id="{AE1E668B-41D4-42FE-8E57-F37C8E838EBA}"/>
              </a:ext>
            </a:extLst>
          </p:cNvPr>
          <p:cNvPicPr>
            <a:picLocks noGrp="1" noChangeAspect="1"/>
          </p:cNvPicPr>
          <p:nvPr>
            <p:ph idx="1"/>
          </p:nvPr>
        </p:nvPicPr>
        <p:blipFill>
          <a:blip r:embed="rId2"/>
          <a:stretch>
            <a:fillRect/>
          </a:stretch>
        </p:blipFill>
        <p:spPr>
          <a:xfrm>
            <a:off x="1946030" y="1159269"/>
            <a:ext cx="7361746" cy="5450815"/>
          </a:xfrm>
          <a:prstGeom prst="rect">
            <a:avLst/>
          </a:prstGeom>
        </p:spPr>
      </p:pic>
    </p:spTree>
    <p:extLst>
      <p:ext uri="{BB962C8B-B14F-4D97-AF65-F5344CB8AC3E}">
        <p14:creationId xmlns:p14="http://schemas.microsoft.com/office/powerpoint/2010/main" val="385965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2A27-FDE1-4D22-AD05-A97236043EAF}"/>
              </a:ext>
            </a:extLst>
          </p:cNvPr>
          <p:cNvSpPr>
            <a:spLocks noGrp="1"/>
          </p:cNvSpPr>
          <p:nvPr>
            <p:ph type="title"/>
          </p:nvPr>
        </p:nvSpPr>
        <p:spPr/>
        <p:txBody>
          <a:bodyPr/>
          <a:lstStyle/>
          <a:p>
            <a:r>
              <a:rPr lang="en-US"/>
              <a:t>Scaling (cont.)</a:t>
            </a:r>
          </a:p>
        </p:txBody>
      </p:sp>
      <p:pic>
        <p:nvPicPr>
          <p:cNvPr id="4" name="Picture 4" descr="A picture containing screenshot&#10;&#10;Description generated with high confidence">
            <a:extLst>
              <a:ext uri="{FF2B5EF4-FFF2-40B4-BE49-F238E27FC236}">
                <a16:creationId xmlns:a16="http://schemas.microsoft.com/office/drawing/2014/main" id="{4FFC4B1F-FC71-4BCB-8E5F-08D862BDB381}"/>
              </a:ext>
            </a:extLst>
          </p:cNvPr>
          <p:cNvPicPr>
            <a:picLocks noGrp="1" noChangeAspect="1"/>
          </p:cNvPicPr>
          <p:nvPr>
            <p:ph idx="1"/>
          </p:nvPr>
        </p:nvPicPr>
        <p:blipFill>
          <a:blip r:embed="rId2"/>
          <a:stretch>
            <a:fillRect/>
          </a:stretch>
        </p:blipFill>
        <p:spPr>
          <a:xfrm>
            <a:off x="3318618" y="1293159"/>
            <a:ext cx="5407324" cy="5111150"/>
          </a:xfrm>
          <a:prstGeom prst="rect">
            <a:avLst/>
          </a:prstGeom>
        </p:spPr>
      </p:pic>
    </p:spTree>
    <p:extLst>
      <p:ext uri="{BB962C8B-B14F-4D97-AF65-F5344CB8AC3E}">
        <p14:creationId xmlns:p14="http://schemas.microsoft.com/office/powerpoint/2010/main" val="3876641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C2C9-A7F2-4B85-8A74-58DB6891DD49}"/>
              </a:ext>
            </a:extLst>
          </p:cNvPr>
          <p:cNvSpPr>
            <a:spLocks noGrp="1"/>
          </p:cNvSpPr>
          <p:nvPr>
            <p:ph type="title"/>
          </p:nvPr>
        </p:nvSpPr>
        <p:spPr/>
        <p:txBody>
          <a:bodyPr/>
          <a:lstStyle/>
          <a:p>
            <a:r>
              <a:rPr lang="en-US" dirty="0"/>
              <a:t>Finding</a:t>
            </a:r>
          </a:p>
        </p:txBody>
      </p:sp>
      <p:sp>
        <p:nvSpPr>
          <p:cNvPr id="3" name="Content Placeholder 2">
            <a:extLst>
              <a:ext uri="{FF2B5EF4-FFF2-40B4-BE49-F238E27FC236}">
                <a16:creationId xmlns:a16="http://schemas.microsoft.com/office/drawing/2014/main" id="{E15FA711-7E4C-400E-BEF8-205A9A49DDBD}"/>
              </a:ext>
            </a:extLst>
          </p:cNvPr>
          <p:cNvSpPr>
            <a:spLocks noGrp="1"/>
          </p:cNvSpPr>
          <p:nvPr>
            <p:ph idx="1"/>
          </p:nvPr>
        </p:nvSpPr>
        <p:spPr/>
        <p:txBody>
          <a:bodyPr vert="horz" lIns="91440" tIns="45720" rIns="91440" bIns="45720" rtlCol="0" anchor="t">
            <a:normAutofit/>
          </a:bodyPr>
          <a:lstStyle/>
          <a:p>
            <a:r>
              <a:rPr lang="en-US" dirty="0">
                <a:ea typeface="+mj-lt"/>
                <a:cs typeface="+mj-lt"/>
              </a:rPr>
              <a:t>Empirical study shows that it is critical to balance all dimensions of network width/depth/resolution, and surprisingly such balance can be achieved by simply scaling each of them with constant ratio.</a:t>
            </a:r>
          </a:p>
          <a:p>
            <a:r>
              <a:rPr lang="en-US" dirty="0">
                <a:ea typeface="+mj-lt"/>
                <a:cs typeface="+mj-lt"/>
              </a:rPr>
              <a:t>If you want to use 2N times more computational resources, then we can simply increase the network depth by αN , width by βN , and image size by </a:t>
            </a:r>
            <a:r>
              <a:rPr lang="en-US" dirty="0" err="1">
                <a:ea typeface="+mj-lt"/>
                <a:cs typeface="+mj-lt"/>
              </a:rPr>
              <a:t>γN</a:t>
            </a:r>
            <a:r>
              <a:rPr lang="en-US" dirty="0">
                <a:ea typeface="+mj-lt"/>
                <a:cs typeface="+mj-lt"/>
              </a:rPr>
              <a:t> , where α, β, γ are constant coefficients determined by a small grid search on the original small model.</a:t>
            </a:r>
            <a:endParaRPr lang="en-US" dirty="0"/>
          </a:p>
        </p:txBody>
      </p:sp>
    </p:spTree>
    <p:extLst>
      <p:ext uri="{BB962C8B-B14F-4D97-AF65-F5344CB8AC3E}">
        <p14:creationId xmlns:p14="http://schemas.microsoft.com/office/powerpoint/2010/main" val="3380538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B192-CDB8-4539-BB8C-8592E705111B}"/>
              </a:ext>
            </a:extLst>
          </p:cNvPr>
          <p:cNvSpPr>
            <a:spLocks noGrp="1"/>
          </p:cNvSpPr>
          <p:nvPr>
            <p:ph type="title"/>
          </p:nvPr>
        </p:nvSpPr>
        <p:spPr/>
        <p:txBody>
          <a:bodyPr/>
          <a:lstStyle/>
          <a:p>
            <a:r>
              <a:rPr lang="en-US"/>
              <a:t>ConvNet – Related Work</a:t>
            </a:r>
          </a:p>
        </p:txBody>
      </p:sp>
      <p:sp>
        <p:nvSpPr>
          <p:cNvPr id="3" name="Content Placeholder 2">
            <a:extLst>
              <a:ext uri="{FF2B5EF4-FFF2-40B4-BE49-F238E27FC236}">
                <a16:creationId xmlns:a16="http://schemas.microsoft.com/office/drawing/2014/main" id="{CFCF8F9A-ECBC-42C2-8F22-3FF3D21A3D2A}"/>
              </a:ext>
            </a:extLst>
          </p:cNvPr>
          <p:cNvSpPr>
            <a:spLocks noGrp="1"/>
          </p:cNvSpPr>
          <p:nvPr>
            <p:ph idx="1"/>
          </p:nvPr>
        </p:nvSpPr>
        <p:spPr/>
        <p:txBody>
          <a:bodyPr vert="horz" lIns="91440" tIns="45720" rIns="91440" bIns="45720" rtlCol="0" anchor="t">
            <a:normAutofit/>
          </a:bodyPr>
          <a:lstStyle/>
          <a:p>
            <a:r>
              <a:rPr lang="en-US">
                <a:ea typeface="+mj-lt"/>
                <a:cs typeface="+mj-lt"/>
              </a:rPr>
              <a:t>Increasing Accuracy:</a:t>
            </a:r>
            <a:endParaRPr lang="en-US"/>
          </a:p>
          <a:p>
            <a:pPr lvl="1"/>
            <a:r>
              <a:rPr lang="en-US">
                <a:ea typeface="+mj-lt"/>
                <a:cs typeface="+mj-lt"/>
              </a:rPr>
              <a:t>Recently, GPipe (Huang et al., 2018) further pushes the state-of-the-art ImageNet top-1 validation accuracy to 84.3% using 557M parameters: it is so big that it can only be trained with anspecialized pipeline parallelism library by partitioning thennetwork and spreading each part to a different accelerator</a:t>
            </a:r>
            <a:r>
              <a:rPr lang="en-US" dirty="0">
                <a:ea typeface="+mj-lt"/>
                <a:cs typeface="+mj-lt"/>
              </a:rPr>
              <a:t>.</a:t>
            </a:r>
            <a:endParaRPr lang="en-US"/>
          </a:p>
          <a:p>
            <a:r>
              <a:rPr lang="en-US">
                <a:ea typeface="+mj-lt"/>
                <a:cs typeface="+mj-lt"/>
              </a:rPr>
              <a:t>Increasing Efficiency:</a:t>
            </a:r>
            <a:endParaRPr lang="en-US"/>
          </a:p>
          <a:p>
            <a:pPr lvl="1"/>
            <a:r>
              <a:rPr lang="en-US">
                <a:ea typeface="+mj-lt"/>
                <a:cs typeface="+mj-lt"/>
              </a:rPr>
              <a:t>Model compression is used to reduce the computational power necessary to instance on mobile devices.</a:t>
            </a:r>
            <a:endParaRPr lang="en-US"/>
          </a:p>
        </p:txBody>
      </p:sp>
    </p:spTree>
    <p:extLst>
      <p:ext uri="{BB962C8B-B14F-4D97-AF65-F5344CB8AC3E}">
        <p14:creationId xmlns:p14="http://schemas.microsoft.com/office/powerpoint/2010/main" val="3413989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9FE2-BFE2-4478-8422-AF9F836D6582}"/>
              </a:ext>
            </a:extLst>
          </p:cNvPr>
          <p:cNvSpPr>
            <a:spLocks noGrp="1"/>
          </p:cNvSpPr>
          <p:nvPr>
            <p:ph type="title"/>
          </p:nvPr>
        </p:nvSpPr>
        <p:spPr/>
        <p:txBody>
          <a:bodyPr/>
          <a:lstStyle/>
          <a:p>
            <a:r>
              <a:rPr lang="en-US"/>
              <a:t>Compound Model Scaling</a:t>
            </a:r>
          </a:p>
        </p:txBody>
      </p:sp>
      <p:sp>
        <p:nvSpPr>
          <p:cNvPr id="3" name="Content Placeholder 2">
            <a:extLst>
              <a:ext uri="{FF2B5EF4-FFF2-40B4-BE49-F238E27FC236}">
                <a16:creationId xmlns:a16="http://schemas.microsoft.com/office/drawing/2014/main" id="{7E53BC7E-4481-4825-AAC9-B33EBFD4BBD3}"/>
              </a:ext>
            </a:extLst>
          </p:cNvPr>
          <p:cNvSpPr>
            <a:spLocks noGrp="1"/>
          </p:cNvSpPr>
          <p:nvPr>
            <p:ph idx="1"/>
          </p:nvPr>
        </p:nvSpPr>
        <p:spPr/>
        <p:txBody>
          <a:bodyPr vert="horz" lIns="91440" tIns="45720" rIns="91440" bIns="45720" rtlCol="0" anchor="t">
            <a:normAutofit/>
          </a:bodyPr>
          <a:lstStyle/>
          <a:p>
            <a:r>
              <a:rPr lang="en-US">
                <a:ea typeface="+mj-lt"/>
                <a:cs typeface="+mj-lt"/>
              </a:rPr>
              <a:t>ConvNet layers are often partitioned into multiple stages and all layers in each stage share the same architecture, this allows for some simplification in the expression of the model.</a:t>
            </a:r>
            <a:endParaRPr lang="en-US"/>
          </a:p>
          <a:p>
            <a:r>
              <a:rPr lang="en-US">
                <a:ea typeface="+mj-lt"/>
                <a:cs typeface="+mj-lt"/>
              </a:rPr>
              <a:t>In order to further reduce the design space, we restrict that all layers must be scaled uniformly with constant ratio</a:t>
            </a:r>
            <a:endParaRPr lang="en-US"/>
          </a:p>
          <a:p>
            <a:r>
              <a:rPr lang="en-US">
                <a:ea typeface="+mj-lt"/>
                <a:cs typeface="+mj-lt"/>
              </a:rPr>
              <a:t>Target... to maximize the model accuracy for any given resource constraints, which can be formulated as an optimization problem</a:t>
            </a:r>
            <a:endParaRPr lang="en-US"/>
          </a:p>
        </p:txBody>
      </p:sp>
    </p:spTree>
    <p:extLst>
      <p:ext uri="{BB962C8B-B14F-4D97-AF65-F5344CB8AC3E}">
        <p14:creationId xmlns:p14="http://schemas.microsoft.com/office/powerpoint/2010/main" val="285487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ED93-173C-437A-B8C1-E6DA20D3B21C}"/>
              </a:ext>
            </a:extLst>
          </p:cNvPr>
          <p:cNvSpPr>
            <a:spLocks noGrp="1"/>
          </p:cNvSpPr>
          <p:nvPr>
            <p:ph type="title"/>
          </p:nvPr>
        </p:nvSpPr>
        <p:spPr/>
        <p:txBody>
          <a:bodyPr/>
          <a:lstStyle/>
          <a:p>
            <a:r>
              <a:rPr lang="en-US"/>
              <a:t>EfficientNet Model</a:t>
            </a:r>
          </a:p>
        </p:txBody>
      </p:sp>
      <p:pic>
        <p:nvPicPr>
          <p:cNvPr id="4" name="Picture 4" descr="A screenshot of a cell phone&#10;&#10;Description generated with high confidence">
            <a:extLst>
              <a:ext uri="{FF2B5EF4-FFF2-40B4-BE49-F238E27FC236}">
                <a16:creationId xmlns:a16="http://schemas.microsoft.com/office/drawing/2014/main" id="{CA797489-16FB-42CE-804E-6D40190E5C36}"/>
              </a:ext>
            </a:extLst>
          </p:cNvPr>
          <p:cNvPicPr>
            <a:picLocks noGrp="1" noChangeAspect="1"/>
          </p:cNvPicPr>
          <p:nvPr>
            <p:ph idx="1"/>
          </p:nvPr>
        </p:nvPicPr>
        <p:blipFill>
          <a:blip r:embed="rId2"/>
          <a:stretch>
            <a:fillRect/>
          </a:stretch>
        </p:blipFill>
        <p:spPr>
          <a:xfrm>
            <a:off x="602915" y="2014004"/>
            <a:ext cx="11025636" cy="3051234"/>
          </a:xfrm>
          <a:prstGeom prst="rect">
            <a:avLst/>
          </a:prstGeom>
        </p:spPr>
      </p:pic>
    </p:spTree>
    <p:extLst>
      <p:ext uri="{BB962C8B-B14F-4D97-AF65-F5344CB8AC3E}">
        <p14:creationId xmlns:p14="http://schemas.microsoft.com/office/powerpoint/2010/main" val="16495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6F25-59FF-4D45-99CC-E66878D3E943}"/>
              </a:ext>
            </a:extLst>
          </p:cNvPr>
          <p:cNvSpPr>
            <a:spLocks noGrp="1"/>
          </p:cNvSpPr>
          <p:nvPr>
            <p:ph type="title"/>
          </p:nvPr>
        </p:nvSpPr>
        <p:spPr/>
        <p:txBody>
          <a:bodyPr/>
          <a:lstStyle/>
          <a:p>
            <a:r>
              <a:rPr lang="en-US"/>
              <a:t>Function</a:t>
            </a:r>
          </a:p>
        </p:txBody>
      </p:sp>
      <p:sp>
        <p:nvSpPr>
          <p:cNvPr id="3" name="Content Placeholder 2">
            <a:extLst>
              <a:ext uri="{FF2B5EF4-FFF2-40B4-BE49-F238E27FC236}">
                <a16:creationId xmlns:a16="http://schemas.microsoft.com/office/drawing/2014/main" id="{6433567E-98BC-4B59-B8E9-BC0CB070879A}"/>
              </a:ext>
            </a:extLst>
          </p:cNvPr>
          <p:cNvSpPr>
            <a:spLocks noGrp="1"/>
          </p:cNvSpPr>
          <p:nvPr>
            <p:ph idx="1"/>
          </p:nvPr>
        </p:nvSpPr>
        <p:spPr/>
        <p:txBody>
          <a:bodyPr vert="horz" lIns="91440" tIns="45720" rIns="91440" bIns="45720" rtlCol="0" anchor="t">
            <a:normAutofit/>
          </a:bodyPr>
          <a:lstStyle/>
          <a:p>
            <a:r>
              <a:rPr lang="en-US">
                <a:ea typeface="+mj-lt"/>
                <a:cs typeface="+mj-lt"/>
              </a:rPr>
              <a:t>A ConvNet Layer i can be defined as a function: Yi = Fi(Xi), where Fi is the operator, Yi is output tensor, Xi is input tensor, with tensor shape hHi , Wi , Cii 1 , where Hi and Wi are spatial dimension and Ci is the channel dimension.</a:t>
            </a:r>
          </a:p>
          <a:p>
            <a:r>
              <a:rPr lang="en-US">
                <a:ea typeface="+mj-lt"/>
                <a:cs typeface="+mj-lt"/>
              </a:rPr>
              <a:t>Where</a:t>
            </a:r>
            <a:r>
              <a:rPr lang="en-US" dirty="0">
                <a:ea typeface="+mj-lt"/>
                <a:cs typeface="+mj-lt"/>
              </a:rPr>
              <a:t> </a:t>
            </a:r>
            <a:r>
              <a:rPr lang="en-US">
                <a:ea typeface="+mj-lt"/>
                <a:cs typeface="+mj-lt"/>
              </a:rPr>
              <a:t>F Li i denotes layer Fi is repeated Li times in stage i, hHi , Wi , Cii denotes the shape of input tensor X of layer i</a:t>
            </a:r>
            <a:endParaRPr lang="en-US" dirty="0">
              <a:ea typeface="+mj-lt"/>
              <a:cs typeface="+mj-lt"/>
            </a:endParaRPr>
          </a:p>
        </p:txBody>
      </p:sp>
      <p:pic>
        <p:nvPicPr>
          <p:cNvPr id="6" name="Picture 6" descr="A picture containing object&#10;&#10;Description generated with high confidence">
            <a:extLst>
              <a:ext uri="{FF2B5EF4-FFF2-40B4-BE49-F238E27FC236}">
                <a16:creationId xmlns:a16="http://schemas.microsoft.com/office/drawing/2014/main" id="{2EFEABB0-4FAF-464B-9136-9DDF4AD9C702}"/>
              </a:ext>
            </a:extLst>
          </p:cNvPr>
          <p:cNvPicPr>
            <a:picLocks noChangeAspect="1"/>
          </p:cNvPicPr>
          <p:nvPr/>
        </p:nvPicPr>
        <p:blipFill>
          <a:blip r:embed="rId2"/>
          <a:stretch>
            <a:fillRect/>
          </a:stretch>
        </p:blipFill>
        <p:spPr>
          <a:xfrm>
            <a:off x="2082920" y="4504247"/>
            <a:ext cx="7479820" cy="1688261"/>
          </a:xfrm>
          <a:prstGeom prst="rect">
            <a:avLst/>
          </a:prstGeom>
        </p:spPr>
      </p:pic>
    </p:spTree>
    <p:extLst>
      <p:ext uri="{BB962C8B-B14F-4D97-AF65-F5344CB8AC3E}">
        <p14:creationId xmlns:p14="http://schemas.microsoft.com/office/powerpoint/2010/main" val="344140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87A4-9E06-4EC1-97A7-CE7DD91F8A8A}"/>
              </a:ext>
            </a:extLst>
          </p:cNvPr>
          <p:cNvSpPr>
            <a:spLocks noGrp="1"/>
          </p:cNvSpPr>
          <p:nvPr>
            <p:ph type="title"/>
          </p:nvPr>
        </p:nvSpPr>
        <p:spPr>
          <a:xfrm>
            <a:off x="646111" y="452718"/>
            <a:ext cx="9404723" cy="1400530"/>
          </a:xfrm>
        </p:spPr>
        <p:txBody>
          <a:bodyPr/>
          <a:lstStyle/>
          <a:p>
            <a:r>
              <a:rPr lang="en-US" dirty="0"/>
              <a:t>Overview</a:t>
            </a:r>
          </a:p>
        </p:txBody>
      </p:sp>
      <p:sp>
        <p:nvSpPr>
          <p:cNvPr id="3" name="Content Placeholder 2">
            <a:extLst>
              <a:ext uri="{FF2B5EF4-FFF2-40B4-BE49-F238E27FC236}">
                <a16:creationId xmlns:a16="http://schemas.microsoft.com/office/drawing/2014/main" id="{BFE59BA9-60F3-4058-B0F4-0B2AFDD4C308}"/>
              </a:ext>
            </a:extLst>
          </p:cNvPr>
          <p:cNvSpPr>
            <a:spLocks noGrp="1"/>
          </p:cNvSpPr>
          <p:nvPr>
            <p:ph idx="1"/>
          </p:nvPr>
        </p:nvSpPr>
        <p:spPr/>
        <p:txBody>
          <a:bodyPr vert="horz" lIns="91440" tIns="45720" rIns="91440" bIns="45720" rtlCol="0" anchor="t">
            <a:normAutofit/>
          </a:bodyPr>
          <a:lstStyle/>
          <a:p>
            <a:r>
              <a:rPr lang="en-US" dirty="0">
                <a:ea typeface="+mj-lt"/>
                <a:cs typeface="+mj-lt"/>
              </a:rPr>
              <a:t>To study and rethink the process of scaling up </a:t>
            </a:r>
            <a:r>
              <a:rPr lang="en-US" dirty="0" err="1">
                <a:ea typeface="+mj-lt"/>
                <a:cs typeface="+mj-lt"/>
              </a:rPr>
              <a:t>ConvNets</a:t>
            </a:r>
            <a:r>
              <a:rPr lang="en-US" dirty="0">
                <a:ea typeface="+mj-lt"/>
                <a:cs typeface="+mj-lt"/>
              </a:rPr>
              <a:t>.</a:t>
            </a:r>
          </a:p>
          <a:p>
            <a:r>
              <a:rPr lang="en-US" dirty="0">
                <a:ea typeface="+mj-lt"/>
                <a:cs typeface="+mj-lt"/>
              </a:rPr>
              <a:t>This paper proposes a new scaling method that uniformly scales all dimensions of depth/width/resolution using a simple yet highly effective compound coefficient.</a:t>
            </a:r>
          </a:p>
        </p:txBody>
      </p:sp>
    </p:spTree>
    <p:extLst>
      <p:ext uri="{BB962C8B-B14F-4D97-AF65-F5344CB8AC3E}">
        <p14:creationId xmlns:p14="http://schemas.microsoft.com/office/powerpoint/2010/main" val="3253781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E40E-6B91-407A-B6AD-10043D5F3921}"/>
              </a:ext>
            </a:extLst>
          </p:cNvPr>
          <p:cNvSpPr>
            <a:spLocks noGrp="1"/>
          </p:cNvSpPr>
          <p:nvPr>
            <p:ph type="title"/>
          </p:nvPr>
        </p:nvSpPr>
        <p:spPr/>
        <p:txBody>
          <a:bodyPr/>
          <a:lstStyle/>
          <a:p>
            <a:r>
              <a:rPr lang="en-US"/>
              <a:t>Model Scaling</a:t>
            </a:r>
          </a:p>
        </p:txBody>
      </p:sp>
      <p:sp>
        <p:nvSpPr>
          <p:cNvPr id="3" name="Content Placeholder 2">
            <a:extLst>
              <a:ext uri="{FF2B5EF4-FFF2-40B4-BE49-F238E27FC236}">
                <a16:creationId xmlns:a16="http://schemas.microsoft.com/office/drawing/2014/main" id="{525F011C-9CB8-47AC-8A83-A9CADD8087D4}"/>
              </a:ext>
            </a:extLst>
          </p:cNvPr>
          <p:cNvSpPr>
            <a:spLocks noGrp="1"/>
          </p:cNvSpPr>
          <p:nvPr>
            <p:ph idx="1"/>
          </p:nvPr>
        </p:nvSpPr>
        <p:spPr/>
        <p:txBody>
          <a:bodyPr vert="horz" lIns="91440" tIns="45720" rIns="91440" bIns="45720" rtlCol="0" anchor="t">
            <a:normAutofit/>
          </a:bodyPr>
          <a:lstStyle/>
          <a:p>
            <a:r>
              <a:rPr lang="en-US">
                <a:ea typeface="+mj-lt"/>
                <a:cs typeface="+mj-lt"/>
              </a:rPr>
              <a:t>Unlike regular ConvNet designs that mostly focus on finding the best layer architecture Fi, model scaling tries to expand the network length (Li), width (Ci), and/or resolution (Hi, Wi) without changing Fi predefined in the baseline network. </a:t>
            </a:r>
          </a:p>
          <a:p>
            <a:r>
              <a:rPr lang="en-US">
                <a:ea typeface="+mj-lt"/>
                <a:cs typeface="+mj-lt"/>
              </a:rPr>
              <a:t>By fixing Fi, model scaling simplifies the design problem for new resource constraints, but it still remains a large design space to explore different Li, Ci, Hi, Wi for each layer. In order to further reduce the design space, we restrict that all layers must be scaled uniformly with constant ratio.</a:t>
            </a:r>
          </a:p>
        </p:txBody>
      </p:sp>
    </p:spTree>
    <p:extLst>
      <p:ext uri="{BB962C8B-B14F-4D97-AF65-F5344CB8AC3E}">
        <p14:creationId xmlns:p14="http://schemas.microsoft.com/office/powerpoint/2010/main" val="379408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E9A9-060A-42E0-9523-CFBC05476B85}"/>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FB6142D4-DFF8-4A6F-87B7-ACC1E52F4650}"/>
              </a:ext>
            </a:extLst>
          </p:cNvPr>
          <p:cNvSpPr>
            <a:spLocks noGrp="1"/>
          </p:cNvSpPr>
          <p:nvPr>
            <p:ph idx="1"/>
          </p:nvPr>
        </p:nvSpPr>
        <p:spPr/>
        <p:txBody>
          <a:bodyPr vert="horz" lIns="91440" tIns="45720" rIns="91440" bIns="45720" rtlCol="0" anchor="t">
            <a:normAutofit/>
          </a:bodyPr>
          <a:lstStyle/>
          <a:p>
            <a:r>
              <a:rPr lang="en-US" dirty="0">
                <a:ea typeface="+mj-lt"/>
                <a:cs typeface="+mj-lt"/>
              </a:rPr>
              <a:t>Observation 1 – Scaling up any dimension of network width, depth, or resolution improves accuracy, but the accuracy gain diminishes for bigger models.</a:t>
            </a:r>
          </a:p>
          <a:p>
            <a:r>
              <a:rPr lang="en-US" dirty="0">
                <a:ea typeface="+mj-lt"/>
                <a:cs typeface="+mj-lt"/>
              </a:rPr>
              <a:t>Observation 2 – In order to pursue better accuracy and efficiency, it is critical to balance all dimensions of network width, depth, and resolution during </a:t>
            </a:r>
            <a:r>
              <a:rPr lang="en-US" dirty="0" err="1">
                <a:ea typeface="+mj-lt"/>
                <a:cs typeface="+mj-lt"/>
              </a:rPr>
              <a:t>ConvNet</a:t>
            </a:r>
            <a:r>
              <a:rPr lang="en-US" dirty="0">
                <a:ea typeface="+mj-lt"/>
                <a:cs typeface="+mj-lt"/>
              </a:rPr>
              <a:t> scaling</a:t>
            </a:r>
          </a:p>
        </p:txBody>
      </p:sp>
    </p:spTree>
    <p:extLst>
      <p:ext uri="{BB962C8B-B14F-4D97-AF65-F5344CB8AC3E}">
        <p14:creationId xmlns:p14="http://schemas.microsoft.com/office/powerpoint/2010/main" val="301884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8503-7D44-4681-BC75-48315BCA00C4}"/>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002EF1BD-91D3-4970-94DA-3C46E5EEDC93}"/>
              </a:ext>
            </a:extLst>
          </p:cNvPr>
          <p:cNvSpPr>
            <a:spLocks noGrp="1"/>
          </p:cNvSpPr>
          <p:nvPr>
            <p:ph idx="1"/>
          </p:nvPr>
        </p:nvSpPr>
        <p:spPr/>
        <p:txBody>
          <a:bodyPr vert="horz" lIns="91440" tIns="45720" rIns="91440" bIns="45720" rtlCol="0" anchor="t">
            <a:normAutofit/>
          </a:bodyPr>
          <a:lstStyle/>
          <a:p>
            <a:r>
              <a:rPr lang="en-US" dirty="0">
                <a:ea typeface="+mj-lt"/>
                <a:cs typeface="+mj-lt"/>
              </a:rPr>
              <a:t>Approach targets and optimizes FLOPS over latency.</a:t>
            </a:r>
          </a:p>
          <a:p>
            <a:r>
              <a:rPr lang="en-US" dirty="0">
                <a:ea typeface="+mj-lt"/>
                <a:cs typeface="+mj-lt"/>
              </a:rPr>
              <a:t>It is possible to achieve even better performance by searching for α, β, γ directly around a large model, but the search cost becomes prohibitively more expensive on larger models. Our method solves this issue by only doing search once on the small baseline network (step 1), and then use the same scaling coefficients for all other models (step 2)</a:t>
            </a:r>
          </a:p>
        </p:txBody>
      </p:sp>
    </p:spTree>
    <p:extLst>
      <p:ext uri="{BB962C8B-B14F-4D97-AF65-F5344CB8AC3E}">
        <p14:creationId xmlns:p14="http://schemas.microsoft.com/office/powerpoint/2010/main" val="1845559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911C-EA4F-4BC2-AE2D-81187CE314A6}"/>
              </a:ext>
            </a:extLst>
          </p:cNvPr>
          <p:cNvSpPr>
            <a:spLocks noGrp="1"/>
          </p:cNvSpPr>
          <p:nvPr>
            <p:ph type="title"/>
          </p:nvPr>
        </p:nvSpPr>
        <p:spPr/>
        <p:txBody>
          <a:bodyPr/>
          <a:lstStyle/>
          <a:p>
            <a:r>
              <a:rPr lang="en-US"/>
              <a:t>Scale and Target</a:t>
            </a:r>
            <a:endParaRPr lang="en-US" dirty="0"/>
          </a:p>
        </p:txBody>
      </p:sp>
      <p:sp>
        <p:nvSpPr>
          <p:cNvPr id="3" name="Content Placeholder 2">
            <a:extLst>
              <a:ext uri="{FF2B5EF4-FFF2-40B4-BE49-F238E27FC236}">
                <a16:creationId xmlns:a16="http://schemas.microsoft.com/office/drawing/2014/main" id="{8B5B5E3E-E6F0-4A43-886A-B983C910B00E}"/>
              </a:ext>
            </a:extLst>
          </p:cNvPr>
          <p:cNvSpPr>
            <a:spLocks noGrp="1"/>
          </p:cNvSpPr>
          <p:nvPr>
            <p:ph idx="1"/>
          </p:nvPr>
        </p:nvSpPr>
        <p:spPr/>
        <p:txBody>
          <a:bodyPr vert="horz" lIns="91440" tIns="45720" rIns="91440" bIns="45720" rtlCol="0" anchor="t">
            <a:normAutofit/>
          </a:bodyPr>
          <a:lstStyle/>
          <a:p>
            <a:r>
              <a:rPr lang="en-US">
                <a:ea typeface="+mj-lt"/>
                <a:cs typeface="+mj-lt"/>
              </a:rPr>
              <a:t>The first step in the compound scaling method is to perform a </a:t>
            </a:r>
            <a:r>
              <a:rPr lang="en-US" dirty="0">
                <a:ea typeface="+mj-lt"/>
                <a:cs typeface="+mj-lt"/>
                <a:hlinkClick r:id="rId2"/>
              </a:rPr>
              <a:t>grid search</a:t>
            </a:r>
            <a:r>
              <a:rPr lang="en-US">
                <a:ea typeface="+mj-lt"/>
                <a:cs typeface="+mj-lt"/>
              </a:rPr>
              <a:t> to find the relationship between different scaling dimensions of the baseline network under a fixed resource constraint (e.g., 2x more </a:t>
            </a:r>
            <a:r>
              <a:rPr lang="en-US" dirty="0">
                <a:ea typeface="+mj-lt"/>
                <a:cs typeface="+mj-lt"/>
                <a:hlinkClick r:id="rId3"/>
              </a:rPr>
              <a:t>FLOPS</a:t>
            </a:r>
            <a:r>
              <a:rPr lang="en-US">
                <a:ea typeface="+mj-lt"/>
                <a:cs typeface="+mj-lt"/>
              </a:rPr>
              <a:t>).This determines the appropriate scaling coefficient for each of the dimensions mentioned above. Then apply those coefficients to scale up the baseline network to the desired target model size or computational budget. </a:t>
            </a:r>
            <a:endParaRPr lang="en-US"/>
          </a:p>
        </p:txBody>
      </p:sp>
    </p:spTree>
    <p:extLst>
      <p:ext uri="{BB962C8B-B14F-4D97-AF65-F5344CB8AC3E}">
        <p14:creationId xmlns:p14="http://schemas.microsoft.com/office/powerpoint/2010/main" val="2572807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A152-BAFC-432E-B111-8267DF876A73}"/>
              </a:ext>
            </a:extLst>
          </p:cNvPr>
          <p:cNvSpPr>
            <a:spLocks noGrp="1"/>
          </p:cNvSpPr>
          <p:nvPr>
            <p:ph type="title"/>
          </p:nvPr>
        </p:nvSpPr>
        <p:spPr/>
        <p:txBody>
          <a:bodyPr/>
          <a:lstStyle/>
          <a:p>
            <a:r>
              <a:rPr lang="en-US" dirty="0"/>
              <a:t>Compound Scaling Method</a:t>
            </a:r>
          </a:p>
        </p:txBody>
      </p:sp>
      <p:sp>
        <p:nvSpPr>
          <p:cNvPr id="3" name="Content Placeholder 2">
            <a:extLst>
              <a:ext uri="{FF2B5EF4-FFF2-40B4-BE49-F238E27FC236}">
                <a16:creationId xmlns:a16="http://schemas.microsoft.com/office/drawing/2014/main" id="{4F42AA78-5DF2-4329-A8AE-F607F6CC0C95}"/>
              </a:ext>
            </a:extLst>
          </p:cNvPr>
          <p:cNvSpPr>
            <a:spLocks noGrp="1"/>
          </p:cNvSpPr>
          <p:nvPr>
            <p:ph idx="1"/>
          </p:nvPr>
        </p:nvSpPr>
        <p:spPr/>
        <p:txBody>
          <a:bodyPr vert="horz" lIns="91440" tIns="45720" rIns="91440" bIns="45720" rtlCol="0" anchor="t">
            <a:normAutofit/>
          </a:bodyPr>
          <a:lstStyle/>
          <a:p>
            <a:r>
              <a:rPr lang="en-US" dirty="0">
                <a:ea typeface="+mj-lt"/>
                <a:cs typeface="+mj-lt"/>
              </a:rPr>
              <a:t>Compound coefficient φ to uniformly scales network width, depth, and resolution in a principled way:</a:t>
            </a:r>
          </a:p>
          <a:p>
            <a:r>
              <a:rPr lang="en-US" dirty="0">
                <a:ea typeface="+mj-lt"/>
                <a:cs typeface="+mj-lt"/>
              </a:rPr>
              <a:t>depth: d = α φ </a:t>
            </a:r>
          </a:p>
          <a:p>
            <a:r>
              <a:rPr lang="en-US" dirty="0">
                <a:ea typeface="+mj-lt"/>
                <a:cs typeface="+mj-lt"/>
              </a:rPr>
              <a:t>width: w = β φ </a:t>
            </a:r>
          </a:p>
          <a:p>
            <a:r>
              <a:rPr lang="en-US" dirty="0">
                <a:ea typeface="+mj-lt"/>
                <a:cs typeface="+mj-lt"/>
              </a:rPr>
              <a:t>resolution: r = γ φ </a:t>
            </a:r>
          </a:p>
          <a:p>
            <a:pPr lvl="1"/>
            <a:r>
              <a:rPr lang="en-US" err="1">
                <a:ea typeface="+mj-lt"/>
                <a:cs typeface="+mj-lt"/>
              </a:rPr>
              <a:t>s.t.</a:t>
            </a:r>
            <a:r>
              <a:rPr lang="en-US" dirty="0">
                <a:ea typeface="+mj-lt"/>
                <a:cs typeface="+mj-lt"/>
              </a:rPr>
              <a:t> α · β 2 · γ 2 ≈ 2 </a:t>
            </a:r>
          </a:p>
          <a:p>
            <a:pPr lvl="1"/>
            <a:r>
              <a:rPr lang="en-US" dirty="0">
                <a:ea typeface="+mj-lt"/>
                <a:cs typeface="+mj-lt"/>
              </a:rPr>
              <a:t>α ≥ 1, β ≥ 1, γ ≥ 1</a:t>
            </a:r>
            <a:endParaRPr lang="en-US" dirty="0"/>
          </a:p>
          <a:p>
            <a:pPr lvl="1"/>
            <a:endParaRPr lang="en-US" dirty="0">
              <a:ea typeface="+mj-lt"/>
              <a:cs typeface="+mj-lt"/>
            </a:endParaRPr>
          </a:p>
          <a:p>
            <a:r>
              <a:rPr lang="en-US" dirty="0">
                <a:ea typeface="+mj-lt"/>
                <a:cs typeface="+mj-lt"/>
              </a:rPr>
              <a:t>Compound coefficient φ to uniformly scales network width, depth, and resolution in a principled way</a:t>
            </a:r>
          </a:p>
          <a:p>
            <a:endParaRPr lang="en-US" dirty="0">
              <a:ea typeface="+mj-lt"/>
              <a:cs typeface="+mj-lt"/>
            </a:endParaRPr>
          </a:p>
        </p:txBody>
      </p:sp>
    </p:spTree>
    <p:extLst>
      <p:ext uri="{BB962C8B-B14F-4D97-AF65-F5344CB8AC3E}">
        <p14:creationId xmlns:p14="http://schemas.microsoft.com/office/powerpoint/2010/main" val="2546805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1319-A3EB-408C-85BC-DB9D069D6A34}"/>
              </a:ext>
            </a:extLst>
          </p:cNvPr>
          <p:cNvSpPr>
            <a:spLocks noGrp="1"/>
          </p:cNvSpPr>
          <p:nvPr>
            <p:ph type="title"/>
          </p:nvPr>
        </p:nvSpPr>
        <p:spPr/>
        <p:txBody>
          <a:bodyPr/>
          <a:lstStyle/>
          <a:p>
            <a:r>
              <a:rPr lang="en-US" dirty="0">
                <a:ea typeface="+mj-lt"/>
                <a:cs typeface="+mj-lt"/>
              </a:rPr>
              <a:t> EfficientNet-B0 baseline network</a:t>
            </a:r>
            <a:endParaRPr lang="en-US" dirty="0"/>
          </a:p>
        </p:txBody>
      </p:sp>
      <p:sp>
        <p:nvSpPr>
          <p:cNvPr id="3" name="Content Placeholder 2">
            <a:extLst>
              <a:ext uri="{FF2B5EF4-FFF2-40B4-BE49-F238E27FC236}">
                <a16:creationId xmlns:a16="http://schemas.microsoft.com/office/drawing/2014/main" id="{558CF0E2-CA76-4B09-B43B-A81738293308}"/>
              </a:ext>
            </a:extLst>
          </p:cNvPr>
          <p:cNvSpPr>
            <a:spLocks noGrp="1"/>
          </p:cNvSpPr>
          <p:nvPr>
            <p:ph idx="1"/>
          </p:nvPr>
        </p:nvSpPr>
        <p:spPr>
          <a:xfrm>
            <a:off x="959538" y="1161522"/>
            <a:ext cx="8946541" cy="4195481"/>
          </a:xfrm>
        </p:spPr>
        <p:txBody>
          <a:bodyPr vert="horz" lIns="91440" tIns="45720" rIns="91440" bIns="45720" rtlCol="0" anchor="t">
            <a:normAutofit/>
          </a:bodyPr>
          <a:lstStyle/>
          <a:p>
            <a:r>
              <a:rPr lang="en-US" dirty="0">
                <a:ea typeface="+mj-lt"/>
                <a:cs typeface="+mj-lt"/>
              </a:rPr>
              <a:t> The FLOPS target is 400M</a:t>
            </a:r>
          </a:p>
        </p:txBody>
      </p:sp>
      <p:pic>
        <p:nvPicPr>
          <p:cNvPr id="4" name="Picture 4" descr="A screenshot of a cell phone&#10;&#10;Description generated with very high confidence">
            <a:extLst>
              <a:ext uri="{FF2B5EF4-FFF2-40B4-BE49-F238E27FC236}">
                <a16:creationId xmlns:a16="http://schemas.microsoft.com/office/drawing/2014/main" id="{B89557E6-F5E3-48EF-AD1F-7CCAF7055736}"/>
              </a:ext>
            </a:extLst>
          </p:cNvPr>
          <p:cNvPicPr>
            <a:picLocks noChangeAspect="1"/>
          </p:cNvPicPr>
          <p:nvPr/>
        </p:nvPicPr>
        <p:blipFill>
          <a:blip r:embed="rId2"/>
          <a:stretch>
            <a:fillRect/>
          </a:stretch>
        </p:blipFill>
        <p:spPr>
          <a:xfrm>
            <a:off x="1949569" y="1553187"/>
            <a:ext cx="8522897" cy="4154190"/>
          </a:xfrm>
          <a:prstGeom prst="rect">
            <a:avLst/>
          </a:prstGeom>
        </p:spPr>
      </p:pic>
      <p:sp>
        <p:nvSpPr>
          <p:cNvPr id="6" name="TextBox 5">
            <a:extLst>
              <a:ext uri="{FF2B5EF4-FFF2-40B4-BE49-F238E27FC236}">
                <a16:creationId xmlns:a16="http://schemas.microsoft.com/office/drawing/2014/main" id="{966EBE50-BBAB-411A-8993-EC68741563A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7" name="TextBox 6">
            <a:extLst>
              <a:ext uri="{FF2B5EF4-FFF2-40B4-BE49-F238E27FC236}">
                <a16:creationId xmlns:a16="http://schemas.microsoft.com/office/drawing/2014/main" id="{F1AC2398-75E4-41F6-B24A-DB75167E2B21}"/>
              </a:ext>
            </a:extLst>
          </p:cNvPr>
          <p:cNvSpPr txBox="1"/>
          <p:nvPr/>
        </p:nvSpPr>
        <p:spPr>
          <a:xfrm>
            <a:off x="870369" y="5859312"/>
            <a:ext cx="107801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main building block is mobile inverted bottleneck </a:t>
            </a:r>
            <a:r>
              <a:rPr lang="en-US" dirty="0" err="1">
                <a:ea typeface="+mn-lt"/>
                <a:cs typeface="+mn-lt"/>
              </a:rPr>
              <a:t>MBConv</a:t>
            </a:r>
            <a:r>
              <a:rPr lang="en-US" dirty="0">
                <a:ea typeface="+mn-lt"/>
                <a:cs typeface="+mn-lt"/>
              </a:rPr>
              <a:t> (Sandler et al., 2018; Tan et al., 2019), to which we also add squeeze-and-excitation optimization (Hu et al., 2018)</a:t>
            </a:r>
          </a:p>
        </p:txBody>
      </p:sp>
    </p:spTree>
    <p:extLst>
      <p:ext uri="{BB962C8B-B14F-4D97-AF65-F5344CB8AC3E}">
        <p14:creationId xmlns:p14="http://schemas.microsoft.com/office/powerpoint/2010/main" val="237441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96ED-583F-4F7C-A727-B787F882A385}"/>
              </a:ext>
            </a:extLst>
          </p:cNvPr>
          <p:cNvSpPr>
            <a:spLocks noGrp="1"/>
          </p:cNvSpPr>
          <p:nvPr>
            <p:ph type="title"/>
          </p:nvPr>
        </p:nvSpPr>
        <p:spPr/>
        <p:txBody>
          <a:bodyPr/>
          <a:lstStyle/>
          <a:p>
            <a:r>
              <a:rPr lang="en-US" dirty="0">
                <a:ea typeface="+mj-lt"/>
                <a:cs typeface="+mj-lt"/>
              </a:rPr>
              <a:t>FLOPS vs. ImageNet Accuracy</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693D6BA5-175D-4107-9655-6B89D65BBA8D}"/>
              </a:ext>
            </a:extLst>
          </p:cNvPr>
          <p:cNvPicPr>
            <a:picLocks noGrp="1" noChangeAspect="1"/>
          </p:cNvPicPr>
          <p:nvPr>
            <p:ph idx="1"/>
          </p:nvPr>
        </p:nvPicPr>
        <p:blipFill>
          <a:blip r:embed="rId2"/>
          <a:stretch>
            <a:fillRect/>
          </a:stretch>
        </p:blipFill>
        <p:spPr>
          <a:xfrm>
            <a:off x="2655103" y="1322812"/>
            <a:ext cx="6518693" cy="5281881"/>
          </a:xfrm>
          <a:prstGeom prst="rect">
            <a:avLst/>
          </a:prstGeom>
        </p:spPr>
      </p:pic>
    </p:spTree>
    <p:extLst>
      <p:ext uri="{BB962C8B-B14F-4D97-AF65-F5344CB8AC3E}">
        <p14:creationId xmlns:p14="http://schemas.microsoft.com/office/powerpoint/2010/main" val="3416707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D925-ADE5-41DC-92D4-F47535396DBB}"/>
              </a:ext>
            </a:extLst>
          </p:cNvPr>
          <p:cNvSpPr>
            <a:spLocks noGrp="1"/>
          </p:cNvSpPr>
          <p:nvPr>
            <p:ph type="title"/>
          </p:nvPr>
        </p:nvSpPr>
        <p:spPr/>
        <p:txBody>
          <a:bodyPr/>
          <a:lstStyle/>
          <a:p>
            <a:r>
              <a:rPr lang="en-US" dirty="0"/>
              <a:t>Class Activation Map</a:t>
            </a:r>
          </a:p>
        </p:txBody>
      </p:sp>
      <p:pic>
        <p:nvPicPr>
          <p:cNvPr id="4" name="Picture 4">
            <a:extLst>
              <a:ext uri="{FF2B5EF4-FFF2-40B4-BE49-F238E27FC236}">
                <a16:creationId xmlns:a16="http://schemas.microsoft.com/office/drawing/2014/main" id="{27D2B7D9-2455-4D38-8DB1-8546BCAE8246}"/>
              </a:ext>
            </a:extLst>
          </p:cNvPr>
          <p:cNvPicPr>
            <a:picLocks noGrp="1" noChangeAspect="1"/>
          </p:cNvPicPr>
          <p:nvPr>
            <p:ph idx="1"/>
          </p:nvPr>
        </p:nvPicPr>
        <p:blipFill>
          <a:blip r:embed="rId2"/>
          <a:stretch>
            <a:fillRect/>
          </a:stretch>
        </p:blipFill>
        <p:spPr>
          <a:xfrm>
            <a:off x="734737" y="1865467"/>
            <a:ext cx="10805123" cy="3420193"/>
          </a:xfrm>
          <a:prstGeom prst="rect">
            <a:avLst/>
          </a:prstGeom>
        </p:spPr>
      </p:pic>
    </p:spTree>
    <p:extLst>
      <p:ext uri="{BB962C8B-B14F-4D97-AF65-F5344CB8AC3E}">
        <p14:creationId xmlns:p14="http://schemas.microsoft.com/office/powerpoint/2010/main" val="1125061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8CDC0-DFF0-4CC5-9C41-8656A879D07F}"/>
              </a:ext>
            </a:extLst>
          </p:cNvPr>
          <p:cNvSpPr>
            <a:spLocks noGrp="1"/>
          </p:cNvSpPr>
          <p:nvPr>
            <p:ph type="title"/>
          </p:nvPr>
        </p:nvSpPr>
        <p:spPr/>
        <p:txBody>
          <a:bodyPr/>
          <a:lstStyle/>
          <a:p>
            <a:r>
              <a:rPr lang="en-US"/>
              <a:t>Inference Latency</a:t>
            </a:r>
          </a:p>
        </p:txBody>
      </p:sp>
      <p:pic>
        <p:nvPicPr>
          <p:cNvPr id="4" name="Picture 4" descr="A screenshot of a cell phone&#10;&#10;Description generated with very high confidence">
            <a:extLst>
              <a:ext uri="{FF2B5EF4-FFF2-40B4-BE49-F238E27FC236}">
                <a16:creationId xmlns:a16="http://schemas.microsoft.com/office/drawing/2014/main" id="{6FB94C40-F0C8-4B9B-B05D-7D9214D46B8C}"/>
              </a:ext>
            </a:extLst>
          </p:cNvPr>
          <p:cNvPicPr>
            <a:picLocks noGrp="1" noChangeAspect="1"/>
          </p:cNvPicPr>
          <p:nvPr>
            <p:ph idx="1"/>
          </p:nvPr>
        </p:nvPicPr>
        <p:blipFill>
          <a:blip r:embed="rId2"/>
          <a:stretch>
            <a:fillRect/>
          </a:stretch>
        </p:blipFill>
        <p:spPr>
          <a:xfrm>
            <a:off x="1706467" y="2763872"/>
            <a:ext cx="8114041" cy="2083458"/>
          </a:xfrm>
          <a:prstGeom prst="rect">
            <a:avLst/>
          </a:prstGeom>
        </p:spPr>
      </p:pic>
    </p:spTree>
    <p:extLst>
      <p:ext uri="{BB962C8B-B14F-4D97-AF65-F5344CB8AC3E}">
        <p14:creationId xmlns:p14="http://schemas.microsoft.com/office/powerpoint/2010/main" val="2872521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B9B1-F01E-41C2-945F-5FA90B5C2A1D}"/>
              </a:ext>
            </a:extLst>
          </p:cNvPr>
          <p:cNvSpPr>
            <a:spLocks noGrp="1"/>
          </p:cNvSpPr>
          <p:nvPr>
            <p:ph type="title"/>
          </p:nvPr>
        </p:nvSpPr>
        <p:spPr/>
        <p:txBody>
          <a:bodyPr/>
          <a:lstStyle/>
          <a:p>
            <a:r>
              <a:rPr lang="en-US"/>
              <a:t>Transfer Learning Efficiency</a:t>
            </a:r>
          </a:p>
        </p:txBody>
      </p:sp>
      <p:sp>
        <p:nvSpPr>
          <p:cNvPr id="3" name="Content Placeholder 2">
            <a:extLst>
              <a:ext uri="{FF2B5EF4-FFF2-40B4-BE49-F238E27FC236}">
                <a16:creationId xmlns:a16="http://schemas.microsoft.com/office/drawing/2014/main" id="{996F1B98-6EAA-4DAC-8D17-F466A19AC173}"/>
              </a:ext>
            </a:extLst>
          </p:cNvPr>
          <p:cNvSpPr>
            <a:spLocks noGrp="1"/>
          </p:cNvSpPr>
          <p:nvPr>
            <p:ph idx="1"/>
          </p:nvPr>
        </p:nvSpPr>
        <p:spPr/>
        <p:txBody>
          <a:bodyPr vert="horz" lIns="91440" tIns="45720" rIns="91440" bIns="45720" rtlCol="0" anchor="t">
            <a:normAutofit/>
          </a:bodyPr>
          <a:lstStyle/>
          <a:p>
            <a:r>
              <a:rPr lang="en-US">
                <a:ea typeface="+mj-lt"/>
                <a:cs typeface="+mj-lt"/>
              </a:rPr>
              <a:t>The scaled EfficientNet models achieve new state-of-theart accuracy for 5 out of 8 datasets, with 9.6x fewer parameters on average. </a:t>
            </a:r>
          </a:p>
          <a:p>
            <a:r>
              <a:rPr lang="en-US">
                <a:ea typeface="+mj-lt"/>
                <a:cs typeface="+mj-lt"/>
              </a:rPr>
              <a:t>The EfficientNet-B3 achieves higher accuracy than ResNeXt101 (Xie et al., 2017) using 18x fewer FLOPS.</a:t>
            </a:r>
            <a:endParaRPr lang="en-US" dirty="0">
              <a:ea typeface="+mj-lt"/>
              <a:cs typeface="+mj-lt"/>
            </a:endParaRPr>
          </a:p>
        </p:txBody>
      </p:sp>
    </p:spTree>
    <p:extLst>
      <p:ext uri="{BB962C8B-B14F-4D97-AF65-F5344CB8AC3E}">
        <p14:creationId xmlns:p14="http://schemas.microsoft.com/office/powerpoint/2010/main" val="232243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6523-88FD-4029-9693-2BB43AFE4F2F}"/>
              </a:ext>
            </a:extLst>
          </p:cNvPr>
          <p:cNvSpPr>
            <a:spLocks noGrp="1"/>
          </p:cNvSpPr>
          <p:nvPr>
            <p:ph type="title"/>
          </p:nvPr>
        </p:nvSpPr>
        <p:spPr/>
        <p:txBody>
          <a:bodyPr/>
          <a:lstStyle/>
          <a:p>
            <a:r>
              <a:rPr lang="en-US" dirty="0"/>
              <a:t>Accomplishment</a:t>
            </a:r>
          </a:p>
        </p:txBody>
      </p:sp>
      <p:sp>
        <p:nvSpPr>
          <p:cNvPr id="3" name="Content Placeholder 2">
            <a:extLst>
              <a:ext uri="{FF2B5EF4-FFF2-40B4-BE49-F238E27FC236}">
                <a16:creationId xmlns:a16="http://schemas.microsoft.com/office/drawing/2014/main" id="{00A85493-EA00-4AA7-A854-56AAF0390FF6}"/>
              </a:ext>
            </a:extLst>
          </p:cNvPr>
          <p:cNvSpPr>
            <a:spLocks noGrp="1"/>
          </p:cNvSpPr>
          <p:nvPr>
            <p:ph idx="1"/>
          </p:nvPr>
        </p:nvSpPr>
        <p:spPr/>
        <p:txBody>
          <a:bodyPr vert="horz" lIns="91440" tIns="45720" rIns="91440" bIns="45720" rtlCol="0" anchor="t">
            <a:normAutofit/>
          </a:bodyPr>
          <a:lstStyle/>
          <a:p>
            <a:r>
              <a:rPr lang="en-US" dirty="0">
                <a:ea typeface="+mj-lt"/>
                <a:cs typeface="+mj-lt"/>
              </a:rPr>
              <a:t>This paper proposes a new scaling method that uniformly scales all dimensions of depth/width/resolution using a simple yet highly effective compound coefficient.</a:t>
            </a:r>
          </a:p>
          <a:p>
            <a:r>
              <a:rPr lang="en-US" dirty="0">
                <a:ea typeface="+mj-lt"/>
                <a:cs typeface="+mj-lt"/>
              </a:rPr>
              <a:t>First to empirically quantify the relationship among all three dimensions of network width, depth, and resolution.</a:t>
            </a:r>
            <a:endParaRPr lang="en-US" dirty="0"/>
          </a:p>
        </p:txBody>
      </p:sp>
    </p:spTree>
    <p:extLst>
      <p:ext uri="{BB962C8B-B14F-4D97-AF65-F5344CB8AC3E}">
        <p14:creationId xmlns:p14="http://schemas.microsoft.com/office/powerpoint/2010/main" val="2674815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68E1-D8CD-4957-9064-8A37D598A4E6}"/>
              </a:ext>
            </a:extLst>
          </p:cNvPr>
          <p:cNvSpPr>
            <a:spLocks noGrp="1"/>
          </p:cNvSpPr>
          <p:nvPr>
            <p:ph type="title"/>
          </p:nvPr>
        </p:nvSpPr>
        <p:spPr/>
        <p:txBody>
          <a:bodyPr/>
          <a:lstStyle/>
          <a:p>
            <a:r>
              <a:rPr lang="en-US"/>
              <a:t>Training Parameters</a:t>
            </a:r>
          </a:p>
        </p:txBody>
      </p:sp>
      <p:sp>
        <p:nvSpPr>
          <p:cNvPr id="3" name="Content Placeholder 2">
            <a:extLst>
              <a:ext uri="{FF2B5EF4-FFF2-40B4-BE49-F238E27FC236}">
                <a16:creationId xmlns:a16="http://schemas.microsoft.com/office/drawing/2014/main" id="{14C81376-60E7-45B7-8ADE-D793E39989E1}"/>
              </a:ext>
            </a:extLst>
          </p:cNvPr>
          <p:cNvSpPr>
            <a:spLocks noGrp="1"/>
          </p:cNvSpPr>
          <p:nvPr>
            <p:ph idx="1"/>
          </p:nvPr>
        </p:nvSpPr>
        <p:spPr/>
        <p:txBody>
          <a:bodyPr vert="horz" lIns="91440" tIns="45720" rIns="91440" bIns="45720" rtlCol="0" anchor="t">
            <a:normAutofit/>
          </a:bodyPr>
          <a:lstStyle/>
          <a:p>
            <a:r>
              <a:rPr lang="en-US">
                <a:ea typeface="+mj-lt"/>
                <a:cs typeface="+mj-lt"/>
              </a:rPr>
              <a:t>We train our EfficientNet models on ImageNet using similar settings as (Tan et al., 2019): RMSProp optimizer with decay 0.9 and momentum 0.9; batch norm momentum 0.99; weight decay 1e-5; initial learning rate 0.256 that decays by 0.97 every 2.4 epochs. We also use swish activation (Ramachandran et al., 2018; Elfwing et al., 2018), fixed AutoAugment policy (Cubuk et al., 2019), and stochastic depth (Huang et al., 2016) with drop connect ratio 0.2. As commonly known that bigger models need more regularization, we linearly increase dropout (Srivastava et al., 2014) ratio from 0.2 for EfficientNet-B0 to 0.5 for EfficientNet-B7.</a:t>
            </a:r>
            <a:endParaRPr lang="en-US"/>
          </a:p>
        </p:txBody>
      </p:sp>
    </p:spTree>
    <p:extLst>
      <p:ext uri="{BB962C8B-B14F-4D97-AF65-F5344CB8AC3E}">
        <p14:creationId xmlns:p14="http://schemas.microsoft.com/office/powerpoint/2010/main" val="158949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277C-3FF7-4EF3-9258-3592AA73E2D8}"/>
              </a:ext>
            </a:extLst>
          </p:cNvPr>
          <p:cNvSpPr>
            <a:spLocks noGrp="1"/>
          </p:cNvSpPr>
          <p:nvPr>
            <p:ph type="title"/>
          </p:nvPr>
        </p:nvSpPr>
        <p:spPr/>
        <p:txBody>
          <a:bodyPr/>
          <a:lstStyle/>
          <a:p>
            <a:r>
              <a:rPr lang="en-US" dirty="0" err="1"/>
              <a:t>EfficientNets</a:t>
            </a:r>
          </a:p>
        </p:txBody>
      </p:sp>
      <p:sp>
        <p:nvSpPr>
          <p:cNvPr id="3" name="Content Placeholder 2">
            <a:extLst>
              <a:ext uri="{FF2B5EF4-FFF2-40B4-BE49-F238E27FC236}">
                <a16:creationId xmlns:a16="http://schemas.microsoft.com/office/drawing/2014/main" id="{56D26ADD-0F2F-4C29-84E7-D91A02D7BD4B}"/>
              </a:ext>
            </a:extLst>
          </p:cNvPr>
          <p:cNvSpPr>
            <a:spLocks noGrp="1"/>
          </p:cNvSpPr>
          <p:nvPr>
            <p:ph idx="1"/>
          </p:nvPr>
        </p:nvSpPr>
        <p:spPr/>
        <p:txBody>
          <a:bodyPr vert="horz" lIns="91440" tIns="45720" rIns="91440" bIns="45720" rtlCol="0" anchor="t">
            <a:normAutofit/>
          </a:bodyPr>
          <a:lstStyle/>
          <a:p>
            <a:r>
              <a:rPr lang="en-US" dirty="0">
                <a:ea typeface="+mj-lt"/>
                <a:cs typeface="+mj-lt"/>
              </a:rPr>
              <a:t>The paper discusses how they use a neural architecture search to design a new baseline network and scale it up to obtain a family of models, called </a:t>
            </a:r>
            <a:r>
              <a:rPr lang="en-US" dirty="0" err="1">
                <a:ea typeface="+mj-lt"/>
                <a:cs typeface="+mj-lt"/>
              </a:rPr>
              <a:t>EfficientNets</a:t>
            </a:r>
            <a:r>
              <a:rPr lang="en-US" dirty="0">
                <a:ea typeface="+mj-lt"/>
                <a:cs typeface="+mj-lt"/>
              </a:rPr>
              <a:t>, which achieve much better accuracy and efficiency than previous </a:t>
            </a:r>
            <a:r>
              <a:rPr lang="en-US" dirty="0" err="1">
                <a:ea typeface="+mj-lt"/>
                <a:cs typeface="+mj-lt"/>
              </a:rPr>
              <a:t>ConvNets</a:t>
            </a:r>
            <a:r>
              <a:rPr lang="en-US" dirty="0">
                <a:ea typeface="+mj-lt"/>
                <a:cs typeface="+mj-lt"/>
              </a:rPr>
              <a:t>.</a:t>
            </a:r>
            <a:endParaRPr lang="en-US" dirty="0"/>
          </a:p>
        </p:txBody>
      </p:sp>
    </p:spTree>
    <p:extLst>
      <p:ext uri="{BB962C8B-B14F-4D97-AF65-F5344CB8AC3E}">
        <p14:creationId xmlns:p14="http://schemas.microsoft.com/office/powerpoint/2010/main" val="252501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9AE9-2C44-4C40-8B0B-3300C76208B0}"/>
              </a:ext>
            </a:extLst>
          </p:cNvPr>
          <p:cNvSpPr>
            <a:spLocks noGrp="1"/>
          </p:cNvSpPr>
          <p:nvPr>
            <p:ph type="title"/>
          </p:nvPr>
        </p:nvSpPr>
        <p:spPr/>
        <p:txBody>
          <a:bodyPr/>
          <a:lstStyle/>
          <a:p>
            <a:r>
              <a:rPr lang="en-US" dirty="0"/>
              <a:t>EfficientNet-B7</a:t>
            </a:r>
          </a:p>
        </p:txBody>
      </p:sp>
      <p:sp>
        <p:nvSpPr>
          <p:cNvPr id="3" name="Content Placeholder 2">
            <a:extLst>
              <a:ext uri="{FF2B5EF4-FFF2-40B4-BE49-F238E27FC236}">
                <a16:creationId xmlns:a16="http://schemas.microsoft.com/office/drawing/2014/main" id="{112F4DC5-1806-493C-8F77-5A99C70A84BA}"/>
              </a:ext>
            </a:extLst>
          </p:cNvPr>
          <p:cNvSpPr>
            <a:spLocks noGrp="1"/>
          </p:cNvSpPr>
          <p:nvPr>
            <p:ph idx="1"/>
          </p:nvPr>
        </p:nvSpPr>
        <p:spPr>
          <a:xfrm>
            <a:off x="902029" y="2024163"/>
            <a:ext cx="4446429" cy="4195481"/>
          </a:xfrm>
        </p:spPr>
        <p:txBody>
          <a:bodyPr vert="horz" lIns="91440" tIns="45720" rIns="91440" bIns="45720" rtlCol="0" anchor="t">
            <a:normAutofit/>
          </a:bodyPr>
          <a:lstStyle/>
          <a:p>
            <a:r>
              <a:rPr lang="en-US" dirty="0">
                <a:ea typeface="+mj-lt"/>
                <a:cs typeface="+mj-lt"/>
              </a:rPr>
              <a:t>EfficientNet-B7 achieves </a:t>
            </a:r>
            <a:r>
              <a:rPr lang="en-US" dirty="0" err="1">
                <a:ea typeface="+mj-lt"/>
                <a:cs typeface="+mj-lt"/>
              </a:rPr>
              <a:t>stateof</a:t>
            </a:r>
            <a:r>
              <a:rPr lang="en-US" dirty="0">
                <a:ea typeface="+mj-lt"/>
                <a:cs typeface="+mj-lt"/>
              </a:rPr>
              <a:t>-the-art 84.4% top-1 / 97.1% top-5 accuracy on ImageNet, while being 8.4x smaller and 6.1x faster on inference than the best existing </a:t>
            </a:r>
            <a:r>
              <a:rPr lang="en-US" dirty="0" err="1">
                <a:ea typeface="+mj-lt"/>
                <a:cs typeface="+mj-lt"/>
              </a:rPr>
              <a:t>ConvNet</a:t>
            </a:r>
            <a:r>
              <a:rPr lang="en-US" dirty="0">
                <a:ea typeface="+mj-lt"/>
                <a:cs typeface="+mj-lt"/>
              </a:rPr>
              <a:t>.</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FA097B23-258F-4B78-89E8-E77ABF901EC7}"/>
              </a:ext>
            </a:extLst>
          </p:cNvPr>
          <p:cNvPicPr>
            <a:picLocks noChangeAspect="1"/>
          </p:cNvPicPr>
          <p:nvPr/>
        </p:nvPicPr>
        <p:blipFill>
          <a:blip r:embed="rId2"/>
          <a:stretch>
            <a:fillRect/>
          </a:stretch>
        </p:blipFill>
        <p:spPr>
          <a:xfrm>
            <a:off x="5759572" y="1727302"/>
            <a:ext cx="6049991" cy="4855511"/>
          </a:xfrm>
          <a:prstGeom prst="rect">
            <a:avLst/>
          </a:prstGeom>
        </p:spPr>
      </p:pic>
    </p:spTree>
    <p:extLst>
      <p:ext uri="{BB962C8B-B14F-4D97-AF65-F5344CB8AC3E}">
        <p14:creationId xmlns:p14="http://schemas.microsoft.com/office/powerpoint/2010/main" val="6594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CED2-764B-4201-B943-E2CE306475EE}"/>
              </a:ext>
            </a:extLst>
          </p:cNvPr>
          <p:cNvSpPr>
            <a:spLocks noGrp="1"/>
          </p:cNvSpPr>
          <p:nvPr>
            <p:ph type="title"/>
          </p:nvPr>
        </p:nvSpPr>
        <p:spPr/>
        <p:txBody>
          <a:bodyPr/>
          <a:lstStyle/>
          <a:p>
            <a:r>
              <a:rPr lang="en-US" dirty="0"/>
              <a:t>Transfer Learning Advantage</a:t>
            </a:r>
          </a:p>
        </p:txBody>
      </p:sp>
      <p:sp>
        <p:nvSpPr>
          <p:cNvPr id="3" name="Content Placeholder 2">
            <a:extLst>
              <a:ext uri="{FF2B5EF4-FFF2-40B4-BE49-F238E27FC236}">
                <a16:creationId xmlns:a16="http://schemas.microsoft.com/office/drawing/2014/main" id="{87B0C908-641F-44D7-BA74-594397941EF0}"/>
              </a:ext>
            </a:extLst>
          </p:cNvPr>
          <p:cNvSpPr>
            <a:spLocks noGrp="1"/>
          </p:cNvSpPr>
          <p:nvPr>
            <p:ph idx="1"/>
          </p:nvPr>
        </p:nvSpPr>
        <p:spPr/>
        <p:txBody>
          <a:bodyPr vert="horz" lIns="91440" tIns="45720" rIns="91440" bIns="45720" rtlCol="0" anchor="t">
            <a:normAutofit/>
          </a:bodyPr>
          <a:lstStyle/>
          <a:p>
            <a:r>
              <a:rPr lang="en-US" dirty="0">
                <a:ea typeface="+mj-lt"/>
                <a:cs typeface="+mj-lt"/>
              </a:rPr>
              <a:t>The </a:t>
            </a:r>
            <a:r>
              <a:rPr lang="en-US" dirty="0" err="1">
                <a:ea typeface="+mj-lt"/>
                <a:cs typeface="+mj-lt"/>
              </a:rPr>
              <a:t>EfficientNets</a:t>
            </a:r>
            <a:r>
              <a:rPr lang="en-US" dirty="0">
                <a:ea typeface="+mj-lt"/>
                <a:cs typeface="+mj-lt"/>
              </a:rPr>
              <a:t> also transfer well and achieve state-of-the-art accuracy on CIFAR-100 (91.7%), Flowers (98.8%), and 3 other transfer learning datasets, with an order of magnitude fewer parameters.</a:t>
            </a:r>
          </a:p>
          <a:p>
            <a:r>
              <a:rPr lang="en-US" dirty="0">
                <a:ea typeface="+mj-lt"/>
                <a:cs typeface="+mj-lt"/>
              </a:rPr>
              <a:t>Transfer learning is a machine learning method where a model developed for a task is reused as the starting point for a model on a second task.</a:t>
            </a:r>
          </a:p>
          <a:p>
            <a:r>
              <a:rPr lang="en-US" dirty="0">
                <a:ea typeface="+mj-lt"/>
                <a:cs typeface="+mj-lt"/>
              </a:rPr>
              <a:t>Pre-trained models are used as the starting point on computer vision and natural language processing tasks given the vast compute and time resources required to train such neural network models.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81881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5C8D-9A0B-47D3-BA9C-85EAAA3FF5CE}"/>
              </a:ext>
            </a:extLst>
          </p:cNvPr>
          <p:cNvSpPr>
            <a:spLocks noGrp="1"/>
          </p:cNvSpPr>
          <p:nvPr>
            <p:ph type="title"/>
          </p:nvPr>
        </p:nvSpPr>
        <p:spPr/>
        <p:txBody>
          <a:bodyPr/>
          <a:lstStyle/>
          <a:p>
            <a:r>
              <a:rPr lang="en-US" dirty="0"/>
              <a:t>Common Scaling Techniques</a:t>
            </a:r>
          </a:p>
        </p:txBody>
      </p:sp>
      <p:sp>
        <p:nvSpPr>
          <p:cNvPr id="3" name="Content Placeholder 2">
            <a:extLst>
              <a:ext uri="{FF2B5EF4-FFF2-40B4-BE49-F238E27FC236}">
                <a16:creationId xmlns:a16="http://schemas.microsoft.com/office/drawing/2014/main" id="{B8C1DD2B-4CF8-4DCA-BCF4-A753B6119542}"/>
              </a:ext>
            </a:extLst>
          </p:cNvPr>
          <p:cNvSpPr>
            <a:spLocks noGrp="1"/>
          </p:cNvSpPr>
          <p:nvPr>
            <p:ph idx="1"/>
          </p:nvPr>
        </p:nvSpPr>
        <p:spPr/>
        <p:txBody>
          <a:bodyPr vert="horz" lIns="91440" tIns="45720" rIns="91440" bIns="45720" rtlCol="0" anchor="t">
            <a:normAutofit/>
          </a:bodyPr>
          <a:lstStyle/>
          <a:p>
            <a:r>
              <a:rPr lang="en-US" dirty="0">
                <a:ea typeface="+mj-lt"/>
                <a:cs typeface="+mj-lt"/>
              </a:rPr>
              <a:t>The most common way to scale up </a:t>
            </a:r>
            <a:r>
              <a:rPr lang="en-US" dirty="0" err="1">
                <a:ea typeface="+mj-lt"/>
                <a:cs typeface="+mj-lt"/>
              </a:rPr>
              <a:t>ConvNets</a:t>
            </a:r>
            <a:r>
              <a:rPr lang="en-US" dirty="0">
                <a:ea typeface="+mj-lt"/>
                <a:cs typeface="+mj-lt"/>
              </a:rPr>
              <a:t> is by increasing their depth.</a:t>
            </a:r>
            <a:endParaRPr lang="en-US" dirty="0"/>
          </a:p>
          <a:p>
            <a:r>
              <a:rPr lang="en-US" dirty="0">
                <a:ea typeface="+mj-lt"/>
                <a:cs typeface="+mj-lt"/>
              </a:rPr>
              <a:t>Second most common way to scale </a:t>
            </a:r>
            <a:r>
              <a:rPr lang="en-US" dirty="0" err="1">
                <a:ea typeface="+mj-lt"/>
                <a:cs typeface="+mj-lt"/>
              </a:rPr>
              <a:t>ConvNets</a:t>
            </a:r>
            <a:r>
              <a:rPr lang="en-US" dirty="0">
                <a:ea typeface="+mj-lt"/>
                <a:cs typeface="+mj-lt"/>
              </a:rPr>
              <a:t> is to increase image resolution.</a:t>
            </a:r>
            <a:endParaRPr lang="en-US" dirty="0"/>
          </a:p>
        </p:txBody>
      </p:sp>
    </p:spTree>
    <p:extLst>
      <p:ext uri="{BB962C8B-B14F-4D97-AF65-F5344CB8AC3E}">
        <p14:creationId xmlns:p14="http://schemas.microsoft.com/office/powerpoint/2010/main" val="128513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9E4A-8DA0-491B-A7EA-D50BC19E71C6}"/>
              </a:ext>
            </a:extLst>
          </p:cNvPr>
          <p:cNvSpPr>
            <a:spLocks noGrp="1"/>
          </p:cNvSpPr>
          <p:nvPr>
            <p:ph type="title"/>
          </p:nvPr>
        </p:nvSpPr>
        <p:spPr/>
        <p:txBody>
          <a:bodyPr/>
          <a:lstStyle/>
          <a:p>
            <a:r>
              <a:rPr lang="en-US" dirty="0"/>
              <a:t>Scaling Depth Issues</a:t>
            </a:r>
          </a:p>
        </p:txBody>
      </p:sp>
      <p:sp>
        <p:nvSpPr>
          <p:cNvPr id="3" name="Content Placeholder 2">
            <a:extLst>
              <a:ext uri="{FF2B5EF4-FFF2-40B4-BE49-F238E27FC236}">
                <a16:creationId xmlns:a16="http://schemas.microsoft.com/office/drawing/2014/main" id="{1C72B094-F280-406A-B404-56067679BFFF}"/>
              </a:ext>
            </a:extLst>
          </p:cNvPr>
          <p:cNvSpPr>
            <a:spLocks noGrp="1"/>
          </p:cNvSpPr>
          <p:nvPr>
            <p:ph idx="1"/>
          </p:nvPr>
        </p:nvSpPr>
        <p:spPr/>
        <p:txBody>
          <a:bodyPr vert="horz" lIns="91440" tIns="45720" rIns="91440" bIns="45720" rtlCol="0" anchor="t">
            <a:normAutofit/>
          </a:bodyPr>
          <a:lstStyle/>
          <a:p>
            <a:r>
              <a:rPr lang="en-US" dirty="0">
                <a:ea typeface="+mj-lt"/>
                <a:cs typeface="+mj-lt"/>
              </a:rPr>
              <a:t>Deeper </a:t>
            </a:r>
            <a:r>
              <a:rPr lang="en-US" dirty="0" err="1">
                <a:ea typeface="+mj-lt"/>
                <a:cs typeface="+mj-lt"/>
              </a:rPr>
              <a:t>ConvNet</a:t>
            </a:r>
            <a:r>
              <a:rPr lang="en-US" dirty="0">
                <a:ea typeface="+mj-lt"/>
                <a:cs typeface="+mj-lt"/>
              </a:rPr>
              <a:t> can capture richer and more complex features, and generalize well on new tasks. However, deeper networks are also more difficult to train due to the vanishing gradient problem. </a:t>
            </a:r>
          </a:p>
          <a:p>
            <a:r>
              <a:rPr lang="en-US" dirty="0">
                <a:ea typeface="+mj-lt"/>
                <a:cs typeface="+mj-lt"/>
              </a:rPr>
              <a:t>Creative Resolution: skip connections, etc.</a:t>
            </a:r>
          </a:p>
        </p:txBody>
      </p:sp>
    </p:spTree>
    <p:extLst>
      <p:ext uri="{BB962C8B-B14F-4D97-AF65-F5344CB8AC3E}">
        <p14:creationId xmlns:p14="http://schemas.microsoft.com/office/powerpoint/2010/main" val="2607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2196-6821-4C67-81E7-DE3433CF141D}"/>
              </a:ext>
            </a:extLst>
          </p:cNvPr>
          <p:cNvSpPr>
            <a:spLocks noGrp="1"/>
          </p:cNvSpPr>
          <p:nvPr>
            <p:ph type="title"/>
          </p:nvPr>
        </p:nvSpPr>
        <p:spPr/>
        <p:txBody>
          <a:bodyPr/>
          <a:lstStyle/>
          <a:p>
            <a:r>
              <a:rPr lang="en-US" dirty="0"/>
              <a:t>Scaling Width Issue</a:t>
            </a:r>
          </a:p>
        </p:txBody>
      </p:sp>
      <p:sp>
        <p:nvSpPr>
          <p:cNvPr id="3" name="Content Placeholder 2">
            <a:extLst>
              <a:ext uri="{FF2B5EF4-FFF2-40B4-BE49-F238E27FC236}">
                <a16:creationId xmlns:a16="http://schemas.microsoft.com/office/drawing/2014/main" id="{815E9143-E6D4-4D41-A624-909320146B9E}"/>
              </a:ext>
            </a:extLst>
          </p:cNvPr>
          <p:cNvSpPr>
            <a:spLocks noGrp="1"/>
          </p:cNvSpPr>
          <p:nvPr>
            <p:ph idx="1"/>
          </p:nvPr>
        </p:nvSpPr>
        <p:spPr/>
        <p:txBody>
          <a:bodyPr vert="horz" lIns="91440" tIns="45720" rIns="91440" bIns="45720" rtlCol="0" anchor="t">
            <a:normAutofit/>
          </a:bodyPr>
          <a:lstStyle/>
          <a:p>
            <a:r>
              <a:rPr lang="en-US" dirty="0">
                <a:ea typeface="+mj-lt"/>
                <a:cs typeface="+mj-lt"/>
              </a:rPr>
              <a:t>Scaling network width is commonly used for small size models.  </a:t>
            </a:r>
            <a:endParaRPr lang="en-US">
              <a:ea typeface="+mj-lt"/>
              <a:cs typeface="+mj-lt"/>
            </a:endParaRPr>
          </a:p>
          <a:p>
            <a:r>
              <a:rPr lang="en-US" dirty="0">
                <a:ea typeface="+mj-lt"/>
                <a:cs typeface="+mj-lt"/>
              </a:rPr>
              <a:t>However, extremely wide but shallow networks tend to have difficulties in capturing higher level features.</a:t>
            </a:r>
            <a:endParaRPr lang="en-US">
              <a:ea typeface="+mj-lt"/>
              <a:cs typeface="+mj-lt"/>
            </a:endParaRPr>
          </a:p>
        </p:txBody>
      </p:sp>
    </p:spTree>
    <p:extLst>
      <p:ext uri="{BB962C8B-B14F-4D97-AF65-F5344CB8AC3E}">
        <p14:creationId xmlns:p14="http://schemas.microsoft.com/office/powerpoint/2010/main" val="3663077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Ion</vt:lpstr>
      <vt:lpstr>EfficientNet  </vt:lpstr>
      <vt:lpstr>Overview</vt:lpstr>
      <vt:lpstr>Accomplishment</vt:lpstr>
      <vt:lpstr>EfficientNets</vt:lpstr>
      <vt:lpstr>EfficientNet-B7</vt:lpstr>
      <vt:lpstr>Transfer Learning Advantage</vt:lpstr>
      <vt:lpstr>Common Scaling Techniques</vt:lpstr>
      <vt:lpstr>Scaling Depth Issues</vt:lpstr>
      <vt:lpstr>Scaling Width Issue</vt:lpstr>
      <vt:lpstr>Scaling Resolution Issues</vt:lpstr>
      <vt:lpstr>ResNet 18 – Example ConvNet</vt:lpstr>
      <vt:lpstr>Simple Scaling?</vt:lpstr>
      <vt:lpstr>Scaling</vt:lpstr>
      <vt:lpstr>Scaling (cont.)</vt:lpstr>
      <vt:lpstr>Finding</vt:lpstr>
      <vt:lpstr>ConvNet – Related Work</vt:lpstr>
      <vt:lpstr>Compound Model Scaling</vt:lpstr>
      <vt:lpstr>EfficientNet Model</vt:lpstr>
      <vt:lpstr>Function</vt:lpstr>
      <vt:lpstr>Model Scaling</vt:lpstr>
      <vt:lpstr>Observations</vt:lpstr>
      <vt:lpstr>Approach</vt:lpstr>
      <vt:lpstr>Scale and Target</vt:lpstr>
      <vt:lpstr>Compound Scaling Method</vt:lpstr>
      <vt:lpstr> EfficientNet-B0 baseline network</vt:lpstr>
      <vt:lpstr>FLOPS vs. ImageNet Accuracy</vt:lpstr>
      <vt:lpstr>Class Activation Map</vt:lpstr>
      <vt:lpstr>Inference Latency</vt:lpstr>
      <vt:lpstr>Transfer Learning Efficiency</vt:lpstr>
      <vt:lpstr>Training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581</cp:revision>
  <dcterms:created xsi:type="dcterms:W3CDTF">2014-09-12T17:24:29Z</dcterms:created>
  <dcterms:modified xsi:type="dcterms:W3CDTF">2019-06-26T20:56:59Z</dcterms:modified>
</cp:coreProperties>
</file>