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6BCA10-8C5B-489D-95CB-BC450940D008}" v="1" dt="2019-03-06T14:35:41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813C7A-22FA-4C63-8303-7C3287AC795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0EBC644-B05B-4940-81EC-6B44C1C8A543}">
      <dgm:prSet phldrT="[Text]"/>
      <dgm:spPr/>
      <dgm:t>
        <a:bodyPr/>
        <a:lstStyle/>
        <a:p>
          <a:r>
            <a:rPr lang="en-US" sz="3000" dirty="0">
              <a:solidFill>
                <a:srgbClr val="010000"/>
              </a:solidFill>
              <a:latin typeface="Century Gothic"/>
            </a:rPr>
            <a:t>Real World Label Data</a:t>
          </a:r>
        </a:p>
      </dgm:t>
    </dgm:pt>
    <dgm:pt modelId="{A5725678-69EE-4B92-8BCE-A38946672F35}" type="parTrans" cxnId="{AC690D1A-3DC1-493A-BF09-236962C52AF4}">
      <dgm:prSet/>
      <dgm:spPr/>
    </dgm:pt>
    <dgm:pt modelId="{D9DF3246-9982-4085-BFA7-4F6F799C8267}" type="sibTrans" cxnId="{AC690D1A-3DC1-493A-BF09-236962C52AF4}">
      <dgm:prSet/>
      <dgm:spPr/>
      <dgm:t>
        <a:bodyPr/>
        <a:lstStyle/>
        <a:p>
          <a:endParaRPr lang="en-US"/>
        </a:p>
      </dgm:t>
    </dgm:pt>
    <dgm:pt modelId="{A72F3A87-3BA1-4471-BA7E-9FCF25B715EC}">
      <dgm:prSet phldrT="[Text]"/>
      <dgm:spPr/>
      <dgm:t>
        <a:bodyPr/>
        <a:lstStyle/>
        <a:p>
          <a:r>
            <a:rPr lang="en-US" dirty="0"/>
            <a:t>Virtual Label Data</a:t>
          </a:r>
        </a:p>
      </dgm:t>
    </dgm:pt>
    <dgm:pt modelId="{F9978108-91F4-4651-8FDB-EF09CBC4CAD5}" type="parTrans" cxnId="{D7B551C7-5F52-40D0-88D4-073486B0FF89}">
      <dgm:prSet/>
      <dgm:spPr/>
    </dgm:pt>
    <dgm:pt modelId="{0ECD4B3E-ECBC-4D5B-A0EB-6E9FE9EEC17E}" type="sibTrans" cxnId="{D7B551C7-5F52-40D0-88D4-073486B0FF89}">
      <dgm:prSet/>
      <dgm:spPr/>
      <dgm:t>
        <a:bodyPr/>
        <a:lstStyle/>
        <a:p>
          <a:endParaRPr lang="en-US"/>
        </a:p>
      </dgm:t>
    </dgm:pt>
    <dgm:pt modelId="{5E95F737-C0CC-417E-9BD4-AD38125F12F7}">
      <dgm:prSet phldrT="[Text]"/>
      <dgm:spPr/>
      <dgm:t>
        <a:bodyPr/>
        <a:lstStyle/>
        <a:p>
          <a:r>
            <a:rPr lang="en-US" dirty="0"/>
            <a:t>Virtual Signs and Obstacles</a:t>
          </a:r>
        </a:p>
      </dgm:t>
    </dgm:pt>
    <dgm:pt modelId="{DD5F569F-AF1C-4B44-A558-989606C1B969}" type="parTrans" cxnId="{7032F716-5D98-40A3-9A88-12543B2B17AF}">
      <dgm:prSet/>
      <dgm:spPr/>
    </dgm:pt>
    <dgm:pt modelId="{3AC6BF5D-764F-45AE-880C-8CD3B440AD63}" type="sibTrans" cxnId="{7032F716-5D98-40A3-9A88-12543B2B17AF}">
      <dgm:prSet/>
      <dgm:spPr/>
    </dgm:pt>
    <dgm:pt modelId="{B5D2F8F8-1239-4B4D-B901-FEEC925FF058}">
      <dgm:prSet phldrT="[Text]"/>
      <dgm:spPr/>
      <dgm:t>
        <a:bodyPr/>
        <a:lstStyle/>
        <a:p>
          <a:r>
            <a:rPr lang="en-US" dirty="0"/>
            <a:t>Reinforcement Learning</a:t>
          </a:r>
        </a:p>
      </dgm:t>
    </dgm:pt>
    <dgm:pt modelId="{9737B185-50EE-40AC-BE0A-C377B2D8B849}" type="parTrans" cxnId="{96612D57-41E1-4104-B015-3DD0B8B8D10F}">
      <dgm:prSet/>
      <dgm:spPr/>
    </dgm:pt>
    <dgm:pt modelId="{1E714C77-E6EE-4784-9EA5-381D348C6F28}" type="sibTrans" cxnId="{96612D57-41E1-4104-B015-3DD0B8B8D10F}">
      <dgm:prSet/>
      <dgm:spPr/>
    </dgm:pt>
    <dgm:pt modelId="{0FDFB62A-DCA6-4A99-B66E-C7534E01A967}" type="pres">
      <dgm:prSet presAssocID="{0E813C7A-22FA-4C63-8303-7C3287AC795D}" presName="Name0" presStyleCnt="0">
        <dgm:presLayoutVars>
          <dgm:dir/>
          <dgm:resizeHandles val="exact"/>
        </dgm:presLayoutVars>
      </dgm:prSet>
      <dgm:spPr/>
    </dgm:pt>
    <dgm:pt modelId="{87449E3A-BF3A-417A-A1E1-92D414DFF3EE}" type="pres">
      <dgm:prSet presAssocID="{00EBC644-B05B-4940-81EC-6B44C1C8A543}" presName="parTxOnly" presStyleLbl="node1" presStyleIdx="0" presStyleCnt="4">
        <dgm:presLayoutVars>
          <dgm:bulletEnabled val="1"/>
        </dgm:presLayoutVars>
      </dgm:prSet>
      <dgm:spPr/>
    </dgm:pt>
    <dgm:pt modelId="{D0A8E5F4-E9D0-4D57-848E-4500302268B7}" type="pres">
      <dgm:prSet presAssocID="{D9DF3246-9982-4085-BFA7-4F6F799C8267}" presName="parSpace" presStyleCnt="0"/>
      <dgm:spPr/>
    </dgm:pt>
    <dgm:pt modelId="{2532441A-AB84-44C5-97BA-4B4A86FB3FBB}" type="pres">
      <dgm:prSet presAssocID="{A72F3A87-3BA1-4471-BA7E-9FCF25B715EC}" presName="parTxOnly" presStyleLbl="node1" presStyleIdx="1" presStyleCnt="4">
        <dgm:presLayoutVars>
          <dgm:bulletEnabled val="1"/>
        </dgm:presLayoutVars>
      </dgm:prSet>
      <dgm:spPr/>
    </dgm:pt>
    <dgm:pt modelId="{5B641EB1-67F1-44A5-9B15-57AD5A0B6635}" type="pres">
      <dgm:prSet presAssocID="{0ECD4B3E-ECBC-4D5B-A0EB-6E9FE9EEC17E}" presName="parSpace" presStyleCnt="0"/>
      <dgm:spPr/>
    </dgm:pt>
    <dgm:pt modelId="{6AB490AD-317A-4FA4-800D-DA37CD511BD4}" type="pres">
      <dgm:prSet presAssocID="{5E95F737-C0CC-417E-9BD4-AD38125F12F7}" presName="parTxOnly" presStyleLbl="node1" presStyleIdx="2" presStyleCnt="4">
        <dgm:presLayoutVars>
          <dgm:bulletEnabled val="1"/>
        </dgm:presLayoutVars>
      </dgm:prSet>
      <dgm:spPr/>
    </dgm:pt>
    <dgm:pt modelId="{BCEB5B16-9D2F-4882-9728-3B15AAD72D44}" type="pres">
      <dgm:prSet presAssocID="{3AC6BF5D-764F-45AE-880C-8CD3B440AD63}" presName="parSpace" presStyleCnt="0"/>
      <dgm:spPr/>
    </dgm:pt>
    <dgm:pt modelId="{A392F702-B71E-4F38-8527-E8144D7678A8}" type="pres">
      <dgm:prSet presAssocID="{B5D2F8F8-1239-4B4D-B901-FEEC925FF058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8455101-D232-4817-8735-C736DD4749F5}" type="presOf" srcId="{00EBC644-B05B-4940-81EC-6B44C1C8A543}" destId="{87449E3A-BF3A-417A-A1E1-92D414DFF3EE}" srcOrd="0" destOrd="0" presId="urn:microsoft.com/office/officeart/2005/8/layout/hChevron3"/>
    <dgm:cxn modelId="{7032F716-5D98-40A3-9A88-12543B2B17AF}" srcId="{0E813C7A-22FA-4C63-8303-7C3287AC795D}" destId="{5E95F737-C0CC-417E-9BD4-AD38125F12F7}" srcOrd="2" destOrd="0" parTransId="{DD5F569F-AF1C-4B44-A558-989606C1B969}" sibTransId="{3AC6BF5D-764F-45AE-880C-8CD3B440AD63}"/>
    <dgm:cxn modelId="{AC690D1A-3DC1-493A-BF09-236962C52AF4}" srcId="{0E813C7A-22FA-4C63-8303-7C3287AC795D}" destId="{00EBC644-B05B-4940-81EC-6B44C1C8A543}" srcOrd="0" destOrd="0" parTransId="{A5725678-69EE-4B92-8BCE-A38946672F35}" sibTransId="{D9DF3246-9982-4085-BFA7-4F6F799C8267}"/>
    <dgm:cxn modelId="{3DDF7830-4A0B-4276-A07A-CC2733858E28}" type="presOf" srcId="{A72F3A87-3BA1-4471-BA7E-9FCF25B715EC}" destId="{2532441A-AB84-44C5-97BA-4B4A86FB3FBB}" srcOrd="0" destOrd="0" presId="urn:microsoft.com/office/officeart/2005/8/layout/hChevron3"/>
    <dgm:cxn modelId="{AA87E04A-7E95-40E7-9E19-9EB96628EF8F}" type="presOf" srcId="{5E95F737-C0CC-417E-9BD4-AD38125F12F7}" destId="{6AB490AD-317A-4FA4-800D-DA37CD511BD4}" srcOrd="0" destOrd="0" presId="urn:microsoft.com/office/officeart/2005/8/layout/hChevron3"/>
    <dgm:cxn modelId="{A13C904F-2EFD-4180-A5A7-F98E4E5F2330}" type="presOf" srcId="{0E813C7A-22FA-4C63-8303-7C3287AC795D}" destId="{0FDFB62A-DCA6-4A99-B66E-C7534E01A967}" srcOrd="0" destOrd="0" presId="urn:microsoft.com/office/officeart/2005/8/layout/hChevron3"/>
    <dgm:cxn modelId="{96612D57-41E1-4104-B015-3DD0B8B8D10F}" srcId="{0E813C7A-22FA-4C63-8303-7C3287AC795D}" destId="{B5D2F8F8-1239-4B4D-B901-FEEC925FF058}" srcOrd="3" destOrd="0" parTransId="{9737B185-50EE-40AC-BE0A-C377B2D8B849}" sibTransId="{1E714C77-E6EE-4784-9EA5-381D348C6F28}"/>
    <dgm:cxn modelId="{D7B551C7-5F52-40D0-88D4-073486B0FF89}" srcId="{0E813C7A-22FA-4C63-8303-7C3287AC795D}" destId="{A72F3A87-3BA1-4471-BA7E-9FCF25B715EC}" srcOrd="1" destOrd="0" parTransId="{F9978108-91F4-4651-8FDB-EF09CBC4CAD5}" sibTransId="{0ECD4B3E-ECBC-4D5B-A0EB-6E9FE9EEC17E}"/>
    <dgm:cxn modelId="{841211E5-196F-4F3D-8E19-3D16F84A1176}" type="presOf" srcId="{B5D2F8F8-1239-4B4D-B901-FEEC925FF058}" destId="{A392F702-B71E-4F38-8527-E8144D7678A8}" srcOrd="0" destOrd="0" presId="urn:microsoft.com/office/officeart/2005/8/layout/hChevron3"/>
    <dgm:cxn modelId="{EA93826F-FB07-46AE-862C-7600BC419DB7}" type="presParOf" srcId="{0FDFB62A-DCA6-4A99-B66E-C7534E01A967}" destId="{87449E3A-BF3A-417A-A1E1-92D414DFF3EE}" srcOrd="0" destOrd="0" presId="urn:microsoft.com/office/officeart/2005/8/layout/hChevron3"/>
    <dgm:cxn modelId="{978DC748-BBCC-4AAE-9707-4F5E14F96CAE}" type="presParOf" srcId="{0FDFB62A-DCA6-4A99-B66E-C7534E01A967}" destId="{D0A8E5F4-E9D0-4D57-848E-4500302268B7}" srcOrd="1" destOrd="0" presId="urn:microsoft.com/office/officeart/2005/8/layout/hChevron3"/>
    <dgm:cxn modelId="{B5F7FBEB-587E-449B-9760-3CB0E8AFFBBB}" type="presParOf" srcId="{0FDFB62A-DCA6-4A99-B66E-C7534E01A967}" destId="{2532441A-AB84-44C5-97BA-4B4A86FB3FBB}" srcOrd="2" destOrd="0" presId="urn:microsoft.com/office/officeart/2005/8/layout/hChevron3"/>
    <dgm:cxn modelId="{C92C5EE7-F84E-49CE-A782-33162FCEB6CD}" type="presParOf" srcId="{0FDFB62A-DCA6-4A99-B66E-C7534E01A967}" destId="{5B641EB1-67F1-44A5-9B15-57AD5A0B6635}" srcOrd="3" destOrd="0" presId="urn:microsoft.com/office/officeart/2005/8/layout/hChevron3"/>
    <dgm:cxn modelId="{2D0A01B8-B83C-4D49-B76E-3253E45299BE}" type="presParOf" srcId="{0FDFB62A-DCA6-4A99-B66E-C7534E01A967}" destId="{6AB490AD-317A-4FA4-800D-DA37CD511BD4}" srcOrd="4" destOrd="0" presId="urn:microsoft.com/office/officeart/2005/8/layout/hChevron3"/>
    <dgm:cxn modelId="{9BEBA0F4-A8A4-4F94-811D-CFFAC473CA91}" type="presParOf" srcId="{0FDFB62A-DCA6-4A99-B66E-C7534E01A967}" destId="{BCEB5B16-9D2F-4882-9728-3B15AAD72D44}" srcOrd="5" destOrd="0" presId="urn:microsoft.com/office/officeart/2005/8/layout/hChevron3"/>
    <dgm:cxn modelId="{93887344-005A-4AF9-865B-1ECAA7BDF103}" type="presParOf" srcId="{0FDFB62A-DCA6-4A99-B66E-C7534E01A967}" destId="{A392F702-B71E-4F38-8527-E8144D7678A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49E3A-BF3A-417A-A1E1-92D414DFF3EE}">
      <dsp:nvSpPr>
        <dsp:cNvPr id="0" name=""/>
        <dsp:cNvSpPr/>
      </dsp:nvSpPr>
      <dsp:spPr>
        <a:xfrm>
          <a:off x="2621" y="1571886"/>
          <a:ext cx="2629972" cy="105198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10000"/>
              </a:solidFill>
              <a:latin typeface="Century Gothic"/>
            </a:rPr>
            <a:t>Real World Label Data</a:t>
          </a:r>
        </a:p>
      </dsp:txBody>
      <dsp:txXfrm>
        <a:off x="2621" y="1571886"/>
        <a:ext cx="2366975" cy="1051989"/>
      </dsp:txXfrm>
    </dsp:sp>
    <dsp:sp modelId="{2532441A-AB84-44C5-97BA-4B4A86FB3FBB}">
      <dsp:nvSpPr>
        <dsp:cNvPr id="0" name=""/>
        <dsp:cNvSpPr/>
      </dsp:nvSpPr>
      <dsp:spPr>
        <a:xfrm>
          <a:off x="2106599" y="1571886"/>
          <a:ext cx="2629972" cy="10519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Virtual Label Data</a:t>
          </a:r>
        </a:p>
      </dsp:txBody>
      <dsp:txXfrm>
        <a:off x="2632594" y="1571886"/>
        <a:ext cx="1577983" cy="1051989"/>
      </dsp:txXfrm>
    </dsp:sp>
    <dsp:sp modelId="{6AB490AD-317A-4FA4-800D-DA37CD511BD4}">
      <dsp:nvSpPr>
        <dsp:cNvPr id="0" name=""/>
        <dsp:cNvSpPr/>
      </dsp:nvSpPr>
      <dsp:spPr>
        <a:xfrm>
          <a:off x="4210577" y="1571886"/>
          <a:ext cx="2629972" cy="10519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Virtual Signs and Obstacles</a:t>
          </a:r>
        </a:p>
      </dsp:txBody>
      <dsp:txXfrm>
        <a:off x="4736572" y="1571886"/>
        <a:ext cx="1577983" cy="1051989"/>
      </dsp:txXfrm>
    </dsp:sp>
    <dsp:sp modelId="{A392F702-B71E-4F38-8527-E8144D7678A8}">
      <dsp:nvSpPr>
        <dsp:cNvPr id="0" name=""/>
        <dsp:cNvSpPr/>
      </dsp:nvSpPr>
      <dsp:spPr>
        <a:xfrm>
          <a:off x="6314555" y="1571886"/>
          <a:ext cx="2629972" cy="10519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Reinforcement Learning</a:t>
          </a:r>
        </a:p>
      </dsp:txBody>
      <dsp:txXfrm>
        <a:off x="6840550" y="1571886"/>
        <a:ext cx="1577983" cy="1051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A45D-F803-495B-A699-0C06C91A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Pre-render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5C74E-AB92-4BF2-9246-C2FC299FE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batch_num</a:t>
            </a:r>
            <a:r>
              <a:rPr lang="en-US" dirty="0"/>
              <a:t> = 32</a:t>
            </a:r>
          </a:p>
          <a:p>
            <a:r>
              <a:rPr lang="en-US" dirty="0" err="1"/>
              <a:t>session_t</a:t>
            </a:r>
            <a:r>
              <a:rPr lang="en-US" dirty="0"/>
              <a:t> = ['train'] </a:t>
            </a:r>
          </a:p>
          <a:p>
            <a:r>
              <a:rPr lang="en-US" dirty="0" err="1"/>
              <a:t>session_v</a:t>
            </a:r>
            <a:r>
              <a:rPr lang="en-US" dirty="0"/>
              <a:t> = ['validate'] </a:t>
            </a:r>
          </a:p>
          <a:p>
            <a:endParaRPr lang="en-US"/>
          </a:p>
          <a:p>
            <a:r>
              <a:rPr lang="en-US" dirty="0" err="1"/>
              <a:t>gen_train</a:t>
            </a:r>
            <a:r>
              <a:rPr lang="en-US" dirty="0"/>
              <a:t> = </a:t>
            </a:r>
            <a:r>
              <a:rPr lang="en-US" dirty="0" err="1"/>
              <a:t>BatchGenerator</a:t>
            </a:r>
            <a:r>
              <a:rPr lang="en-US" dirty="0"/>
              <a:t>(</a:t>
            </a:r>
            <a:r>
              <a:rPr lang="en-US" dirty="0" err="1"/>
              <a:t>session_t</a:t>
            </a:r>
            <a:r>
              <a:rPr lang="en-US" dirty="0"/>
              <a:t>, </a:t>
            </a:r>
            <a:r>
              <a:rPr lang="en-US" dirty="0" err="1"/>
              <a:t>batch_num</a:t>
            </a:r>
            <a:r>
              <a:rPr lang="en-US" dirty="0"/>
              <a:t>)</a:t>
            </a:r>
          </a:p>
          <a:p>
            <a:r>
              <a:rPr lang="en-US" dirty="0" err="1"/>
              <a:t>gen_valid</a:t>
            </a:r>
            <a:r>
              <a:rPr lang="en-US" dirty="0"/>
              <a:t> = </a:t>
            </a:r>
            <a:r>
              <a:rPr lang="en-US" dirty="0" err="1"/>
              <a:t>BatchGenerator</a:t>
            </a:r>
            <a:r>
              <a:rPr lang="en-US" dirty="0"/>
              <a:t>(</a:t>
            </a:r>
            <a:r>
              <a:rPr lang="en-US" dirty="0" err="1"/>
              <a:t>session_v</a:t>
            </a:r>
            <a:r>
              <a:rPr lang="en-US" dirty="0"/>
              <a:t>, </a:t>
            </a:r>
            <a:r>
              <a:rPr lang="en-US" dirty="0" err="1"/>
              <a:t>batch_num</a:t>
            </a:r>
            <a:r>
              <a:rPr lang="en-US" dirty="0"/>
              <a:t>, jitter = False)</a:t>
            </a:r>
          </a:p>
        </p:txBody>
      </p:sp>
    </p:spTree>
    <p:extLst>
      <p:ext uri="{BB962C8B-B14F-4D97-AF65-F5344CB8AC3E}">
        <p14:creationId xmlns:p14="http://schemas.microsoft.com/office/powerpoint/2010/main" val="4241386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D40B-EDC5-46EF-B7BD-6821312D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6420F-D64E-4EC7-9734-0B87CF8F8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Model never converges.</a:t>
            </a:r>
          </a:p>
          <a:p>
            <a:pPr lvl="1"/>
            <a:r>
              <a:rPr lang="en-US" dirty="0"/>
              <a:t>Image generation on-the-fly</a:t>
            </a:r>
          </a:p>
          <a:p>
            <a:pPr lvl="1"/>
            <a:r>
              <a:rPr lang="en-US" dirty="0"/>
              <a:t>Pre-rendered images</a:t>
            </a:r>
          </a:p>
          <a:p>
            <a:pPr lvl="1"/>
            <a:r>
              <a:rPr lang="en-US" dirty="0"/>
              <a:t>Images with consistent background, line and position</a:t>
            </a:r>
          </a:p>
          <a:p>
            <a:pPr lvl="1"/>
            <a:r>
              <a:rPr lang="en-US" dirty="0"/>
              <a:t>Images that only display curves (similar to earlier real-world capture)</a:t>
            </a:r>
          </a:p>
          <a:p>
            <a:pPr lvl="1"/>
            <a:r>
              <a:rPr lang="en-US" dirty="0"/>
              <a:t>Images with dropout, blurring, etc.</a:t>
            </a:r>
          </a:p>
          <a:p>
            <a:pPr lvl="1"/>
            <a:r>
              <a:rPr lang="en-US"/>
              <a:t>Changed the Loss Function</a:t>
            </a:r>
          </a:p>
          <a:p>
            <a:pPr lvl="1"/>
            <a:r>
              <a:rPr lang="en-US"/>
              <a:t>Changed the Optimizer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10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DBEF-0D8D-4485-B5D0-90F1FB1C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366B9-B9A3-4BA3-8719-E5C998ADC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463" y="1463446"/>
            <a:ext cx="11060012" cy="488559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600"/>
              <a:t>sometime = lambda aug: iaa.Sometimes(0.7, aug</a:t>
            </a:r>
            <a:r>
              <a:rPr lang="en-US" sz="1600" dirty="0"/>
              <a:t>)</a:t>
            </a:r>
          </a:p>
          <a:p>
            <a:r>
              <a:rPr lang="en-US" sz="1600"/>
              <a:t>sequence = iaa.Sequential([ sometime(iaa.GaussianBlur((0, 1.5))), </a:t>
            </a:r>
            <a:endParaRPr lang="en-US" sz="1600" dirty="0"/>
          </a:p>
          <a:p>
            <a:r>
              <a:rPr lang="en-US" sz="1600"/>
              <a:t># blur images with a sigma between 0 and 3.0</a:t>
            </a:r>
            <a:endParaRPr lang="en-US" sz="1600" dirty="0"/>
          </a:p>
          <a:p>
            <a:r>
              <a:rPr lang="en-US" sz="1600"/>
              <a:t>                            sometime(iaa.Sharpen(alpha=(0, 1.0), lightness=(0.75, 1.5))), </a:t>
            </a:r>
            <a:endParaRPr lang="en-US" sz="1600" dirty="0"/>
          </a:p>
          <a:p>
            <a:r>
              <a:rPr lang="en-US" sz="1600"/>
              <a:t># sharpen images</a:t>
            </a:r>
            <a:endParaRPr lang="en-US" sz="1600" dirty="0"/>
          </a:p>
          <a:p>
            <a:r>
              <a:rPr lang="en-US" sz="1600"/>
              <a:t>                            sometime(iaa.AdditiveGaussianNoise(loc=0, scale=(0.0, 3.), per_channel=0.5)), </a:t>
            </a:r>
            <a:endParaRPr lang="en-US" sz="1600" dirty="0"/>
          </a:p>
          <a:p>
            <a:r>
              <a:rPr lang="en-US" sz="1600"/>
              <a:t># add gaussian noise to images</a:t>
            </a:r>
            <a:endParaRPr lang="en-US" sz="1600" dirty="0"/>
          </a:p>
          <a:p>
            <a:r>
              <a:rPr lang="en-US" sz="1600"/>
              <a:t>                            sometime(iaa.Dropout((0.0, 0.1))), </a:t>
            </a:r>
            <a:endParaRPr lang="en-US" sz="1600" dirty="0"/>
          </a:p>
          <a:p>
            <a:r>
              <a:rPr lang="en-US" sz="1600"/>
              <a:t># randomly remove up to 10% of the pixels</a:t>
            </a:r>
            <a:endParaRPr lang="en-US" sz="1600" dirty="0"/>
          </a:p>
          <a:p>
            <a:r>
              <a:rPr lang="en-US" sz="1600"/>
              <a:t>                            sometime(iaa.CoarseDropout((0.10, 0.30), size_percent=(0.02, 0.05), per_channel=0.2)),</a:t>
            </a:r>
            <a:endParaRPr lang="en-US" sz="1600" dirty="0"/>
          </a:p>
          <a:p>
            <a:r>
              <a:rPr lang="en-US" sz="1600"/>
              <a:t>                            sometime(iaa.Add((-10, 10), per_channel=0.5)), </a:t>
            </a:r>
            <a:endParaRPr lang="en-US" sz="1600" dirty="0"/>
          </a:p>
          <a:p>
            <a:r>
              <a:rPr lang="en-US" sz="1600"/>
              <a:t># change brightness of images (by -10 to 10 of original value)</a:t>
            </a:r>
            <a:endParaRPr lang="en-US" sz="1600" dirty="0"/>
          </a:p>
          <a:p>
            <a:r>
              <a:rPr lang="en-US" sz="1600" dirty="0"/>
              <a:t>                          </a:t>
            </a:r>
            <a:r>
              <a:rPr lang="en-US" sz="1600"/>
              <a:t>],</a:t>
            </a:r>
            <a:endParaRPr lang="en-US" sz="1600" dirty="0"/>
          </a:p>
          <a:p>
            <a:r>
              <a:rPr lang="en-US" sz="1600"/>
              <a:t>                          random_order=True # do all of the above in random order</a:t>
            </a:r>
            <a:endParaRPr lang="en-US" sz="1600" dirty="0"/>
          </a:p>
          <a:p>
            <a:r>
              <a:rPr lang="en-US" sz="1600"/>
              <a:t>                         )</a:t>
            </a:r>
          </a:p>
        </p:txBody>
      </p:sp>
    </p:spTree>
    <p:extLst>
      <p:ext uri="{BB962C8B-B14F-4D97-AF65-F5344CB8AC3E}">
        <p14:creationId xmlns:p14="http://schemas.microsoft.com/office/powerpoint/2010/main" val="4259102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072F-2471-42FD-AA72-BBF6FE4E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Too Sterile?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D6FD-E4AA-46C0-A3D2-4A864133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My thoughts are that the computer rendered images do not have anything 'interesting' for the CNN to latch on to.</a:t>
            </a:r>
          </a:p>
        </p:txBody>
      </p:sp>
    </p:spTree>
    <p:extLst>
      <p:ext uri="{BB962C8B-B14F-4D97-AF65-F5344CB8AC3E}">
        <p14:creationId xmlns:p14="http://schemas.microsoft.com/office/powerpoint/2010/main" val="989394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D14BE-E1B8-4D79-B520-C989EBE4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C98AB-F97B-449C-B24C-AE6413CA1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Use 'real' background image </a:t>
            </a:r>
          </a:p>
          <a:p>
            <a:r>
              <a:rPr lang="en-US"/>
              <a:t>Suggestions?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45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</vt:lpstr>
      <vt:lpstr>Autonomous Driving via Simulated Label Data</vt:lpstr>
      <vt:lpstr>Overview</vt:lpstr>
      <vt:lpstr>Roadmap</vt:lpstr>
      <vt:lpstr>Real World</vt:lpstr>
      <vt:lpstr>Simulated Image Label Data</vt:lpstr>
      <vt:lpstr>Random Color Background, Random Color Line</vt:lpstr>
      <vt:lpstr>Off-Center Examples</vt:lpstr>
      <vt:lpstr>Simplify</vt:lpstr>
      <vt:lpstr>Train with Data Generation In-situ</vt:lpstr>
      <vt:lpstr>Train with Pre-rendered Data</vt:lpstr>
      <vt:lpstr>Pre-render Code</vt:lpstr>
      <vt:lpstr>Training Results</vt:lpstr>
      <vt:lpstr>Adding Noise</vt:lpstr>
      <vt:lpstr>Image Too Sterile?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360</cp:revision>
  <dcterms:created xsi:type="dcterms:W3CDTF">2014-09-12T17:24:29Z</dcterms:created>
  <dcterms:modified xsi:type="dcterms:W3CDTF">2019-03-06T19:01:16Z</dcterms:modified>
</cp:coreProperties>
</file>