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7" r:id="rId7"/>
    <p:sldId id="276" r:id="rId8"/>
    <p:sldId id="272" r:id="rId9"/>
    <p:sldId id="275" r:id="rId10"/>
    <p:sldId id="277" r:id="rId11"/>
    <p:sldId id="278" r:id="rId12"/>
    <p:sldId id="274" r:id="rId13"/>
    <p:sldId id="273" r:id="rId14"/>
    <p:sldId id="271" r:id="rId15"/>
    <p:sldId id="270" r:id="rId16"/>
    <p:sldId id="269" r:id="rId17"/>
    <p:sldId id="268" r:id="rId18"/>
    <p:sldId id="266" r:id="rId19"/>
    <p:sldId id="265" r:id="rId20"/>
    <p:sldId id="264" r:id="rId21"/>
    <p:sldId id="263" r:id="rId22"/>
    <p:sldId id="284" r:id="rId23"/>
    <p:sldId id="260" r:id="rId24"/>
    <p:sldId id="280" r:id="rId25"/>
    <p:sldId id="285" r:id="rId26"/>
    <p:sldId id="283" r:id="rId27"/>
    <p:sldId id="282" r:id="rId28"/>
    <p:sldId id="287" r:id="rId29"/>
    <p:sldId id="286" r:id="rId30"/>
    <p:sldId id="290" r:id="rId31"/>
    <p:sldId id="291" r:id="rId32"/>
    <p:sldId id="281" r:id="rId33"/>
    <p:sldId id="289" r:id="rId34"/>
    <p:sldId id="288" r:id="rId35"/>
    <p:sldId id="279" r:id="rId36"/>
    <p:sldId id="293" r:id="rId37"/>
    <p:sldId id="295" r:id="rId38"/>
    <p:sldId id="294" r:id="rId39"/>
    <p:sldId id="292" r:id="rId40"/>
    <p:sldId id="297" r:id="rId41"/>
    <p:sldId id="298" r:id="rId42"/>
    <p:sldId id="299" r:id="rId43"/>
    <p:sldId id="300" r:id="rId44"/>
    <p:sldId id="301" r:id="rId45"/>
    <p:sldId id="302" r:id="rId46"/>
    <p:sldId id="303" r:id="rId47"/>
    <p:sldId id="296" r:id="rId48"/>
    <p:sldId id="25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DA6AE-F9C4-4DFC-ADA0-0055CC2064E1}" v="2720" dt="2020-01-15T01:01:50.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quantamagazine.org/an-idea-from-physics-helps-ai-see-in-higher-dimensions-2020010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mathopenref.com/planegeometry.html" TargetMode="External"/><Relationship Id="rId3" Type="http://schemas.openxmlformats.org/officeDocument/2006/relationships/hyperlink" Target="https://arxiv.org/abs/1804.04656" TargetMode="External"/><Relationship Id="rId7" Type="http://schemas.openxmlformats.org/officeDocument/2006/relationships/hyperlink" Target="http://bjlkeng.github.io/posts/manifolds/" TargetMode="External"/><Relationship Id="rId2" Type="http://schemas.openxmlformats.org/officeDocument/2006/relationships/hyperlink" Target="https://www.quantamagazine.org/an-idea-from-physics-helps-ai-see-in-higher-dimensions-20200109/" TargetMode="External"/><Relationship Id="rId1" Type="http://schemas.openxmlformats.org/officeDocument/2006/relationships/slideLayout" Target="../slideLayouts/slideLayout2.xml"/><Relationship Id="rId6" Type="http://schemas.openxmlformats.org/officeDocument/2006/relationships/hyperlink" Target="https://en.wikipedia.org/wiki/Manifold" TargetMode="External"/><Relationship Id="rId5" Type="http://schemas.openxmlformats.org/officeDocument/2006/relationships/hyperlink" Target="https://towardsdatascience.com/an-easy-guide-to-gauge-equivariant-convolutional-networks-9366fb600b70" TargetMode="External"/><Relationship Id="rId4" Type="http://schemas.openxmlformats.org/officeDocument/2006/relationships/hyperlink" Target="https://arxiv.org/pdf/1902.04615.pdf" TargetMode="External"/><Relationship Id="rId9" Type="http://schemas.openxmlformats.org/officeDocument/2006/relationships/hyperlink" Target="http://mathworld.wolfram.com/EuclideanSpace.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GAUGE EQUIVARIANT CNNS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An Idea From Physics Helps AI See in Higher Dimensions</a:t>
            </a:r>
          </a:p>
        </p:txBody>
      </p:sp>
      <p:sp>
        <p:nvSpPr>
          <p:cNvPr id="4" name="TextBox 1">
            <a:extLst>
              <a:ext uri="{FF2B5EF4-FFF2-40B4-BE49-F238E27FC236}">
                <a16:creationId xmlns:a16="http://schemas.microsoft.com/office/drawing/2014/main" id="{ACA5F20F-CF21-4BD5-A591-5562F760E2E9}"/>
              </a:ext>
            </a:extLst>
          </p:cNvPr>
          <p:cNvSpPr txBox="1"/>
          <p:nvPr/>
        </p:nvSpPr>
        <p:spPr>
          <a:xfrm>
            <a:off x="713117" y="5126966"/>
            <a:ext cx="1136961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a:t>Gene Olafsen</a:t>
            </a:r>
          </a:p>
          <a:p>
            <a:pPr algn="r"/>
            <a:r>
              <a:rPr lang="en-US"/>
              <a:t>Presentation Based on:</a:t>
            </a:r>
            <a:endParaRPr lang="en-US" dirty="0"/>
          </a:p>
          <a:p>
            <a:pPr algn="r"/>
            <a:r>
              <a:rPr lang="en-US" dirty="0">
                <a:ea typeface="+mn-lt"/>
                <a:cs typeface="+mn-lt"/>
                <a:hlinkClick r:id="rId2"/>
              </a:rPr>
              <a:t>https://www.quantamagazine.org/an-idea-from-physics-helps-ai-see-in-higher-dimensions-20200109/</a:t>
            </a:r>
            <a:endParaRPr lang="en-US"/>
          </a:p>
          <a:p>
            <a:pPr algn="r"/>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EA5E-AC97-47A7-A679-F57D26BF39B0}"/>
              </a:ext>
            </a:extLst>
          </p:cNvPr>
          <p:cNvSpPr>
            <a:spLocks noGrp="1"/>
          </p:cNvSpPr>
          <p:nvPr>
            <p:ph type="title"/>
          </p:nvPr>
        </p:nvSpPr>
        <p:spPr/>
        <p:txBody>
          <a:bodyPr/>
          <a:lstStyle/>
          <a:p>
            <a:r>
              <a:rPr lang="en-US"/>
              <a:t>Performance - KNOWN</a:t>
            </a:r>
          </a:p>
        </p:txBody>
      </p:sp>
      <p:sp>
        <p:nvSpPr>
          <p:cNvPr id="3" name="Content Placeholder 2">
            <a:extLst>
              <a:ext uri="{FF2B5EF4-FFF2-40B4-BE49-F238E27FC236}">
                <a16:creationId xmlns:a16="http://schemas.microsoft.com/office/drawing/2014/main" id="{E3EB4F8C-386E-4F4D-978E-572C1B939492}"/>
              </a:ext>
            </a:extLst>
          </p:cNvPr>
          <p:cNvSpPr>
            <a:spLocks noGrp="1"/>
          </p:cNvSpPr>
          <p:nvPr>
            <p:ph idx="1"/>
          </p:nvPr>
        </p:nvSpPr>
        <p:spPr/>
        <p:txBody>
          <a:bodyPr vert="horz" lIns="91440" tIns="45720" rIns="91440" bIns="45720" rtlCol="0" anchor="t">
            <a:normAutofit/>
          </a:bodyPr>
          <a:lstStyle/>
          <a:p>
            <a:r>
              <a:rPr lang="en-US">
                <a:ea typeface="+mn-lt"/>
                <a:cs typeface="+mn-lt"/>
              </a:rPr>
              <a:t>Already, gauge CNNs have greatly outperformed their predecessors in learning patterns in simulated global climate data, which is naturally mapped onto a sphere.</a:t>
            </a:r>
            <a:endParaRPr lang="en-US"/>
          </a:p>
        </p:txBody>
      </p:sp>
    </p:spTree>
    <p:extLst>
      <p:ext uri="{BB962C8B-B14F-4D97-AF65-F5344CB8AC3E}">
        <p14:creationId xmlns:p14="http://schemas.microsoft.com/office/powerpoint/2010/main" val="299800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FF60-C526-4244-A58F-AE63EACB859E}"/>
              </a:ext>
            </a:extLst>
          </p:cNvPr>
          <p:cNvSpPr>
            <a:spLocks noGrp="1"/>
          </p:cNvSpPr>
          <p:nvPr>
            <p:ph type="title"/>
          </p:nvPr>
        </p:nvSpPr>
        <p:spPr/>
        <p:txBody>
          <a:bodyPr/>
          <a:lstStyle/>
          <a:p>
            <a:r>
              <a:rPr lang="en-US"/>
              <a:t>Performance - Expected</a:t>
            </a:r>
          </a:p>
        </p:txBody>
      </p:sp>
      <p:sp>
        <p:nvSpPr>
          <p:cNvPr id="3" name="Content Placeholder 2">
            <a:extLst>
              <a:ext uri="{FF2B5EF4-FFF2-40B4-BE49-F238E27FC236}">
                <a16:creationId xmlns:a16="http://schemas.microsoft.com/office/drawing/2014/main" id="{EB223CC8-ABC8-473B-B240-E32EC7FCC48D}"/>
              </a:ext>
            </a:extLst>
          </p:cNvPr>
          <p:cNvSpPr>
            <a:spLocks noGrp="1"/>
          </p:cNvSpPr>
          <p:nvPr>
            <p:ph idx="1"/>
          </p:nvPr>
        </p:nvSpPr>
        <p:spPr/>
        <p:txBody>
          <a:bodyPr vert="horz" lIns="91440" tIns="45720" rIns="91440" bIns="45720" rtlCol="0" anchor="t">
            <a:normAutofit/>
          </a:bodyPr>
          <a:lstStyle/>
          <a:p>
            <a:r>
              <a:rPr lang="en-US">
                <a:ea typeface="+mn-lt"/>
                <a:cs typeface="+mn-lt"/>
              </a:rPr>
              <a:t>The algorithms may also prove useful for improving the vision of drones and autonomous vehicles that see objects in 3D, and for detecting patterns in data gathered from the irregularly curved surfaces of hearts, brains or other organs.</a:t>
            </a:r>
            <a:endParaRPr lang="en-US"/>
          </a:p>
        </p:txBody>
      </p:sp>
    </p:spTree>
    <p:extLst>
      <p:ext uri="{BB962C8B-B14F-4D97-AF65-F5344CB8AC3E}">
        <p14:creationId xmlns:p14="http://schemas.microsoft.com/office/powerpoint/2010/main" val="197289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D799-BE3A-48A4-8F4D-F494596304F3}"/>
              </a:ext>
            </a:extLst>
          </p:cNvPr>
          <p:cNvSpPr>
            <a:spLocks noGrp="1"/>
          </p:cNvSpPr>
          <p:nvPr>
            <p:ph type="title"/>
          </p:nvPr>
        </p:nvSpPr>
        <p:spPr/>
        <p:txBody>
          <a:bodyPr/>
          <a:lstStyle/>
          <a:p>
            <a:r>
              <a:rPr lang="en-US">
                <a:ea typeface="+mj-lt"/>
                <a:cs typeface="+mj-lt"/>
              </a:rPr>
              <a:t>Geometric Deep Learning</a:t>
            </a:r>
            <a:endParaRPr lang="en-US"/>
          </a:p>
        </p:txBody>
      </p:sp>
      <p:sp>
        <p:nvSpPr>
          <p:cNvPr id="3" name="Content Placeholder 2">
            <a:extLst>
              <a:ext uri="{FF2B5EF4-FFF2-40B4-BE49-F238E27FC236}">
                <a16:creationId xmlns:a16="http://schemas.microsoft.com/office/drawing/2014/main" id="{F649A90B-2D95-410E-83A2-7B8ECBCF55CF}"/>
              </a:ext>
            </a:extLst>
          </p:cNvPr>
          <p:cNvSpPr>
            <a:spLocks noGrp="1"/>
          </p:cNvSpPr>
          <p:nvPr>
            <p:ph idx="1"/>
          </p:nvPr>
        </p:nvSpPr>
        <p:spPr/>
        <p:txBody>
          <a:bodyPr vert="horz" lIns="91440" tIns="45720" rIns="91440" bIns="45720" rtlCol="0" anchor="t">
            <a:normAutofit/>
          </a:bodyPr>
          <a:lstStyle/>
          <a:p>
            <a:r>
              <a:rPr lang="en-US">
                <a:ea typeface="+mn-lt"/>
                <a:cs typeface="+mn-lt"/>
              </a:rPr>
              <a:t>Michael Bronstein, a computer scientist at Imperial College London, coined the term “geometric deep learning” in 2015 to describe nascent efforts to get off flatland and design neural networks that could learn patterns in nonplanar data.</a:t>
            </a:r>
            <a:endParaRPr lang="en-US"/>
          </a:p>
        </p:txBody>
      </p:sp>
    </p:spTree>
    <p:extLst>
      <p:ext uri="{BB962C8B-B14F-4D97-AF65-F5344CB8AC3E}">
        <p14:creationId xmlns:p14="http://schemas.microsoft.com/office/powerpoint/2010/main" val="266885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F8D3-3CDF-499F-9156-4755559569B5}"/>
              </a:ext>
            </a:extLst>
          </p:cNvPr>
          <p:cNvSpPr>
            <a:spLocks noGrp="1"/>
          </p:cNvSpPr>
          <p:nvPr>
            <p:ph type="title"/>
          </p:nvPr>
        </p:nvSpPr>
        <p:spPr/>
        <p:txBody>
          <a:bodyPr/>
          <a:lstStyle/>
          <a:p>
            <a:r>
              <a:rPr lang="en-US"/>
              <a:t>Geometric deep learning - Efficiency</a:t>
            </a:r>
          </a:p>
        </p:txBody>
      </p:sp>
      <p:sp>
        <p:nvSpPr>
          <p:cNvPr id="3" name="Content Placeholder 2">
            <a:extLst>
              <a:ext uri="{FF2B5EF4-FFF2-40B4-BE49-F238E27FC236}">
                <a16:creationId xmlns:a16="http://schemas.microsoft.com/office/drawing/2014/main" id="{50443F81-8242-4D9D-9DF8-49C24BD17FA0}"/>
              </a:ext>
            </a:extLst>
          </p:cNvPr>
          <p:cNvSpPr>
            <a:spLocks noGrp="1"/>
          </p:cNvSpPr>
          <p:nvPr>
            <p:ph idx="1"/>
          </p:nvPr>
        </p:nvSpPr>
        <p:spPr/>
        <p:txBody>
          <a:bodyPr vert="horz" lIns="91440" tIns="45720" rIns="91440" bIns="45720" rtlCol="0" anchor="t">
            <a:normAutofit/>
          </a:bodyPr>
          <a:lstStyle/>
          <a:p>
            <a:r>
              <a:rPr lang="en-US">
                <a:ea typeface="+mn-lt"/>
                <a:cs typeface="+mn-lt"/>
              </a:rPr>
              <a:t>According to Michael Bronstein, the change also made the neural network dramatically more efficient at learning. </a:t>
            </a:r>
          </a:p>
          <a:p>
            <a:endParaRPr lang="en-US" dirty="0">
              <a:ea typeface="+mn-lt"/>
              <a:cs typeface="+mn-lt"/>
            </a:endParaRPr>
          </a:p>
          <a:p>
            <a:r>
              <a:rPr lang="en-US">
                <a:ea typeface="+mn-lt"/>
                <a:cs typeface="+mn-lt"/>
              </a:rPr>
              <a:t>Standard CNNs “used millions of examples of shapes [and needed] training for weeks.” </a:t>
            </a:r>
          </a:p>
          <a:p>
            <a:endParaRPr lang="en-US" dirty="0">
              <a:ea typeface="+mn-lt"/>
              <a:cs typeface="+mn-lt"/>
            </a:endParaRPr>
          </a:p>
          <a:p>
            <a:r>
              <a:rPr lang="en-US">
                <a:ea typeface="+mn-lt"/>
                <a:cs typeface="+mn-lt"/>
              </a:rPr>
              <a:t>Bronstein used about 100 shapes in different poses and trained for maybe half an hour.</a:t>
            </a:r>
            <a:endParaRPr lang="en-US"/>
          </a:p>
        </p:txBody>
      </p:sp>
    </p:spTree>
    <p:extLst>
      <p:ext uri="{BB962C8B-B14F-4D97-AF65-F5344CB8AC3E}">
        <p14:creationId xmlns:p14="http://schemas.microsoft.com/office/powerpoint/2010/main" val="137934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B869-031D-4BD1-A75A-51D60B6D3DAF}"/>
              </a:ext>
            </a:extLst>
          </p:cNvPr>
          <p:cNvSpPr>
            <a:spLocks noGrp="1"/>
          </p:cNvSpPr>
          <p:nvPr>
            <p:ph type="title"/>
          </p:nvPr>
        </p:nvSpPr>
        <p:spPr/>
        <p:txBody>
          <a:bodyPr/>
          <a:lstStyle/>
          <a:p>
            <a:r>
              <a:rPr lang="en-US"/>
              <a:t>Learning with less</a:t>
            </a:r>
          </a:p>
        </p:txBody>
      </p:sp>
      <p:sp>
        <p:nvSpPr>
          <p:cNvPr id="3" name="Content Placeholder 2">
            <a:extLst>
              <a:ext uri="{FF2B5EF4-FFF2-40B4-BE49-F238E27FC236}">
                <a16:creationId xmlns:a16="http://schemas.microsoft.com/office/drawing/2014/main" id="{FF37DA1A-FE1F-4564-9D46-DCA32B01998F}"/>
              </a:ext>
            </a:extLst>
          </p:cNvPr>
          <p:cNvSpPr>
            <a:spLocks noGrp="1"/>
          </p:cNvSpPr>
          <p:nvPr>
            <p:ph idx="1"/>
          </p:nvPr>
        </p:nvSpPr>
        <p:spPr/>
        <p:txBody>
          <a:bodyPr vert="horz" lIns="91440" tIns="45720" rIns="91440" bIns="45720" rtlCol="0" anchor="t">
            <a:normAutofit/>
          </a:bodyPr>
          <a:lstStyle/>
          <a:p>
            <a:r>
              <a:rPr lang="en-US">
                <a:ea typeface="+mn-lt"/>
                <a:cs typeface="+mn-lt"/>
              </a:rPr>
              <a:t>Separately, Taco Cohen and his colleagues in Amsterdam investigated data efficiency- how to train convolutional neural networks with fewer examples.</a:t>
            </a:r>
          </a:p>
          <a:p>
            <a:endParaRPr lang="en-US" dirty="0">
              <a:ea typeface="+mn-lt"/>
              <a:cs typeface="+mn-lt"/>
            </a:endParaRPr>
          </a:p>
          <a:p>
            <a:r>
              <a:rPr lang="en-US">
                <a:ea typeface="+mn-lt"/>
                <a:cs typeface="+mn-lt"/>
              </a:rPr>
              <a:t>The reduced training set requirement is helpful whether Geometric Deep Learning is utilized or not.</a:t>
            </a:r>
            <a:endParaRPr lang="en-US" dirty="0">
              <a:ea typeface="+mn-lt"/>
              <a:cs typeface="+mn-lt"/>
            </a:endParaRPr>
          </a:p>
          <a:p>
            <a:endParaRPr lang="en-US" dirty="0">
              <a:ea typeface="+mn-lt"/>
              <a:cs typeface="+mn-lt"/>
            </a:endParaRPr>
          </a:p>
          <a:p>
            <a:r>
              <a:rPr lang="en-US">
                <a:ea typeface="+mn-lt"/>
                <a:cs typeface="+mn-lt"/>
              </a:rPr>
              <a:t>Specifically, in cancer detection- there are relatively few cancerous nodule images which are labeled, medically accurate and privacy released; in comparison to say 'cat' or 'car' images.</a:t>
            </a:r>
            <a:endParaRPr lang="en-US" dirty="0"/>
          </a:p>
        </p:txBody>
      </p:sp>
    </p:spTree>
    <p:extLst>
      <p:ext uri="{BB962C8B-B14F-4D97-AF65-F5344CB8AC3E}">
        <p14:creationId xmlns:p14="http://schemas.microsoft.com/office/powerpoint/2010/main" val="117490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95F2-D1A7-4693-96BD-6B58720A86B8}"/>
              </a:ext>
            </a:extLst>
          </p:cNvPr>
          <p:cNvSpPr>
            <a:spLocks noGrp="1"/>
          </p:cNvSpPr>
          <p:nvPr>
            <p:ph type="title"/>
          </p:nvPr>
        </p:nvSpPr>
        <p:spPr/>
        <p:txBody>
          <a:bodyPr/>
          <a:lstStyle/>
          <a:p>
            <a:r>
              <a:rPr lang="en-US">
                <a:ea typeface="+mj-lt"/>
                <a:cs typeface="+mj-lt"/>
              </a:rPr>
              <a:t>3D roto-translation group convolutions (G-Convs) </a:t>
            </a:r>
            <a:endParaRPr lang="en-US"/>
          </a:p>
        </p:txBody>
      </p:sp>
      <p:sp>
        <p:nvSpPr>
          <p:cNvPr id="3" name="Content Placeholder 2">
            <a:extLst>
              <a:ext uri="{FF2B5EF4-FFF2-40B4-BE49-F238E27FC236}">
                <a16:creationId xmlns:a16="http://schemas.microsoft.com/office/drawing/2014/main" id="{212F0D28-BA52-4451-8F98-5193BA78C377}"/>
              </a:ext>
            </a:extLst>
          </p:cNvPr>
          <p:cNvSpPr>
            <a:spLocks noGrp="1"/>
          </p:cNvSpPr>
          <p:nvPr>
            <p:ph idx="1"/>
          </p:nvPr>
        </p:nvSpPr>
        <p:spPr/>
        <p:txBody>
          <a:bodyPr vert="horz" lIns="91440" tIns="45720" rIns="91440" bIns="45720" rtlCol="0" anchor="t">
            <a:normAutofit/>
          </a:bodyPr>
          <a:lstStyle/>
          <a:p>
            <a:r>
              <a:rPr lang="en-US">
                <a:ea typeface="+mn-lt"/>
                <a:cs typeface="+mn-lt"/>
              </a:rPr>
              <a:t>In 2016, Cohen and Welling co-authored a paper defining how to encode image variations into a neural network as geometric symmetries-- after all, a lung tumor is still a lung tumor, even if it’s rotated or reflected within an image.</a:t>
            </a:r>
            <a:endParaRPr lang="en-US"/>
          </a:p>
          <a:p>
            <a:endParaRPr lang="en-US"/>
          </a:p>
          <a:p>
            <a:r>
              <a:rPr lang="en-US">
                <a:ea typeface="+mn-lt"/>
                <a:cs typeface="+mn-lt"/>
              </a:rPr>
              <a:t>Result: The neural network could identify visual evidence of the disease using just one-tenth of the data used to train other networks.</a:t>
            </a:r>
          </a:p>
          <a:p>
            <a:endParaRPr lang="en-US" dirty="0"/>
          </a:p>
          <a:p>
            <a:r>
              <a:rPr lang="en-US"/>
              <a:t>This impressive achievement is based on CNNs operating on typical 2D planes.</a:t>
            </a:r>
            <a:endParaRPr lang="en-US" dirty="0"/>
          </a:p>
        </p:txBody>
      </p:sp>
    </p:spTree>
    <p:extLst>
      <p:ext uri="{BB962C8B-B14F-4D97-AF65-F5344CB8AC3E}">
        <p14:creationId xmlns:p14="http://schemas.microsoft.com/office/powerpoint/2010/main" val="303781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0742-7163-45FD-8202-794AA2782BE4}"/>
              </a:ext>
            </a:extLst>
          </p:cNvPr>
          <p:cNvSpPr>
            <a:spLocks noGrp="1"/>
          </p:cNvSpPr>
          <p:nvPr>
            <p:ph type="title"/>
          </p:nvPr>
        </p:nvSpPr>
        <p:spPr/>
        <p:txBody>
          <a:bodyPr/>
          <a:lstStyle/>
          <a:p>
            <a:r>
              <a:rPr lang="en-US"/>
              <a:t>G-convs limitation</a:t>
            </a:r>
          </a:p>
        </p:txBody>
      </p:sp>
      <p:sp>
        <p:nvSpPr>
          <p:cNvPr id="3" name="Content Placeholder 2">
            <a:extLst>
              <a:ext uri="{FF2B5EF4-FFF2-40B4-BE49-F238E27FC236}">
                <a16:creationId xmlns:a16="http://schemas.microsoft.com/office/drawing/2014/main" id="{7A5150B5-B3D6-407C-8445-2877D1D9AE21}"/>
              </a:ext>
            </a:extLst>
          </p:cNvPr>
          <p:cNvSpPr>
            <a:spLocks noGrp="1"/>
          </p:cNvSpPr>
          <p:nvPr>
            <p:ph idx="1"/>
          </p:nvPr>
        </p:nvSpPr>
        <p:spPr/>
        <p:txBody>
          <a:bodyPr vert="horz" lIns="91440" tIns="45720" rIns="91440" bIns="45720" rtlCol="0" anchor="t">
            <a:normAutofit/>
          </a:bodyPr>
          <a:lstStyle/>
          <a:p>
            <a:r>
              <a:rPr lang="en-US">
                <a:ea typeface="+mn-lt"/>
                <a:cs typeface="+mn-lt"/>
              </a:rPr>
              <a:t>Weiler, Cohen and Welling had extended futher extended their equivariance techniques with CNN's through 2018. </a:t>
            </a:r>
            <a:endParaRPr lang="en-US"/>
          </a:p>
          <a:p>
            <a:endParaRPr lang="en-US"/>
          </a:p>
          <a:p>
            <a:r>
              <a:rPr lang="en-US">
                <a:ea typeface="+mn-lt"/>
                <a:cs typeface="+mn-lt"/>
              </a:rPr>
              <a:t>These approaches still weren’t general enough to handle data on manifolds with a bumpy, irregular structures- these are structures that we most frequently encounter in the 'real world'.</a:t>
            </a:r>
            <a:endParaRPr lang="en-US"/>
          </a:p>
        </p:txBody>
      </p:sp>
    </p:spTree>
    <p:extLst>
      <p:ext uri="{BB962C8B-B14F-4D97-AF65-F5344CB8AC3E}">
        <p14:creationId xmlns:p14="http://schemas.microsoft.com/office/powerpoint/2010/main" val="294245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A9B3-937D-42E9-953D-064A37BB4249}"/>
              </a:ext>
            </a:extLst>
          </p:cNvPr>
          <p:cNvSpPr>
            <a:spLocks noGrp="1"/>
          </p:cNvSpPr>
          <p:nvPr>
            <p:ph type="title"/>
          </p:nvPr>
        </p:nvSpPr>
        <p:spPr/>
        <p:txBody>
          <a:bodyPr/>
          <a:lstStyle/>
          <a:p>
            <a:r>
              <a:rPr lang="en-US">
                <a:ea typeface="+mj-lt"/>
                <a:cs typeface="+mj-lt"/>
              </a:rPr>
              <a:t>Gauge Equivariance example</a:t>
            </a:r>
            <a:endParaRPr lang="en-US"/>
          </a:p>
        </p:txBody>
      </p:sp>
      <p:sp>
        <p:nvSpPr>
          <p:cNvPr id="3" name="Content Placeholder 2">
            <a:extLst>
              <a:ext uri="{FF2B5EF4-FFF2-40B4-BE49-F238E27FC236}">
                <a16:creationId xmlns:a16="http://schemas.microsoft.com/office/drawing/2014/main" id="{064DFF07-8008-48CB-997B-0FD4EE3D9531}"/>
              </a:ext>
            </a:extLst>
          </p:cNvPr>
          <p:cNvSpPr>
            <a:spLocks noGrp="1"/>
          </p:cNvSpPr>
          <p:nvPr>
            <p:ph idx="1"/>
          </p:nvPr>
        </p:nvSpPr>
        <p:spPr/>
        <p:txBody>
          <a:bodyPr vert="horz" lIns="91440" tIns="45720" rIns="91440" bIns="45720" rtlCol="0" anchor="t">
            <a:normAutofit/>
          </a:bodyPr>
          <a:lstStyle/>
          <a:p>
            <a:r>
              <a:rPr lang="en-US">
                <a:ea typeface="+mn-lt"/>
                <a:cs typeface="+mn-lt"/>
              </a:rPr>
              <a:t>Imagine measuring the length of a football field in yards, then measuring it again in meters. The numbers will change, but in a predictable way. </a:t>
            </a:r>
          </a:p>
          <a:p>
            <a:r>
              <a:rPr lang="en-US">
                <a:ea typeface="+mn-lt"/>
                <a:cs typeface="+mn-lt"/>
              </a:rPr>
              <a:t>Similarly, two photographers taking a picture of an object from two different vantage points will produce different images, but those images can be related to each other. </a:t>
            </a:r>
          </a:p>
          <a:p>
            <a:r>
              <a:rPr lang="en-US">
                <a:ea typeface="+mn-lt"/>
                <a:cs typeface="+mn-lt"/>
              </a:rPr>
              <a:t>Gauge equivariance ensures that physicists’ models of reality stay consistent, regardless of their perspective or units of measurement. </a:t>
            </a:r>
          </a:p>
          <a:p>
            <a:r>
              <a:rPr lang="en-US">
                <a:ea typeface="+mn-lt"/>
                <a:cs typeface="+mn-lt"/>
              </a:rPr>
              <a:t>Gauge CNNs make the same assumption about data.</a:t>
            </a:r>
            <a:endParaRPr lang="en-US"/>
          </a:p>
        </p:txBody>
      </p:sp>
    </p:spTree>
    <p:extLst>
      <p:ext uri="{BB962C8B-B14F-4D97-AF65-F5344CB8AC3E}">
        <p14:creationId xmlns:p14="http://schemas.microsoft.com/office/powerpoint/2010/main" val="5421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7400-6A78-442D-9DEA-4BB411A79854}"/>
              </a:ext>
            </a:extLst>
          </p:cNvPr>
          <p:cNvSpPr>
            <a:spLocks noGrp="1"/>
          </p:cNvSpPr>
          <p:nvPr>
            <p:ph type="title"/>
          </p:nvPr>
        </p:nvSpPr>
        <p:spPr/>
        <p:txBody>
          <a:bodyPr/>
          <a:lstStyle/>
          <a:p>
            <a:r>
              <a:rPr lang="en-US">
                <a:ea typeface="+mj-lt"/>
                <a:cs typeface="+mj-lt"/>
              </a:rPr>
              <a:t>Einstein and Equivariance </a:t>
            </a:r>
            <a:endParaRPr lang="en-US"/>
          </a:p>
        </p:txBody>
      </p:sp>
      <p:sp>
        <p:nvSpPr>
          <p:cNvPr id="3" name="Content Placeholder 2">
            <a:extLst>
              <a:ext uri="{FF2B5EF4-FFF2-40B4-BE49-F238E27FC236}">
                <a16:creationId xmlns:a16="http://schemas.microsoft.com/office/drawing/2014/main" id="{27E66872-B1E9-46DD-A534-18DCE4F4CC9C}"/>
              </a:ext>
            </a:extLst>
          </p:cNvPr>
          <p:cNvSpPr>
            <a:spLocks noGrp="1"/>
          </p:cNvSpPr>
          <p:nvPr>
            <p:ph idx="1"/>
          </p:nvPr>
        </p:nvSpPr>
        <p:spPr/>
        <p:txBody>
          <a:bodyPr vert="horz" lIns="91440" tIns="45720" rIns="91440" bIns="45720" rtlCol="0" anchor="t">
            <a:normAutofit/>
          </a:bodyPr>
          <a:lstStyle/>
          <a:p>
            <a:r>
              <a:rPr lang="en-US">
                <a:ea typeface="+mn-lt"/>
                <a:cs typeface="+mn-lt"/>
              </a:rPr>
              <a:t>Einstein in 1916: “The general laws of nature are to be expressed by equations which hold good for all systems of coordinates.”</a:t>
            </a:r>
            <a:endParaRPr lang="en-US"/>
          </a:p>
        </p:txBody>
      </p:sp>
    </p:spTree>
    <p:extLst>
      <p:ext uri="{BB962C8B-B14F-4D97-AF65-F5344CB8AC3E}">
        <p14:creationId xmlns:p14="http://schemas.microsoft.com/office/powerpoint/2010/main" val="277561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46F8-0B7A-4BF0-8939-D85BA69BD235}"/>
              </a:ext>
            </a:extLst>
          </p:cNvPr>
          <p:cNvSpPr>
            <a:spLocks noGrp="1"/>
          </p:cNvSpPr>
          <p:nvPr>
            <p:ph type="title"/>
          </p:nvPr>
        </p:nvSpPr>
        <p:spPr/>
        <p:txBody>
          <a:bodyPr/>
          <a:lstStyle/>
          <a:p>
            <a:r>
              <a:rPr lang="en-US"/>
              <a:t>CNNs and manifolds</a:t>
            </a:r>
          </a:p>
        </p:txBody>
      </p:sp>
      <p:sp>
        <p:nvSpPr>
          <p:cNvPr id="3" name="Content Placeholder 2">
            <a:extLst>
              <a:ext uri="{FF2B5EF4-FFF2-40B4-BE49-F238E27FC236}">
                <a16:creationId xmlns:a16="http://schemas.microsoft.com/office/drawing/2014/main" id="{D226B7FA-AD8E-48DD-A02F-99C84703D60C}"/>
              </a:ext>
            </a:extLst>
          </p:cNvPr>
          <p:cNvSpPr>
            <a:spLocks noGrp="1"/>
          </p:cNvSpPr>
          <p:nvPr>
            <p:ph idx="1"/>
          </p:nvPr>
        </p:nvSpPr>
        <p:spPr/>
        <p:txBody>
          <a:bodyPr vert="horz" lIns="91440" tIns="45720" rIns="91440" bIns="45720" rtlCol="0" anchor="t">
            <a:normAutofit/>
          </a:bodyPr>
          <a:lstStyle/>
          <a:p>
            <a:r>
              <a:rPr lang="en-US">
                <a:ea typeface="+mn-lt"/>
                <a:cs typeface="+mn-lt"/>
              </a:rPr>
              <a:t>A manifold is a simple thing. Every 2-D surface you see can be considered a manifold. The surface of a sphere, the surface of a cube, all manifolds. </a:t>
            </a:r>
          </a:p>
          <a:p>
            <a:r>
              <a:rPr lang="en-US">
                <a:ea typeface="+mn-lt"/>
                <a:cs typeface="+mn-lt"/>
              </a:rPr>
              <a:t>Easily understood, but now we will get a little more into the weeds and describe a manifold in mathematical terms...</a:t>
            </a:r>
            <a:endParaRPr lang="en-US" dirty="0">
              <a:ea typeface="+mn-lt"/>
              <a:cs typeface="+mn-lt"/>
            </a:endParaRPr>
          </a:p>
          <a:p>
            <a:r>
              <a:rPr lang="en-US">
                <a:ea typeface="+mn-lt"/>
                <a:cs typeface="+mn-lt"/>
              </a:rPr>
              <a:t>In mathematics, a manifold is a topological space that locally resembles Euclidean space near each point.</a:t>
            </a:r>
            <a:endParaRPr lang="en-US" dirty="0"/>
          </a:p>
        </p:txBody>
      </p:sp>
    </p:spTree>
    <p:extLst>
      <p:ext uri="{BB962C8B-B14F-4D97-AF65-F5344CB8AC3E}">
        <p14:creationId xmlns:p14="http://schemas.microsoft.com/office/powerpoint/2010/main" val="40189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683E-839C-49FB-B74C-DF009246DE9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74A2E2A-AD39-4523-A4AF-9A2CB9FD3B4F}"/>
              </a:ext>
            </a:extLst>
          </p:cNvPr>
          <p:cNvSpPr>
            <a:spLocks noGrp="1"/>
          </p:cNvSpPr>
          <p:nvPr>
            <p:ph idx="1"/>
          </p:nvPr>
        </p:nvSpPr>
        <p:spPr/>
        <p:txBody>
          <a:bodyPr vert="horz" lIns="91440" tIns="45720" rIns="91440" bIns="45720" rtlCol="0" anchor="t">
            <a:normAutofit/>
          </a:bodyPr>
          <a:lstStyle/>
          <a:p>
            <a:pPr>
              <a:lnSpc>
                <a:spcPct val="100000"/>
              </a:lnSpc>
              <a:spcBef>
                <a:spcPct val="20000"/>
              </a:spcBef>
              <a:spcAft>
                <a:spcPts val="600"/>
              </a:spcAft>
            </a:pPr>
            <a:r>
              <a:rPr lang="en-US" dirty="0"/>
              <a:t>CNNs are good with learning two-dimensional data patterns</a:t>
            </a:r>
            <a:endParaRPr lang="en-US" dirty="0">
              <a:ea typeface="+mn-lt"/>
              <a:cs typeface="+mn-lt"/>
            </a:endParaRPr>
          </a:p>
          <a:p>
            <a:pPr lvl="1">
              <a:lnSpc>
                <a:spcPct val="100000"/>
              </a:lnSpc>
              <a:spcBef>
                <a:spcPct val="20000"/>
              </a:spcBef>
              <a:spcAft>
                <a:spcPts val="600"/>
              </a:spcAft>
            </a:pPr>
            <a:r>
              <a:rPr lang="en-US" sz="2200" dirty="0"/>
              <a:t>object identification</a:t>
            </a:r>
            <a:endParaRPr lang="en-US" sz="2200" dirty="0">
              <a:ea typeface="+mn-lt"/>
              <a:cs typeface="+mn-lt"/>
            </a:endParaRPr>
          </a:p>
          <a:p>
            <a:pPr lvl="1">
              <a:lnSpc>
                <a:spcPct val="100000"/>
              </a:lnSpc>
              <a:spcBef>
                <a:spcPct val="20000"/>
              </a:spcBef>
              <a:spcAft>
                <a:spcPts val="600"/>
              </a:spcAft>
            </a:pPr>
            <a:r>
              <a:rPr lang="en-US" sz="2200" dirty="0"/>
              <a:t>handwriting</a:t>
            </a:r>
            <a:endParaRPr lang="en-US" sz="2200" dirty="0">
              <a:ea typeface="+mn-lt"/>
              <a:cs typeface="+mn-lt"/>
            </a:endParaRPr>
          </a:p>
          <a:p>
            <a:pPr>
              <a:lnSpc>
                <a:spcPct val="100000"/>
              </a:lnSpc>
              <a:spcBef>
                <a:spcPct val="20000"/>
              </a:spcBef>
              <a:spcAft>
                <a:spcPts val="600"/>
              </a:spcAft>
            </a:pPr>
            <a:endParaRPr lang="en-US" dirty="0">
              <a:ea typeface="+mn-lt"/>
              <a:cs typeface="+mn-lt"/>
            </a:endParaRPr>
          </a:p>
          <a:p>
            <a:pPr>
              <a:lnSpc>
                <a:spcPct val="100000"/>
              </a:lnSpc>
              <a:spcBef>
                <a:spcPct val="20000"/>
              </a:spcBef>
              <a:spcAft>
                <a:spcPts val="600"/>
              </a:spcAft>
            </a:pPr>
            <a:r>
              <a:rPr lang="en-US" dirty="0"/>
              <a:t>CNNs are not good</a:t>
            </a:r>
            <a:endParaRPr lang="en-US" dirty="0">
              <a:ea typeface="+mn-lt"/>
              <a:cs typeface="+mn-lt"/>
            </a:endParaRPr>
          </a:p>
          <a:p>
            <a:pPr lvl="1">
              <a:lnSpc>
                <a:spcPct val="100000"/>
              </a:lnSpc>
              <a:spcBef>
                <a:spcPct val="20000"/>
              </a:spcBef>
              <a:spcAft>
                <a:spcPts val="600"/>
              </a:spcAft>
            </a:pPr>
            <a:r>
              <a:rPr lang="en-US" sz="2200" dirty="0"/>
              <a:t>point clouds (lidar) evaluation</a:t>
            </a:r>
            <a:endParaRPr lang="en-US" sz="2200" dirty="0">
              <a:ea typeface="+mn-lt"/>
              <a:cs typeface="+mn-lt"/>
            </a:endParaRPr>
          </a:p>
          <a:p>
            <a:pPr lvl="1">
              <a:lnSpc>
                <a:spcPct val="100000"/>
              </a:lnSpc>
              <a:spcBef>
                <a:spcPct val="20000"/>
              </a:spcBef>
              <a:spcAft>
                <a:spcPts val="600"/>
              </a:spcAft>
            </a:pPr>
            <a:r>
              <a:rPr lang="en-US" dirty="0"/>
              <a:t>models without a built-in planar geometry</a:t>
            </a:r>
          </a:p>
        </p:txBody>
      </p:sp>
    </p:spTree>
    <p:extLst>
      <p:ext uri="{BB962C8B-B14F-4D97-AF65-F5344CB8AC3E}">
        <p14:creationId xmlns:p14="http://schemas.microsoft.com/office/powerpoint/2010/main" val="54229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17D-AE48-44CA-BB9A-138983C60F4F}"/>
              </a:ext>
            </a:extLst>
          </p:cNvPr>
          <p:cNvSpPr>
            <a:spLocks noGrp="1"/>
          </p:cNvSpPr>
          <p:nvPr>
            <p:ph type="title"/>
          </p:nvPr>
        </p:nvSpPr>
        <p:spPr/>
        <p:txBody>
          <a:bodyPr/>
          <a:lstStyle/>
          <a:p>
            <a:r>
              <a:rPr lang="en-US"/>
              <a:t>Topological Space</a:t>
            </a:r>
          </a:p>
        </p:txBody>
      </p:sp>
      <p:sp>
        <p:nvSpPr>
          <p:cNvPr id="3" name="Content Placeholder 2">
            <a:extLst>
              <a:ext uri="{FF2B5EF4-FFF2-40B4-BE49-F238E27FC236}">
                <a16:creationId xmlns:a16="http://schemas.microsoft.com/office/drawing/2014/main" id="{DEAF5379-4EFA-4C74-BF7B-89DCFB2EDB61}"/>
              </a:ext>
            </a:extLst>
          </p:cNvPr>
          <p:cNvSpPr>
            <a:spLocks noGrp="1"/>
          </p:cNvSpPr>
          <p:nvPr>
            <p:ph idx="1"/>
          </p:nvPr>
        </p:nvSpPr>
        <p:spPr/>
        <p:txBody>
          <a:bodyPr vert="horz" lIns="91440" tIns="45720" rIns="91440" bIns="45720" rtlCol="0" anchor="t">
            <a:normAutofit/>
          </a:bodyPr>
          <a:lstStyle/>
          <a:p>
            <a:r>
              <a:rPr lang="en-US">
                <a:ea typeface="+mn-lt"/>
                <a:cs typeface="+mn-lt"/>
              </a:rPr>
              <a:t>A topological space may be defined as a set of points, along with a set of neighbourhoods for each point, satisfying a set of axioms relating points and neighbourhoods. The definition of a topological space relies only upon set theory and is the most general notion of a mathematical space that allows for the definition of concepts such as continuity, connectedness, and convergence.</a:t>
            </a:r>
          </a:p>
          <a:p>
            <a:endParaRPr lang="en-US" dirty="0"/>
          </a:p>
          <a:p>
            <a:endParaRPr lang="en-US" dirty="0"/>
          </a:p>
        </p:txBody>
      </p:sp>
    </p:spTree>
    <p:extLst>
      <p:ext uri="{BB962C8B-B14F-4D97-AF65-F5344CB8AC3E}">
        <p14:creationId xmlns:p14="http://schemas.microsoft.com/office/powerpoint/2010/main" val="1416023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F9-8CF7-4939-B42F-AF74E2D9C681}"/>
              </a:ext>
            </a:extLst>
          </p:cNvPr>
          <p:cNvSpPr>
            <a:spLocks noGrp="1"/>
          </p:cNvSpPr>
          <p:nvPr>
            <p:ph type="title"/>
          </p:nvPr>
        </p:nvSpPr>
        <p:spPr/>
        <p:txBody>
          <a:bodyPr/>
          <a:lstStyle/>
          <a:p>
            <a:r>
              <a:rPr lang="en-US"/>
              <a:t>Euclidean space</a:t>
            </a:r>
          </a:p>
        </p:txBody>
      </p:sp>
      <p:sp>
        <p:nvSpPr>
          <p:cNvPr id="3" name="Content Placeholder 2">
            <a:extLst>
              <a:ext uri="{FF2B5EF4-FFF2-40B4-BE49-F238E27FC236}">
                <a16:creationId xmlns:a16="http://schemas.microsoft.com/office/drawing/2014/main" id="{D2D119C1-6181-4822-B8DF-BD024A6939E1}"/>
              </a:ext>
            </a:extLst>
          </p:cNvPr>
          <p:cNvSpPr>
            <a:spLocks noGrp="1"/>
          </p:cNvSpPr>
          <p:nvPr>
            <p:ph idx="1"/>
          </p:nvPr>
        </p:nvSpPr>
        <p:spPr/>
        <p:txBody>
          <a:bodyPr vert="horz" lIns="91440" tIns="45720" rIns="91440" bIns="45720" rtlCol="0" anchor="t">
            <a:normAutofit/>
          </a:bodyPr>
          <a:lstStyle/>
          <a:p>
            <a:r>
              <a:rPr lang="en-US">
                <a:ea typeface="+mn-lt"/>
                <a:cs typeface="+mn-lt"/>
              </a:rPr>
              <a:t>Euclidean n-space, sometimes called Cartesian space or simply n-space, is the space of all n-tuples of real numbers, (x_1, x_2, ..., x_n).</a:t>
            </a:r>
            <a:endParaRPr lang="en-US"/>
          </a:p>
        </p:txBody>
      </p:sp>
    </p:spTree>
    <p:extLst>
      <p:ext uri="{BB962C8B-B14F-4D97-AF65-F5344CB8AC3E}">
        <p14:creationId xmlns:p14="http://schemas.microsoft.com/office/powerpoint/2010/main" val="11527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8EA9-9211-436C-9B6C-77789CEC38D2}"/>
              </a:ext>
            </a:extLst>
          </p:cNvPr>
          <p:cNvSpPr>
            <a:spLocks noGrp="1"/>
          </p:cNvSpPr>
          <p:nvPr>
            <p:ph type="title"/>
          </p:nvPr>
        </p:nvSpPr>
        <p:spPr/>
        <p:txBody>
          <a:bodyPr/>
          <a:lstStyle/>
          <a:p>
            <a:r>
              <a:rPr lang="en-US"/>
              <a:t>Manifolds...</a:t>
            </a:r>
          </a:p>
        </p:txBody>
      </p:sp>
      <p:sp>
        <p:nvSpPr>
          <p:cNvPr id="3" name="Content Placeholder 2">
            <a:extLst>
              <a:ext uri="{FF2B5EF4-FFF2-40B4-BE49-F238E27FC236}">
                <a16:creationId xmlns:a16="http://schemas.microsoft.com/office/drawing/2014/main" id="{4BDAD03C-8E41-4C75-BE62-EBB6D0E32B1D}"/>
              </a:ext>
            </a:extLst>
          </p:cNvPr>
          <p:cNvSpPr>
            <a:spLocks noGrp="1"/>
          </p:cNvSpPr>
          <p:nvPr>
            <p:ph idx="1"/>
          </p:nvPr>
        </p:nvSpPr>
        <p:spPr/>
        <p:txBody>
          <a:bodyPr vert="horz" lIns="91440" tIns="45720" rIns="91440" bIns="45720" rtlCol="0" anchor="t">
            <a:normAutofit/>
          </a:bodyPr>
          <a:lstStyle/>
          <a:p>
            <a:r>
              <a:rPr lang="en-US"/>
              <a:t>Let's talk about manifolds:</a:t>
            </a:r>
          </a:p>
          <a:p>
            <a:pPr lvl="1"/>
            <a:r>
              <a:rPr lang="en-US"/>
              <a:t>One Dimensional</a:t>
            </a:r>
            <a:endParaRPr lang="en-US" dirty="0"/>
          </a:p>
          <a:p>
            <a:pPr lvl="1"/>
            <a:r>
              <a:rPr lang="en-US"/>
              <a:t>Two Dimensional</a:t>
            </a:r>
            <a:endParaRPr lang="en-US" dirty="0"/>
          </a:p>
          <a:p>
            <a:pPr lvl="1"/>
            <a:r>
              <a:rPr lang="en-US"/>
              <a:t>and beyond...</a:t>
            </a:r>
            <a:endParaRPr lang="en-US" dirty="0"/>
          </a:p>
        </p:txBody>
      </p:sp>
    </p:spTree>
    <p:extLst>
      <p:ext uri="{BB962C8B-B14F-4D97-AF65-F5344CB8AC3E}">
        <p14:creationId xmlns:p14="http://schemas.microsoft.com/office/powerpoint/2010/main" val="55727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ED124A6-488E-42FA-AE21-0C14C2F147E0}"/>
              </a:ext>
            </a:extLst>
          </p:cNvPr>
          <p:cNvSpPr>
            <a:spLocks noGrp="1"/>
          </p:cNvSpPr>
          <p:nvPr>
            <p:ph type="title"/>
          </p:nvPr>
        </p:nvSpPr>
        <p:spPr>
          <a:xfrm>
            <a:off x="685800" y="764373"/>
            <a:ext cx="4753466" cy="1293028"/>
          </a:xfrm>
        </p:spPr>
        <p:txBody>
          <a:bodyPr>
            <a:normAutofit/>
          </a:bodyPr>
          <a:lstStyle/>
          <a:p>
            <a:r>
              <a:rPr lang="en-US" sz="3700">
                <a:ea typeface="+mj-lt"/>
                <a:cs typeface="+mj-lt"/>
              </a:rPr>
              <a:t>One Dimensional Manifolds</a:t>
            </a:r>
            <a:endParaRPr lang="en-US" sz="3700"/>
          </a:p>
        </p:txBody>
      </p:sp>
      <p:sp>
        <p:nvSpPr>
          <p:cNvPr id="3" name="Content Placeholder 2">
            <a:extLst>
              <a:ext uri="{FF2B5EF4-FFF2-40B4-BE49-F238E27FC236}">
                <a16:creationId xmlns:a16="http://schemas.microsoft.com/office/drawing/2014/main" id="{8DBEB128-7AD5-4E5E-9727-5B49B437462C}"/>
              </a:ext>
            </a:extLst>
          </p:cNvPr>
          <p:cNvSpPr>
            <a:spLocks noGrp="1"/>
          </p:cNvSpPr>
          <p:nvPr>
            <p:ph idx="1"/>
          </p:nvPr>
        </p:nvSpPr>
        <p:spPr>
          <a:xfrm>
            <a:off x="685801" y="2194560"/>
            <a:ext cx="4753466" cy="4024125"/>
          </a:xfrm>
        </p:spPr>
        <p:txBody>
          <a:bodyPr vert="horz" lIns="91440" tIns="45720" rIns="91440" bIns="45720" rtlCol="0" anchor="t">
            <a:normAutofit/>
          </a:bodyPr>
          <a:lstStyle/>
          <a:p>
            <a:r>
              <a:rPr lang="en-US">
                <a:ea typeface="+mn-lt"/>
                <a:cs typeface="+mn-lt"/>
              </a:rPr>
              <a:t>One-dimensional manifolds include lines and circles.</a:t>
            </a:r>
            <a:endParaRPr lang="en-US"/>
          </a:p>
          <a:p>
            <a:r>
              <a:rPr lang="en-US">
                <a:ea typeface="+mn-lt"/>
                <a:cs typeface="+mn-lt"/>
              </a:rPr>
              <a:t>Not figure-eights because of the 'crossing point'.</a:t>
            </a:r>
            <a:endParaRPr lang="en-US"/>
          </a:p>
          <a:p>
            <a:r>
              <a:rPr lang="en-US">
                <a:ea typeface="+mn-lt"/>
                <a:cs typeface="+mn-lt"/>
              </a:rPr>
              <a:t>Circles, parabolas, hyperbolas and cubic curves are all 1D Manifolds. </a:t>
            </a:r>
          </a:p>
          <a:p>
            <a:r>
              <a:rPr lang="en-US">
                <a:ea typeface="+mn-lt"/>
                <a:cs typeface="+mn-lt"/>
              </a:rPr>
              <a:t>Note: the four different colours are all on separate axes and extend out to infinity if it has an open end</a:t>
            </a:r>
            <a:endParaRPr lang="en-US"/>
          </a:p>
        </p:txBody>
      </p:sp>
      <p:sp>
        <p:nvSpPr>
          <p:cNvPr id="13"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ight&#10;&#10;Description generated with very high confidence">
            <a:extLst>
              <a:ext uri="{FF2B5EF4-FFF2-40B4-BE49-F238E27FC236}">
                <a16:creationId xmlns:a16="http://schemas.microsoft.com/office/drawing/2014/main" id="{94AE5335-B6CF-45D5-8ED2-0AE84F086B0E}"/>
              </a:ext>
            </a:extLst>
          </p:cNvPr>
          <p:cNvPicPr>
            <a:picLocks noChangeAspect="1"/>
          </p:cNvPicPr>
          <p:nvPr/>
        </p:nvPicPr>
        <p:blipFill rotWithShape="1">
          <a:blip r:embed="rId3"/>
          <a:srcRect r="-1" b="2144"/>
          <a:stretch/>
        </p:blipFill>
        <p:spPr>
          <a:xfrm>
            <a:off x="6407004" y="1336566"/>
            <a:ext cx="4683948" cy="4607567"/>
          </a:xfrm>
          <a:prstGeom prst="rect">
            <a:avLst/>
          </a:prstGeom>
        </p:spPr>
      </p:pic>
    </p:spTree>
    <p:extLst>
      <p:ext uri="{BB962C8B-B14F-4D97-AF65-F5344CB8AC3E}">
        <p14:creationId xmlns:p14="http://schemas.microsoft.com/office/powerpoint/2010/main" val="3948798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8985-2D84-4103-9146-A4B452C7FC6B}"/>
              </a:ext>
            </a:extLst>
          </p:cNvPr>
          <p:cNvSpPr>
            <a:spLocks noGrp="1"/>
          </p:cNvSpPr>
          <p:nvPr>
            <p:ph type="title"/>
          </p:nvPr>
        </p:nvSpPr>
        <p:spPr>
          <a:xfrm>
            <a:off x="2895600" y="764373"/>
            <a:ext cx="8610600" cy="1293028"/>
          </a:xfrm>
        </p:spPr>
        <p:txBody>
          <a:bodyPr>
            <a:normAutofit/>
          </a:bodyPr>
          <a:lstStyle/>
          <a:p>
            <a:r>
              <a:rPr lang="en-US">
                <a:ea typeface="+mj-lt"/>
                <a:cs typeface="+mj-lt"/>
              </a:rPr>
              <a:t>Two Dimensional Manifolds</a:t>
            </a:r>
            <a:endParaRPr lang="en-US"/>
          </a:p>
        </p:txBody>
      </p:sp>
      <p:sp>
        <p:nvSpPr>
          <p:cNvPr id="3" name="Content Placeholder 2">
            <a:extLst>
              <a:ext uri="{FF2B5EF4-FFF2-40B4-BE49-F238E27FC236}">
                <a16:creationId xmlns:a16="http://schemas.microsoft.com/office/drawing/2014/main" id="{30000A17-0A4F-45D3-AE36-156C22770776}"/>
              </a:ext>
            </a:extLst>
          </p:cNvPr>
          <p:cNvSpPr>
            <a:spLocks noGrp="1"/>
          </p:cNvSpPr>
          <p:nvPr>
            <p:ph idx="1"/>
          </p:nvPr>
        </p:nvSpPr>
        <p:spPr>
          <a:xfrm>
            <a:off x="677333" y="2194560"/>
            <a:ext cx="5816600" cy="4024125"/>
          </a:xfrm>
        </p:spPr>
        <p:txBody>
          <a:bodyPr vert="horz" lIns="91440" tIns="45720" rIns="91440" bIns="45720" rtlCol="0">
            <a:normAutofit/>
          </a:bodyPr>
          <a:lstStyle/>
          <a:p>
            <a:r>
              <a:rPr lang="en-US" sz="1900">
                <a:ea typeface="+mn-lt"/>
                <a:cs typeface="+mn-lt"/>
              </a:rPr>
              <a:t>The simplest two dimensional manifold is a sphere. </a:t>
            </a:r>
          </a:p>
          <a:p>
            <a:r>
              <a:rPr lang="en-US" sz="1900">
                <a:ea typeface="+mn-lt"/>
                <a:cs typeface="+mn-lt"/>
              </a:rPr>
              <a:t>It can be imagined that each infinitesimal patch of the sphere locally resembles a 2D Euclidean plane. </a:t>
            </a:r>
          </a:p>
          <a:p>
            <a:r>
              <a:rPr lang="en-US" sz="1900">
                <a:ea typeface="+mn-lt"/>
                <a:cs typeface="+mn-lt"/>
              </a:rPr>
              <a:t>Similarly, any 2D surface (including a plane) that doesn't self-intersect is also a 2D manifold.</a:t>
            </a:r>
          </a:p>
          <a:p>
            <a:r>
              <a:rPr lang="en-US" sz="1900">
                <a:ea typeface="+mn-lt"/>
                <a:cs typeface="+mn-lt"/>
              </a:rPr>
              <a:t>A great analogy illustrating the fact that two dimensional manifolds locally resemble a 2D plane is Earth. We know that the Earth is round but when we stand in a field it looks flat.</a:t>
            </a:r>
            <a:endParaRPr lang="en-US" sz="1900"/>
          </a:p>
        </p:txBody>
      </p:sp>
      <p:pic>
        <p:nvPicPr>
          <p:cNvPr id="4" name="Picture 4" descr="A picture containing star&#10;&#10;Description generated with very high confidence">
            <a:extLst>
              <a:ext uri="{FF2B5EF4-FFF2-40B4-BE49-F238E27FC236}">
                <a16:creationId xmlns:a16="http://schemas.microsoft.com/office/drawing/2014/main" id="{EC6B1387-5129-4A44-8B99-6922EC255F5C}"/>
              </a:ext>
            </a:extLst>
          </p:cNvPr>
          <p:cNvPicPr>
            <a:picLocks noChangeAspect="1"/>
          </p:cNvPicPr>
          <p:nvPr/>
        </p:nvPicPr>
        <p:blipFill rotWithShape="1">
          <a:blip r:embed="rId2"/>
          <a:srcRect l="3029"/>
          <a:stretch/>
        </p:blipFill>
        <p:spPr>
          <a:xfrm>
            <a:off x="6985000" y="2501159"/>
            <a:ext cx="4521200" cy="3410926"/>
          </a:xfrm>
          <a:prstGeom prst="rect">
            <a:avLst/>
          </a:prstGeom>
        </p:spPr>
      </p:pic>
    </p:spTree>
    <p:extLst>
      <p:ext uri="{BB962C8B-B14F-4D97-AF65-F5344CB8AC3E}">
        <p14:creationId xmlns:p14="http://schemas.microsoft.com/office/powerpoint/2010/main" val="136260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021E1981-B2F9-4500-BAD0-EAD3DC810D4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a:t>btw</a:t>
            </a:r>
          </a:p>
        </p:txBody>
      </p:sp>
      <p:sp>
        <p:nvSpPr>
          <p:cNvPr id="3" name="Content Placeholder 2">
            <a:extLst>
              <a:ext uri="{FF2B5EF4-FFF2-40B4-BE49-F238E27FC236}">
                <a16:creationId xmlns:a16="http://schemas.microsoft.com/office/drawing/2014/main" id="{1CF42CDD-CE7E-45A7-85D4-440124CBB582}"/>
              </a:ext>
            </a:extLst>
          </p:cNvPr>
          <p:cNvSpPr>
            <a:spLocks noGrp="1"/>
          </p:cNvSpPr>
          <p:nvPr>
            <p:ph idx="1"/>
          </p:nvPr>
        </p:nvSpPr>
        <p:spPr>
          <a:xfrm>
            <a:off x="4687410" y="3632201"/>
            <a:ext cx="6132990" cy="685800"/>
          </a:xfrm>
        </p:spPr>
        <p:txBody>
          <a:bodyPr vert="horz" lIns="91440" tIns="45720" rIns="91440" bIns="45720" rtlCol="0">
            <a:normAutofit/>
          </a:bodyPr>
          <a:lstStyle/>
          <a:p>
            <a:pPr marL="0" indent="0">
              <a:buNone/>
            </a:pPr>
            <a:r>
              <a:rPr lang="en-US" sz="2000"/>
              <a:t>4-D Space-time is a manifold. </a:t>
            </a:r>
          </a:p>
        </p:txBody>
      </p:sp>
      <p:pic>
        <p:nvPicPr>
          <p:cNvPr id="4" name="Picture 4" descr="A picture containing black, game&#10;&#10;Description generated with very high confidence">
            <a:extLst>
              <a:ext uri="{FF2B5EF4-FFF2-40B4-BE49-F238E27FC236}">
                <a16:creationId xmlns:a16="http://schemas.microsoft.com/office/drawing/2014/main" id="{14395C63-B813-4ADD-8463-83C7B9552AF9}"/>
              </a:ext>
            </a:extLst>
          </p:cNvPr>
          <p:cNvPicPr>
            <a:picLocks noChangeAspect="1"/>
          </p:cNvPicPr>
          <p:nvPr/>
        </p:nvPicPr>
        <p:blipFill>
          <a:blip r:embed="rId4"/>
          <a:stretch>
            <a:fillRect/>
          </a:stretch>
        </p:blipFill>
        <p:spPr>
          <a:xfrm>
            <a:off x="1444752" y="2241141"/>
            <a:ext cx="2660904" cy="1781358"/>
          </a:xfrm>
          <a:prstGeom prst="rect">
            <a:avLst/>
          </a:prstGeom>
        </p:spPr>
      </p:pic>
    </p:spTree>
    <p:extLst>
      <p:ext uri="{BB962C8B-B14F-4D97-AF65-F5344CB8AC3E}">
        <p14:creationId xmlns:p14="http://schemas.microsoft.com/office/powerpoint/2010/main" val="129243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72E2-75F4-453D-BF16-D163DC745BF4}"/>
              </a:ext>
            </a:extLst>
          </p:cNvPr>
          <p:cNvSpPr>
            <a:spLocks noGrp="1"/>
          </p:cNvSpPr>
          <p:nvPr>
            <p:ph type="title"/>
          </p:nvPr>
        </p:nvSpPr>
        <p:spPr/>
        <p:txBody>
          <a:bodyPr/>
          <a:lstStyle/>
          <a:p>
            <a:r>
              <a:rPr lang="en-US">
                <a:ea typeface="+mj-lt"/>
                <a:cs typeface="+mj-lt"/>
              </a:rPr>
              <a:t>The Manifold Advantage</a:t>
            </a:r>
            <a:endParaRPr lang="en-US"/>
          </a:p>
        </p:txBody>
      </p:sp>
      <p:sp>
        <p:nvSpPr>
          <p:cNvPr id="3" name="Content Placeholder 2">
            <a:extLst>
              <a:ext uri="{FF2B5EF4-FFF2-40B4-BE49-F238E27FC236}">
                <a16:creationId xmlns:a16="http://schemas.microsoft.com/office/drawing/2014/main" id="{EE3361E6-61BB-4D8F-9191-02675D46FE24}"/>
              </a:ext>
            </a:extLst>
          </p:cNvPr>
          <p:cNvSpPr>
            <a:spLocks noGrp="1"/>
          </p:cNvSpPr>
          <p:nvPr>
            <p:ph idx="1"/>
          </p:nvPr>
        </p:nvSpPr>
        <p:spPr/>
        <p:txBody>
          <a:bodyPr vert="horz" lIns="91440" tIns="45720" rIns="91440" bIns="45720" rtlCol="0" anchor="t">
            <a:normAutofit/>
          </a:bodyPr>
          <a:lstStyle/>
          <a:p>
            <a:r>
              <a:rPr lang="en-US">
                <a:ea typeface="+mn-lt"/>
                <a:cs typeface="+mn-lt"/>
              </a:rPr>
              <a:t>The concept of a manifold is central to many parts of geometry and modern mathematical physics because it allows complicated structures to be described and understood in terms of the simpler local topological properties of Euclidean space.</a:t>
            </a:r>
            <a:endParaRPr lang="en-US"/>
          </a:p>
        </p:txBody>
      </p:sp>
    </p:spTree>
    <p:extLst>
      <p:ext uri="{BB962C8B-B14F-4D97-AF65-F5344CB8AC3E}">
        <p14:creationId xmlns:p14="http://schemas.microsoft.com/office/powerpoint/2010/main" val="3558856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F118-D5C4-44BE-8590-15214A8FC373}"/>
              </a:ext>
            </a:extLst>
          </p:cNvPr>
          <p:cNvSpPr>
            <a:spLocks noGrp="1"/>
          </p:cNvSpPr>
          <p:nvPr>
            <p:ph type="title"/>
          </p:nvPr>
        </p:nvSpPr>
        <p:spPr/>
        <p:txBody>
          <a:bodyPr/>
          <a:lstStyle/>
          <a:p>
            <a:r>
              <a:rPr lang="en-US">
                <a:ea typeface="+mj-lt"/>
                <a:cs typeface="+mj-lt"/>
              </a:rPr>
              <a:t>Sticking Together (Patchwork)</a:t>
            </a:r>
            <a:endParaRPr lang="en-US"/>
          </a:p>
        </p:txBody>
      </p:sp>
      <p:sp>
        <p:nvSpPr>
          <p:cNvPr id="3" name="Content Placeholder 2">
            <a:extLst>
              <a:ext uri="{FF2B5EF4-FFF2-40B4-BE49-F238E27FC236}">
                <a16:creationId xmlns:a16="http://schemas.microsoft.com/office/drawing/2014/main" id="{5A77C3E0-EB9D-4A98-975E-F8862873DBD9}"/>
              </a:ext>
            </a:extLst>
          </p:cNvPr>
          <p:cNvSpPr>
            <a:spLocks noGrp="1"/>
          </p:cNvSpPr>
          <p:nvPr>
            <p:ph idx="1"/>
          </p:nvPr>
        </p:nvSpPr>
        <p:spPr/>
        <p:txBody>
          <a:bodyPr vert="horz" lIns="91440" tIns="45720" rIns="91440" bIns="45720" rtlCol="0" anchor="t">
            <a:normAutofit/>
          </a:bodyPr>
          <a:lstStyle/>
          <a:p>
            <a:r>
              <a:rPr lang="en-US">
                <a:ea typeface="+mn-lt"/>
                <a:cs typeface="+mn-lt"/>
              </a:rPr>
              <a:t>A manifold can be constructed by gluing together pieces in a consistent manner, making them into overlapping charts.</a:t>
            </a:r>
            <a:endParaRPr lang="en-US"/>
          </a:p>
          <a:p>
            <a:r>
              <a:rPr lang="en-US">
                <a:ea typeface="+mn-lt"/>
                <a:cs typeface="+mn-lt"/>
              </a:rPr>
              <a:t>Surgery theory is a collection of techniques used to produce one finite-dimensional manifold from another in a 'controlled' way, introduced by John Milnor (1961).</a:t>
            </a:r>
            <a:endParaRPr lang="en-US"/>
          </a:p>
        </p:txBody>
      </p:sp>
    </p:spTree>
    <p:extLst>
      <p:ext uri="{BB962C8B-B14F-4D97-AF65-F5344CB8AC3E}">
        <p14:creationId xmlns:p14="http://schemas.microsoft.com/office/powerpoint/2010/main" val="2042775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6154-F3FC-4BC1-9CF3-8E66DDD41A8D}"/>
              </a:ext>
            </a:extLst>
          </p:cNvPr>
          <p:cNvSpPr>
            <a:spLocks noGrp="1"/>
          </p:cNvSpPr>
          <p:nvPr>
            <p:ph type="title"/>
          </p:nvPr>
        </p:nvSpPr>
        <p:spPr>
          <a:xfrm>
            <a:off x="2895600" y="764373"/>
            <a:ext cx="8610600" cy="1293028"/>
          </a:xfrm>
        </p:spPr>
        <p:txBody>
          <a:bodyPr>
            <a:normAutofit/>
          </a:bodyPr>
          <a:lstStyle/>
          <a:p>
            <a:r>
              <a:rPr lang="en-US"/>
              <a:t>Example: World weather forecasting</a:t>
            </a:r>
          </a:p>
        </p:txBody>
      </p:sp>
      <p:sp>
        <p:nvSpPr>
          <p:cNvPr id="3" name="Content Placeholder 2">
            <a:extLst>
              <a:ext uri="{FF2B5EF4-FFF2-40B4-BE49-F238E27FC236}">
                <a16:creationId xmlns:a16="http://schemas.microsoft.com/office/drawing/2014/main" id="{3A9B7D96-4C04-411A-8B82-A5DA58CDDC5D}"/>
              </a:ext>
            </a:extLst>
          </p:cNvPr>
          <p:cNvSpPr>
            <a:spLocks noGrp="1"/>
          </p:cNvSpPr>
          <p:nvPr>
            <p:ph idx="1"/>
          </p:nvPr>
        </p:nvSpPr>
        <p:spPr>
          <a:xfrm>
            <a:off x="677333" y="2194560"/>
            <a:ext cx="5816600" cy="4024125"/>
          </a:xfrm>
        </p:spPr>
        <p:txBody>
          <a:bodyPr vert="horz" lIns="91440" tIns="45720" rIns="91440" bIns="45720" rtlCol="0">
            <a:normAutofit/>
          </a:bodyPr>
          <a:lstStyle/>
          <a:p>
            <a:r>
              <a:rPr lang="en-US">
                <a:ea typeface="+mn-lt"/>
                <a:cs typeface="+mn-lt"/>
              </a:rPr>
              <a:t>Weather prediction using CNNs for a single country is straightforward. The country has North, South, East and West borders.</a:t>
            </a:r>
            <a:endParaRPr lang="en-US"/>
          </a:p>
        </p:txBody>
      </p:sp>
      <p:pic>
        <p:nvPicPr>
          <p:cNvPr id="4" name="Picture 4" descr="A picture containing text, map&#10;&#10;Description generated with very high confidence">
            <a:extLst>
              <a:ext uri="{FF2B5EF4-FFF2-40B4-BE49-F238E27FC236}">
                <a16:creationId xmlns:a16="http://schemas.microsoft.com/office/drawing/2014/main" id="{DA2D8AAD-D37E-497D-86F2-CC58DB570572}"/>
              </a:ext>
            </a:extLst>
          </p:cNvPr>
          <p:cNvPicPr>
            <a:picLocks noChangeAspect="1"/>
          </p:cNvPicPr>
          <p:nvPr/>
        </p:nvPicPr>
        <p:blipFill rotWithShape="1">
          <a:blip r:embed="rId2"/>
          <a:srcRect t="3840" r="1" b="1"/>
          <a:stretch/>
        </p:blipFill>
        <p:spPr>
          <a:xfrm>
            <a:off x="6985000" y="2501159"/>
            <a:ext cx="4521200" cy="3410926"/>
          </a:xfrm>
          <a:prstGeom prst="rect">
            <a:avLst/>
          </a:prstGeom>
        </p:spPr>
      </p:pic>
    </p:spTree>
    <p:extLst>
      <p:ext uri="{BB962C8B-B14F-4D97-AF65-F5344CB8AC3E}">
        <p14:creationId xmlns:p14="http://schemas.microsoft.com/office/powerpoint/2010/main" val="892916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12E-91B4-4860-9E70-82DE5F2AE370}"/>
              </a:ext>
            </a:extLst>
          </p:cNvPr>
          <p:cNvSpPr>
            <a:spLocks noGrp="1"/>
          </p:cNvSpPr>
          <p:nvPr>
            <p:ph type="title"/>
          </p:nvPr>
        </p:nvSpPr>
        <p:spPr>
          <a:xfrm>
            <a:off x="2895600" y="764373"/>
            <a:ext cx="8610600" cy="1293028"/>
          </a:xfrm>
        </p:spPr>
        <p:txBody>
          <a:bodyPr>
            <a:normAutofit/>
          </a:bodyPr>
          <a:lstStyle/>
          <a:p>
            <a:r>
              <a:rPr lang="en-US">
                <a:ea typeface="+mj-lt"/>
                <a:cs typeface="+mj-lt"/>
              </a:rPr>
              <a:t>How would you model weather for the globe?</a:t>
            </a:r>
            <a:endParaRPr lang="en-US"/>
          </a:p>
        </p:txBody>
      </p:sp>
      <p:sp>
        <p:nvSpPr>
          <p:cNvPr id="3" name="Content Placeholder 2">
            <a:extLst>
              <a:ext uri="{FF2B5EF4-FFF2-40B4-BE49-F238E27FC236}">
                <a16:creationId xmlns:a16="http://schemas.microsoft.com/office/drawing/2014/main" id="{83722A7F-2BF2-47A7-892E-80B8929E3608}"/>
              </a:ext>
            </a:extLst>
          </p:cNvPr>
          <p:cNvSpPr>
            <a:spLocks noGrp="1"/>
          </p:cNvSpPr>
          <p:nvPr>
            <p:ph idx="1"/>
          </p:nvPr>
        </p:nvSpPr>
        <p:spPr>
          <a:xfrm>
            <a:off x="5689600" y="2194560"/>
            <a:ext cx="5816600" cy="4024125"/>
          </a:xfrm>
        </p:spPr>
        <p:txBody>
          <a:bodyPr vert="horz" lIns="91440" tIns="45720" rIns="91440" bIns="45720" rtlCol="0" anchor="t">
            <a:normAutofit/>
          </a:bodyPr>
          <a:lstStyle/>
          <a:p>
            <a:r>
              <a:rPr lang="en-US">
                <a:ea typeface="+mn-lt"/>
                <a:cs typeface="+mn-lt"/>
              </a:rPr>
              <a:t>There is a problem. The left and the right edge are the same spot in reality. Further, the entire top edge corresponds to a single point, as does the lower edge. </a:t>
            </a:r>
          </a:p>
          <a:p>
            <a:r>
              <a:rPr lang="en-US">
                <a:ea typeface="+mn-lt"/>
                <a:cs typeface="+mn-lt"/>
              </a:rPr>
              <a:t>The whole thing is distorted.</a:t>
            </a:r>
            <a:endParaRPr lang="en-US"/>
          </a:p>
        </p:txBody>
      </p:sp>
      <p:pic>
        <p:nvPicPr>
          <p:cNvPr id="8" name="Picture 8" descr="A picture containing water, sitting, covered, white&#10;&#10;Description generated with very high confidence">
            <a:extLst>
              <a:ext uri="{FF2B5EF4-FFF2-40B4-BE49-F238E27FC236}">
                <a16:creationId xmlns:a16="http://schemas.microsoft.com/office/drawing/2014/main" id="{08AD7704-8C97-4ED2-AD49-529E6BC5492E}"/>
              </a:ext>
            </a:extLst>
          </p:cNvPr>
          <p:cNvPicPr>
            <a:picLocks noChangeAspect="1"/>
          </p:cNvPicPr>
          <p:nvPr/>
        </p:nvPicPr>
        <p:blipFill>
          <a:blip r:embed="rId2"/>
          <a:stretch>
            <a:fillRect/>
          </a:stretch>
        </p:blipFill>
        <p:spPr>
          <a:xfrm>
            <a:off x="123393" y="2195095"/>
            <a:ext cx="5563936" cy="2775284"/>
          </a:xfrm>
          <a:prstGeom prst="rect">
            <a:avLst/>
          </a:prstGeom>
        </p:spPr>
      </p:pic>
    </p:spTree>
    <p:extLst>
      <p:ext uri="{BB962C8B-B14F-4D97-AF65-F5344CB8AC3E}">
        <p14:creationId xmlns:p14="http://schemas.microsoft.com/office/powerpoint/2010/main" val="245466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872D3CE-1353-4130-9B65-C8D535C0E1D9}"/>
              </a:ext>
            </a:extLst>
          </p:cNvPr>
          <p:cNvSpPr>
            <a:spLocks noGrp="1"/>
          </p:cNvSpPr>
          <p:nvPr>
            <p:ph type="title"/>
          </p:nvPr>
        </p:nvSpPr>
        <p:spPr>
          <a:xfrm>
            <a:off x="685799" y="764373"/>
            <a:ext cx="3977639" cy="1600200"/>
          </a:xfrm>
        </p:spPr>
        <p:txBody>
          <a:bodyPr anchor="b">
            <a:normAutofit/>
          </a:bodyPr>
          <a:lstStyle/>
          <a:p>
            <a:pPr algn="l"/>
            <a:r>
              <a:rPr lang="en-US" sz="3200"/>
              <a:t>Convolution</a:t>
            </a:r>
          </a:p>
        </p:txBody>
      </p:sp>
      <p:sp>
        <p:nvSpPr>
          <p:cNvPr id="3" name="Content Placeholder 2">
            <a:extLst>
              <a:ext uri="{FF2B5EF4-FFF2-40B4-BE49-F238E27FC236}">
                <a16:creationId xmlns:a16="http://schemas.microsoft.com/office/drawing/2014/main" id="{6E34EF2A-FEE2-42A0-B8D4-B39FFDA45343}"/>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dirty="0"/>
              <a:t>ANN (Artificial Neural Network)</a:t>
            </a:r>
          </a:p>
          <a:p>
            <a:r>
              <a:rPr lang="en-US" sz="1600" dirty="0">
                <a:ea typeface="+mn-lt"/>
                <a:cs typeface="+mn-lt"/>
              </a:rPr>
              <a:t>A convolution is a linear operation that involves the multiplication of a set of weights with the input.</a:t>
            </a:r>
          </a:p>
          <a:p>
            <a:r>
              <a:rPr lang="en-US" sz="1600" dirty="0">
                <a:ea typeface="+mn-lt"/>
                <a:cs typeface="+mn-lt"/>
              </a:rPr>
              <a:t>The multiplication is performed between an array of input data and a two-dimensional array of weights, called a filter or a kernel.</a:t>
            </a:r>
          </a:p>
        </p:txBody>
      </p:sp>
      <p:pic>
        <p:nvPicPr>
          <p:cNvPr id="4" name="Picture 4" descr="A close up of text on a white surface&#10;&#10;Description generated with high confidence">
            <a:extLst>
              <a:ext uri="{FF2B5EF4-FFF2-40B4-BE49-F238E27FC236}">
                <a16:creationId xmlns:a16="http://schemas.microsoft.com/office/drawing/2014/main" id="{A0D1D97A-BA53-4326-AF0E-5FCB7CD891A5}"/>
              </a:ext>
            </a:extLst>
          </p:cNvPr>
          <p:cNvPicPr>
            <a:picLocks noChangeAspect="1"/>
          </p:cNvPicPr>
          <p:nvPr/>
        </p:nvPicPr>
        <p:blipFill>
          <a:blip r:embed="rId3"/>
          <a:stretch>
            <a:fillRect/>
          </a:stretch>
        </p:blipFill>
        <p:spPr>
          <a:xfrm>
            <a:off x="5320752" y="746126"/>
            <a:ext cx="5837394" cy="5472558"/>
          </a:xfrm>
          <a:prstGeom prst="rect">
            <a:avLst/>
          </a:prstGeom>
        </p:spPr>
      </p:pic>
    </p:spTree>
    <p:extLst>
      <p:ext uri="{BB962C8B-B14F-4D97-AF65-F5344CB8AC3E}">
        <p14:creationId xmlns:p14="http://schemas.microsoft.com/office/powerpoint/2010/main" val="255451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5CB-C3AA-48EE-B98B-082139805011}"/>
              </a:ext>
            </a:extLst>
          </p:cNvPr>
          <p:cNvSpPr>
            <a:spLocks noGrp="1"/>
          </p:cNvSpPr>
          <p:nvPr>
            <p:ph type="title"/>
          </p:nvPr>
        </p:nvSpPr>
        <p:spPr>
          <a:xfrm>
            <a:off x="685799" y="764373"/>
            <a:ext cx="3977639" cy="1600200"/>
          </a:xfrm>
        </p:spPr>
        <p:txBody>
          <a:bodyPr anchor="b">
            <a:normAutofit/>
          </a:bodyPr>
          <a:lstStyle/>
          <a:p>
            <a:pPr algn="l"/>
            <a:r>
              <a:rPr lang="en-US" sz="3200">
                <a:ea typeface="+mj-lt"/>
                <a:cs typeface="+mj-lt"/>
              </a:rPr>
              <a:t>CNN on a Plane</a:t>
            </a:r>
            <a:endParaRPr lang="en-US">
              <a:ea typeface="+mj-lt"/>
              <a:cs typeface="+mj-lt"/>
            </a:endParaRPr>
          </a:p>
        </p:txBody>
      </p:sp>
      <p:sp>
        <p:nvSpPr>
          <p:cNvPr id="3" name="Content Placeholder 2">
            <a:extLst>
              <a:ext uri="{FF2B5EF4-FFF2-40B4-BE49-F238E27FC236}">
                <a16:creationId xmlns:a16="http://schemas.microsoft.com/office/drawing/2014/main" id="{ED556C8F-A21F-4C55-9B01-B5407C2D34D7}"/>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a:ea typeface="+mn-lt"/>
                <a:cs typeface="+mn-lt"/>
              </a:rPr>
              <a:t>The convolution neural network processing approach only works on a plane.</a:t>
            </a:r>
          </a:p>
          <a:p>
            <a:endParaRPr lang="en-US" sz="1600" dirty="0"/>
          </a:p>
        </p:txBody>
      </p:sp>
      <p:sp useBgFill="1">
        <p:nvSpPr>
          <p:cNvPr id="10" name="Rectangle 9">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logo&#10;&#10;Description generated with very high confidence">
            <a:extLst>
              <a:ext uri="{FF2B5EF4-FFF2-40B4-BE49-F238E27FC236}">
                <a16:creationId xmlns:a16="http://schemas.microsoft.com/office/drawing/2014/main" id="{FE239A9C-F117-44CA-9BD0-B04A31E16319}"/>
              </a:ext>
            </a:extLst>
          </p:cNvPr>
          <p:cNvPicPr>
            <a:picLocks noChangeAspect="1"/>
          </p:cNvPicPr>
          <p:nvPr/>
        </p:nvPicPr>
        <p:blipFill rotWithShape="1">
          <a:blip r:embed="rId2"/>
          <a:srcRect t="5473" r="2" b="6937"/>
          <a:stretch/>
        </p:blipFill>
        <p:spPr>
          <a:xfrm>
            <a:off x="5304147" y="10"/>
            <a:ext cx="6887853" cy="6857990"/>
          </a:xfrm>
          <a:prstGeom prst="rect">
            <a:avLst/>
          </a:prstGeom>
        </p:spPr>
      </p:pic>
    </p:spTree>
    <p:extLst>
      <p:ext uri="{BB962C8B-B14F-4D97-AF65-F5344CB8AC3E}">
        <p14:creationId xmlns:p14="http://schemas.microsoft.com/office/powerpoint/2010/main" val="1016083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A96-AD58-4098-BE8A-D9B2BC9503F2}"/>
              </a:ext>
            </a:extLst>
          </p:cNvPr>
          <p:cNvSpPr>
            <a:spLocks noGrp="1"/>
          </p:cNvSpPr>
          <p:nvPr>
            <p:ph type="title"/>
          </p:nvPr>
        </p:nvSpPr>
        <p:spPr>
          <a:xfrm>
            <a:off x="2895600" y="764373"/>
            <a:ext cx="8610600" cy="1293028"/>
          </a:xfrm>
        </p:spPr>
        <p:txBody>
          <a:bodyPr>
            <a:normAutofit/>
          </a:bodyPr>
          <a:lstStyle/>
          <a:p>
            <a:r>
              <a:rPr lang="en-US">
                <a:ea typeface="+mj-lt"/>
                <a:cs typeface="+mj-lt"/>
              </a:rPr>
              <a:t>power Windows</a:t>
            </a:r>
            <a:endParaRPr lang="en-US"/>
          </a:p>
        </p:txBody>
      </p:sp>
      <p:sp>
        <p:nvSpPr>
          <p:cNvPr id="3" name="Content Placeholder 2">
            <a:extLst>
              <a:ext uri="{FF2B5EF4-FFF2-40B4-BE49-F238E27FC236}">
                <a16:creationId xmlns:a16="http://schemas.microsoft.com/office/drawing/2014/main" id="{EB98604B-2346-41D2-B19B-656829C297AB}"/>
              </a:ext>
            </a:extLst>
          </p:cNvPr>
          <p:cNvSpPr>
            <a:spLocks noGrp="1"/>
          </p:cNvSpPr>
          <p:nvPr>
            <p:ph idx="1"/>
          </p:nvPr>
        </p:nvSpPr>
        <p:spPr>
          <a:xfrm>
            <a:off x="677333" y="2194560"/>
            <a:ext cx="5816600" cy="4024125"/>
          </a:xfrm>
        </p:spPr>
        <p:txBody>
          <a:bodyPr vert="horz" lIns="91440" tIns="45720" rIns="91440" bIns="45720" rtlCol="0">
            <a:normAutofit/>
          </a:bodyPr>
          <a:lstStyle/>
          <a:p>
            <a:r>
              <a:rPr lang="en-US">
                <a:ea typeface="+mn-lt"/>
                <a:cs typeface="+mn-lt"/>
              </a:rPr>
              <a:t>We have seen that “convolution,” is like a sliding window, lets a layer of the neural network perform a mathematical operation on small patches of the input data and then pass the results to the next layer in the network. A convolutional neural network "slides" many of these "windows" over the data like filters to detect patterns.</a:t>
            </a:r>
            <a:endParaRPr lang="en-US"/>
          </a:p>
        </p:txBody>
      </p:sp>
      <p:pic>
        <p:nvPicPr>
          <p:cNvPr id="13" name="Picture 13" descr="A person sitting at a desk in front of a window&#10;&#10;Description generated with very high confidence">
            <a:extLst>
              <a:ext uri="{FF2B5EF4-FFF2-40B4-BE49-F238E27FC236}">
                <a16:creationId xmlns:a16="http://schemas.microsoft.com/office/drawing/2014/main" id="{A96121FB-56C1-4AF7-A181-FF16EF63C4E1}"/>
              </a:ext>
            </a:extLst>
          </p:cNvPr>
          <p:cNvPicPr>
            <a:picLocks noChangeAspect="1"/>
          </p:cNvPicPr>
          <p:nvPr/>
        </p:nvPicPr>
        <p:blipFill>
          <a:blip r:embed="rId2"/>
          <a:stretch>
            <a:fillRect/>
          </a:stretch>
        </p:blipFill>
        <p:spPr>
          <a:xfrm>
            <a:off x="7425931" y="2272748"/>
            <a:ext cx="3639337" cy="3639337"/>
          </a:xfrm>
          <a:prstGeom prst="rect">
            <a:avLst/>
          </a:prstGeom>
        </p:spPr>
      </p:pic>
    </p:spTree>
    <p:extLst>
      <p:ext uri="{BB962C8B-B14F-4D97-AF65-F5344CB8AC3E}">
        <p14:creationId xmlns:p14="http://schemas.microsoft.com/office/powerpoint/2010/main" val="3372839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A6B9-6B79-4AF7-8960-D5079D668F02}"/>
              </a:ext>
            </a:extLst>
          </p:cNvPr>
          <p:cNvSpPr>
            <a:spLocks noGrp="1"/>
          </p:cNvSpPr>
          <p:nvPr>
            <p:ph type="title"/>
          </p:nvPr>
        </p:nvSpPr>
        <p:spPr/>
        <p:txBody>
          <a:bodyPr/>
          <a:lstStyle/>
          <a:p>
            <a:r>
              <a:rPr lang="en-US"/>
              <a:t>Cat features</a:t>
            </a:r>
          </a:p>
        </p:txBody>
      </p:sp>
      <p:sp>
        <p:nvSpPr>
          <p:cNvPr id="3" name="Content Placeholder 2">
            <a:extLst>
              <a:ext uri="{FF2B5EF4-FFF2-40B4-BE49-F238E27FC236}">
                <a16:creationId xmlns:a16="http://schemas.microsoft.com/office/drawing/2014/main" id="{5A517BF9-03DC-4881-B781-3A905055FB13}"/>
              </a:ext>
            </a:extLst>
          </p:cNvPr>
          <p:cNvSpPr>
            <a:spLocks noGrp="1"/>
          </p:cNvSpPr>
          <p:nvPr>
            <p:ph idx="1"/>
          </p:nvPr>
        </p:nvSpPr>
        <p:spPr/>
        <p:txBody>
          <a:bodyPr vert="horz" lIns="91440" tIns="45720" rIns="91440" bIns="45720" rtlCol="0" anchor="t">
            <a:normAutofit/>
          </a:bodyPr>
          <a:lstStyle/>
          <a:p>
            <a:r>
              <a:rPr lang="en-US">
                <a:ea typeface="+mn-lt"/>
                <a:cs typeface="+mn-lt"/>
              </a:rPr>
              <a:t>If we are working on a CNN to detect cats- lower level layers may detect "edges" whereas higher level layers extract hight-level features, such as eyes, ears or tail. In a fully trained model, the results of the layered convolutions will assign a label of "cat" or "not cat".</a:t>
            </a:r>
            <a:endParaRPr lang="en-US"/>
          </a:p>
        </p:txBody>
      </p:sp>
      <p:pic>
        <p:nvPicPr>
          <p:cNvPr id="4" name="Picture 4" descr="A picture containing cat, indoor, dog, looking&#10;&#10;Description generated with very high confidence">
            <a:extLst>
              <a:ext uri="{FF2B5EF4-FFF2-40B4-BE49-F238E27FC236}">
                <a16:creationId xmlns:a16="http://schemas.microsoft.com/office/drawing/2014/main" id="{834DB4C3-FE9B-4F5A-ABDD-814405330240}"/>
              </a:ext>
            </a:extLst>
          </p:cNvPr>
          <p:cNvPicPr>
            <a:picLocks noChangeAspect="1"/>
          </p:cNvPicPr>
          <p:nvPr/>
        </p:nvPicPr>
        <p:blipFill>
          <a:blip r:embed="rId2"/>
          <a:stretch>
            <a:fillRect/>
          </a:stretch>
        </p:blipFill>
        <p:spPr>
          <a:xfrm>
            <a:off x="5802702" y="3424924"/>
            <a:ext cx="6078746" cy="3099282"/>
          </a:xfrm>
          <a:prstGeom prst="rect">
            <a:avLst/>
          </a:prstGeom>
        </p:spPr>
      </p:pic>
    </p:spTree>
    <p:extLst>
      <p:ext uri="{BB962C8B-B14F-4D97-AF65-F5344CB8AC3E}">
        <p14:creationId xmlns:p14="http://schemas.microsoft.com/office/powerpoint/2010/main" val="373473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D8B1-E59F-4067-B76C-F041096C6B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E1E74-5DE5-4E22-A1FB-57F7B0CB5C0C}"/>
              </a:ext>
            </a:extLst>
          </p:cNvPr>
          <p:cNvSpPr>
            <a:spLocks noGrp="1"/>
          </p:cNvSpPr>
          <p:nvPr>
            <p:ph idx="1"/>
          </p:nvPr>
        </p:nvSpPr>
        <p:spPr/>
        <p:txBody>
          <a:bodyPr vert="horz" lIns="91440" tIns="45720" rIns="91440" bIns="45720" rtlCol="0" anchor="t">
            <a:normAutofit/>
          </a:bodyPr>
          <a:lstStyle/>
          <a:p>
            <a:r>
              <a:rPr lang="en-US">
                <a:ea typeface="+mn-lt"/>
                <a:cs typeface="+mn-lt"/>
              </a:rPr>
              <a:t>CNN processing on a curved surface will result in processing images with projection distortions- much like tracing an image onto drafting velum held over the curved surface. (Think of Greenland's distortion on a Mercator projection map.)</a:t>
            </a:r>
            <a:endParaRPr lang="en-US"/>
          </a:p>
        </p:txBody>
      </p:sp>
      <p:pic>
        <p:nvPicPr>
          <p:cNvPr id="5" name="Picture 5">
            <a:extLst>
              <a:ext uri="{FF2B5EF4-FFF2-40B4-BE49-F238E27FC236}">
                <a16:creationId xmlns:a16="http://schemas.microsoft.com/office/drawing/2014/main" id="{D9028C84-BF73-49AB-88A2-A0C80F45B2C0}"/>
              </a:ext>
            </a:extLst>
          </p:cNvPr>
          <p:cNvPicPr>
            <a:picLocks noChangeAspect="1"/>
          </p:cNvPicPr>
          <p:nvPr/>
        </p:nvPicPr>
        <p:blipFill>
          <a:blip r:embed="rId2"/>
          <a:stretch>
            <a:fillRect/>
          </a:stretch>
        </p:blipFill>
        <p:spPr>
          <a:xfrm>
            <a:off x="7049949" y="3298115"/>
            <a:ext cx="4404783" cy="3333163"/>
          </a:xfrm>
          <a:prstGeom prst="rect">
            <a:avLst/>
          </a:prstGeom>
        </p:spPr>
      </p:pic>
    </p:spTree>
    <p:extLst>
      <p:ext uri="{BB962C8B-B14F-4D97-AF65-F5344CB8AC3E}">
        <p14:creationId xmlns:p14="http://schemas.microsoft.com/office/powerpoint/2010/main" val="1431674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EE546FB-B53D-4ABD-8E07-9BBEE19D99A7}"/>
              </a:ext>
            </a:extLst>
          </p:cNvPr>
          <p:cNvSpPr>
            <a:spLocks noGrp="1"/>
          </p:cNvSpPr>
          <p:nvPr>
            <p:ph type="title"/>
          </p:nvPr>
        </p:nvSpPr>
        <p:spPr>
          <a:xfrm>
            <a:off x="685799" y="764373"/>
            <a:ext cx="3977639" cy="1600200"/>
          </a:xfrm>
        </p:spPr>
        <p:txBody>
          <a:bodyPr anchor="b">
            <a:normAutofit/>
          </a:bodyPr>
          <a:lstStyle/>
          <a:p>
            <a:pPr algn="l"/>
            <a:endParaRPr lang="en-US" sz="3200"/>
          </a:p>
        </p:txBody>
      </p:sp>
      <p:sp>
        <p:nvSpPr>
          <p:cNvPr id="7" name="Content Placeholder 7">
            <a:extLst>
              <a:ext uri="{FF2B5EF4-FFF2-40B4-BE49-F238E27FC236}">
                <a16:creationId xmlns:a16="http://schemas.microsoft.com/office/drawing/2014/main" id="{3E93558E-1E4F-43DF-A27E-1FD89DB0B27C}"/>
              </a:ext>
            </a:extLst>
          </p:cNvPr>
          <p:cNvSpPr>
            <a:spLocks noGrp="1"/>
          </p:cNvSpPr>
          <p:nvPr>
            <p:ph idx="1"/>
          </p:nvPr>
        </p:nvSpPr>
        <p:spPr>
          <a:xfrm>
            <a:off x="685800" y="2364573"/>
            <a:ext cx="3977639" cy="3854112"/>
          </a:xfrm>
        </p:spPr>
        <p:txBody>
          <a:bodyPr>
            <a:normAutofit/>
          </a:bodyPr>
          <a:lstStyle/>
          <a:p>
            <a:endParaRPr lang="en-US" sz="1600"/>
          </a:p>
        </p:txBody>
      </p:sp>
      <p:pic>
        <p:nvPicPr>
          <p:cNvPr id="4" name="Picture 4" descr="A close up of text on a black background&#10;&#10;Description generated with very high confidence">
            <a:extLst>
              <a:ext uri="{FF2B5EF4-FFF2-40B4-BE49-F238E27FC236}">
                <a16:creationId xmlns:a16="http://schemas.microsoft.com/office/drawing/2014/main" id="{B3EBAEC7-E44D-43A7-9172-FE5E54295DB6}"/>
              </a:ext>
            </a:extLst>
          </p:cNvPr>
          <p:cNvPicPr>
            <a:picLocks noChangeAspect="1"/>
          </p:cNvPicPr>
          <p:nvPr/>
        </p:nvPicPr>
        <p:blipFill rotWithShape="1">
          <a:blip r:embed="rId3"/>
          <a:srcRect l="3988" r="1385" b="3"/>
          <a:stretch/>
        </p:blipFill>
        <p:spPr>
          <a:xfrm>
            <a:off x="4972699" y="746126"/>
            <a:ext cx="6533501" cy="5472558"/>
          </a:xfrm>
          <a:prstGeom prst="rect">
            <a:avLst/>
          </a:prstGeom>
        </p:spPr>
      </p:pic>
    </p:spTree>
    <p:extLst>
      <p:ext uri="{BB962C8B-B14F-4D97-AF65-F5344CB8AC3E}">
        <p14:creationId xmlns:p14="http://schemas.microsoft.com/office/powerpoint/2010/main" val="457190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F5071BA-2F53-4028-A5F6-CB41E2843E26}"/>
              </a:ext>
            </a:extLst>
          </p:cNvPr>
          <p:cNvPicPr>
            <a:picLocks noGrp="1" noChangeAspect="1"/>
          </p:cNvPicPr>
          <p:nvPr>
            <p:ph idx="1"/>
          </p:nvPr>
        </p:nvPicPr>
        <p:blipFill>
          <a:blip r:embed="rId2"/>
          <a:stretch>
            <a:fillRect/>
          </a:stretch>
        </p:blipFill>
        <p:spPr>
          <a:xfrm>
            <a:off x="1950366" y="1278801"/>
            <a:ext cx="9979409" cy="5294125"/>
          </a:xfrm>
        </p:spPr>
      </p:pic>
    </p:spTree>
    <p:extLst>
      <p:ext uri="{BB962C8B-B14F-4D97-AF65-F5344CB8AC3E}">
        <p14:creationId xmlns:p14="http://schemas.microsoft.com/office/powerpoint/2010/main" val="185128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406A-8F2A-4046-AB3A-E4ED58EA02AF}"/>
              </a:ext>
            </a:extLst>
          </p:cNvPr>
          <p:cNvSpPr>
            <a:spLocks noGrp="1"/>
          </p:cNvSpPr>
          <p:nvPr>
            <p:ph type="title"/>
          </p:nvPr>
        </p:nvSpPr>
        <p:spPr/>
        <p:txBody>
          <a:bodyPr/>
          <a:lstStyle/>
          <a:p>
            <a:r>
              <a:rPr lang="en-US"/>
              <a:t>Filter movement</a:t>
            </a:r>
          </a:p>
        </p:txBody>
      </p:sp>
      <p:sp>
        <p:nvSpPr>
          <p:cNvPr id="3" name="Content Placeholder 2">
            <a:extLst>
              <a:ext uri="{FF2B5EF4-FFF2-40B4-BE49-F238E27FC236}">
                <a16:creationId xmlns:a16="http://schemas.microsoft.com/office/drawing/2014/main" id="{71FC4B74-96C8-497F-91B6-76806F5C3BEA}"/>
              </a:ext>
            </a:extLst>
          </p:cNvPr>
          <p:cNvSpPr>
            <a:spLocks noGrp="1"/>
          </p:cNvSpPr>
          <p:nvPr>
            <p:ph idx="1"/>
          </p:nvPr>
        </p:nvSpPr>
        <p:spPr/>
        <p:txBody>
          <a:bodyPr vert="horz" lIns="91440" tIns="45720" rIns="91440" bIns="45720" rtlCol="0" anchor="t">
            <a:normAutofit/>
          </a:bodyPr>
          <a:lstStyle/>
          <a:p>
            <a:r>
              <a:rPr lang="en-US">
                <a:ea typeface="+mn-lt"/>
                <a:cs typeface="+mn-lt"/>
              </a:rPr>
              <a:t>Slide it up, down, left or right on a flat grid, and it will always stay right-side up.</a:t>
            </a:r>
          </a:p>
          <a:p>
            <a:endParaRPr lang="en-US" dirty="0">
              <a:ea typeface="+mn-lt"/>
              <a:cs typeface="+mn-lt"/>
            </a:endParaRPr>
          </a:p>
          <a:p>
            <a:r>
              <a:rPr lang="en-US">
                <a:ea typeface="+mn-lt"/>
                <a:cs typeface="+mn-lt"/>
              </a:rPr>
              <a:t>Slide it to the same spot by moving over the sphere’s north pole, the filter is now upside down — dark blob on the right, light blob on the left.</a:t>
            </a:r>
          </a:p>
          <a:p>
            <a:endParaRPr lang="en-US" dirty="0"/>
          </a:p>
          <a:p>
            <a:r>
              <a:rPr lang="en-US">
                <a:ea typeface="+mn-lt"/>
                <a:cs typeface="+mn-lt"/>
              </a:rPr>
              <a:t>Move the filter around a more complicated manifold, and it could end up pointing in any number of inconsistent directions.</a:t>
            </a:r>
            <a:endParaRPr lang="en-US" dirty="0"/>
          </a:p>
        </p:txBody>
      </p:sp>
    </p:spTree>
    <p:extLst>
      <p:ext uri="{BB962C8B-B14F-4D97-AF65-F5344CB8AC3E}">
        <p14:creationId xmlns:p14="http://schemas.microsoft.com/office/powerpoint/2010/main" val="2776594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F990-8294-4CCC-A5EE-8BD3FE53FEEE}"/>
              </a:ext>
            </a:extLst>
          </p:cNvPr>
          <p:cNvSpPr>
            <a:spLocks noGrp="1"/>
          </p:cNvSpPr>
          <p:nvPr>
            <p:ph type="title"/>
          </p:nvPr>
        </p:nvSpPr>
        <p:spPr/>
        <p:txBody>
          <a:bodyPr/>
          <a:lstStyle/>
          <a:p>
            <a:r>
              <a:rPr lang="en-US"/>
              <a:t>Forget filter orientation</a:t>
            </a:r>
          </a:p>
        </p:txBody>
      </p:sp>
      <p:sp>
        <p:nvSpPr>
          <p:cNvPr id="3" name="Content Placeholder 2">
            <a:extLst>
              <a:ext uri="{FF2B5EF4-FFF2-40B4-BE49-F238E27FC236}">
                <a16:creationId xmlns:a16="http://schemas.microsoft.com/office/drawing/2014/main" id="{D85917A2-ABE1-418A-AC3F-1D182FD522EB}"/>
              </a:ext>
            </a:extLst>
          </p:cNvPr>
          <p:cNvSpPr>
            <a:spLocks noGrp="1"/>
          </p:cNvSpPr>
          <p:nvPr>
            <p:ph idx="1"/>
          </p:nvPr>
        </p:nvSpPr>
        <p:spPr/>
        <p:txBody>
          <a:bodyPr vert="horz" lIns="91440" tIns="45720" rIns="91440" bIns="45720" rtlCol="0" anchor="t">
            <a:normAutofit/>
          </a:bodyPr>
          <a:lstStyle/>
          <a:p>
            <a:r>
              <a:rPr lang="en-US">
                <a:ea typeface="+mn-lt"/>
                <a:cs typeface="+mn-lt"/>
              </a:rPr>
              <a:t>The key, explained Welling, is to forget about keeping track of how the filter’s orientation changes as it moves along different paths. </a:t>
            </a:r>
          </a:p>
          <a:p>
            <a:r>
              <a:rPr lang="en-US">
                <a:ea typeface="+mn-lt"/>
                <a:cs typeface="+mn-lt"/>
              </a:rPr>
              <a:t>Instead, you can choose just one filter orientation (or gauge), and then define a consistent way of converting every other orientation into it.</a:t>
            </a:r>
            <a:endParaRPr lang="en-US"/>
          </a:p>
        </p:txBody>
      </p:sp>
    </p:spTree>
    <p:extLst>
      <p:ext uri="{BB962C8B-B14F-4D97-AF65-F5344CB8AC3E}">
        <p14:creationId xmlns:p14="http://schemas.microsoft.com/office/powerpoint/2010/main" val="1543777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16C7-83BE-4FED-8B62-3A41F41C23E0}"/>
              </a:ext>
            </a:extLst>
          </p:cNvPr>
          <p:cNvSpPr>
            <a:spLocks noGrp="1"/>
          </p:cNvSpPr>
          <p:nvPr>
            <p:ph type="title"/>
          </p:nvPr>
        </p:nvSpPr>
        <p:spPr/>
        <p:txBody>
          <a:bodyPr/>
          <a:lstStyle/>
          <a:p>
            <a:r>
              <a:rPr lang="en-US"/>
              <a:t>Free lunch</a:t>
            </a:r>
          </a:p>
        </p:txBody>
      </p:sp>
      <p:sp>
        <p:nvSpPr>
          <p:cNvPr id="3" name="Content Placeholder 2">
            <a:extLst>
              <a:ext uri="{FF2B5EF4-FFF2-40B4-BE49-F238E27FC236}">
                <a16:creationId xmlns:a16="http://schemas.microsoft.com/office/drawing/2014/main" id="{E3F756A0-14E5-4CC0-979E-ACCD276AC410}"/>
              </a:ext>
            </a:extLst>
          </p:cNvPr>
          <p:cNvSpPr>
            <a:spLocks noGrp="1"/>
          </p:cNvSpPr>
          <p:nvPr>
            <p:ph idx="1"/>
          </p:nvPr>
        </p:nvSpPr>
        <p:spPr/>
        <p:txBody>
          <a:bodyPr vert="horz" lIns="91440" tIns="45720" rIns="91440" bIns="45720" rtlCol="0" anchor="t">
            <a:normAutofit/>
          </a:bodyPr>
          <a:lstStyle/>
          <a:p>
            <a:r>
              <a:rPr lang="en-US">
                <a:ea typeface="+mn-lt"/>
                <a:cs typeface="+mn-lt"/>
              </a:rPr>
              <a:t>Cohen, Weiler and Welling encoded gauge equivariance — the ultimate “free lunch” — into their convolutional neural network in 2019. </a:t>
            </a:r>
          </a:p>
          <a:p>
            <a:r>
              <a:rPr lang="en-US">
                <a:ea typeface="+mn-lt"/>
                <a:cs typeface="+mn-lt"/>
              </a:rPr>
              <a:t>They did this by placing mathematical constraints on what the neural network could “see” in the data via its convolutions; only gauge-equivariant patterns were passed up through the network’s layers. </a:t>
            </a:r>
            <a:endParaRPr lang="en-US" dirty="0">
              <a:ea typeface="+mn-lt"/>
              <a:cs typeface="+mn-lt"/>
            </a:endParaRPr>
          </a:p>
          <a:p>
            <a:r>
              <a:rPr lang="en-US">
                <a:ea typeface="+mn-lt"/>
                <a:cs typeface="+mn-lt"/>
              </a:rPr>
              <a:t>“Basically you can give it any surface” — from Euclidean planes to arbitrarily curved objects, including exotic manifolds like Klein bottles or four-dimensional space-time — “and it’s good for doing deep learning on that surface,” said Welling.</a:t>
            </a:r>
          </a:p>
        </p:txBody>
      </p:sp>
    </p:spTree>
    <p:extLst>
      <p:ext uri="{BB962C8B-B14F-4D97-AF65-F5344CB8AC3E}">
        <p14:creationId xmlns:p14="http://schemas.microsoft.com/office/powerpoint/2010/main" val="635718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BCE6-FD76-4145-B868-3B864BF88231}"/>
              </a:ext>
            </a:extLst>
          </p:cNvPr>
          <p:cNvSpPr>
            <a:spLocks noGrp="1"/>
          </p:cNvSpPr>
          <p:nvPr>
            <p:ph type="title"/>
          </p:nvPr>
        </p:nvSpPr>
        <p:spPr/>
        <p:txBody>
          <a:bodyPr/>
          <a:lstStyle/>
          <a:p>
            <a:r>
              <a:rPr lang="en-US"/>
              <a:t>A working theory</a:t>
            </a:r>
          </a:p>
        </p:txBody>
      </p:sp>
      <p:sp>
        <p:nvSpPr>
          <p:cNvPr id="3" name="Content Placeholder 2">
            <a:extLst>
              <a:ext uri="{FF2B5EF4-FFF2-40B4-BE49-F238E27FC236}">
                <a16:creationId xmlns:a16="http://schemas.microsoft.com/office/drawing/2014/main" id="{B772A2D0-FD2F-470E-BC6F-51ACC9CBFEF1}"/>
              </a:ext>
            </a:extLst>
          </p:cNvPr>
          <p:cNvSpPr>
            <a:spLocks noGrp="1"/>
          </p:cNvSpPr>
          <p:nvPr>
            <p:ph idx="1"/>
          </p:nvPr>
        </p:nvSpPr>
        <p:spPr/>
        <p:txBody>
          <a:bodyPr vert="horz" lIns="91440" tIns="45720" rIns="91440" bIns="45720" rtlCol="0" anchor="t">
            <a:normAutofit/>
          </a:bodyPr>
          <a:lstStyle/>
          <a:p>
            <a:r>
              <a:rPr lang="en-US">
                <a:ea typeface="+mn-lt"/>
                <a:cs typeface="+mn-lt"/>
              </a:rPr>
              <a:t>The theory of gauge-equivariant CNNs is so generalized that it automatically incorporates the built-in assumptions of previous geometric deep learning approaches — like rotational equivariance and shifting filters on spheres.</a:t>
            </a:r>
          </a:p>
          <a:p>
            <a:r>
              <a:rPr lang="en-US">
                <a:ea typeface="+mn-lt"/>
                <a:cs typeface="+mn-lt"/>
              </a:rPr>
              <a:t>Even Michael Bronstein’s earlier method, which let neural networks recognize a single 3D shape bent into different poses, fits within it. “Gauge equivariance is a very broad framework. It contains what we did in 2015 as particular settings,” Bronstein said.</a:t>
            </a:r>
            <a:endParaRPr lang="en-US" dirty="0"/>
          </a:p>
        </p:txBody>
      </p:sp>
    </p:spTree>
    <p:extLst>
      <p:ext uri="{BB962C8B-B14F-4D97-AF65-F5344CB8AC3E}">
        <p14:creationId xmlns:p14="http://schemas.microsoft.com/office/powerpoint/2010/main" val="282567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F4E089E-4731-4B1E-B115-3AEA9B3D5957}"/>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Plane geometry</a:t>
            </a:r>
          </a:p>
        </p:txBody>
      </p:sp>
      <p:pic>
        <p:nvPicPr>
          <p:cNvPr id="16"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F2C650B6-31EB-4D2F-A245-B4E799B355FD}"/>
              </a:ext>
            </a:extLst>
          </p:cNvPr>
          <p:cNvSpPr>
            <a:spLocks noGrp="1"/>
          </p:cNvSpPr>
          <p:nvPr>
            <p:ph idx="1"/>
          </p:nvPr>
        </p:nvSpPr>
        <p:spPr>
          <a:xfrm>
            <a:off x="685800" y="2821774"/>
            <a:ext cx="3687417" cy="3148329"/>
          </a:xfrm>
        </p:spPr>
        <p:txBody>
          <a:bodyPr vert="horz" lIns="91440" tIns="45720" rIns="91440" bIns="45720" rtlCol="0">
            <a:normAutofit/>
          </a:bodyPr>
          <a:lstStyle/>
          <a:p>
            <a:r>
              <a:rPr lang="en-US" sz="1600">
                <a:solidFill>
                  <a:schemeClr val="bg1"/>
                </a:solidFill>
                <a:ea typeface="+mn-lt"/>
                <a:cs typeface="+mn-lt"/>
              </a:rPr>
              <a:t>Geometry can be broken into two broad types: </a:t>
            </a:r>
          </a:p>
          <a:p>
            <a:pPr lvl="1"/>
            <a:r>
              <a:rPr lang="en-US" sz="1600">
                <a:solidFill>
                  <a:schemeClr val="bg1"/>
                </a:solidFill>
                <a:ea typeface="+mn-lt"/>
                <a:cs typeface="+mn-lt"/>
              </a:rPr>
              <a:t>Plane geometry-- deals with only two dimensions</a:t>
            </a:r>
          </a:p>
          <a:p>
            <a:pPr lvl="1"/>
            <a:r>
              <a:rPr lang="en-US" sz="1600">
                <a:solidFill>
                  <a:schemeClr val="bg1"/>
                </a:solidFill>
                <a:ea typeface="+mn-lt"/>
                <a:cs typeface="+mn-lt"/>
              </a:rPr>
              <a:t>Solid geometry-- which allows all three</a:t>
            </a:r>
            <a:endParaRPr lang="en-US" sz="1600">
              <a:solidFill>
                <a:schemeClr val="bg1"/>
              </a:solidFill>
            </a:endParaRPr>
          </a:p>
        </p:txBody>
      </p:sp>
      <p:pic>
        <p:nvPicPr>
          <p:cNvPr id="5" name="Picture 5" descr="A picture containing game, table&#10;&#10;Description generated with very high confidence">
            <a:extLst>
              <a:ext uri="{FF2B5EF4-FFF2-40B4-BE49-F238E27FC236}">
                <a16:creationId xmlns:a16="http://schemas.microsoft.com/office/drawing/2014/main" id="{46B4C57A-3C2D-4601-B7C4-56C4A6FE883C}"/>
              </a:ext>
            </a:extLst>
          </p:cNvPr>
          <p:cNvPicPr>
            <a:picLocks noChangeAspect="1"/>
          </p:cNvPicPr>
          <p:nvPr/>
        </p:nvPicPr>
        <p:blipFill>
          <a:blip r:embed="rId4"/>
          <a:stretch>
            <a:fillRect/>
          </a:stretch>
        </p:blipFill>
        <p:spPr>
          <a:xfrm>
            <a:off x="5279475" y="2132813"/>
            <a:ext cx="6269058" cy="2592373"/>
          </a:xfrm>
          <a:prstGeom prst="rect">
            <a:avLst/>
          </a:prstGeom>
        </p:spPr>
      </p:pic>
    </p:spTree>
    <p:extLst>
      <p:ext uri="{BB962C8B-B14F-4D97-AF65-F5344CB8AC3E}">
        <p14:creationId xmlns:p14="http://schemas.microsoft.com/office/powerpoint/2010/main" val="51829577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A24E-E8E9-4AD4-A73C-036935171191}"/>
              </a:ext>
            </a:extLst>
          </p:cNvPr>
          <p:cNvSpPr>
            <a:spLocks noGrp="1"/>
          </p:cNvSpPr>
          <p:nvPr>
            <p:ph type="title"/>
          </p:nvPr>
        </p:nvSpPr>
        <p:spPr/>
        <p:txBody>
          <a:bodyPr/>
          <a:lstStyle/>
          <a:p>
            <a:r>
              <a:rPr lang="en-US"/>
              <a:t>weather</a:t>
            </a:r>
          </a:p>
        </p:txBody>
      </p:sp>
      <p:sp>
        <p:nvSpPr>
          <p:cNvPr id="3" name="Content Placeholder 2">
            <a:extLst>
              <a:ext uri="{FF2B5EF4-FFF2-40B4-BE49-F238E27FC236}">
                <a16:creationId xmlns:a16="http://schemas.microsoft.com/office/drawing/2014/main" id="{110406CD-C02C-489F-B5E7-A652E6E8ED4C}"/>
              </a:ext>
            </a:extLst>
          </p:cNvPr>
          <p:cNvSpPr>
            <a:spLocks noGrp="1"/>
          </p:cNvSpPr>
          <p:nvPr>
            <p:ph idx="1"/>
          </p:nvPr>
        </p:nvSpPr>
        <p:spPr/>
        <p:txBody>
          <a:bodyPr vert="horz" lIns="91440" tIns="45720" rIns="91440" bIns="45720" rtlCol="0" anchor="t">
            <a:normAutofit/>
          </a:bodyPr>
          <a:lstStyle/>
          <a:p>
            <a:r>
              <a:rPr lang="en-US">
                <a:ea typeface="+mn-lt"/>
                <a:cs typeface="+mn-lt"/>
              </a:rPr>
              <a:t>They used their gauge-equivariant framework to construct a CNN trained to detect extreme weather patterns, such as tropical cyclones, from climate simulation data. </a:t>
            </a:r>
          </a:p>
          <a:p>
            <a:r>
              <a:rPr lang="en-US">
                <a:ea typeface="+mn-lt"/>
                <a:cs typeface="+mn-lt"/>
              </a:rPr>
              <a:t>In 2017, government and academic researchers used a standard convolutional network to detect cyclones in the data with 74% accuracy.</a:t>
            </a:r>
            <a:endParaRPr lang="en-US" dirty="0">
              <a:ea typeface="+mn-lt"/>
              <a:cs typeface="+mn-lt"/>
            </a:endParaRPr>
          </a:p>
          <a:p>
            <a:r>
              <a:rPr lang="en-US">
                <a:ea typeface="+mn-lt"/>
                <a:cs typeface="+mn-lt"/>
              </a:rPr>
              <a:t>In 2019, the gauge CNN detected the cyclones with 97.9% accuracy. (It also outperformed a less general geometric deep learning approach designed in 2018 specifically for spheres — that system was 94% accurate.</a:t>
            </a:r>
            <a:r>
              <a:rPr lang="en-US" dirty="0">
                <a:ea typeface="+mn-lt"/>
                <a:cs typeface="+mn-lt"/>
              </a:rPr>
              <a:t>) </a:t>
            </a:r>
            <a:endParaRPr lang="en-US"/>
          </a:p>
        </p:txBody>
      </p:sp>
    </p:spTree>
    <p:extLst>
      <p:ext uri="{BB962C8B-B14F-4D97-AF65-F5344CB8AC3E}">
        <p14:creationId xmlns:p14="http://schemas.microsoft.com/office/powerpoint/2010/main" val="72563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71D5-AA15-4FE4-9934-F340BF5E20DB}"/>
              </a:ext>
            </a:extLst>
          </p:cNvPr>
          <p:cNvSpPr>
            <a:spLocks noGrp="1"/>
          </p:cNvSpPr>
          <p:nvPr>
            <p:ph type="title"/>
          </p:nvPr>
        </p:nvSpPr>
        <p:spPr/>
        <p:txBody>
          <a:bodyPr/>
          <a:lstStyle/>
          <a:p>
            <a:r>
              <a:rPr lang="en-US"/>
              <a:t>icosahedron</a:t>
            </a:r>
          </a:p>
        </p:txBody>
      </p:sp>
      <p:sp>
        <p:nvSpPr>
          <p:cNvPr id="3" name="Content Placeholder 2">
            <a:extLst>
              <a:ext uri="{FF2B5EF4-FFF2-40B4-BE49-F238E27FC236}">
                <a16:creationId xmlns:a16="http://schemas.microsoft.com/office/drawing/2014/main" id="{8E836DF3-A452-4980-9A6C-C45221AD5772}"/>
              </a:ext>
            </a:extLst>
          </p:cNvPr>
          <p:cNvSpPr>
            <a:spLocks noGrp="1"/>
          </p:cNvSpPr>
          <p:nvPr>
            <p:ph idx="1"/>
          </p:nvPr>
        </p:nvSpPr>
        <p:spPr/>
        <p:txBody>
          <a:bodyPr vert="horz" lIns="91440" tIns="45720" rIns="91440" bIns="45720" rtlCol="0" anchor="t">
            <a:normAutofit/>
          </a:bodyPr>
          <a:lstStyle/>
          <a:p>
            <a:r>
              <a:rPr lang="en-US">
                <a:ea typeface="+mn-lt"/>
                <a:cs typeface="+mn-lt"/>
              </a:rPr>
              <a:t>Example of gauge equivariant convolution on the icosahedron. </a:t>
            </a:r>
          </a:p>
          <a:p>
            <a:r>
              <a:rPr lang="en-US">
                <a:ea typeface="+mn-lt"/>
                <a:cs typeface="+mn-lt"/>
              </a:rPr>
              <a:t>The very special shape of this manifold makes it possible to implement gauge equivariant convolution in a way that is both numerically convenient (no interpolation is required), and computationally efficient (the heavy lifting is done by a single conv2d call).</a:t>
            </a:r>
          </a:p>
          <a:p>
            <a:r>
              <a:rPr lang="en-US">
                <a:ea typeface="+mn-lt"/>
                <a:cs typeface="+mn-lt"/>
              </a:rPr>
              <a:t>The icosahedron is a regular solid with 20 faces, 30 edges, and 12 vertices. It has 60 rotational symmetries. </a:t>
            </a:r>
            <a:endParaRPr lang="en-US"/>
          </a:p>
        </p:txBody>
      </p:sp>
    </p:spTree>
    <p:extLst>
      <p:ext uri="{BB962C8B-B14F-4D97-AF65-F5344CB8AC3E}">
        <p14:creationId xmlns:p14="http://schemas.microsoft.com/office/powerpoint/2010/main" val="1068374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A29F-ED18-4AB9-968E-438CD650BAAE}"/>
              </a:ext>
            </a:extLst>
          </p:cNvPr>
          <p:cNvSpPr>
            <a:spLocks noGrp="1"/>
          </p:cNvSpPr>
          <p:nvPr>
            <p:ph type="title"/>
          </p:nvPr>
        </p:nvSpPr>
        <p:spPr/>
        <p:txBody>
          <a:bodyPr/>
          <a:lstStyle/>
          <a:p>
            <a:r>
              <a:rPr lang="en-US"/>
              <a:t>Icosahedron gauge</a:t>
            </a:r>
          </a:p>
        </p:txBody>
      </p:sp>
      <p:pic>
        <p:nvPicPr>
          <p:cNvPr id="4" name="Picture 4" descr="A close up of a map&#10;&#10;Description generated with high confidence">
            <a:extLst>
              <a:ext uri="{FF2B5EF4-FFF2-40B4-BE49-F238E27FC236}">
                <a16:creationId xmlns:a16="http://schemas.microsoft.com/office/drawing/2014/main" id="{3CDE60B9-401A-4051-BDC8-DA7654AB76D6}"/>
              </a:ext>
            </a:extLst>
          </p:cNvPr>
          <p:cNvPicPr>
            <a:picLocks noChangeAspect="1"/>
          </p:cNvPicPr>
          <p:nvPr/>
        </p:nvPicPr>
        <p:blipFill>
          <a:blip r:embed="rId2"/>
          <a:stretch>
            <a:fillRect/>
          </a:stretch>
        </p:blipFill>
        <p:spPr>
          <a:xfrm>
            <a:off x="6359225" y="3744618"/>
            <a:ext cx="5676181" cy="2603270"/>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58D9E6EC-B146-486B-88F3-DBAF1469A1CC}"/>
              </a:ext>
            </a:extLst>
          </p:cNvPr>
          <p:cNvPicPr>
            <a:picLocks noGrp="1" noChangeAspect="1"/>
          </p:cNvPicPr>
          <p:nvPr>
            <p:ph idx="1"/>
          </p:nvPr>
        </p:nvPicPr>
        <p:blipFill>
          <a:blip r:embed="rId3"/>
          <a:stretch>
            <a:fillRect/>
          </a:stretch>
        </p:blipFill>
        <p:spPr>
          <a:xfrm>
            <a:off x="148297" y="2439775"/>
            <a:ext cx="6071378" cy="2535267"/>
          </a:xfrm>
        </p:spPr>
      </p:pic>
    </p:spTree>
    <p:extLst>
      <p:ext uri="{BB962C8B-B14F-4D97-AF65-F5344CB8AC3E}">
        <p14:creationId xmlns:p14="http://schemas.microsoft.com/office/powerpoint/2010/main" val="1898219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6E44-E264-4CF5-8B60-052077311F57}"/>
              </a:ext>
            </a:extLst>
          </p:cNvPr>
          <p:cNvSpPr>
            <a:spLocks noGrp="1"/>
          </p:cNvSpPr>
          <p:nvPr>
            <p:ph type="title"/>
          </p:nvPr>
        </p:nvSpPr>
        <p:spPr/>
        <p:txBody>
          <a:bodyPr/>
          <a:lstStyle/>
          <a:p>
            <a:r>
              <a:rPr lang="en-US"/>
              <a:t>MNIST on an icosahedron</a:t>
            </a:r>
          </a:p>
        </p:txBody>
      </p:sp>
      <p:sp>
        <p:nvSpPr>
          <p:cNvPr id="3" name="Content Placeholder 2">
            <a:extLst>
              <a:ext uri="{FF2B5EF4-FFF2-40B4-BE49-F238E27FC236}">
                <a16:creationId xmlns:a16="http://schemas.microsoft.com/office/drawing/2014/main" id="{357018C1-B2BD-4F53-BAE4-29A3C6BF9C75}"/>
              </a:ext>
            </a:extLst>
          </p:cNvPr>
          <p:cNvSpPr>
            <a:spLocks noGrp="1"/>
          </p:cNvSpPr>
          <p:nvPr>
            <p:ph idx="1"/>
          </p:nvPr>
        </p:nvSpPr>
        <p:spPr/>
        <p:txBody>
          <a:bodyPr vert="horz" lIns="91440" tIns="45720" rIns="91440" bIns="45720" rtlCol="0" anchor="t">
            <a:normAutofit/>
          </a:bodyPr>
          <a:lstStyle/>
          <a:p>
            <a:r>
              <a:rPr lang="en-US">
                <a:ea typeface="+mn-lt"/>
                <a:cs typeface="+mn-lt"/>
              </a:rPr>
              <a:t>In order to validate the implementation, highlight the potential benefits of the method, and determine the necessity of each part of the algorithm, the researchers perform a number of experiments with the MNIST dataset, projected to the icosahedron.</a:t>
            </a:r>
            <a:endParaRPr lang="en-US" dirty="0"/>
          </a:p>
        </p:txBody>
      </p:sp>
    </p:spTree>
    <p:extLst>
      <p:ext uri="{BB962C8B-B14F-4D97-AF65-F5344CB8AC3E}">
        <p14:creationId xmlns:p14="http://schemas.microsoft.com/office/powerpoint/2010/main" val="347400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8D6-B241-4777-84DD-DBAFA4C45777}"/>
              </a:ext>
            </a:extLst>
          </p:cNvPr>
          <p:cNvSpPr>
            <a:spLocks noGrp="1"/>
          </p:cNvSpPr>
          <p:nvPr>
            <p:ph type="title"/>
          </p:nvPr>
        </p:nvSpPr>
        <p:spPr/>
        <p:txBody>
          <a:bodyPr/>
          <a:lstStyle/>
          <a:p>
            <a:r>
              <a:rPr lang="en-US"/>
              <a:t>MNIST data preparation</a:t>
            </a:r>
          </a:p>
        </p:txBody>
      </p:sp>
      <p:sp>
        <p:nvSpPr>
          <p:cNvPr id="3" name="Content Placeholder 2">
            <a:extLst>
              <a:ext uri="{FF2B5EF4-FFF2-40B4-BE49-F238E27FC236}">
                <a16:creationId xmlns:a16="http://schemas.microsoft.com/office/drawing/2014/main" id="{BF54A32E-CC56-4713-94F6-13EE047D1DC1}"/>
              </a:ext>
            </a:extLst>
          </p:cNvPr>
          <p:cNvSpPr>
            <a:spLocks noGrp="1"/>
          </p:cNvSpPr>
          <p:nvPr>
            <p:ph idx="1"/>
          </p:nvPr>
        </p:nvSpPr>
        <p:spPr/>
        <p:txBody>
          <a:bodyPr vert="horz" lIns="91440" tIns="45720" rIns="91440" bIns="45720" rtlCol="0" anchor="t">
            <a:normAutofit/>
          </a:bodyPr>
          <a:lstStyle/>
          <a:p>
            <a:r>
              <a:rPr lang="en-US">
                <a:ea typeface="+mn-lt"/>
                <a:cs typeface="+mn-lt"/>
              </a:rPr>
              <a:t>The researchers generated three different versions of the training and test sets, differing in the transformations applied to the data. </a:t>
            </a:r>
          </a:p>
          <a:p>
            <a:r>
              <a:rPr lang="en-US">
                <a:ea typeface="+mn-lt"/>
                <a:cs typeface="+mn-lt"/>
              </a:rPr>
              <a:t>In the N condition, No rotations are applied to the data. </a:t>
            </a:r>
          </a:p>
          <a:p>
            <a:r>
              <a:rPr lang="en-US">
                <a:ea typeface="+mn-lt"/>
                <a:cs typeface="+mn-lt"/>
              </a:rPr>
              <a:t>In the I condition, they apply all 60 Icosahedral symmetries (rotations) to each digit. </a:t>
            </a:r>
            <a:endParaRPr lang="en-US" dirty="0">
              <a:ea typeface="+mn-lt"/>
              <a:cs typeface="+mn-lt"/>
            </a:endParaRPr>
          </a:p>
          <a:p>
            <a:r>
              <a:rPr lang="en-US">
                <a:ea typeface="+mn-lt"/>
                <a:cs typeface="+mn-lt"/>
              </a:rPr>
              <a:t>Finally, in the R condition, they apply 60 random continuous rotations g ∈ SO(3) to each digit before projecting. A</a:t>
            </a:r>
            <a:endParaRPr lang="en-US"/>
          </a:p>
        </p:txBody>
      </p:sp>
    </p:spTree>
    <p:extLst>
      <p:ext uri="{BB962C8B-B14F-4D97-AF65-F5344CB8AC3E}">
        <p14:creationId xmlns:p14="http://schemas.microsoft.com/office/powerpoint/2010/main" val="3991418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323A-63F7-4FB4-82A6-B26C1A2AF15E}"/>
              </a:ext>
            </a:extLst>
          </p:cNvPr>
          <p:cNvSpPr>
            <a:spLocks noGrp="1"/>
          </p:cNvSpPr>
          <p:nvPr>
            <p:ph type="title"/>
          </p:nvPr>
        </p:nvSpPr>
        <p:spPr/>
        <p:txBody>
          <a:bodyPr/>
          <a:lstStyle/>
          <a:p>
            <a:r>
              <a:rPr lang="en-US"/>
              <a:t>CNN Model</a:t>
            </a:r>
          </a:p>
        </p:txBody>
      </p:sp>
      <p:sp>
        <p:nvSpPr>
          <p:cNvPr id="3" name="Content Placeholder 2">
            <a:extLst>
              <a:ext uri="{FF2B5EF4-FFF2-40B4-BE49-F238E27FC236}">
                <a16:creationId xmlns:a16="http://schemas.microsoft.com/office/drawing/2014/main" id="{54F716C9-A3FC-42EE-8943-E9F01E4F954F}"/>
              </a:ext>
            </a:extLst>
          </p:cNvPr>
          <p:cNvSpPr>
            <a:spLocks noGrp="1"/>
          </p:cNvSpPr>
          <p:nvPr>
            <p:ph idx="1"/>
          </p:nvPr>
        </p:nvSpPr>
        <p:spPr/>
        <p:txBody>
          <a:bodyPr vert="horz" lIns="91440" tIns="45720" rIns="91440" bIns="45720" rtlCol="0" anchor="t">
            <a:normAutofit/>
          </a:bodyPr>
          <a:lstStyle/>
          <a:p>
            <a:r>
              <a:rPr lang="en-US">
                <a:ea typeface="+mn-lt"/>
                <a:cs typeface="+mn-lt"/>
              </a:rPr>
              <a:t>The main model consists of 7 convolution layers and 3 linear layers. </a:t>
            </a:r>
          </a:p>
          <a:p>
            <a:r>
              <a:rPr lang="en-US">
                <a:ea typeface="+mn-lt"/>
                <a:cs typeface="+mn-lt"/>
              </a:rPr>
              <a:t>The first layer is a scalar-to-regular gauge equivariant convolution layer, and the following 6 layers are regular-to-regular layers. </a:t>
            </a:r>
          </a:p>
          <a:p>
            <a:r>
              <a:rPr lang="en-US">
                <a:ea typeface="+mn-lt"/>
                <a:cs typeface="+mn-lt"/>
              </a:rPr>
              <a:t>These layers have 8, 16, 16, 24, 24, 32, 64 output channels, and stride 1, 2, 1, 2, 1, 2, 1, respectively</a:t>
            </a:r>
            <a:endParaRPr lang="en-US"/>
          </a:p>
        </p:txBody>
      </p:sp>
    </p:spTree>
    <p:extLst>
      <p:ext uri="{BB962C8B-B14F-4D97-AF65-F5344CB8AC3E}">
        <p14:creationId xmlns:p14="http://schemas.microsoft.com/office/powerpoint/2010/main" val="31681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8917F7D3-DDFB-4713-8E37-52276DF0EA68}"/>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results</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81FD8165-D04E-4B84-ACDC-9440FFBF9475}"/>
              </a:ext>
            </a:extLst>
          </p:cNvPr>
          <p:cNvSpPr>
            <a:spLocks noGrp="1"/>
          </p:cNvSpPr>
          <p:nvPr>
            <p:ph idx="1"/>
          </p:nvPr>
        </p:nvSpPr>
        <p:spPr>
          <a:xfrm>
            <a:off x="685800" y="2821774"/>
            <a:ext cx="3687417" cy="3148329"/>
          </a:xfrm>
        </p:spPr>
        <p:txBody>
          <a:bodyPr vert="horz" lIns="91440" tIns="45720" rIns="91440" bIns="45720" rtlCol="0">
            <a:normAutofit/>
          </a:bodyPr>
          <a:lstStyle/>
          <a:p>
            <a:r>
              <a:rPr lang="en-US" sz="1600">
                <a:solidFill>
                  <a:schemeClr val="bg1"/>
                </a:solidFill>
                <a:ea typeface="+mn-lt"/>
                <a:cs typeface="+mn-lt"/>
              </a:rPr>
              <a:t>Icosahedral CNNs achieve excellent performance with a test accuracy of up to 99.43%, which is a strong result even on planar MNIST, for non-augmented and non-ensembled models. </a:t>
            </a:r>
            <a:endParaRPr lang="en-US" sz="1600">
              <a:solidFill>
                <a:schemeClr val="bg1"/>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9DE10ACA-6F2E-47C2-BB6C-C2A6771DC62B}"/>
              </a:ext>
            </a:extLst>
          </p:cNvPr>
          <p:cNvPicPr>
            <a:picLocks noChangeAspect="1"/>
          </p:cNvPicPr>
          <p:nvPr/>
        </p:nvPicPr>
        <p:blipFill>
          <a:blip r:embed="rId4"/>
          <a:stretch>
            <a:fillRect/>
          </a:stretch>
        </p:blipFill>
        <p:spPr>
          <a:xfrm>
            <a:off x="5279475" y="1722782"/>
            <a:ext cx="6269058" cy="3412435"/>
          </a:xfrm>
          <a:prstGeom prst="rect">
            <a:avLst/>
          </a:prstGeom>
        </p:spPr>
      </p:pic>
    </p:spTree>
    <p:extLst>
      <p:ext uri="{BB962C8B-B14F-4D97-AF65-F5344CB8AC3E}">
        <p14:creationId xmlns:p14="http://schemas.microsoft.com/office/powerpoint/2010/main" val="174951859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C789-0A22-42ED-A82F-B0F3059B85AF}"/>
              </a:ext>
            </a:extLst>
          </p:cNvPr>
          <p:cNvSpPr>
            <a:spLocks noGrp="1"/>
          </p:cNvSpPr>
          <p:nvPr>
            <p:ph type="title"/>
          </p:nvPr>
        </p:nvSpPr>
        <p:spPr/>
        <p:txBody>
          <a:bodyPr/>
          <a:lstStyle/>
          <a:p>
            <a:r>
              <a:rPr lang="en-US"/>
              <a:t>beyond</a:t>
            </a:r>
          </a:p>
        </p:txBody>
      </p:sp>
      <p:sp>
        <p:nvSpPr>
          <p:cNvPr id="3" name="Content Placeholder 2">
            <a:extLst>
              <a:ext uri="{FF2B5EF4-FFF2-40B4-BE49-F238E27FC236}">
                <a16:creationId xmlns:a16="http://schemas.microsoft.com/office/drawing/2014/main" id="{E117A7CF-B9AC-4BC9-B264-737FC726EDB1}"/>
              </a:ext>
            </a:extLst>
          </p:cNvPr>
          <p:cNvSpPr>
            <a:spLocks noGrp="1"/>
          </p:cNvSpPr>
          <p:nvPr>
            <p:ph idx="1"/>
          </p:nvPr>
        </p:nvSpPr>
        <p:spPr/>
        <p:txBody>
          <a:bodyPr vert="horz" lIns="91440" tIns="45720" rIns="91440" bIns="45720" rtlCol="0" anchor="t">
            <a:normAutofit/>
          </a:bodyPr>
          <a:lstStyle/>
          <a:p>
            <a:r>
              <a:rPr lang="en-US">
                <a:ea typeface="+mn-lt"/>
                <a:cs typeface="+mn-lt"/>
              </a:rPr>
              <a:t>Risi Kondor, a former physicist who now studies equivariant neural networks, said the potential scientific applications of gauge CNNs may be more important than their uses in AI.</a:t>
            </a:r>
            <a:endParaRPr lang="en-US"/>
          </a:p>
        </p:txBody>
      </p:sp>
    </p:spTree>
    <p:extLst>
      <p:ext uri="{BB962C8B-B14F-4D97-AF65-F5344CB8AC3E}">
        <p14:creationId xmlns:p14="http://schemas.microsoft.com/office/powerpoint/2010/main" val="4252752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054B-EC21-4EEC-8967-060AD619FEAF}"/>
              </a:ext>
            </a:extLst>
          </p:cNvPr>
          <p:cNvSpPr>
            <a:spLocks noGrp="1"/>
          </p:cNvSpPr>
          <p:nvPr>
            <p:ph type="title"/>
          </p:nvPr>
        </p:nvSpPr>
        <p:spPr/>
        <p:txBody>
          <a:bodyPr/>
          <a:lstStyle/>
          <a:p>
            <a:r>
              <a:rPr lang="en-US"/>
              <a:t>refences</a:t>
            </a:r>
          </a:p>
        </p:txBody>
      </p:sp>
      <p:sp>
        <p:nvSpPr>
          <p:cNvPr id="3" name="Content Placeholder 2">
            <a:extLst>
              <a:ext uri="{FF2B5EF4-FFF2-40B4-BE49-F238E27FC236}">
                <a16:creationId xmlns:a16="http://schemas.microsoft.com/office/drawing/2014/main" id="{A8C8235A-5B36-4FB4-A13B-06934E15767B}"/>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https://www.quantamagazine.org/an-idea-from-physics-helps-ai-see-in-higher-dimensions-20200109/</a:t>
            </a:r>
            <a:endParaRPr lang="en-US" dirty="0">
              <a:ea typeface="+mn-lt"/>
              <a:cs typeface="+mn-lt"/>
            </a:endParaRPr>
          </a:p>
          <a:p>
            <a:r>
              <a:rPr lang="en-US" dirty="0">
                <a:ea typeface="+mn-lt"/>
                <a:cs typeface="+mn-lt"/>
                <a:hlinkClick r:id="rId3"/>
              </a:rPr>
              <a:t>https://arxiv.org/abs/1804.04656</a:t>
            </a:r>
            <a:endParaRPr lang="en-US" dirty="0">
              <a:ea typeface="+mn-lt"/>
              <a:cs typeface="+mn-lt"/>
            </a:endParaRPr>
          </a:p>
          <a:p>
            <a:r>
              <a:rPr lang="en-US" dirty="0">
                <a:ea typeface="+mn-lt"/>
                <a:cs typeface="+mn-lt"/>
                <a:hlinkClick r:id="rId4"/>
              </a:rPr>
              <a:t>https://arxiv.org/pdf/1902.04615.pdf</a:t>
            </a:r>
            <a:endParaRPr lang="en-US" dirty="0">
              <a:ea typeface="+mn-lt"/>
              <a:cs typeface="+mn-lt"/>
            </a:endParaRPr>
          </a:p>
          <a:p>
            <a:r>
              <a:rPr lang="en-US" dirty="0">
                <a:ea typeface="+mn-lt"/>
                <a:cs typeface="+mn-lt"/>
                <a:hlinkClick r:id="rId5"/>
              </a:rPr>
              <a:t>https://towardsdatascience.com/an-easy-guide-to-gauge-equivariant-convolutional-networks-9366fb600b70</a:t>
            </a:r>
            <a:endParaRPr lang="en-US" dirty="0">
              <a:ea typeface="+mn-lt"/>
              <a:cs typeface="+mn-lt"/>
            </a:endParaRPr>
          </a:p>
          <a:p>
            <a:r>
              <a:rPr lang="en-US" dirty="0">
                <a:ea typeface="+mn-lt"/>
                <a:cs typeface="+mn-lt"/>
                <a:hlinkClick r:id="rId6"/>
              </a:rPr>
              <a:t>https://en.wikipedia.org/wiki/Manifold</a:t>
            </a:r>
            <a:endParaRPr lang="en-US" dirty="0">
              <a:ea typeface="+mn-lt"/>
              <a:cs typeface="+mn-lt"/>
            </a:endParaRPr>
          </a:p>
          <a:p>
            <a:r>
              <a:rPr lang="en-US" dirty="0">
                <a:ea typeface="+mn-lt"/>
                <a:cs typeface="+mn-lt"/>
                <a:hlinkClick r:id="rId7"/>
              </a:rPr>
              <a:t>http://bjlkeng.github.io/posts/manifolds/</a:t>
            </a:r>
            <a:endParaRPr lang="en-US" dirty="0">
              <a:ea typeface="+mn-lt"/>
              <a:cs typeface="+mn-lt"/>
            </a:endParaRPr>
          </a:p>
          <a:p>
            <a:r>
              <a:rPr lang="en-US" dirty="0">
                <a:ea typeface="+mn-lt"/>
                <a:cs typeface="+mn-lt"/>
                <a:hlinkClick r:id="rId8"/>
              </a:rPr>
              <a:t>https://www.mathopenref.com/planegeometry.html</a:t>
            </a:r>
            <a:endParaRPr lang="en-US">
              <a:ea typeface="+mn-lt"/>
              <a:cs typeface="+mn-lt"/>
            </a:endParaRPr>
          </a:p>
          <a:p>
            <a:r>
              <a:rPr lang="en-US" dirty="0">
                <a:ea typeface="+mn-lt"/>
                <a:cs typeface="+mn-lt"/>
                <a:hlinkClick r:id="rId9"/>
              </a:rPr>
              <a:t>http://mathworld.wolfram.com/EuclideanSpace.html</a:t>
            </a:r>
            <a:endParaRPr lang="en-US"/>
          </a:p>
        </p:txBody>
      </p:sp>
    </p:spTree>
    <p:extLst>
      <p:ext uri="{BB962C8B-B14F-4D97-AF65-F5344CB8AC3E}">
        <p14:creationId xmlns:p14="http://schemas.microsoft.com/office/powerpoint/2010/main" val="155472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9F83-BD5C-421E-A3F9-A7BFE5BFDA17}"/>
              </a:ext>
            </a:extLst>
          </p:cNvPr>
          <p:cNvSpPr>
            <a:spLocks noGrp="1"/>
          </p:cNvSpPr>
          <p:nvPr>
            <p:ph type="title"/>
          </p:nvPr>
        </p:nvSpPr>
        <p:spPr>
          <a:xfrm>
            <a:off x="2895600" y="764373"/>
            <a:ext cx="8610600" cy="1293028"/>
          </a:xfrm>
        </p:spPr>
        <p:txBody>
          <a:bodyPr>
            <a:normAutofit/>
          </a:bodyPr>
          <a:lstStyle/>
          <a:p>
            <a:r>
              <a:rPr lang="en-US"/>
              <a:t>Plane geometry</a:t>
            </a:r>
          </a:p>
        </p:txBody>
      </p:sp>
      <p:sp>
        <p:nvSpPr>
          <p:cNvPr id="3" name="Content Placeholder 2">
            <a:extLst>
              <a:ext uri="{FF2B5EF4-FFF2-40B4-BE49-F238E27FC236}">
                <a16:creationId xmlns:a16="http://schemas.microsoft.com/office/drawing/2014/main" id="{AB260807-088A-4626-A952-DCD32E0DD7DE}"/>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a:ea typeface="+mn-lt"/>
                <a:cs typeface="+mn-lt"/>
              </a:rPr>
              <a:t>In plane geometry, all the shapes exist in a flat plane. </a:t>
            </a:r>
          </a:p>
          <a:p>
            <a:pPr lvl="1"/>
            <a:r>
              <a:rPr lang="en-US">
                <a:ea typeface="+mn-lt"/>
                <a:cs typeface="+mn-lt"/>
              </a:rPr>
              <a:t>A plane can be thought of an a flat sheet with no thickness, and which goes on for ever in both directions. </a:t>
            </a:r>
          </a:p>
          <a:p>
            <a:pPr lvl="1"/>
            <a:r>
              <a:rPr lang="en-US">
                <a:ea typeface="+mn-lt"/>
                <a:cs typeface="+mn-lt"/>
              </a:rPr>
              <a:t>The plane is absolutely flat and infinitely large.</a:t>
            </a: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E34F570E-9A23-484C-AF3A-7DF1AEB72A8A}"/>
              </a:ext>
            </a:extLst>
          </p:cNvPr>
          <p:cNvPicPr>
            <a:picLocks noChangeAspect="1"/>
          </p:cNvPicPr>
          <p:nvPr/>
        </p:nvPicPr>
        <p:blipFill rotWithShape="1">
          <a:blip r:embed="rId2"/>
          <a:srcRect r="60" b="1"/>
          <a:stretch/>
        </p:blipFill>
        <p:spPr>
          <a:xfrm>
            <a:off x="6985000" y="2501159"/>
            <a:ext cx="4521200" cy="3410926"/>
          </a:xfrm>
          <a:prstGeom prst="rect">
            <a:avLst/>
          </a:prstGeom>
        </p:spPr>
      </p:pic>
    </p:spTree>
    <p:extLst>
      <p:ext uri="{BB962C8B-B14F-4D97-AF65-F5344CB8AC3E}">
        <p14:creationId xmlns:p14="http://schemas.microsoft.com/office/powerpoint/2010/main" val="417952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8733-7E4A-4F58-BAAB-2CCDAB3C5900}"/>
              </a:ext>
            </a:extLst>
          </p:cNvPr>
          <p:cNvSpPr>
            <a:spLocks noGrp="1"/>
          </p:cNvSpPr>
          <p:nvPr>
            <p:ph type="title"/>
          </p:nvPr>
        </p:nvSpPr>
        <p:spPr>
          <a:xfrm>
            <a:off x="685799" y="764373"/>
            <a:ext cx="3977639" cy="1600200"/>
          </a:xfrm>
        </p:spPr>
        <p:txBody>
          <a:bodyPr anchor="b">
            <a:normAutofit/>
          </a:bodyPr>
          <a:lstStyle/>
          <a:p>
            <a:pPr algn="l"/>
            <a:r>
              <a:rPr lang="en-US" sz="3200">
                <a:ea typeface="+mj-lt"/>
                <a:cs typeface="+mj-lt"/>
              </a:rPr>
              <a:t>Lifting CNNs out of "flatland"</a:t>
            </a:r>
            <a:endParaRPr lang="en-US" sz="3200"/>
          </a:p>
        </p:txBody>
      </p:sp>
      <p:sp>
        <p:nvSpPr>
          <p:cNvPr id="3" name="Content Placeholder 2">
            <a:extLst>
              <a:ext uri="{FF2B5EF4-FFF2-40B4-BE49-F238E27FC236}">
                <a16:creationId xmlns:a16="http://schemas.microsoft.com/office/drawing/2014/main" id="{C45CF194-7533-4276-AD5D-112F90EFC0E4}"/>
              </a:ext>
            </a:extLst>
          </p:cNvPr>
          <p:cNvSpPr>
            <a:spLocks noGrp="1"/>
          </p:cNvSpPr>
          <p:nvPr>
            <p:ph idx="1"/>
          </p:nvPr>
        </p:nvSpPr>
        <p:spPr>
          <a:xfrm>
            <a:off x="685800" y="2364573"/>
            <a:ext cx="3977639" cy="3854112"/>
          </a:xfrm>
        </p:spPr>
        <p:txBody>
          <a:bodyPr vert="horz" lIns="91440" tIns="45720" rIns="91440" bIns="45720" rtlCol="0">
            <a:normAutofit/>
          </a:bodyPr>
          <a:lstStyle/>
          <a:p>
            <a:r>
              <a:rPr lang="en-US" sz="1600"/>
              <a:t>The current buzz around CNNs are by and large describing advancements that are maniuplating/processing data on 2D planes.</a:t>
            </a:r>
          </a:p>
          <a:p>
            <a:r>
              <a:rPr lang="en-US" sz="1600"/>
              <a:t>What is needed is a framework for building neural networks that can learn patterns on any kind of geometric surface.</a:t>
            </a:r>
            <a:endParaRPr lang="en-US" sz="1600" dirty="0"/>
          </a:p>
        </p:txBody>
      </p:sp>
      <p:sp useBgFill="1">
        <p:nvSpPr>
          <p:cNvPr id="16" name="Rectangle 15">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empty field&#10;&#10;Description generated with very high confidence">
            <a:extLst>
              <a:ext uri="{FF2B5EF4-FFF2-40B4-BE49-F238E27FC236}">
                <a16:creationId xmlns:a16="http://schemas.microsoft.com/office/drawing/2014/main" id="{37179842-B323-4A0C-B0F6-22570D3F647B}"/>
              </a:ext>
            </a:extLst>
          </p:cNvPr>
          <p:cNvPicPr>
            <a:picLocks noChangeAspect="1"/>
          </p:cNvPicPr>
          <p:nvPr/>
        </p:nvPicPr>
        <p:blipFill rotWithShape="1">
          <a:blip r:embed="rId2"/>
          <a:srcRect l="17339" r="26039" b="-1"/>
          <a:stretch/>
        </p:blipFill>
        <p:spPr>
          <a:xfrm>
            <a:off x="5304147" y="10"/>
            <a:ext cx="6887853" cy="6857990"/>
          </a:xfrm>
          <a:prstGeom prst="rect">
            <a:avLst/>
          </a:prstGeom>
        </p:spPr>
      </p:pic>
    </p:spTree>
    <p:extLst>
      <p:ext uri="{BB962C8B-B14F-4D97-AF65-F5344CB8AC3E}">
        <p14:creationId xmlns:p14="http://schemas.microsoft.com/office/powerpoint/2010/main" val="197083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D46A-44FA-455F-84DD-660A14EA6E83}"/>
              </a:ext>
            </a:extLst>
          </p:cNvPr>
          <p:cNvSpPr>
            <a:spLocks noGrp="1"/>
          </p:cNvSpPr>
          <p:nvPr>
            <p:ph type="title"/>
          </p:nvPr>
        </p:nvSpPr>
        <p:spPr/>
        <p:txBody>
          <a:bodyPr/>
          <a:lstStyle/>
          <a:p>
            <a:r>
              <a:rPr lang="en-US"/>
              <a:t>Gauge cnns</a:t>
            </a:r>
          </a:p>
        </p:txBody>
      </p:sp>
      <p:sp>
        <p:nvSpPr>
          <p:cNvPr id="3" name="Content Placeholder 2">
            <a:extLst>
              <a:ext uri="{FF2B5EF4-FFF2-40B4-BE49-F238E27FC236}">
                <a16:creationId xmlns:a16="http://schemas.microsoft.com/office/drawing/2014/main" id="{0E336275-F189-42C6-8AD1-29B4C78670E5}"/>
              </a:ext>
            </a:extLst>
          </p:cNvPr>
          <p:cNvSpPr>
            <a:spLocks noGrp="1"/>
          </p:cNvSpPr>
          <p:nvPr>
            <p:ph idx="1"/>
          </p:nvPr>
        </p:nvSpPr>
        <p:spPr/>
        <p:txBody>
          <a:bodyPr vert="horz" lIns="91440" tIns="45720" rIns="91440" bIns="45720" rtlCol="0" anchor="t">
            <a:normAutofit/>
          </a:bodyPr>
          <a:lstStyle/>
          <a:p>
            <a:r>
              <a:rPr lang="en-US">
                <a:ea typeface="+mn-lt"/>
                <a:cs typeface="+mn-lt"/>
              </a:rPr>
              <a:t>Introducing "gauge-equivariant convolutional neural networks” or gauge CNNs</a:t>
            </a:r>
            <a:endParaRPr lang="en-US"/>
          </a:p>
          <a:p>
            <a:pPr lvl="1"/>
            <a:r>
              <a:rPr lang="en-US">
                <a:ea typeface="+mn-lt"/>
                <a:cs typeface="+mn-lt"/>
              </a:rPr>
              <a:t>Developed at the University of Amsterdam and Qualcomm AI Research</a:t>
            </a:r>
            <a:r>
              <a:rPr lang="en-US" dirty="0">
                <a:ea typeface="+mn-lt"/>
                <a:cs typeface="+mn-lt"/>
              </a:rPr>
              <a:t> </a:t>
            </a:r>
            <a:endParaRPr lang="en-US"/>
          </a:p>
          <a:p>
            <a:pPr lvl="1"/>
            <a:r>
              <a:rPr lang="en-US">
                <a:ea typeface="+mn-lt"/>
                <a:cs typeface="+mn-lt"/>
              </a:rPr>
              <a:t>By: Taco Cohen, Maurice Weiler, Berkay Kicanaoglu and Max Welling,</a:t>
            </a:r>
            <a:r>
              <a:rPr lang="en-US" dirty="0">
                <a:ea typeface="+mn-lt"/>
                <a:cs typeface="+mn-lt"/>
              </a:rPr>
              <a:t> </a:t>
            </a:r>
            <a:endParaRPr lang="en-US" dirty="0"/>
          </a:p>
        </p:txBody>
      </p:sp>
    </p:spTree>
    <p:extLst>
      <p:ext uri="{BB962C8B-B14F-4D97-AF65-F5344CB8AC3E}">
        <p14:creationId xmlns:p14="http://schemas.microsoft.com/office/powerpoint/2010/main" val="359338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E6DF-5FDA-40DE-9BAD-FBEBE237DFE7}"/>
              </a:ext>
            </a:extLst>
          </p:cNvPr>
          <p:cNvSpPr>
            <a:spLocks noGrp="1"/>
          </p:cNvSpPr>
          <p:nvPr>
            <p:ph type="title"/>
          </p:nvPr>
        </p:nvSpPr>
        <p:spPr/>
        <p:txBody>
          <a:bodyPr/>
          <a:lstStyle/>
          <a:p>
            <a:r>
              <a:rPr lang="en-US"/>
              <a:t>The physics of gauge</a:t>
            </a:r>
          </a:p>
        </p:txBody>
      </p:sp>
      <p:sp>
        <p:nvSpPr>
          <p:cNvPr id="3" name="Content Placeholder 2">
            <a:extLst>
              <a:ext uri="{FF2B5EF4-FFF2-40B4-BE49-F238E27FC236}">
                <a16:creationId xmlns:a16="http://schemas.microsoft.com/office/drawing/2014/main" id="{4FA8F0E6-EC44-43F3-AFAA-4E94106B293A}"/>
              </a:ext>
            </a:extLst>
          </p:cNvPr>
          <p:cNvSpPr>
            <a:spLocks noGrp="1"/>
          </p:cNvSpPr>
          <p:nvPr>
            <p:ph idx="1"/>
          </p:nvPr>
        </p:nvSpPr>
        <p:spPr/>
        <p:txBody>
          <a:bodyPr vert="horz" lIns="91440" tIns="45720" rIns="91440" bIns="45720" rtlCol="0" anchor="t">
            <a:normAutofit/>
          </a:bodyPr>
          <a:lstStyle/>
          <a:p>
            <a:r>
              <a:rPr lang="en-US">
                <a:ea typeface="+mn-lt"/>
                <a:cs typeface="+mn-lt"/>
              </a:rPr>
              <a:t>Gauge theory, which lies in the center of anything in physics that likes to use the words “quantum” and “field” together.</a:t>
            </a:r>
          </a:p>
          <a:p>
            <a:endParaRPr lang="en-US" dirty="0">
              <a:ea typeface="+mn-lt"/>
              <a:cs typeface="+mn-lt"/>
            </a:endParaRPr>
          </a:p>
          <a:p>
            <a:r>
              <a:rPr lang="en-US">
                <a:ea typeface="+mn-lt"/>
                <a:cs typeface="+mn-lt"/>
              </a:rPr>
              <a:t>A class of quantum field theory, a mathematical theory involving both quantum mechanics and Einstein’s special theory of relativity that is commonly used to describe subatomic particles and their associated wave fields.</a:t>
            </a:r>
            <a:endParaRPr lang="en-US" dirty="0"/>
          </a:p>
        </p:txBody>
      </p:sp>
    </p:spTree>
    <p:extLst>
      <p:ext uri="{BB962C8B-B14F-4D97-AF65-F5344CB8AC3E}">
        <p14:creationId xmlns:p14="http://schemas.microsoft.com/office/powerpoint/2010/main" val="180549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993E-15F9-411C-AFC3-CDBCAC9454B1}"/>
              </a:ext>
            </a:extLst>
          </p:cNvPr>
          <p:cNvSpPr>
            <a:spLocks noGrp="1"/>
          </p:cNvSpPr>
          <p:nvPr>
            <p:ph type="title"/>
          </p:nvPr>
        </p:nvSpPr>
        <p:spPr/>
        <p:txBody>
          <a:bodyPr/>
          <a:lstStyle/>
          <a:p>
            <a:r>
              <a:rPr lang="en-US"/>
              <a:t>Gauge theory promise</a:t>
            </a:r>
          </a:p>
        </p:txBody>
      </p:sp>
      <p:sp>
        <p:nvSpPr>
          <p:cNvPr id="3" name="Content Placeholder 2">
            <a:extLst>
              <a:ext uri="{FF2B5EF4-FFF2-40B4-BE49-F238E27FC236}">
                <a16:creationId xmlns:a16="http://schemas.microsoft.com/office/drawing/2014/main" id="{21ADF64C-E58A-47BF-AF95-703E2D9F0B75}"/>
              </a:ext>
            </a:extLst>
          </p:cNvPr>
          <p:cNvSpPr>
            <a:spLocks noGrp="1"/>
          </p:cNvSpPr>
          <p:nvPr>
            <p:ph idx="1"/>
          </p:nvPr>
        </p:nvSpPr>
        <p:spPr/>
        <p:txBody>
          <a:bodyPr vert="horz" lIns="91440" tIns="45720" rIns="91440" bIns="45720" rtlCol="0" anchor="t">
            <a:normAutofit/>
          </a:bodyPr>
          <a:lstStyle/>
          <a:p>
            <a:r>
              <a:rPr lang="en-US">
                <a:ea typeface="+mn-lt"/>
                <a:cs typeface="+mn-lt"/>
              </a:rPr>
              <a:t>The detectection of patterns not only in a 2D arrays of pixels, but also on spheres and asymmetrically curved objects</a:t>
            </a:r>
            <a:endParaRPr lang="en-US"/>
          </a:p>
        </p:txBody>
      </p:sp>
    </p:spTree>
    <p:extLst>
      <p:ext uri="{BB962C8B-B14F-4D97-AF65-F5344CB8AC3E}">
        <p14:creationId xmlns:p14="http://schemas.microsoft.com/office/powerpoint/2010/main" val="5134213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Vapor Trail</vt:lpstr>
      <vt:lpstr>GAUGE EQUIVARIANT CNNS </vt:lpstr>
      <vt:lpstr>Overview</vt:lpstr>
      <vt:lpstr>Convolution</vt:lpstr>
      <vt:lpstr>Plane geometry</vt:lpstr>
      <vt:lpstr>Plane geometry</vt:lpstr>
      <vt:lpstr>Lifting CNNs out of "flatland"</vt:lpstr>
      <vt:lpstr>Gauge cnns</vt:lpstr>
      <vt:lpstr>The physics of gauge</vt:lpstr>
      <vt:lpstr>Gauge theory promise</vt:lpstr>
      <vt:lpstr>Performance - KNOWN</vt:lpstr>
      <vt:lpstr>Performance - Expected</vt:lpstr>
      <vt:lpstr>Geometric Deep Learning</vt:lpstr>
      <vt:lpstr>Geometric deep learning - Efficiency</vt:lpstr>
      <vt:lpstr>Learning with less</vt:lpstr>
      <vt:lpstr>3D roto-translation group convolutions (G-Convs) </vt:lpstr>
      <vt:lpstr>G-convs limitation</vt:lpstr>
      <vt:lpstr>Gauge Equivariance example</vt:lpstr>
      <vt:lpstr>Einstein and Equivariance </vt:lpstr>
      <vt:lpstr>CNNs and manifolds</vt:lpstr>
      <vt:lpstr>Topological Space</vt:lpstr>
      <vt:lpstr>Euclidean space</vt:lpstr>
      <vt:lpstr>Manifolds...</vt:lpstr>
      <vt:lpstr>One Dimensional Manifolds</vt:lpstr>
      <vt:lpstr>Two Dimensional Manifolds</vt:lpstr>
      <vt:lpstr>btw</vt:lpstr>
      <vt:lpstr>The Manifold Advantage</vt:lpstr>
      <vt:lpstr>Sticking Together (Patchwork)</vt:lpstr>
      <vt:lpstr>Example: World weather forecasting</vt:lpstr>
      <vt:lpstr>How would you model weather for the globe?</vt:lpstr>
      <vt:lpstr>CNN on a Plane</vt:lpstr>
      <vt:lpstr>power Windows</vt:lpstr>
      <vt:lpstr>Cat features</vt:lpstr>
      <vt:lpstr>PowerPoint Presentation</vt:lpstr>
      <vt:lpstr>PowerPoint Presentation</vt:lpstr>
      <vt:lpstr>PowerPoint Presentation</vt:lpstr>
      <vt:lpstr>Filter movement</vt:lpstr>
      <vt:lpstr>Forget filter orientation</vt:lpstr>
      <vt:lpstr>Free lunch</vt:lpstr>
      <vt:lpstr>A working theory</vt:lpstr>
      <vt:lpstr>weather</vt:lpstr>
      <vt:lpstr>icosahedron</vt:lpstr>
      <vt:lpstr>Icosahedron gauge</vt:lpstr>
      <vt:lpstr>MNIST on an icosahedron</vt:lpstr>
      <vt:lpstr>MNIST data preparation</vt:lpstr>
      <vt:lpstr>CNN Model</vt:lpstr>
      <vt:lpstr>results</vt:lpstr>
      <vt:lpstr>beyond</vt:lpstr>
      <vt:lpstr>refences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574</cp:revision>
  <dcterms:created xsi:type="dcterms:W3CDTF">2020-01-13T16:14:20Z</dcterms:created>
  <dcterms:modified xsi:type="dcterms:W3CDTF">2020-01-15T21:53:30Z</dcterms:modified>
</cp:coreProperties>
</file>