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5" r:id="rId5"/>
    <p:sldId id="258" r:id="rId6"/>
    <p:sldId id="263" r:id="rId7"/>
    <p:sldId id="264" r:id="rId8"/>
    <p:sldId id="262" r:id="rId9"/>
    <p:sldId id="261" r:id="rId10"/>
    <p:sldId id="267" r:id="rId11"/>
    <p:sldId id="266" r:id="rId12"/>
    <p:sldId id="260" r:id="rId13"/>
    <p:sldId id="269" r:id="rId14"/>
    <p:sldId id="268" r:id="rId15"/>
    <p:sldId id="270" r:id="rId16"/>
    <p:sldId id="279" r:id="rId17"/>
    <p:sldId id="276" r:id="rId18"/>
    <p:sldId id="277" r:id="rId19"/>
    <p:sldId id="280" r:id="rId20"/>
    <p:sldId id="275" r:id="rId21"/>
    <p:sldId id="271" r:id="rId22"/>
    <p:sldId id="272" r:id="rId23"/>
    <p:sldId id="282" r:id="rId24"/>
    <p:sldId id="281" r:id="rId25"/>
    <p:sldId id="273" r:id="rId26"/>
    <p:sldId id="274"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Convolutional Neural Networks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The advantages of partially connected layers</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8BB9-04EE-4EAE-8B0F-F8C0442E17AE}"/>
              </a:ext>
            </a:extLst>
          </p:cNvPr>
          <p:cNvSpPr>
            <a:spLocks noGrp="1"/>
          </p:cNvSpPr>
          <p:nvPr>
            <p:ph type="title"/>
          </p:nvPr>
        </p:nvSpPr>
        <p:spPr/>
        <p:txBody>
          <a:bodyPr/>
          <a:lstStyle/>
          <a:p>
            <a:r>
              <a:rPr lang="en-US" dirty="0"/>
              <a:t>Signal processing</a:t>
            </a:r>
          </a:p>
        </p:txBody>
      </p:sp>
      <p:pic>
        <p:nvPicPr>
          <p:cNvPr id="4" name="Picture 4" descr="A close up of a clock&#10;&#10;Description generated with high confidence">
            <a:extLst>
              <a:ext uri="{FF2B5EF4-FFF2-40B4-BE49-F238E27FC236}">
                <a16:creationId xmlns:a16="http://schemas.microsoft.com/office/drawing/2014/main" id="{EAA5F3FA-EB38-4252-8B26-0388DE4D0F34}"/>
              </a:ext>
            </a:extLst>
          </p:cNvPr>
          <p:cNvPicPr>
            <a:picLocks noGrp="1" noChangeAspect="1"/>
          </p:cNvPicPr>
          <p:nvPr>
            <p:ph idx="1"/>
          </p:nvPr>
        </p:nvPicPr>
        <p:blipFill>
          <a:blip r:embed="rId2"/>
          <a:stretch>
            <a:fillRect/>
          </a:stretch>
        </p:blipFill>
        <p:spPr>
          <a:xfrm>
            <a:off x="1320282" y="1695450"/>
            <a:ext cx="9555162" cy="4776661"/>
          </a:xfrm>
          <a:prstGeom prst="rect">
            <a:avLst/>
          </a:prstGeom>
        </p:spPr>
      </p:pic>
    </p:spTree>
    <p:extLst>
      <p:ext uri="{BB962C8B-B14F-4D97-AF65-F5344CB8AC3E}">
        <p14:creationId xmlns:p14="http://schemas.microsoft.com/office/powerpoint/2010/main" val="197524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EC89-5539-4B5A-A3FA-02F65B0414D2}"/>
              </a:ext>
            </a:extLst>
          </p:cNvPr>
          <p:cNvSpPr>
            <a:spLocks noGrp="1"/>
          </p:cNvSpPr>
          <p:nvPr>
            <p:ph type="title"/>
          </p:nvPr>
        </p:nvSpPr>
        <p:spPr/>
        <p:txBody>
          <a:bodyPr/>
          <a:lstStyle/>
          <a:p>
            <a:r>
              <a:rPr lang="en-US" dirty="0"/>
              <a:t>CNN processing is different</a:t>
            </a:r>
          </a:p>
        </p:txBody>
      </p:sp>
      <p:sp>
        <p:nvSpPr>
          <p:cNvPr id="3" name="Content Placeholder 2">
            <a:extLst>
              <a:ext uri="{FF2B5EF4-FFF2-40B4-BE49-F238E27FC236}">
                <a16:creationId xmlns:a16="http://schemas.microsoft.com/office/drawing/2014/main" id="{712B81C3-AE68-442B-A6A6-10EFC2EC5216}"/>
              </a:ext>
            </a:extLst>
          </p:cNvPr>
          <p:cNvSpPr>
            <a:spLocks noGrp="1"/>
          </p:cNvSpPr>
          <p:nvPr>
            <p:ph idx="1"/>
          </p:nvPr>
        </p:nvSpPr>
        <p:spPr>
          <a:xfrm>
            <a:off x="1141413" y="2249488"/>
            <a:ext cx="6076005" cy="3541712"/>
          </a:xfrm>
        </p:spPr>
        <p:txBody>
          <a:bodyPr vert="horz" lIns="91440" tIns="45720" rIns="91440" bIns="45720" rtlCol="0" anchor="t">
            <a:normAutofit/>
          </a:bodyPr>
          <a:lstStyle/>
          <a:p>
            <a:r>
              <a:rPr lang="en-US" dirty="0"/>
              <a:t>CNN's </a:t>
            </a:r>
            <a:r>
              <a:rPr lang="en-US" b="1" dirty="0"/>
              <a:t>do not</a:t>
            </a:r>
            <a:r>
              <a:rPr lang="en-US" dirty="0"/>
              <a:t> process information in a single dimension as has been shown by all machine learning approaches to this point.</a:t>
            </a:r>
          </a:p>
          <a:p>
            <a:r>
              <a:rPr lang="en-US" dirty="0"/>
              <a:t>CNN's operate on receptive fields- which are two dimensional.</a:t>
            </a:r>
          </a:p>
          <a:p>
            <a:endParaRPr lang="en-US" dirty="0"/>
          </a:p>
        </p:txBody>
      </p:sp>
      <p:pic>
        <p:nvPicPr>
          <p:cNvPr id="4" name="Picture 4" descr="A close up of a logo&#10;&#10;Description generated with high confidence">
            <a:extLst>
              <a:ext uri="{FF2B5EF4-FFF2-40B4-BE49-F238E27FC236}">
                <a16:creationId xmlns:a16="http://schemas.microsoft.com/office/drawing/2014/main" id="{F12058D3-7CB1-4FD3-B78E-CF56D99B6BA5}"/>
              </a:ext>
            </a:extLst>
          </p:cNvPr>
          <p:cNvPicPr>
            <a:picLocks noChangeAspect="1"/>
          </p:cNvPicPr>
          <p:nvPr/>
        </p:nvPicPr>
        <p:blipFill>
          <a:blip r:embed="rId2"/>
          <a:stretch>
            <a:fillRect/>
          </a:stretch>
        </p:blipFill>
        <p:spPr>
          <a:xfrm>
            <a:off x="7374534" y="1819275"/>
            <a:ext cx="3578747" cy="4127949"/>
          </a:xfrm>
          <a:prstGeom prst="rect">
            <a:avLst/>
          </a:prstGeom>
        </p:spPr>
      </p:pic>
    </p:spTree>
    <p:extLst>
      <p:ext uri="{BB962C8B-B14F-4D97-AF65-F5344CB8AC3E}">
        <p14:creationId xmlns:p14="http://schemas.microsoft.com/office/powerpoint/2010/main" val="381351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lush green field&#10;&#10;Description generated with very high confidence">
            <a:extLst>
              <a:ext uri="{FF2B5EF4-FFF2-40B4-BE49-F238E27FC236}">
                <a16:creationId xmlns:a16="http://schemas.microsoft.com/office/drawing/2014/main" id="{20AA8DF0-EC92-4D2D-8A23-7F825D6B1051}"/>
              </a:ext>
            </a:extLst>
          </p:cNvPr>
          <p:cNvPicPr>
            <a:picLocks noChangeAspect="1"/>
          </p:cNvPicPr>
          <p:nvPr/>
        </p:nvPicPr>
        <p:blipFill>
          <a:blip r:embed="rId2"/>
          <a:stretch>
            <a:fillRect/>
          </a:stretch>
        </p:blipFill>
        <p:spPr>
          <a:xfrm>
            <a:off x="1676897" y="2247900"/>
            <a:ext cx="6107541" cy="407458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a:extLst>
              <a:ext uri="{FF2B5EF4-FFF2-40B4-BE49-F238E27FC236}">
                <a16:creationId xmlns:a16="http://schemas.microsoft.com/office/drawing/2014/main" id="{985A336B-18CC-4BD2-99E5-8CAB4690C2F3}"/>
              </a:ext>
            </a:extLst>
          </p:cNvPr>
          <p:cNvSpPr>
            <a:spLocks noGrp="1"/>
          </p:cNvSpPr>
          <p:nvPr>
            <p:ph type="title"/>
          </p:nvPr>
        </p:nvSpPr>
        <p:spPr>
          <a:xfrm>
            <a:off x="1141413" y="618518"/>
            <a:ext cx="9905998" cy="1478570"/>
          </a:xfrm>
        </p:spPr>
        <p:txBody>
          <a:bodyPr/>
          <a:lstStyle/>
          <a:p>
            <a:r>
              <a:rPr lang="en-US" dirty="0"/>
              <a:t>Two dimensional neural configuration</a:t>
            </a:r>
          </a:p>
        </p:txBody>
      </p:sp>
      <p:pic>
        <p:nvPicPr>
          <p:cNvPr id="4" name="Picture 4">
            <a:extLst>
              <a:ext uri="{FF2B5EF4-FFF2-40B4-BE49-F238E27FC236}">
                <a16:creationId xmlns:a16="http://schemas.microsoft.com/office/drawing/2014/main" id="{9392D621-0D06-4964-A335-3C447618CA97}"/>
              </a:ext>
            </a:extLst>
          </p:cNvPr>
          <p:cNvPicPr>
            <a:picLocks noChangeAspect="1"/>
          </p:cNvPicPr>
          <p:nvPr/>
        </p:nvPicPr>
        <p:blipFill>
          <a:blip r:embed="rId3"/>
          <a:stretch>
            <a:fillRect/>
          </a:stretch>
        </p:blipFill>
        <p:spPr>
          <a:xfrm rot="5400000">
            <a:off x="7212561" y="2905195"/>
            <a:ext cx="4095876" cy="2470953"/>
          </a:xfrm>
          <a:prstGeom prst="rect">
            <a:avLst/>
          </a:prstGeom>
        </p:spPr>
      </p:pic>
    </p:spTree>
    <p:extLst>
      <p:ext uri="{BB962C8B-B14F-4D97-AF65-F5344CB8AC3E}">
        <p14:creationId xmlns:p14="http://schemas.microsoft.com/office/powerpoint/2010/main" val="220202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60FF-B58E-4729-9955-790F7C1A610B}"/>
              </a:ext>
            </a:extLst>
          </p:cNvPr>
          <p:cNvSpPr>
            <a:spLocks noGrp="1"/>
          </p:cNvSpPr>
          <p:nvPr>
            <p:ph type="title"/>
          </p:nvPr>
        </p:nvSpPr>
        <p:spPr/>
        <p:txBody>
          <a:bodyPr/>
          <a:lstStyle/>
          <a:p>
            <a:r>
              <a:rPr lang="en-US" dirty="0"/>
              <a:t>Convolution Kernel (Filter)</a:t>
            </a:r>
          </a:p>
        </p:txBody>
      </p:sp>
      <p:sp>
        <p:nvSpPr>
          <p:cNvPr id="3" name="Content Placeholder 2">
            <a:extLst>
              <a:ext uri="{FF2B5EF4-FFF2-40B4-BE49-F238E27FC236}">
                <a16:creationId xmlns:a16="http://schemas.microsoft.com/office/drawing/2014/main" id="{3957BE9B-282B-468F-B408-A6CCC400B235}"/>
              </a:ext>
            </a:extLst>
          </p:cNvPr>
          <p:cNvSpPr>
            <a:spLocks noGrp="1"/>
          </p:cNvSpPr>
          <p:nvPr>
            <p:ph idx="1"/>
          </p:nvPr>
        </p:nvSpPr>
        <p:spPr>
          <a:xfrm>
            <a:off x="1141413" y="2257425"/>
            <a:ext cx="5240739" cy="3541713"/>
          </a:xfrm>
        </p:spPr>
        <p:txBody>
          <a:bodyPr vert="horz" lIns="91440" tIns="45720" rIns="91440" bIns="45720" rtlCol="0" anchor="t">
            <a:normAutofit/>
          </a:bodyPr>
          <a:lstStyle/>
          <a:p>
            <a:r>
              <a:rPr lang="en-US" dirty="0"/>
              <a:t>A neuron's weights can be represented as a small image the size of the receptive field. This is known as a 'convolution kernel' or a 'filter'</a:t>
            </a:r>
          </a:p>
        </p:txBody>
      </p:sp>
      <p:pic>
        <p:nvPicPr>
          <p:cNvPr id="8" name="Picture 8" descr="A close up of an animal&#10;&#10;Description generated with high confidence">
            <a:extLst>
              <a:ext uri="{FF2B5EF4-FFF2-40B4-BE49-F238E27FC236}">
                <a16:creationId xmlns:a16="http://schemas.microsoft.com/office/drawing/2014/main" id="{9F5B8DD7-126D-44A7-BAFF-E72D5ED54213}"/>
              </a:ext>
            </a:extLst>
          </p:cNvPr>
          <p:cNvPicPr>
            <a:picLocks noChangeAspect="1"/>
          </p:cNvPicPr>
          <p:nvPr/>
        </p:nvPicPr>
        <p:blipFill>
          <a:blip r:embed="rId2"/>
          <a:stretch>
            <a:fillRect/>
          </a:stretch>
        </p:blipFill>
        <p:spPr>
          <a:xfrm>
            <a:off x="6031111" y="2257425"/>
            <a:ext cx="5243120" cy="345892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8951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B130-1734-4D48-9F3D-53FB70547C4E}"/>
              </a:ext>
            </a:extLst>
          </p:cNvPr>
          <p:cNvSpPr>
            <a:spLocks noGrp="1"/>
          </p:cNvSpPr>
          <p:nvPr>
            <p:ph type="title"/>
          </p:nvPr>
        </p:nvSpPr>
        <p:spPr/>
        <p:txBody>
          <a:bodyPr/>
          <a:lstStyle/>
          <a:p>
            <a:r>
              <a:rPr lang="en-US" dirty="0"/>
              <a:t>Receptive field and filter</a:t>
            </a:r>
          </a:p>
        </p:txBody>
      </p:sp>
      <p:sp>
        <p:nvSpPr>
          <p:cNvPr id="3" name="Content Placeholder 2">
            <a:extLst>
              <a:ext uri="{FF2B5EF4-FFF2-40B4-BE49-F238E27FC236}">
                <a16:creationId xmlns:a16="http://schemas.microsoft.com/office/drawing/2014/main" id="{48FBD2DA-EF25-4220-ABB2-6F85B78A7F71}"/>
              </a:ext>
            </a:extLst>
          </p:cNvPr>
          <p:cNvSpPr>
            <a:spLocks noGrp="1"/>
          </p:cNvSpPr>
          <p:nvPr>
            <p:ph idx="1"/>
          </p:nvPr>
        </p:nvSpPr>
        <p:spPr>
          <a:xfrm>
            <a:off x="1141413" y="2249488"/>
            <a:ext cx="4241640" cy="3541712"/>
          </a:xfrm>
        </p:spPr>
        <p:txBody>
          <a:bodyPr vert="horz" lIns="91440" tIns="45720" rIns="91440" bIns="45720" rtlCol="0" anchor="t">
            <a:normAutofit/>
          </a:bodyPr>
          <a:lstStyle/>
          <a:p>
            <a:r>
              <a:rPr lang="en-US" dirty="0"/>
              <a:t>In this image, a vertical line filter is triggering a response in a particular neuron.</a:t>
            </a:r>
          </a:p>
          <a:p>
            <a:r>
              <a:rPr lang="en-US" dirty="0"/>
              <a:t>This filter matrix is all 0's except for a central column which is full of 1's.</a:t>
            </a:r>
          </a:p>
        </p:txBody>
      </p:sp>
      <p:pic>
        <p:nvPicPr>
          <p:cNvPr id="4" name="Picture 4" descr="A picture containing athletic game&#10;&#10;Description generated with high confidence">
            <a:extLst>
              <a:ext uri="{FF2B5EF4-FFF2-40B4-BE49-F238E27FC236}">
                <a16:creationId xmlns:a16="http://schemas.microsoft.com/office/drawing/2014/main" id="{17875990-6883-4D41-BE96-FC10CD696578}"/>
              </a:ext>
            </a:extLst>
          </p:cNvPr>
          <p:cNvPicPr>
            <a:picLocks noChangeAspect="1"/>
          </p:cNvPicPr>
          <p:nvPr/>
        </p:nvPicPr>
        <p:blipFill>
          <a:blip r:embed="rId2"/>
          <a:stretch>
            <a:fillRect/>
          </a:stretch>
        </p:blipFill>
        <p:spPr>
          <a:xfrm>
            <a:off x="5575194" y="1619250"/>
            <a:ext cx="5466988" cy="4582906"/>
          </a:xfrm>
          <a:prstGeom prst="rect">
            <a:avLst/>
          </a:prstGeom>
        </p:spPr>
      </p:pic>
    </p:spTree>
    <p:extLst>
      <p:ext uri="{BB962C8B-B14F-4D97-AF65-F5344CB8AC3E}">
        <p14:creationId xmlns:p14="http://schemas.microsoft.com/office/powerpoint/2010/main" val="192919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C6C9-A8B7-4DCA-8390-E9ABC50CAEB9}"/>
              </a:ext>
            </a:extLst>
          </p:cNvPr>
          <p:cNvSpPr>
            <a:spLocks noGrp="1"/>
          </p:cNvSpPr>
          <p:nvPr>
            <p:ph type="title"/>
          </p:nvPr>
        </p:nvSpPr>
        <p:spPr/>
        <p:txBody>
          <a:bodyPr/>
          <a:lstStyle/>
          <a:p>
            <a:r>
              <a:rPr lang="en-US" dirty="0"/>
              <a:t>Feature map</a:t>
            </a:r>
          </a:p>
        </p:txBody>
      </p:sp>
      <p:sp>
        <p:nvSpPr>
          <p:cNvPr id="3" name="Content Placeholder 2">
            <a:extLst>
              <a:ext uri="{FF2B5EF4-FFF2-40B4-BE49-F238E27FC236}">
                <a16:creationId xmlns:a16="http://schemas.microsoft.com/office/drawing/2014/main" id="{7B721A35-EFA6-46C4-A412-559E6DD843B8}"/>
              </a:ext>
            </a:extLst>
          </p:cNvPr>
          <p:cNvSpPr>
            <a:spLocks noGrp="1"/>
          </p:cNvSpPr>
          <p:nvPr>
            <p:ph idx="1"/>
          </p:nvPr>
        </p:nvSpPr>
        <p:spPr>
          <a:xfrm>
            <a:off x="1141413" y="2249488"/>
            <a:ext cx="5674007" cy="3541712"/>
          </a:xfrm>
        </p:spPr>
        <p:txBody>
          <a:bodyPr vert="horz" lIns="91440" tIns="45720" rIns="91440" bIns="45720" rtlCol="0" anchor="t">
            <a:normAutofit/>
          </a:bodyPr>
          <a:lstStyle/>
          <a:p>
            <a:r>
              <a:rPr lang="en-US" dirty="0"/>
              <a:t>A </a:t>
            </a:r>
            <a:r>
              <a:rPr lang="en-US" i="1" dirty="0"/>
              <a:t>feature map </a:t>
            </a:r>
            <a:r>
              <a:rPr lang="en-US" dirty="0"/>
              <a:t>is a full layer of neurons using the same filter.</a:t>
            </a:r>
          </a:p>
          <a:p>
            <a:r>
              <a:rPr lang="en-US" dirty="0"/>
              <a:t>Within a feature map, all neurons share the same weight and bias parameters.</a:t>
            </a:r>
          </a:p>
        </p:txBody>
      </p:sp>
      <p:pic>
        <p:nvPicPr>
          <p:cNvPr id="4" name="Picture 4" descr="A picture containing object&#10;&#10;Description generated with very high confidence">
            <a:extLst>
              <a:ext uri="{FF2B5EF4-FFF2-40B4-BE49-F238E27FC236}">
                <a16:creationId xmlns:a16="http://schemas.microsoft.com/office/drawing/2014/main" id="{7138FB76-1F1E-4CCF-8E03-0217756B944D}"/>
              </a:ext>
            </a:extLst>
          </p:cNvPr>
          <p:cNvPicPr>
            <a:picLocks noChangeAspect="1"/>
          </p:cNvPicPr>
          <p:nvPr/>
        </p:nvPicPr>
        <p:blipFill>
          <a:blip r:embed="rId2"/>
          <a:stretch>
            <a:fillRect/>
          </a:stretch>
        </p:blipFill>
        <p:spPr>
          <a:xfrm>
            <a:off x="6459863" y="2174875"/>
            <a:ext cx="5228779" cy="353062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19928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D9B3-2FE7-468A-A395-1FF83118D135}"/>
              </a:ext>
            </a:extLst>
          </p:cNvPr>
          <p:cNvSpPr>
            <a:spLocks noGrp="1"/>
          </p:cNvSpPr>
          <p:nvPr>
            <p:ph type="title"/>
          </p:nvPr>
        </p:nvSpPr>
        <p:spPr/>
        <p:txBody>
          <a:bodyPr/>
          <a:lstStyle/>
          <a:p>
            <a:r>
              <a:rPr lang="en-US" dirty="0"/>
              <a:t>Stacking feature maps</a:t>
            </a:r>
          </a:p>
        </p:txBody>
      </p:sp>
      <p:sp>
        <p:nvSpPr>
          <p:cNvPr id="3" name="Content Placeholder 2">
            <a:extLst>
              <a:ext uri="{FF2B5EF4-FFF2-40B4-BE49-F238E27FC236}">
                <a16:creationId xmlns:a16="http://schemas.microsoft.com/office/drawing/2014/main" id="{778FEF04-1719-43C7-BA7D-F48D7B43D4F1}"/>
              </a:ext>
            </a:extLst>
          </p:cNvPr>
          <p:cNvSpPr>
            <a:spLocks noGrp="1"/>
          </p:cNvSpPr>
          <p:nvPr>
            <p:ph idx="1"/>
          </p:nvPr>
        </p:nvSpPr>
        <p:spPr>
          <a:xfrm>
            <a:off x="1141413" y="2249488"/>
            <a:ext cx="4995334" cy="3541712"/>
          </a:xfrm>
        </p:spPr>
        <p:txBody>
          <a:bodyPr vert="horz" lIns="91440" tIns="45720" rIns="91440" bIns="45720" rtlCol="0" anchor="t">
            <a:normAutofit/>
          </a:bodyPr>
          <a:lstStyle/>
          <a:p>
            <a:r>
              <a:rPr lang="en-US" dirty="0"/>
              <a:t>It is common to stack multiple feature maps into a single convolution layer.</a:t>
            </a:r>
          </a:p>
          <a:p>
            <a:r>
              <a:rPr lang="en-US" dirty="0"/>
              <a:t>The image to the right shows feature maps that identify horizontal lines, vertical lines, diagonal lines, etc.</a:t>
            </a:r>
          </a:p>
        </p:txBody>
      </p:sp>
      <p:pic>
        <p:nvPicPr>
          <p:cNvPr id="5" name="Picture 4" descr="A picture containing object&#10;&#10;Description generated with very high confidence">
            <a:extLst>
              <a:ext uri="{FF2B5EF4-FFF2-40B4-BE49-F238E27FC236}">
                <a16:creationId xmlns:a16="http://schemas.microsoft.com/office/drawing/2014/main" id="{9A840BDE-DFB3-4728-8F58-74DF56840440}"/>
              </a:ext>
            </a:extLst>
          </p:cNvPr>
          <p:cNvPicPr>
            <a:picLocks noChangeAspect="1"/>
          </p:cNvPicPr>
          <p:nvPr/>
        </p:nvPicPr>
        <p:blipFill>
          <a:blip r:embed="rId2"/>
          <a:stretch>
            <a:fillRect/>
          </a:stretch>
        </p:blipFill>
        <p:spPr>
          <a:xfrm>
            <a:off x="6458857" y="2177142"/>
            <a:ext cx="5228779" cy="353062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27850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9708-CA42-426C-8609-B86D1E61E956}"/>
              </a:ext>
            </a:extLst>
          </p:cNvPr>
          <p:cNvSpPr>
            <a:spLocks noGrp="1"/>
          </p:cNvSpPr>
          <p:nvPr>
            <p:ph type="title"/>
          </p:nvPr>
        </p:nvSpPr>
        <p:spPr/>
        <p:txBody>
          <a:bodyPr/>
          <a:lstStyle/>
          <a:p>
            <a:r>
              <a:rPr lang="en-US" dirty="0"/>
              <a:t>Feature layers – Facial recognition</a:t>
            </a:r>
          </a:p>
        </p:txBody>
      </p:sp>
      <p:pic>
        <p:nvPicPr>
          <p:cNvPr id="7" name="Picture 7">
            <a:extLst>
              <a:ext uri="{FF2B5EF4-FFF2-40B4-BE49-F238E27FC236}">
                <a16:creationId xmlns:a16="http://schemas.microsoft.com/office/drawing/2014/main" id="{1A1671CF-D367-47BC-ABBA-158D03003729}"/>
              </a:ext>
            </a:extLst>
          </p:cNvPr>
          <p:cNvPicPr>
            <a:picLocks noChangeAspect="1"/>
          </p:cNvPicPr>
          <p:nvPr/>
        </p:nvPicPr>
        <p:blipFill>
          <a:blip r:embed="rId2"/>
          <a:stretch>
            <a:fillRect/>
          </a:stretch>
        </p:blipFill>
        <p:spPr>
          <a:xfrm>
            <a:off x="1141413" y="1800225"/>
            <a:ext cx="9448239" cy="1939677"/>
          </a:xfrm>
          <a:prstGeom prst="rect">
            <a:avLst/>
          </a:prstGeom>
        </p:spPr>
      </p:pic>
      <p:pic>
        <p:nvPicPr>
          <p:cNvPr id="9" name="Picture 9" descr="A picture containing photo&#10;&#10;Description generated with high confidence">
            <a:extLst>
              <a:ext uri="{FF2B5EF4-FFF2-40B4-BE49-F238E27FC236}">
                <a16:creationId xmlns:a16="http://schemas.microsoft.com/office/drawing/2014/main" id="{C39AAC64-956C-4151-B36E-C691A8903405}"/>
              </a:ext>
            </a:extLst>
          </p:cNvPr>
          <p:cNvPicPr>
            <a:picLocks noChangeAspect="1"/>
          </p:cNvPicPr>
          <p:nvPr/>
        </p:nvPicPr>
        <p:blipFill>
          <a:blip r:embed="rId3"/>
          <a:stretch>
            <a:fillRect/>
          </a:stretch>
        </p:blipFill>
        <p:spPr>
          <a:xfrm>
            <a:off x="1476812" y="3857625"/>
            <a:ext cx="8896712" cy="2700414"/>
          </a:xfrm>
          <a:prstGeom prst="rect">
            <a:avLst/>
          </a:prstGeom>
        </p:spPr>
      </p:pic>
    </p:spTree>
    <p:extLst>
      <p:ext uri="{BB962C8B-B14F-4D97-AF65-F5344CB8AC3E}">
        <p14:creationId xmlns:p14="http://schemas.microsoft.com/office/powerpoint/2010/main" val="3507324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C504-120B-4D7F-B830-2A17FB01CE8A}"/>
              </a:ext>
            </a:extLst>
          </p:cNvPr>
          <p:cNvSpPr>
            <a:spLocks noGrp="1"/>
          </p:cNvSpPr>
          <p:nvPr>
            <p:ph type="title"/>
          </p:nvPr>
        </p:nvSpPr>
        <p:spPr/>
        <p:txBody>
          <a:bodyPr/>
          <a:lstStyle/>
          <a:p>
            <a:r>
              <a:rPr lang="en-US" dirty="0"/>
              <a:t>Hidden CNN layers - transportation</a:t>
            </a:r>
          </a:p>
        </p:txBody>
      </p:sp>
      <p:pic>
        <p:nvPicPr>
          <p:cNvPr id="4" name="Picture 4" descr="A screenshot of a video game&#10;&#10;Description generated with high confidence">
            <a:extLst>
              <a:ext uri="{FF2B5EF4-FFF2-40B4-BE49-F238E27FC236}">
                <a16:creationId xmlns:a16="http://schemas.microsoft.com/office/drawing/2014/main" id="{4C781569-D830-44CE-8F59-7A184B4EE13A}"/>
              </a:ext>
            </a:extLst>
          </p:cNvPr>
          <p:cNvPicPr>
            <a:picLocks noChangeAspect="1"/>
          </p:cNvPicPr>
          <p:nvPr/>
        </p:nvPicPr>
        <p:blipFill>
          <a:blip r:embed="rId2"/>
          <a:stretch>
            <a:fillRect/>
          </a:stretch>
        </p:blipFill>
        <p:spPr>
          <a:xfrm>
            <a:off x="1504950" y="1885950"/>
            <a:ext cx="9369376" cy="4507290"/>
          </a:xfrm>
          <a:prstGeom prst="rect">
            <a:avLst/>
          </a:prstGeom>
        </p:spPr>
      </p:pic>
    </p:spTree>
    <p:extLst>
      <p:ext uri="{BB962C8B-B14F-4D97-AF65-F5344CB8AC3E}">
        <p14:creationId xmlns:p14="http://schemas.microsoft.com/office/powerpoint/2010/main" val="51787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BDB1-C166-403D-98E7-06C84FA4A857}"/>
              </a:ext>
            </a:extLst>
          </p:cNvPr>
          <p:cNvSpPr>
            <a:spLocks noGrp="1"/>
          </p:cNvSpPr>
          <p:nvPr>
            <p:ph type="title"/>
          </p:nvPr>
        </p:nvSpPr>
        <p:spPr/>
        <p:txBody>
          <a:bodyPr/>
          <a:lstStyle/>
          <a:p>
            <a:r>
              <a:rPr lang="en-US" dirty="0"/>
              <a:t>Zero padding</a:t>
            </a:r>
          </a:p>
        </p:txBody>
      </p:sp>
      <p:sp>
        <p:nvSpPr>
          <p:cNvPr id="3" name="Content Placeholder 2">
            <a:extLst>
              <a:ext uri="{FF2B5EF4-FFF2-40B4-BE49-F238E27FC236}">
                <a16:creationId xmlns:a16="http://schemas.microsoft.com/office/drawing/2014/main" id="{C62B5850-5806-4CE7-B54A-F1B449BF38B5}"/>
              </a:ext>
            </a:extLst>
          </p:cNvPr>
          <p:cNvSpPr>
            <a:spLocks noGrp="1"/>
          </p:cNvSpPr>
          <p:nvPr>
            <p:ph idx="1"/>
          </p:nvPr>
        </p:nvSpPr>
        <p:spPr>
          <a:xfrm>
            <a:off x="1141413" y="2249488"/>
            <a:ext cx="4535715" cy="3541712"/>
          </a:xfrm>
        </p:spPr>
        <p:txBody>
          <a:bodyPr vert="horz" lIns="91440" tIns="45720" rIns="91440" bIns="45720" rtlCol="0" anchor="t">
            <a:normAutofit/>
          </a:bodyPr>
          <a:lstStyle/>
          <a:p>
            <a:r>
              <a:rPr lang="en-US" dirty="0"/>
              <a:t>Zero padding refers to the practice of adding zeroes to neural network input data to preserve a consistent aspect ratio.</a:t>
            </a:r>
            <a:endParaRPr lang="en-US" dirty="0" err="1"/>
          </a:p>
        </p:txBody>
      </p:sp>
      <p:pic>
        <p:nvPicPr>
          <p:cNvPr id="4" name="Picture 4">
            <a:extLst>
              <a:ext uri="{FF2B5EF4-FFF2-40B4-BE49-F238E27FC236}">
                <a16:creationId xmlns:a16="http://schemas.microsoft.com/office/drawing/2014/main" id="{99A15A62-544D-435C-8C01-E15C09F1E9EC}"/>
              </a:ext>
            </a:extLst>
          </p:cNvPr>
          <p:cNvPicPr>
            <a:picLocks noChangeAspect="1"/>
          </p:cNvPicPr>
          <p:nvPr/>
        </p:nvPicPr>
        <p:blipFill>
          <a:blip r:embed="rId2"/>
          <a:stretch>
            <a:fillRect/>
          </a:stretch>
        </p:blipFill>
        <p:spPr>
          <a:xfrm>
            <a:off x="6600825" y="1608440"/>
            <a:ext cx="4688567" cy="417742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27291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2388-AD41-4120-BFD7-B04A70F725A6}"/>
              </a:ext>
            </a:extLst>
          </p:cNvPr>
          <p:cNvSpPr>
            <a:spLocks noGrp="1"/>
          </p:cNvSpPr>
          <p:nvPr>
            <p:ph type="title"/>
          </p:nvPr>
        </p:nvSpPr>
        <p:spPr/>
        <p:txBody>
          <a:bodyPr/>
          <a:lstStyle/>
          <a:p>
            <a:r>
              <a:rPr lang="en-US" dirty="0"/>
              <a:t>The perception preprocessor</a:t>
            </a:r>
          </a:p>
        </p:txBody>
      </p:sp>
      <p:sp>
        <p:nvSpPr>
          <p:cNvPr id="3" name="Content Placeholder 2">
            <a:extLst>
              <a:ext uri="{FF2B5EF4-FFF2-40B4-BE49-F238E27FC236}">
                <a16:creationId xmlns:a16="http://schemas.microsoft.com/office/drawing/2014/main" id="{64A98300-66A5-4186-BD34-675A6A50B9BC}"/>
              </a:ext>
            </a:extLst>
          </p:cNvPr>
          <p:cNvSpPr>
            <a:spLocks noGrp="1"/>
          </p:cNvSpPr>
          <p:nvPr>
            <p:ph idx="1"/>
          </p:nvPr>
        </p:nvSpPr>
        <p:spPr/>
        <p:txBody>
          <a:bodyPr vert="horz" lIns="91440" tIns="45720" rIns="91440" bIns="45720" rtlCol="0" anchor="t">
            <a:normAutofit/>
          </a:bodyPr>
          <a:lstStyle/>
          <a:p>
            <a:r>
              <a:rPr lang="en-US" dirty="0"/>
              <a:t>"Perception largely takes place outside the realm of our consciousness, within specialized visual, auditory and other sensory modules in our brains. By the time sensory information reaches our consciousness, it is already adorned with high-level features." -</a:t>
            </a:r>
            <a:r>
              <a:rPr lang="en-US" dirty="0" err="1"/>
              <a:t>Aurelien</a:t>
            </a:r>
            <a:r>
              <a:rPr lang="en-US" dirty="0"/>
              <a:t> Geron</a:t>
            </a:r>
          </a:p>
        </p:txBody>
      </p:sp>
    </p:spTree>
    <p:extLst>
      <p:ext uri="{BB962C8B-B14F-4D97-AF65-F5344CB8AC3E}">
        <p14:creationId xmlns:p14="http://schemas.microsoft.com/office/powerpoint/2010/main" val="3194427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202A-8643-4529-A762-8440EB86BCC8}"/>
              </a:ext>
            </a:extLst>
          </p:cNvPr>
          <p:cNvSpPr>
            <a:spLocks noGrp="1"/>
          </p:cNvSpPr>
          <p:nvPr>
            <p:ph type="title"/>
          </p:nvPr>
        </p:nvSpPr>
        <p:spPr/>
        <p:txBody>
          <a:bodyPr/>
          <a:lstStyle/>
          <a:p>
            <a:r>
              <a:rPr lang="en-US" dirty="0"/>
              <a:t>Zero padding - advantages</a:t>
            </a:r>
          </a:p>
        </p:txBody>
      </p:sp>
      <p:sp>
        <p:nvSpPr>
          <p:cNvPr id="3" name="Content Placeholder 2">
            <a:extLst>
              <a:ext uri="{FF2B5EF4-FFF2-40B4-BE49-F238E27FC236}">
                <a16:creationId xmlns:a16="http://schemas.microsoft.com/office/drawing/2014/main" id="{BC164112-2E17-4D23-A7D2-F530B4881932}"/>
              </a:ext>
            </a:extLst>
          </p:cNvPr>
          <p:cNvSpPr>
            <a:spLocks noGrp="1"/>
          </p:cNvSpPr>
          <p:nvPr>
            <p:ph idx="1"/>
          </p:nvPr>
        </p:nvSpPr>
        <p:spPr/>
        <p:txBody>
          <a:bodyPr vert="horz" lIns="91440" tIns="45720" rIns="91440" bIns="45720" rtlCol="0" anchor="t">
            <a:normAutofit/>
          </a:bodyPr>
          <a:lstStyle/>
          <a:p>
            <a:r>
              <a:rPr lang="en-US" dirty="0"/>
              <a:t>It's easier to design networks by preserving height and width and not having to worry about tensor dimensions when going from one layer to another because dimensions are consistent.</a:t>
            </a:r>
          </a:p>
          <a:p>
            <a:r>
              <a:rPr lang="en-US" dirty="0"/>
              <a:t>It allows us to design deeper networks. Without padding, reduction in volume size would reduce too quickly.</a:t>
            </a:r>
          </a:p>
          <a:p>
            <a:r>
              <a:rPr lang="en-US" dirty="0"/>
              <a:t>Padding actually improves performance by keeping information at the borders.</a:t>
            </a:r>
          </a:p>
        </p:txBody>
      </p:sp>
    </p:spTree>
    <p:extLst>
      <p:ext uri="{BB962C8B-B14F-4D97-AF65-F5344CB8AC3E}">
        <p14:creationId xmlns:p14="http://schemas.microsoft.com/office/powerpoint/2010/main" val="142570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12C8-8E3F-445F-AFE3-462AFFF6F187}"/>
              </a:ext>
            </a:extLst>
          </p:cNvPr>
          <p:cNvSpPr>
            <a:spLocks noGrp="1"/>
          </p:cNvSpPr>
          <p:nvPr>
            <p:ph type="title"/>
          </p:nvPr>
        </p:nvSpPr>
        <p:spPr/>
        <p:txBody>
          <a:bodyPr/>
          <a:lstStyle/>
          <a:p>
            <a:r>
              <a:rPr lang="en-US" dirty="0" err="1"/>
              <a:t>rgb</a:t>
            </a:r>
          </a:p>
        </p:txBody>
      </p:sp>
      <p:sp>
        <p:nvSpPr>
          <p:cNvPr id="3" name="Content Placeholder 2">
            <a:extLst>
              <a:ext uri="{FF2B5EF4-FFF2-40B4-BE49-F238E27FC236}">
                <a16:creationId xmlns:a16="http://schemas.microsoft.com/office/drawing/2014/main" id="{BCB111CE-54B1-432C-A2EA-4E225313C087}"/>
              </a:ext>
            </a:extLst>
          </p:cNvPr>
          <p:cNvSpPr>
            <a:spLocks noGrp="1"/>
          </p:cNvSpPr>
          <p:nvPr>
            <p:ph idx="1"/>
          </p:nvPr>
        </p:nvSpPr>
        <p:spPr/>
        <p:txBody>
          <a:bodyPr vert="horz" lIns="91440" tIns="45720" rIns="91440" bIns="45720" rtlCol="0" anchor="t">
            <a:normAutofit/>
          </a:bodyPr>
          <a:lstStyle/>
          <a:p>
            <a:r>
              <a:rPr lang="en-US" dirty="0"/>
              <a:t>For color images, a feature map is typically associated with a color channel. (</a:t>
            </a:r>
            <a:r>
              <a:rPr lang="en-US" dirty="0" err="1"/>
              <a:t>ie</a:t>
            </a:r>
            <a:r>
              <a:rPr lang="en-US" dirty="0"/>
              <a:t>. RGB) Thus a given filter may be implemented multiple times- one for each color channel.  </a:t>
            </a:r>
            <a:endParaRPr lang="en-US" dirty="0" err="1"/>
          </a:p>
        </p:txBody>
      </p:sp>
      <p:pic>
        <p:nvPicPr>
          <p:cNvPr id="4" name="Picture 4" descr="A cat that is looking at the camera&#10;&#10;Description generated with high confidence">
            <a:extLst>
              <a:ext uri="{FF2B5EF4-FFF2-40B4-BE49-F238E27FC236}">
                <a16:creationId xmlns:a16="http://schemas.microsoft.com/office/drawing/2014/main" id="{4009AC62-DCB7-4EF5-B69C-DAA3FA272DB0}"/>
              </a:ext>
            </a:extLst>
          </p:cNvPr>
          <p:cNvPicPr>
            <a:picLocks noChangeAspect="1"/>
          </p:cNvPicPr>
          <p:nvPr/>
        </p:nvPicPr>
        <p:blipFill>
          <a:blip r:embed="rId2"/>
          <a:stretch>
            <a:fillRect/>
          </a:stretch>
        </p:blipFill>
        <p:spPr>
          <a:xfrm>
            <a:off x="5030547" y="2057400"/>
            <a:ext cx="5334143" cy="3381130"/>
          </a:xfrm>
          <a:prstGeom prst="rect">
            <a:avLst/>
          </a:prstGeom>
        </p:spPr>
      </p:pic>
    </p:spTree>
    <p:extLst>
      <p:ext uri="{BB962C8B-B14F-4D97-AF65-F5344CB8AC3E}">
        <p14:creationId xmlns:p14="http://schemas.microsoft.com/office/powerpoint/2010/main" val="270151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8D12-C242-43DD-811B-7F148AC61502}"/>
              </a:ext>
            </a:extLst>
          </p:cNvPr>
          <p:cNvSpPr>
            <a:spLocks noGrp="1"/>
          </p:cNvSpPr>
          <p:nvPr>
            <p:ph type="title"/>
          </p:nvPr>
        </p:nvSpPr>
        <p:spPr/>
        <p:txBody>
          <a:bodyPr/>
          <a:lstStyle/>
          <a:p>
            <a:r>
              <a:rPr lang="en-US" dirty="0"/>
              <a:t>stride</a:t>
            </a:r>
          </a:p>
        </p:txBody>
      </p:sp>
      <p:sp>
        <p:nvSpPr>
          <p:cNvPr id="3" name="Content Placeholder 2">
            <a:extLst>
              <a:ext uri="{FF2B5EF4-FFF2-40B4-BE49-F238E27FC236}">
                <a16:creationId xmlns:a16="http://schemas.microsoft.com/office/drawing/2014/main" id="{A436A700-3CBC-4929-B6C9-0E0557869D2E}"/>
              </a:ext>
            </a:extLst>
          </p:cNvPr>
          <p:cNvSpPr>
            <a:spLocks noGrp="1"/>
          </p:cNvSpPr>
          <p:nvPr>
            <p:ph idx="1"/>
          </p:nvPr>
        </p:nvSpPr>
        <p:spPr>
          <a:xfrm>
            <a:off x="1141413" y="2249488"/>
            <a:ext cx="4795054" cy="3541712"/>
          </a:xfrm>
        </p:spPr>
        <p:txBody>
          <a:bodyPr vert="horz" lIns="91440" tIns="45720" rIns="91440" bIns="45720" rtlCol="0" anchor="t">
            <a:normAutofit/>
          </a:bodyPr>
          <a:lstStyle/>
          <a:p>
            <a:r>
              <a:rPr lang="en-US" dirty="0"/>
              <a:t>Stride is how much a filter is shifted on an image with each step. </a:t>
            </a:r>
            <a:endParaRPr lang="en-US" dirty="0" err="1"/>
          </a:p>
          <a:p>
            <a:r>
              <a:rPr lang="en-US" dirty="0"/>
              <a:t>The filter slides over the image, stopping at each stride length, and performs the necessary operations at that step.</a:t>
            </a:r>
          </a:p>
        </p:txBody>
      </p:sp>
      <p:pic>
        <p:nvPicPr>
          <p:cNvPr id="6" name="Picture 6" descr="A close up of a keyboard&#10;&#10;Description generated with very high confidence">
            <a:extLst>
              <a:ext uri="{FF2B5EF4-FFF2-40B4-BE49-F238E27FC236}">
                <a16:creationId xmlns:a16="http://schemas.microsoft.com/office/drawing/2014/main" id="{170F449D-9385-44A5-97AF-B3705A7638DD}"/>
              </a:ext>
            </a:extLst>
          </p:cNvPr>
          <p:cNvPicPr>
            <a:picLocks noChangeAspect="1"/>
          </p:cNvPicPr>
          <p:nvPr/>
        </p:nvPicPr>
        <p:blipFill>
          <a:blip r:embed="rId2"/>
          <a:stretch>
            <a:fillRect/>
          </a:stretch>
        </p:blipFill>
        <p:spPr>
          <a:xfrm>
            <a:off x="6450896" y="962025"/>
            <a:ext cx="4598766" cy="4860598"/>
          </a:xfrm>
          <a:prstGeom prst="rect">
            <a:avLst/>
          </a:prstGeom>
        </p:spPr>
      </p:pic>
    </p:spTree>
    <p:extLst>
      <p:ext uri="{BB962C8B-B14F-4D97-AF65-F5344CB8AC3E}">
        <p14:creationId xmlns:p14="http://schemas.microsoft.com/office/powerpoint/2010/main" val="210301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0193-346A-4BBB-9A07-4812728B389D}"/>
              </a:ext>
            </a:extLst>
          </p:cNvPr>
          <p:cNvSpPr>
            <a:spLocks noGrp="1"/>
          </p:cNvSpPr>
          <p:nvPr>
            <p:ph type="title"/>
          </p:nvPr>
        </p:nvSpPr>
        <p:spPr/>
        <p:txBody>
          <a:bodyPr/>
          <a:lstStyle/>
          <a:p>
            <a:r>
              <a:rPr lang="en-US" dirty="0"/>
              <a:t>Stride in two dimensions</a:t>
            </a:r>
          </a:p>
        </p:txBody>
      </p:sp>
      <p:pic>
        <p:nvPicPr>
          <p:cNvPr id="4" name="Picture 4" descr="A picture containing crossword puzzle&#10;&#10;Description generated with high confidence">
            <a:extLst>
              <a:ext uri="{FF2B5EF4-FFF2-40B4-BE49-F238E27FC236}">
                <a16:creationId xmlns:a16="http://schemas.microsoft.com/office/drawing/2014/main" id="{885F5487-A13A-4FEB-82F0-A22F1460AFC3}"/>
              </a:ext>
            </a:extLst>
          </p:cNvPr>
          <p:cNvPicPr>
            <a:picLocks noChangeAspect="1"/>
          </p:cNvPicPr>
          <p:nvPr/>
        </p:nvPicPr>
        <p:blipFill>
          <a:blip r:embed="rId2"/>
          <a:stretch>
            <a:fillRect/>
          </a:stretch>
        </p:blipFill>
        <p:spPr>
          <a:xfrm>
            <a:off x="1943676" y="1962150"/>
            <a:ext cx="8186577" cy="4218204"/>
          </a:xfrm>
          <a:prstGeom prst="rect">
            <a:avLst/>
          </a:prstGeom>
        </p:spPr>
      </p:pic>
    </p:spTree>
    <p:extLst>
      <p:ext uri="{BB962C8B-B14F-4D97-AF65-F5344CB8AC3E}">
        <p14:creationId xmlns:p14="http://schemas.microsoft.com/office/powerpoint/2010/main" val="134630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4C57-97FB-452C-BE05-89CD4385AA57}"/>
              </a:ext>
            </a:extLst>
          </p:cNvPr>
          <p:cNvSpPr>
            <a:spLocks noGrp="1"/>
          </p:cNvSpPr>
          <p:nvPr>
            <p:ph type="title"/>
          </p:nvPr>
        </p:nvSpPr>
        <p:spPr/>
        <p:txBody>
          <a:bodyPr/>
          <a:lstStyle/>
          <a:p>
            <a:r>
              <a:rPr lang="en-US" dirty="0"/>
              <a:t>padding</a:t>
            </a:r>
          </a:p>
        </p:txBody>
      </p:sp>
      <p:sp>
        <p:nvSpPr>
          <p:cNvPr id="3" name="Content Placeholder 2">
            <a:extLst>
              <a:ext uri="{FF2B5EF4-FFF2-40B4-BE49-F238E27FC236}">
                <a16:creationId xmlns:a16="http://schemas.microsoft.com/office/drawing/2014/main" id="{4BAE580C-482B-4627-9076-9074EA60CFAD}"/>
              </a:ext>
            </a:extLst>
          </p:cNvPr>
          <p:cNvSpPr>
            <a:spLocks noGrp="1"/>
          </p:cNvSpPr>
          <p:nvPr>
            <p:ph idx="1"/>
          </p:nvPr>
        </p:nvSpPr>
        <p:spPr>
          <a:xfrm>
            <a:off x="1141413" y="2249488"/>
            <a:ext cx="9906000" cy="4062418"/>
          </a:xfrm>
        </p:spPr>
        <p:txBody>
          <a:bodyPr vert="horz" lIns="91440" tIns="45720" rIns="91440" bIns="45720" rtlCol="0" anchor="t">
            <a:normAutofit/>
          </a:bodyPr>
          <a:lstStyle/>
          <a:p>
            <a:r>
              <a:rPr lang="en-US" dirty="0"/>
              <a:t>In this example: </a:t>
            </a:r>
            <a:endParaRPr lang="en-US"/>
          </a:p>
          <a:p>
            <a:pPr lvl="1"/>
            <a:r>
              <a:rPr lang="en-US" dirty="0"/>
              <a:t>Input width = 13 </a:t>
            </a:r>
          </a:p>
          <a:p>
            <a:pPr lvl="1"/>
            <a:r>
              <a:rPr lang="en-US" dirty="0"/>
              <a:t>Filter width = 6 </a:t>
            </a:r>
          </a:p>
          <a:p>
            <a:pPr lvl="1"/>
            <a:r>
              <a:rPr lang="en-US" dirty="0"/>
              <a:t>Stride = 5 </a:t>
            </a:r>
          </a:p>
          <a:p>
            <a:r>
              <a:rPr lang="en-US" dirty="0"/>
              <a:t>Notes: </a:t>
            </a:r>
          </a:p>
          <a:p>
            <a:pPr lvl="1"/>
            <a:r>
              <a:rPr lang="en-US" dirty="0"/>
              <a:t>"VALID" only drops the right-most columns (or bottom-most rows). </a:t>
            </a:r>
          </a:p>
          <a:p>
            <a:pPr lvl="1"/>
            <a:r>
              <a:rPr lang="en-US" dirty="0"/>
              <a:t>"SAME" tries to pad evenly left and right, but if the number of columns to be added is odd, it will add the extra column to the right, as is the case in this example (the same logic applies vertically: there may be an extra row of zeros at the bottom). </a:t>
            </a:r>
          </a:p>
        </p:txBody>
      </p:sp>
      <p:pic>
        <p:nvPicPr>
          <p:cNvPr id="4" name="Picture 4" descr="A screenshot of a cell phone&#10;&#10;Description generated with very high confidence">
            <a:extLst>
              <a:ext uri="{FF2B5EF4-FFF2-40B4-BE49-F238E27FC236}">
                <a16:creationId xmlns:a16="http://schemas.microsoft.com/office/drawing/2014/main" id="{2EC8215D-715B-4945-B66E-3F2A4C935976}"/>
              </a:ext>
            </a:extLst>
          </p:cNvPr>
          <p:cNvPicPr>
            <a:picLocks noChangeAspect="1"/>
          </p:cNvPicPr>
          <p:nvPr/>
        </p:nvPicPr>
        <p:blipFill>
          <a:blip r:embed="rId2"/>
          <a:stretch>
            <a:fillRect/>
          </a:stretch>
        </p:blipFill>
        <p:spPr>
          <a:xfrm>
            <a:off x="4167759" y="1590675"/>
            <a:ext cx="6931687" cy="2921713"/>
          </a:xfrm>
          <a:prstGeom prst="rect">
            <a:avLst/>
          </a:prstGeom>
        </p:spPr>
      </p:pic>
    </p:spTree>
    <p:extLst>
      <p:ext uri="{BB962C8B-B14F-4D97-AF65-F5344CB8AC3E}">
        <p14:creationId xmlns:p14="http://schemas.microsoft.com/office/powerpoint/2010/main" val="237558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F3E0-0C0F-42E0-AD81-AFE5939A720D}"/>
              </a:ext>
            </a:extLst>
          </p:cNvPr>
          <p:cNvSpPr>
            <a:spLocks noGrp="1"/>
          </p:cNvSpPr>
          <p:nvPr>
            <p:ph type="title"/>
          </p:nvPr>
        </p:nvSpPr>
        <p:spPr/>
        <p:txBody>
          <a:bodyPr/>
          <a:lstStyle/>
          <a:p>
            <a:r>
              <a:rPr lang="en-US" dirty="0" err="1"/>
              <a:t>Cnn</a:t>
            </a:r>
            <a:r>
              <a:rPr lang="en-US" dirty="0"/>
              <a:t> memory pressure</a:t>
            </a:r>
          </a:p>
        </p:txBody>
      </p:sp>
      <p:sp>
        <p:nvSpPr>
          <p:cNvPr id="3" name="Content Placeholder 2">
            <a:extLst>
              <a:ext uri="{FF2B5EF4-FFF2-40B4-BE49-F238E27FC236}">
                <a16:creationId xmlns:a16="http://schemas.microsoft.com/office/drawing/2014/main" id="{7FB1F500-5608-4FB1-81A9-DF5A69B38F14}"/>
              </a:ext>
            </a:extLst>
          </p:cNvPr>
          <p:cNvSpPr>
            <a:spLocks noGrp="1"/>
          </p:cNvSpPr>
          <p:nvPr>
            <p:ph idx="1"/>
          </p:nvPr>
        </p:nvSpPr>
        <p:spPr/>
        <p:txBody>
          <a:bodyPr vert="horz" lIns="91440" tIns="45720" rIns="91440" bIns="45720" rtlCol="0" anchor="t">
            <a:normAutofit lnSpcReduction="10000"/>
          </a:bodyPr>
          <a:lstStyle/>
          <a:p>
            <a:r>
              <a:rPr lang="en-US" dirty="0"/>
              <a:t>Convolution layers require a huge amount of memory during training.</a:t>
            </a:r>
          </a:p>
          <a:p>
            <a:r>
              <a:rPr lang="en-US" dirty="0"/>
              <a:t>The reverse pass of backpropagation requires all of the intermediate values computed during the forward pass.</a:t>
            </a:r>
          </a:p>
          <a:p>
            <a:r>
              <a:rPr lang="en-US" dirty="0"/>
              <a:t>Reduce Memory:</a:t>
            </a:r>
          </a:p>
          <a:p>
            <a:pPr lvl="1"/>
            <a:r>
              <a:rPr lang="en-US" dirty="0"/>
              <a:t>Reduce the mini-batch size</a:t>
            </a:r>
          </a:p>
          <a:p>
            <a:pPr lvl="1"/>
            <a:r>
              <a:rPr lang="en-US" dirty="0"/>
              <a:t>Increase stride value</a:t>
            </a:r>
          </a:p>
          <a:p>
            <a:pPr lvl="1"/>
            <a:r>
              <a:rPr lang="en-US" dirty="0"/>
              <a:t>Remove layers</a:t>
            </a:r>
          </a:p>
          <a:p>
            <a:pPr lvl="1"/>
            <a:r>
              <a:rPr lang="en-US" dirty="0"/>
              <a:t>Distribute the training (using cloud resources)</a:t>
            </a:r>
          </a:p>
        </p:txBody>
      </p:sp>
    </p:spTree>
    <p:extLst>
      <p:ext uri="{BB962C8B-B14F-4D97-AF65-F5344CB8AC3E}">
        <p14:creationId xmlns:p14="http://schemas.microsoft.com/office/powerpoint/2010/main" val="506440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0E0E-EC4E-4C6B-ADB7-664922AC50FA}"/>
              </a:ext>
            </a:extLst>
          </p:cNvPr>
          <p:cNvSpPr>
            <a:spLocks noGrp="1"/>
          </p:cNvSpPr>
          <p:nvPr>
            <p:ph type="title"/>
          </p:nvPr>
        </p:nvSpPr>
        <p:spPr/>
        <p:txBody>
          <a:bodyPr/>
          <a:lstStyle/>
          <a:p>
            <a:r>
              <a:rPr lang="en-US" dirty="0"/>
              <a:t>Pooling layer</a:t>
            </a:r>
          </a:p>
        </p:txBody>
      </p:sp>
      <p:sp>
        <p:nvSpPr>
          <p:cNvPr id="3" name="Content Placeholder 2">
            <a:extLst>
              <a:ext uri="{FF2B5EF4-FFF2-40B4-BE49-F238E27FC236}">
                <a16:creationId xmlns:a16="http://schemas.microsoft.com/office/drawing/2014/main" id="{9B594B82-09AC-4664-9B10-E60B19FD2CFA}"/>
              </a:ext>
            </a:extLst>
          </p:cNvPr>
          <p:cNvSpPr>
            <a:spLocks noGrp="1"/>
          </p:cNvSpPr>
          <p:nvPr>
            <p:ph idx="1"/>
          </p:nvPr>
        </p:nvSpPr>
        <p:spPr>
          <a:xfrm>
            <a:off x="1141413" y="2249488"/>
            <a:ext cx="3872837" cy="3541712"/>
          </a:xfrm>
        </p:spPr>
        <p:txBody>
          <a:bodyPr vert="horz" lIns="91440" tIns="45720" rIns="91440" bIns="45720" rtlCol="0" anchor="t">
            <a:normAutofit fontScale="92500"/>
          </a:bodyPr>
          <a:lstStyle/>
          <a:p>
            <a:r>
              <a:rPr lang="en-US" dirty="0"/>
              <a:t>The purpose of pooling layers is to </a:t>
            </a:r>
            <a:r>
              <a:rPr lang="en-US" i="1" dirty="0"/>
              <a:t>shrink</a:t>
            </a:r>
            <a:r>
              <a:rPr lang="en-US" dirty="0"/>
              <a:t> or </a:t>
            </a:r>
            <a:r>
              <a:rPr lang="en-US" i="1" dirty="0"/>
              <a:t>subsample</a:t>
            </a:r>
            <a:r>
              <a:rPr lang="en-US" dirty="0"/>
              <a:t> an image in order to reduce the computational load and memory pressure.</a:t>
            </a:r>
          </a:p>
          <a:p>
            <a:r>
              <a:rPr lang="en-US" dirty="0"/>
              <a:t>Mean or Max values are typically supplied to the pooling layer.</a:t>
            </a:r>
          </a:p>
        </p:txBody>
      </p:sp>
      <p:pic>
        <p:nvPicPr>
          <p:cNvPr id="4" name="Picture 4">
            <a:extLst>
              <a:ext uri="{FF2B5EF4-FFF2-40B4-BE49-F238E27FC236}">
                <a16:creationId xmlns:a16="http://schemas.microsoft.com/office/drawing/2014/main" id="{FA805719-822A-43BD-8266-7C053BCA6640}"/>
              </a:ext>
            </a:extLst>
          </p:cNvPr>
          <p:cNvPicPr>
            <a:picLocks noChangeAspect="1"/>
          </p:cNvPicPr>
          <p:nvPr/>
        </p:nvPicPr>
        <p:blipFill>
          <a:blip r:embed="rId2"/>
          <a:stretch>
            <a:fillRect/>
          </a:stretch>
        </p:blipFill>
        <p:spPr>
          <a:xfrm>
            <a:off x="5259358" y="2409825"/>
            <a:ext cx="6118396" cy="2849036"/>
          </a:xfrm>
          <a:prstGeom prst="rect">
            <a:avLst/>
          </a:prstGeom>
        </p:spPr>
      </p:pic>
      <p:sp>
        <p:nvSpPr>
          <p:cNvPr id="6" name="TextBox 5">
            <a:extLst>
              <a:ext uri="{FF2B5EF4-FFF2-40B4-BE49-F238E27FC236}">
                <a16:creationId xmlns:a16="http://schemas.microsoft.com/office/drawing/2014/main" id="{26995A91-EAA3-4F7D-A2CB-15CFE6D58A58}"/>
              </a:ext>
            </a:extLst>
          </p:cNvPr>
          <p:cNvSpPr txBox="1"/>
          <p:nvPr/>
        </p:nvSpPr>
        <p:spPr>
          <a:xfrm>
            <a:off x="6945062" y="538162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Max Pooling</a:t>
            </a:r>
          </a:p>
        </p:txBody>
      </p:sp>
    </p:spTree>
    <p:extLst>
      <p:ext uri="{BB962C8B-B14F-4D97-AF65-F5344CB8AC3E}">
        <p14:creationId xmlns:p14="http://schemas.microsoft.com/office/powerpoint/2010/main" val="3735795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5A3-D76C-4489-B992-CF1069AA6C0A}"/>
              </a:ext>
            </a:extLst>
          </p:cNvPr>
          <p:cNvSpPr>
            <a:spLocks noGrp="1"/>
          </p:cNvSpPr>
          <p:nvPr>
            <p:ph type="title"/>
          </p:nvPr>
        </p:nvSpPr>
        <p:spPr/>
        <p:txBody>
          <a:bodyPr/>
          <a:lstStyle/>
          <a:p>
            <a:r>
              <a:rPr lang="en-US" dirty="0"/>
              <a:t>Pooling Depth</a:t>
            </a:r>
          </a:p>
        </p:txBody>
      </p:sp>
      <p:sp>
        <p:nvSpPr>
          <p:cNvPr id="3" name="Content Placeholder 2">
            <a:extLst>
              <a:ext uri="{FF2B5EF4-FFF2-40B4-BE49-F238E27FC236}">
                <a16:creationId xmlns:a16="http://schemas.microsoft.com/office/drawing/2014/main" id="{47741EF9-9849-43B4-9908-53F4A0E022D4}"/>
              </a:ext>
            </a:extLst>
          </p:cNvPr>
          <p:cNvSpPr>
            <a:spLocks noGrp="1"/>
          </p:cNvSpPr>
          <p:nvPr>
            <p:ph idx="1"/>
          </p:nvPr>
        </p:nvSpPr>
        <p:spPr/>
        <p:txBody>
          <a:bodyPr vert="horz" lIns="91440" tIns="45720" rIns="91440" bIns="45720" rtlCol="0" anchor="t">
            <a:normAutofit/>
          </a:bodyPr>
          <a:lstStyle/>
          <a:p>
            <a:r>
              <a:rPr lang="en-US" dirty="0"/>
              <a:t>Pooling layers are typically created for every input channel. Thus for an RGB image, where each color component is processed on a separate layer- there is a corresponding pooling layer for each color component.</a:t>
            </a:r>
          </a:p>
        </p:txBody>
      </p:sp>
    </p:spTree>
    <p:extLst>
      <p:ext uri="{BB962C8B-B14F-4D97-AF65-F5344CB8AC3E}">
        <p14:creationId xmlns:p14="http://schemas.microsoft.com/office/powerpoint/2010/main" val="36266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CC31-BEC7-4D96-8874-2D8F3B83647C}"/>
              </a:ext>
            </a:extLst>
          </p:cNvPr>
          <p:cNvSpPr>
            <a:spLocks noGrp="1"/>
          </p:cNvSpPr>
          <p:nvPr>
            <p:ph type="title"/>
          </p:nvPr>
        </p:nvSpPr>
        <p:spPr/>
        <p:txBody>
          <a:bodyPr/>
          <a:lstStyle/>
          <a:p>
            <a:r>
              <a:rPr lang="en-US" dirty="0"/>
              <a:t>Studying the Visual cortex</a:t>
            </a:r>
          </a:p>
        </p:txBody>
      </p:sp>
      <p:sp>
        <p:nvSpPr>
          <p:cNvPr id="3" name="Content Placeholder 2">
            <a:extLst>
              <a:ext uri="{FF2B5EF4-FFF2-40B4-BE49-F238E27FC236}">
                <a16:creationId xmlns:a16="http://schemas.microsoft.com/office/drawing/2014/main" id="{7A0250E1-D0FC-472D-B6A9-B07C432F2126}"/>
              </a:ext>
            </a:extLst>
          </p:cNvPr>
          <p:cNvSpPr>
            <a:spLocks noGrp="1"/>
          </p:cNvSpPr>
          <p:nvPr>
            <p:ph idx="1"/>
          </p:nvPr>
        </p:nvSpPr>
        <p:spPr/>
        <p:txBody>
          <a:bodyPr vert="horz" lIns="91440" tIns="45720" rIns="91440" bIns="45720" rtlCol="0" anchor="t">
            <a:normAutofit/>
          </a:bodyPr>
          <a:lstStyle/>
          <a:p>
            <a:r>
              <a:rPr lang="en-US" dirty="0"/>
              <a:t>Work by Hubel and Wiesel in the 1950s and 1960s showed that cat and monkey visual cortexes contain neurons that individually respond to small regions of the visual field.   </a:t>
            </a:r>
            <a:endParaRPr lang="en-US"/>
          </a:p>
          <a:p>
            <a:r>
              <a:rPr lang="en-US" dirty="0"/>
              <a:t>Neurons react to specific primitive visual characteristics – horizontal, vertical, diagonal line orientations.</a:t>
            </a:r>
          </a:p>
          <a:p>
            <a:r>
              <a:rPr lang="en-US" dirty="0"/>
              <a:t>Some neurons react to larger receptive fields- suggesting that they process the outputs from primitive receptive field neurons.</a:t>
            </a:r>
          </a:p>
        </p:txBody>
      </p:sp>
    </p:spTree>
    <p:extLst>
      <p:ext uri="{BB962C8B-B14F-4D97-AF65-F5344CB8AC3E}">
        <p14:creationId xmlns:p14="http://schemas.microsoft.com/office/powerpoint/2010/main" val="345913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0A17-58FC-4BA9-90DC-FC5CF3669BEC}"/>
              </a:ext>
            </a:extLst>
          </p:cNvPr>
          <p:cNvSpPr>
            <a:spLocks noGrp="1"/>
          </p:cNvSpPr>
          <p:nvPr>
            <p:ph type="title"/>
          </p:nvPr>
        </p:nvSpPr>
        <p:spPr/>
        <p:txBody>
          <a:bodyPr/>
          <a:lstStyle/>
          <a:p>
            <a:r>
              <a:rPr lang="en-US" dirty="0"/>
              <a:t>Local Receptive Field</a:t>
            </a:r>
          </a:p>
        </p:txBody>
      </p:sp>
      <p:sp>
        <p:nvSpPr>
          <p:cNvPr id="3" name="Content Placeholder 2">
            <a:extLst>
              <a:ext uri="{FF2B5EF4-FFF2-40B4-BE49-F238E27FC236}">
                <a16:creationId xmlns:a16="http://schemas.microsoft.com/office/drawing/2014/main" id="{52C69158-D762-4BA5-8D5F-137A86FF6693}"/>
              </a:ext>
            </a:extLst>
          </p:cNvPr>
          <p:cNvSpPr>
            <a:spLocks noGrp="1"/>
          </p:cNvSpPr>
          <p:nvPr>
            <p:ph idx="1"/>
          </p:nvPr>
        </p:nvSpPr>
        <p:spPr/>
        <p:txBody>
          <a:bodyPr vert="horz" lIns="91440" tIns="45720" rIns="91440" bIns="45720" rtlCol="0" anchor="t">
            <a:normAutofit/>
          </a:bodyPr>
          <a:lstStyle/>
          <a:p>
            <a:r>
              <a:rPr lang="en-US" dirty="0"/>
              <a:t>Neurons in the visual cortex only react to stimuli located in a specific region of the visual field. (local receptive fields of different neurons may overlap) </a:t>
            </a:r>
          </a:p>
        </p:txBody>
      </p:sp>
    </p:spTree>
    <p:extLst>
      <p:ext uri="{BB962C8B-B14F-4D97-AF65-F5344CB8AC3E}">
        <p14:creationId xmlns:p14="http://schemas.microsoft.com/office/powerpoint/2010/main" val="339168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1716-EEF4-4F56-825F-542C428FBBC7}"/>
              </a:ext>
            </a:extLst>
          </p:cNvPr>
          <p:cNvSpPr>
            <a:spLocks noGrp="1"/>
          </p:cNvSpPr>
          <p:nvPr>
            <p:ph type="title"/>
          </p:nvPr>
        </p:nvSpPr>
        <p:spPr/>
        <p:txBody>
          <a:bodyPr/>
          <a:lstStyle/>
          <a:p>
            <a:r>
              <a:rPr lang="en-US" dirty="0" err="1"/>
              <a:t>neocognition</a:t>
            </a:r>
          </a:p>
        </p:txBody>
      </p:sp>
      <p:sp>
        <p:nvSpPr>
          <p:cNvPr id="3" name="Content Placeholder 2">
            <a:extLst>
              <a:ext uri="{FF2B5EF4-FFF2-40B4-BE49-F238E27FC236}">
                <a16:creationId xmlns:a16="http://schemas.microsoft.com/office/drawing/2014/main" id="{0D47A095-C523-44C2-BC6D-B1BD6E6ACB7C}"/>
              </a:ext>
            </a:extLst>
          </p:cNvPr>
          <p:cNvSpPr>
            <a:spLocks noGrp="1"/>
          </p:cNvSpPr>
          <p:nvPr>
            <p:ph idx="1"/>
          </p:nvPr>
        </p:nvSpPr>
        <p:spPr/>
        <p:txBody>
          <a:bodyPr vert="horz" lIns="91440" tIns="45720" rIns="91440" bIns="45720" rtlCol="0" anchor="t">
            <a:normAutofit/>
          </a:bodyPr>
          <a:lstStyle/>
          <a:p>
            <a:r>
              <a:rPr lang="en-US" dirty="0"/>
              <a:t>A hierarchical, multilayered artificial neural network proposed by Kunihiko Fukushima in the 1980s. </a:t>
            </a:r>
          </a:p>
          <a:p>
            <a:endParaRPr lang="en-US" dirty="0"/>
          </a:p>
        </p:txBody>
      </p:sp>
    </p:spTree>
    <p:extLst>
      <p:ext uri="{BB962C8B-B14F-4D97-AF65-F5344CB8AC3E}">
        <p14:creationId xmlns:p14="http://schemas.microsoft.com/office/powerpoint/2010/main" val="340533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4A11-A653-4C5D-A5D5-0309649B5B9B}"/>
              </a:ext>
            </a:extLst>
          </p:cNvPr>
          <p:cNvSpPr>
            <a:spLocks noGrp="1"/>
          </p:cNvSpPr>
          <p:nvPr>
            <p:ph type="title"/>
          </p:nvPr>
        </p:nvSpPr>
        <p:spPr/>
        <p:txBody>
          <a:bodyPr/>
          <a:lstStyle/>
          <a:p>
            <a:r>
              <a:rPr lang="en-US" dirty="0"/>
              <a:t>Convolution</a:t>
            </a:r>
          </a:p>
        </p:txBody>
      </p:sp>
      <p:sp>
        <p:nvSpPr>
          <p:cNvPr id="3" name="Content Placeholder 2">
            <a:extLst>
              <a:ext uri="{FF2B5EF4-FFF2-40B4-BE49-F238E27FC236}">
                <a16:creationId xmlns:a16="http://schemas.microsoft.com/office/drawing/2014/main" id="{57F91DB9-BDFB-45EA-9950-2D4430A02908}"/>
              </a:ext>
            </a:extLst>
          </p:cNvPr>
          <p:cNvSpPr>
            <a:spLocks noGrp="1"/>
          </p:cNvSpPr>
          <p:nvPr>
            <p:ph idx="1"/>
          </p:nvPr>
        </p:nvSpPr>
        <p:spPr/>
        <p:txBody>
          <a:bodyPr vert="horz" lIns="91440" tIns="45720" rIns="91440" bIns="45720" rtlCol="0" anchor="t">
            <a:normAutofit/>
          </a:bodyPr>
          <a:lstStyle/>
          <a:p>
            <a:r>
              <a:rPr lang="en-US" dirty="0"/>
              <a:t>1998- landmark paper Yann </a:t>
            </a:r>
            <a:r>
              <a:rPr lang="en-US" dirty="0" err="1"/>
              <a:t>LeCun</a:t>
            </a:r>
            <a:r>
              <a:rPr lang="en-US" dirty="0"/>
              <a:t>, Leon </a:t>
            </a:r>
            <a:r>
              <a:rPr lang="en-US" dirty="0" err="1"/>
              <a:t>Bottou</a:t>
            </a:r>
            <a:r>
              <a:rPr lang="en-US" dirty="0"/>
              <a:t>, </a:t>
            </a:r>
            <a:r>
              <a:rPr lang="en-US" dirty="0" err="1"/>
              <a:t>Yoshua</a:t>
            </a:r>
            <a:r>
              <a:rPr lang="en-US" dirty="0"/>
              <a:t> </a:t>
            </a:r>
            <a:r>
              <a:rPr lang="en-US" dirty="0" err="1"/>
              <a:t>Bengio</a:t>
            </a:r>
            <a:r>
              <a:rPr lang="en-US" dirty="0"/>
              <a:t> and Patrick Haffner – introduce the LeNet-5 architecture. </a:t>
            </a:r>
          </a:p>
          <a:p>
            <a:r>
              <a:rPr lang="en-US" dirty="0"/>
              <a:t> Introduced Convolution layers and pooling layers.</a:t>
            </a:r>
          </a:p>
          <a:p>
            <a:r>
              <a:rPr lang="en-US" dirty="0"/>
              <a:t>Widely used to identify handwritten numbers on checks.</a:t>
            </a:r>
          </a:p>
        </p:txBody>
      </p:sp>
    </p:spTree>
    <p:extLst>
      <p:ext uri="{BB962C8B-B14F-4D97-AF65-F5344CB8AC3E}">
        <p14:creationId xmlns:p14="http://schemas.microsoft.com/office/powerpoint/2010/main" val="188944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066D-B0FB-4571-BA60-C2065FD28A70}"/>
              </a:ext>
            </a:extLst>
          </p:cNvPr>
          <p:cNvSpPr>
            <a:spLocks noGrp="1"/>
          </p:cNvSpPr>
          <p:nvPr>
            <p:ph type="title"/>
          </p:nvPr>
        </p:nvSpPr>
        <p:spPr/>
        <p:txBody>
          <a:bodyPr/>
          <a:lstStyle/>
          <a:p>
            <a:r>
              <a:rPr lang="en-US" dirty="0"/>
              <a:t>CNN Advantages</a:t>
            </a:r>
          </a:p>
        </p:txBody>
      </p:sp>
      <p:sp>
        <p:nvSpPr>
          <p:cNvPr id="3" name="Content Placeholder 2">
            <a:extLst>
              <a:ext uri="{FF2B5EF4-FFF2-40B4-BE49-F238E27FC236}">
                <a16:creationId xmlns:a16="http://schemas.microsoft.com/office/drawing/2014/main" id="{2558A3BE-3BCF-4EE2-8F54-93D920769B2B}"/>
              </a:ext>
            </a:extLst>
          </p:cNvPr>
          <p:cNvSpPr>
            <a:spLocks noGrp="1"/>
          </p:cNvSpPr>
          <p:nvPr>
            <p:ph idx="1"/>
          </p:nvPr>
        </p:nvSpPr>
        <p:spPr/>
        <p:txBody>
          <a:bodyPr vert="horz" lIns="91440" tIns="45720" rIns="91440" bIns="45720" rtlCol="0" anchor="t">
            <a:normAutofit/>
          </a:bodyPr>
          <a:lstStyle/>
          <a:p>
            <a:r>
              <a:rPr lang="en-US" dirty="0"/>
              <a:t>Use relatively little pre-processing compared to other image classification algorithms.</a:t>
            </a:r>
          </a:p>
          <a:p>
            <a:r>
              <a:rPr lang="en-US" dirty="0"/>
              <a:t>Not restricted to visual perception- processing tasks include: voice recognition and natural language processing.</a:t>
            </a:r>
          </a:p>
          <a:p>
            <a:r>
              <a:rPr lang="en-US" dirty="0"/>
              <a:t>Have managed to achieve superhuman performance on some complex visual tasks. </a:t>
            </a:r>
          </a:p>
        </p:txBody>
      </p:sp>
    </p:spTree>
    <p:extLst>
      <p:ext uri="{BB962C8B-B14F-4D97-AF65-F5344CB8AC3E}">
        <p14:creationId xmlns:p14="http://schemas.microsoft.com/office/powerpoint/2010/main" val="262592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7F15-E2BC-49FE-BCB2-882E0EC76133}"/>
              </a:ext>
            </a:extLst>
          </p:cNvPr>
          <p:cNvSpPr>
            <a:spLocks noGrp="1"/>
          </p:cNvSpPr>
          <p:nvPr>
            <p:ph type="title"/>
          </p:nvPr>
        </p:nvSpPr>
        <p:spPr/>
        <p:txBody>
          <a:bodyPr/>
          <a:lstStyle/>
          <a:p>
            <a:r>
              <a:rPr lang="en-US" dirty="0"/>
              <a:t>Partially connected layers</a:t>
            </a:r>
          </a:p>
        </p:txBody>
      </p:sp>
      <p:sp>
        <p:nvSpPr>
          <p:cNvPr id="3" name="Content Placeholder 2">
            <a:extLst>
              <a:ext uri="{FF2B5EF4-FFF2-40B4-BE49-F238E27FC236}">
                <a16:creationId xmlns:a16="http://schemas.microsoft.com/office/drawing/2014/main" id="{A8B66C3D-8964-4AE7-AB42-143211BA5F83}"/>
              </a:ext>
            </a:extLst>
          </p:cNvPr>
          <p:cNvSpPr>
            <a:spLocks noGrp="1"/>
          </p:cNvSpPr>
          <p:nvPr>
            <p:ph idx="1"/>
          </p:nvPr>
        </p:nvSpPr>
        <p:spPr/>
        <p:txBody>
          <a:bodyPr vert="horz" lIns="91440" tIns="45720" rIns="91440" bIns="45720" rtlCol="0" anchor="t">
            <a:normAutofit/>
          </a:bodyPr>
          <a:lstStyle/>
          <a:p>
            <a:r>
              <a:rPr lang="en-US" dirty="0"/>
              <a:t>CNN's are more efficient for image recognition than regular fully-connected deep neural networks by providing 'partially connected layers'.</a:t>
            </a:r>
          </a:p>
          <a:p>
            <a:r>
              <a:rPr lang="en-US" dirty="0"/>
              <a:t>Consider a fully connected network where a 100x100 pixel image contains 10,000 pixels each connected to 1,000 first layer neurons yields 10,000,000 connections.</a:t>
            </a:r>
          </a:p>
          <a:p>
            <a:r>
              <a:rPr lang="en-US" dirty="0"/>
              <a:t>3X these connections if you want to process the RGB components of the image separately.</a:t>
            </a:r>
          </a:p>
          <a:p>
            <a:endParaRPr lang="en-US" dirty="0"/>
          </a:p>
        </p:txBody>
      </p:sp>
    </p:spTree>
    <p:extLst>
      <p:ext uri="{BB962C8B-B14F-4D97-AF65-F5344CB8AC3E}">
        <p14:creationId xmlns:p14="http://schemas.microsoft.com/office/powerpoint/2010/main" val="350360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D20C-2EDE-4E29-885C-1C52DB11ACAD}"/>
              </a:ext>
            </a:extLst>
          </p:cNvPr>
          <p:cNvSpPr>
            <a:spLocks noGrp="1"/>
          </p:cNvSpPr>
          <p:nvPr>
            <p:ph type="title"/>
          </p:nvPr>
        </p:nvSpPr>
        <p:spPr/>
        <p:txBody>
          <a:bodyPr/>
          <a:lstStyle/>
          <a:p>
            <a:r>
              <a:rPr lang="en-US" dirty="0"/>
              <a:t>convolution</a:t>
            </a:r>
          </a:p>
        </p:txBody>
      </p:sp>
      <p:sp>
        <p:nvSpPr>
          <p:cNvPr id="3" name="Content Placeholder 2">
            <a:extLst>
              <a:ext uri="{FF2B5EF4-FFF2-40B4-BE49-F238E27FC236}">
                <a16:creationId xmlns:a16="http://schemas.microsoft.com/office/drawing/2014/main" id="{D2D80F3D-6869-460B-9B4C-C4E58B79DE52}"/>
              </a:ext>
            </a:extLst>
          </p:cNvPr>
          <p:cNvSpPr>
            <a:spLocks noGrp="1"/>
          </p:cNvSpPr>
          <p:nvPr>
            <p:ph idx="1"/>
          </p:nvPr>
        </p:nvSpPr>
        <p:spPr/>
        <p:txBody>
          <a:bodyPr vert="horz" lIns="91440" tIns="45720" rIns="91440" bIns="45720" rtlCol="0" anchor="t">
            <a:normAutofit/>
          </a:bodyPr>
          <a:lstStyle/>
          <a:p>
            <a:r>
              <a:rPr lang="en-US" dirty="0"/>
              <a:t>Convolution – A convolution is an integral that expresses the amount of overlap of one function 'g' as it is shifted over another function 'f'. It therefore "blends" one function with another. </a:t>
            </a:r>
          </a:p>
          <a:p>
            <a:r>
              <a:rPr lang="en-US" dirty="0"/>
              <a:t>Commonly used in signal processing.</a:t>
            </a:r>
          </a:p>
        </p:txBody>
      </p:sp>
    </p:spTree>
    <p:extLst>
      <p:ext uri="{BB962C8B-B14F-4D97-AF65-F5344CB8AC3E}">
        <p14:creationId xmlns:p14="http://schemas.microsoft.com/office/powerpoint/2010/main" val="3177025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Circuit</vt:lpstr>
      <vt:lpstr>Convolutional Neural Networks</vt:lpstr>
      <vt:lpstr>The perception preprocessor</vt:lpstr>
      <vt:lpstr>Studying the Visual cortex</vt:lpstr>
      <vt:lpstr>Local Receptive Field</vt:lpstr>
      <vt:lpstr>neocognition</vt:lpstr>
      <vt:lpstr>Convolution</vt:lpstr>
      <vt:lpstr>CNN Advantages</vt:lpstr>
      <vt:lpstr>Partially connected layers</vt:lpstr>
      <vt:lpstr>convolution</vt:lpstr>
      <vt:lpstr>Signal processing</vt:lpstr>
      <vt:lpstr>CNN processing is different</vt:lpstr>
      <vt:lpstr>Two dimensional neural configuration</vt:lpstr>
      <vt:lpstr>Convolution Kernel (Filter)</vt:lpstr>
      <vt:lpstr>Receptive field and filter</vt:lpstr>
      <vt:lpstr>Feature map</vt:lpstr>
      <vt:lpstr>Stacking feature maps</vt:lpstr>
      <vt:lpstr>Feature layers – Facial recognition</vt:lpstr>
      <vt:lpstr>Hidden CNN layers - transportation</vt:lpstr>
      <vt:lpstr>Zero padding</vt:lpstr>
      <vt:lpstr>Zero padding - advantages</vt:lpstr>
      <vt:lpstr>rgb</vt:lpstr>
      <vt:lpstr>stride</vt:lpstr>
      <vt:lpstr>Stride in two dimensions</vt:lpstr>
      <vt:lpstr>padding</vt:lpstr>
      <vt:lpstr>Cnn memory pressure</vt:lpstr>
      <vt:lpstr>Pooling layer</vt:lpstr>
      <vt:lpstr>Pooling 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10</cp:revision>
  <dcterms:created xsi:type="dcterms:W3CDTF">2014-08-26T23:43:54Z</dcterms:created>
  <dcterms:modified xsi:type="dcterms:W3CDTF">2018-03-13T23:48:36Z</dcterms:modified>
</cp:coreProperties>
</file>