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263" r:id="rId3"/>
    <p:sldId id="264" r:id="rId4"/>
    <p:sldId id="257" r:id="rId5"/>
    <p:sldId id="293" r:id="rId6"/>
    <p:sldId id="258" r:id="rId7"/>
    <p:sldId id="260" r:id="rId8"/>
    <p:sldId id="261" r:id="rId9"/>
    <p:sldId id="265" r:id="rId10"/>
    <p:sldId id="268" r:id="rId11"/>
    <p:sldId id="267" r:id="rId12"/>
    <p:sldId id="269" r:id="rId13"/>
    <p:sldId id="271" r:id="rId14"/>
    <p:sldId id="272" r:id="rId15"/>
    <p:sldId id="273" r:id="rId16"/>
    <p:sldId id="274" r:id="rId17"/>
    <p:sldId id="275" r:id="rId18"/>
    <p:sldId id="294" r:id="rId19"/>
    <p:sldId id="278" r:id="rId20"/>
    <p:sldId id="295" r:id="rId21"/>
    <p:sldId id="296" r:id="rId22"/>
    <p:sldId id="297" r:id="rId23"/>
    <p:sldId id="282" r:id="rId24"/>
    <p:sldId id="285" r:id="rId25"/>
    <p:sldId id="289" r:id="rId26"/>
    <p:sldId id="284" r:id="rId27"/>
    <p:sldId id="283" r:id="rId28"/>
    <p:sldId id="288" r:id="rId29"/>
    <p:sldId id="302" r:id="rId30"/>
    <p:sldId id="287" r:id="rId31"/>
    <p:sldId id="286" r:id="rId32"/>
    <p:sldId id="298" r:id="rId33"/>
    <p:sldId id="299" r:id="rId34"/>
    <p:sldId id="301" r:id="rId35"/>
    <p:sldId id="291" r:id="rId36"/>
    <p:sldId id="303" r:id="rId37"/>
    <p:sldId id="292" r:id="rId38"/>
    <p:sldId id="304" r:id="rId39"/>
    <p:sldId id="276" r:id="rId40"/>
    <p:sldId id="270" r:id="rId41"/>
    <p:sldId id="262" r:id="rId42"/>
    <p:sldId id="281" r:id="rId43"/>
    <p:sldId id="277" r:id="rId44"/>
    <p:sldId id="300" r:id="rId45"/>
    <p:sldId id="280" r:id="rId46"/>
    <p:sldId id="27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ne olafsen" userId="e5f59384b4ca89d9" providerId="Windows Live" clId="Web-{E15BE8E2-D8D9-4B2E-83C7-759648ABA9D6}"/>
    <pc:docChg chg="addSld modSld modSection">
      <pc:chgData name="gene olafsen" userId="e5f59384b4ca89d9" providerId="Windows Live" clId="Web-{E15BE8E2-D8D9-4B2E-83C7-759648ABA9D6}" dt="2017-10-10T20:35:32.306" v="663"/>
      <pc:docMkLst>
        <pc:docMk/>
      </pc:docMkLst>
      <pc:sldChg chg="addSp modSp">
        <pc:chgData name="gene olafsen" userId="e5f59384b4ca89d9" providerId="Windows Live" clId="Web-{E15BE8E2-D8D9-4B2E-83C7-759648ABA9D6}" dt="2017-10-10T20:18:36.765" v="252"/>
        <pc:sldMkLst>
          <pc:docMk/>
          <pc:sldMk cId="3892463838" sldId="286"/>
        </pc:sldMkLst>
        <pc:spChg chg="add mod">
          <ac:chgData name="gene olafsen" userId="e5f59384b4ca89d9" providerId="Windows Live" clId="Web-{E15BE8E2-D8D9-4B2E-83C7-759648ABA9D6}" dt="2017-10-10T20:18:36.765" v="252"/>
          <ac:spMkLst>
            <pc:docMk/>
            <pc:sldMk cId="3892463838" sldId="286"/>
            <ac:spMk id="4" creationId="{510F0A73-A386-4CA5-AEB5-B6F473BF7A73}"/>
          </ac:spMkLst>
        </pc:spChg>
      </pc:sldChg>
      <pc:sldChg chg="modSp">
        <pc:chgData name="gene olafsen" userId="e5f59384b4ca89d9" providerId="Windows Live" clId="Web-{E15BE8E2-D8D9-4B2E-83C7-759648ABA9D6}" dt="2017-10-10T20:16:07.853" v="158"/>
        <pc:sldMkLst>
          <pc:docMk/>
          <pc:sldMk cId="603286713" sldId="287"/>
        </pc:sldMkLst>
        <pc:spChg chg="mod">
          <ac:chgData name="gene olafsen" userId="e5f59384b4ca89d9" providerId="Windows Live" clId="Web-{E15BE8E2-D8D9-4B2E-83C7-759648ABA9D6}" dt="2017-10-10T20:16:07.853" v="158"/>
          <ac:spMkLst>
            <pc:docMk/>
            <pc:sldMk cId="603286713" sldId="287"/>
            <ac:spMk id="2" creationId="{00000000-0000-0000-0000-000000000000}"/>
          </ac:spMkLst>
        </pc:spChg>
      </pc:sldChg>
      <pc:sldChg chg="addSp delSp modSp add replId">
        <pc:chgData name="gene olafsen" userId="e5f59384b4ca89d9" providerId="Windows Live" clId="Web-{E15BE8E2-D8D9-4B2E-83C7-759648ABA9D6}" dt="2017-10-10T20:15:40.791" v="151"/>
        <pc:sldMkLst>
          <pc:docMk/>
          <pc:sldMk cId="3306056544" sldId="302"/>
        </pc:sldMkLst>
        <pc:spChg chg="mod">
          <ac:chgData name="gene olafsen" userId="e5f59384b4ca89d9" providerId="Windows Live" clId="Web-{E15BE8E2-D8D9-4B2E-83C7-759648ABA9D6}" dt="2017-10-10T20:15:40.791" v="151"/>
          <ac:spMkLst>
            <pc:docMk/>
            <pc:sldMk cId="3306056544" sldId="302"/>
            <ac:spMk id="2" creationId="{00000000-0000-0000-0000-000000000000}"/>
          </ac:spMkLst>
        </pc:spChg>
        <pc:spChg chg="mod">
          <ac:chgData name="gene olafsen" userId="e5f59384b4ca89d9" providerId="Windows Live" clId="Web-{E15BE8E2-D8D9-4B2E-83C7-759648ABA9D6}" dt="2017-10-10T20:15:11.805" v="148"/>
          <ac:spMkLst>
            <pc:docMk/>
            <pc:sldMk cId="3306056544" sldId="302"/>
            <ac:spMk id="4" creationId="{00000000-0000-0000-0000-000000000000}"/>
          </ac:spMkLst>
        </pc:spChg>
        <pc:spChg chg="del">
          <ac:chgData name="gene olafsen" userId="e5f59384b4ca89d9" providerId="Windows Live" clId="Web-{E15BE8E2-D8D9-4B2E-83C7-759648ABA9D6}" dt="2017-10-10T20:12:58.058" v="44"/>
          <ac:spMkLst>
            <pc:docMk/>
            <pc:sldMk cId="3306056544" sldId="302"/>
            <ac:spMk id="6" creationId="{00000000-0000-0000-0000-000000000000}"/>
          </ac:spMkLst>
        </pc:spChg>
        <pc:spChg chg="del">
          <ac:chgData name="gene olafsen" userId="e5f59384b4ca89d9" providerId="Windows Live" clId="Web-{E15BE8E2-D8D9-4B2E-83C7-759648ABA9D6}" dt="2017-10-10T20:12:57.010" v="43"/>
          <ac:spMkLst>
            <pc:docMk/>
            <pc:sldMk cId="3306056544" sldId="302"/>
            <ac:spMk id="7" creationId="{00000000-0000-0000-0000-000000000000}"/>
          </ac:spMkLst>
        </pc:spChg>
        <pc:spChg chg="del">
          <ac:chgData name="gene olafsen" userId="e5f59384b4ca89d9" providerId="Windows Live" clId="Web-{E15BE8E2-D8D9-4B2E-83C7-759648ABA9D6}" dt="2017-10-10T20:13:01.265" v="45"/>
          <ac:spMkLst>
            <pc:docMk/>
            <pc:sldMk cId="3306056544" sldId="302"/>
            <ac:spMk id="8" creationId="{00000000-0000-0000-0000-000000000000}"/>
          </ac:spMkLst>
        </pc:spChg>
        <pc:spChg chg="del">
          <ac:chgData name="gene olafsen" userId="e5f59384b4ca89d9" providerId="Windows Live" clId="Web-{E15BE8E2-D8D9-4B2E-83C7-759648ABA9D6}" dt="2017-10-10T20:12:46.123" v="37"/>
          <ac:spMkLst>
            <pc:docMk/>
            <pc:sldMk cId="3306056544" sldId="302"/>
            <ac:spMk id="9" creationId="{00000000-0000-0000-0000-000000000000}"/>
          </ac:spMkLst>
        </pc:spChg>
        <pc:spChg chg="del">
          <ac:chgData name="gene olafsen" userId="e5f59384b4ca89d9" providerId="Windows Live" clId="Web-{E15BE8E2-D8D9-4B2E-83C7-759648ABA9D6}" dt="2017-10-10T20:13:02.329" v="46"/>
          <ac:spMkLst>
            <pc:docMk/>
            <pc:sldMk cId="3306056544" sldId="302"/>
            <ac:spMk id="10" creationId="{00000000-0000-0000-0000-000000000000}"/>
          </ac:spMkLst>
        </pc:spChg>
        <pc:spChg chg="del">
          <ac:chgData name="gene olafsen" userId="e5f59384b4ca89d9" providerId="Windows Live" clId="Web-{E15BE8E2-D8D9-4B2E-83C7-759648ABA9D6}" dt="2017-10-10T20:12:38.301" v="32"/>
          <ac:spMkLst>
            <pc:docMk/>
            <pc:sldMk cId="3306056544" sldId="302"/>
            <ac:spMk id="11" creationId="{00000000-0000-0000-0000-000000000000}"/>
          </ac:spMkLst>
        </pc:spChg>
        <pc:spChg chg="del">
          <ac:chgData name="gene olafsen" userId="e5f59384b4ca89d9" providerId="Windows Live" clId="Web-{E15BE8E2-D8D9-4B2E-83C7-759648ABA9D6}" dt="2017-10-10T20:13:04.722" v="48"/>
          <ac:spMkLst>
            <pc:docMk/>
            <pc:sldMk cId="3306056544" sldId="302"/>
            <ac:spMk id="12" creationId="{00000000-0000-0000-0000-000000000000}"/>
          </ac:spMkLst>
        </pc:spChg>
        <pc:spChg chg="del">
          <ac:chgData name="gene olafsen" userId="e5f59384b4ca89d9" providerId="Windows Live" clId="Web-{E15BE8E2-D8D9-4B2E-83C7-759648ABA9D6}" dt="2017-10-10T20:12:47.171" v="38"/>
          <ac:spMkLst>
            <pc:docMk/>
            <pc:sldMk cId="3306056544" sldId="302"/>
            <ac:spMk id="14" creationId="{00000000-0000-0000-0000-000000000000}"/>
          </ac:spMkLst>
        </pc:spChg>
        <pc:spChg chg="del">
          <ac:chgData name="gene olafsen" userId="e5f59384b4ca89d9" providerId="Windows Live" clId="Web-{E15BE8E2-D8D9-4B2E-83C7-759648ABA9D6}" dt="2017-10-10T20:12:39.443" v="34"/>
          <ac:spMkLst>
            <pc:docMk/>
            <pc:sldMk cId="3306056544" sldId="302"/>
            <ac:spMk id="15" creationId="{00000000-0000-0000-0000-000000000000}"/>
          </ac:spMkLst>
        </pc:spChg>
        <pc:spChg chg="del">
          <ac:chgData name="gene olafsen" userId="e5f59384b4ca89d9" providerId="Windows Live" clId="Web-{E15BE8E2-D8D9-4B2E-83C7-759648ABA9D6}" dt="2017-10-10T20:12:49.501" v="40"/>
          <ac:spMkLst>
            <pc:docMk/>
            <pc:sldMk cId="3306056544" sldId="302"/>
            <ac:spMk id="16" creationId="{00000000-0000-0000-0000-000000000000}"/>
          </ac:spMkLst>
        </pc:spChg>
        <pc:spChg chg="del">
          <ac:chgData name="gene olafsen" userId="e5f59384b4ca89d9" providerId="Windows Live" clId="Web-{E15BE8E2-D8D9-4B2E-83C7-759648ABA9D6}" dt="2017-10-10T20:13:03.486" v="47"/>
          <ac:spMkLst>
            <pc:docMk/>
            <pc:sldMk cId="3306056544" sldId="302"/>
            <ac:spMk id="17" creationId="{00000000-0000-0000-0000-000000000000}"/>
          </ac:spMkLst>
        </pc:spChg>
        <pc:spChg chg="del">
          <ac:chgData name="gene olafsen" userId="e5f59384b4ca89d9" providerId="Windows Live" clId="Web-{E15BE8E2-D8D9-4B2E-83C7-759648ABA9D6}" dt="2017-10-10T20:12:37.316" v="31"/>
          <ac:spMkLst>
            <pc:docMk/>
            <pc:sldMk cId="3306056544" sldId="302"/>
            <ac:spMk id="18" creationId="{00000000-0000-0000-0000-000000000000}"/>
          </ac:spMkLst>
        </pc:spChg>
        <pc:spChg chg="del">
          <ac:chgData name="gene olafsen" userId="e5f59384b4ca89d9" providerId="Windows Live" clId="Web-{E15BE8E2-D8D9-4B2E-83C7-759648ABA9D6}" dt="2017-10-10T20:12:36.565" v="30"/>
          <ac:spMkLst>
            <pc:docMk/>
            <pc:sldMk cId="3306056544" sldId="302"/>
            <ac:spMk id="19" creationId="{00000000-0000-0000-0000-000000000000}"/>
          </ac:spMkLst>
        </pc:spChg>
        <pc:spChg chg="del mod">
          <ac:chgData name="gene olafsen" userId="e5f59384b4ca89d9" providerId="Windows Live" clId="Web-{E15BE8E2-D8D9-4B2E-83C7-759648ABA9D6}" dt="2017-10-10T20:12:34.719" v="28"/>
          <ac:spMkLst>
            <pc:docMk/>
            <pc:sldMk cId="3306056544" sldId="302"/>
            <ac:spMk id="20" creationId="{00000000-0000-0000-0000-000000000000}"/>
          </ac:spMkLst>
        </pc:spChg>
        <pc:spChg chg="del">
          <ac:chgData name="gene olafsen" userId="e5f59384b4ca89d9" providerId="Windows Live" clId="Web-{E15BE8E2-D8D9-4B2E-83C7-759648ABA9D6}" dt="2017-10-10T20:12:38.849" v="33"/>
          <ac:spMkLst>
            <pc:docMk/>
            <pc:sldMk cId="3306056544" sldId="302"/>
            <ac:spMk id="21" creationId="{00000000-0000-0000-0000-000000000000}"/>
          </ac:spMkLst>
        </pc:spChg>
        <pc:spChg chg="del">
          <ac:chgData name="gene olafsen" userId="e5f59384b4ca89d9" providerId="Windows Live" clId="Web-{E15BE8E2-D8D9-4B2E-83C7-759648ABA9D6}" dt="2017-10-10T20:12:48.657" v="39"/>
          <ac:spMkLst>
            <pc:docMk/>
            <pc:sldMk cId="3306056544" sldId="302"/>
            <ac:spMk id="22" creationId="{00000000-0000-0000-0000-000000000000}"/>
          </ac:spMkLst>
        </pc:spChg>
        <pc:spChg chg="del">
          <ac:chgData name="gene olafsen" userId="e5f59384b4ca89d9" providerId="Windows Live" clId="Web-{E15BE8E2-D8D9-4B2E-83C7-759648ABA9D6}" dt="2017-10-10T20:12:35.657" v="29"/>
          <ac:spMkLst>
            <pc:docMk/>
            <pc:sldMk cId="3306056544" sldId="302"/>
            <ac:spMk id="23" creationId="{00000000-0000-0000-0000-000000000000}"/>
          </ac:spMkLst>
        </pc:spChg>
        <pc:spChg chg="del">
          <ac:chgData name="gene olafsen" userId="e5f59384b4ca89d9" providerId="Windows Live" clId="Web-{E15BE8E2-D8D9-4B2E-83C7-759648ABA9D6}" dt="2017-10-10T20:13:06.020" v="49"/>
          <ac:spMkLst>
            <pc:docMk/>
            <pc:sldMk cId="3306056544" sldId="302"/>
            <ac:spMk id="24" creationId="{00000000-0000-0000-0000-000000000000}"/>
          </ac:spMkLst>
        </pc:spChg>
        <pc:cxnChg chg="add del">
          <ac:chgData name="gene olafsen" userId="e5f59384b4ca89d9" providerId="Windows Live" clId="Web-{E15BE8E2-D8D9-4B2E-83C7-759648ABA9D6}" dt="2017-10-10T20:12:52.599" v="42"/>
          <ac:cxnSpMkLst>
            <pc:docMk/>
            <pc:sldMk cId="3306056544" sldId="302"/>
            <ac:cxnSpMk id="13" creationId="{00000000-0000-0000-0000-000000000000}"/>
          </ac:cxnSpMkLst>
        </pc:cxnChg>
      </pc:sldChg>
      <pc:sldChg chg="modSp new">
        <pc:chgData name="gene olafsen" userId="e5f59384b4ca89d9" providerId="Windows Live" clId="Web-{E15BE8E2-D8D9-4B2E-83C7-759648ABA9D6}" dt="2017-10-10T20:33:59.581" v="587"/>
        <pc:sldMkLst>
          <pc:docMk/>
          <pc:sldMk cId="1786557244" sldId="303"/>
        </pc:sldMkLst>
        <pc:spChg chg="mod">
          <ac:chgData name="gene olafsen" userId="e5f59384b4ca89d9" providerId="Windows Live" clId="Web-{E15BE8E2-D8D9-4B2E-83C7-759648ABA9D6}" dt="2017-10-10T20:26:21.929" v="265"/>
          <ac:spMkLst>
            <pc:docMk/>
            <pc:sldMk cId="1786557244" sldId="303"/>
            <ac:spMk id="2" creationId="{47F24C36-A163-4E00-B6CF-2BD786707E7A}"/>
          </ac:spMkLst>
        </pc:spChg>
        <pc:spChg chg="mod">
          <ac:chgData name="gene olafsen" userId="e5f59384b4ca89d9" providerId="Windows Live" clId="Web-{E15BE8E2-D8D9-4B2E-83C7-759648ABA9D6}" dt="2017-10-10T20:33:59.581" v="587"/>
          <ac:spMkLst>
            <pc:docMk/>
            <pc:sldMk cId="1786557244" sldId="303"/>
            <ac:spMk id="3" creationId="{3F58D8BB-EEB5-4133-9965-52CE161F40F8}"/>
          </ac:spMkLst>
        </pc:spChg>
      </pc:sldChg>
      <pc:sldChg chg="modSp new">
        <pc:chgData name="gene olafsen" userId="e5f59384b4ca89d9" providerId="Windows Live" clId="Web-{E15BE8E2-D8D9-4B2E-83C7-759648ABA9D6}" dt="2017-10-10T20:35:31.431" v="661"/>
        <pc:sldMkLst>
          <pc:docMk/>
          <pc:sldMk cId="122378951" sldId="304"/>
        </pc:sldMkLst>
        <pc:spChg chg="mod">
          <ac:chgData name="gene olafsen" userId="e5f59384b4ca89d9" providerId="Windows Live" clId="Web-{E15BE8E2-D8D9-4B2E-83C7-759648ABA9D6}" dt="2017-10-10T20:32:03.733" v="505"/>
          <ac:spMkLst>
            <pc:docMk/>
            <pc:sldMk cId="122378951" sldId="304"/>
            <ac:spMk id="2" creationId="{FE878EB9-CC51-44E3-8EB5-10ADC3F3AB6C}"/>
          </ac:spMkLst>
        </pc:spChg>
        <pc:spChg chg="mod">
          <ac:chgData name="gene olafsen" userId="e5f59384b4ca89d9" providerId="Windows Live" clId="Web-{E15BE8E2-D8D9-4B2E-83C7-759648ABA9D6}" dt="2017-10-10T20:35:31.431" v="661"/>
          <ac:spMkLst>
            <pc:docMk/>
            <pc:sldMk cId="122378951" sldId="304"/>
            <ac:spMk id="3" creationId="{8D46E4FA-9228-4F03-B86B-5F6C84AAAFA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668C7F-502D-4C21-890C-FF2E7853547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9534B3A5-4DF4-49D4-BEC3-5D38E7F34FC6}">
      <dgm:prSet phldrT="[Text]"/>
      <dgm:spPr/>
      <dgm:t>
        <a:bodyPr/>
        <a:lstStyle/>
        <a:p>
          <a:r>
            <a:rPr lang="en-US" dirty="0"/>
            <a:t>Traditional Code</a:t>
          </a:r>
        </a:p>
      </dgm:t>
    </dgm:pt>
    <dgm:pt modelId="{276985D9-B235-4B3F-9474-5B3C26ADCFAF}" type="parTrans" cxnId="{82EEEEC3-C835-4BE5-A551-DAA8561FE1FD}">
      <dgm:prSet/>
      <dgm:spPr/>
      <dgm:t>
        <a:bodyPr/>
        <a:lstStyle/>
        <a:p>
          <a:endParaRPr lang="en-US"/>
        </a:p>
      </dgm:t>
    </dgm:pt>
    <dgm:pt modelId="{0DCA8C9A-E45A-4176-9B22-5842BFC3C6B3}" type="sibTrans" cxnId="{82EEEEC3-C835-4BE5-A551-DAA8561FE1FD}">
      <dgm:prSet/>
      <dgm:spPr/>
      <dgm:t>
        <a:bodyPr/>
        <a:lstStyle/>
        <a:p>
          <a:endParaRPr lang="en-US"/>
        </a:p>
      </dgm:t>
    </dgm:pt>
    <dgm:pt modelId="{2460A1CD-062E-4B33-B8BF-72CA474B0D55}">
      <dgm:prSet phldrT="[Text]"/>
      <dgm:spPr/>
      <dgm:t>
        <a:bodyPr/>
        <a:lstStyle/>
        <a:p>
          <a:r>
            <a:rPr lang="en-US" dirty="0"/>
            <a:t>Write Program</a:t>
          </a:r>
        </a:p>
      </dgm:t>
    </dgm:pt>
    <dgm:pt modelId="{CAF3C50D-9F54-4A05-95E0-85F2E3C004FC}" type="parTrans" cxnId="{6096EBB2-B58F-4837-9DE8-D6298B4C9412}">
      <dgm:prSet/>
      <dgm:spPr/>
      <dgm:t>
        <a:bodyPr/>
        <a:lstStyle/>
        <a:p>
          <a:endParaRPr lang="en-US"/>
        </a:p>
      </dgm:t>
    </dgm:pt>
    <dgm:pt modelId="{00D661AA-3A1E-45E2-B808-7C6F98026FC3}" type="sibTrans" cxnId="{6096EBB2-B58F-4837-9DE8-D6298B4C9412}">
      <dgm:prSet/>
      <dgm:spPr/>
      <dgm:t>
        <a:bodyPr/>
        <a:lstStyle/>
        <a:p>
          <a:endParaRPr lang="en-US"/>
        </a:p>
      </dgm:t>
    </dgm:pt>
    <dgm:pt modelId="{19318DBB-DFC5-4D87-AB88-6103AC3DA480}">
      <dgm:prSet phldrT="[Text]"/>
      <dgm:spPr/>
      <dgm:t>
        <a:bodyPr/>
        <a:lstStyle/>
        <a:p>
          <a:r>
            <a:rPr lang="en-US" dirty="0"/>
            <a:t>Write Rules</a:t>
          </a:r>
        </a:p>
      </dgm:t>
    </dgm:pt>
    <dgm:pt modelId="{53C826CF-26A3-44BA-A934-E462F28B5715}" type="parTrans" cxnId="{6FA49614-D924-4A56-9410-BB702D65A9E1}">
      <dgm:prSet/>
      <dgm:spPr/>
      <dgm:t>
        <a:bodyPr/>
        <a:lstStyle/>
        <a:p>
          <a:endParaRPr lang="en-US"/>
        </a:p>
      </dgm:t>
    </dgm:pt>
    <dgm:pt modelId="{77767090-E1B7-4B43-AE1C-DFD632519683}" type="sibTrans" cxnId="{6FA49614-D924-4A56-9410-BB702D65A9E1}">
      <dgm:prSet/>
      <dgm:spPr/>
      <dgm:t>
        <a:bodyPr/>
        <a:lstStyle/>
        <a:p>
          <a:endParaRPr lang="en-US"/>
        </a:p>
      </dgm:t>
    </dgm:pt>
    <dgm:pt modelId="{738FE0FA-2A35-453E-8D84-668D9ACDC6AB}">
      <dgm:prSet phldrT="[Text]"/>
      <dgm:spPr/>
      <dgm:t>
        <a:bodyPr/>
        <a:lstStyle/>
        <a:p>
          <a:r>
            <a:rPr lang="en-US" dirty="0"/>
            <a:t>Deploy</a:t>
          </a:r>
        </a:p>
      </dgm:t>
    </dgm:pt>
    <dgm:pt modelId="{B6A869A2-38B1-4F08-BE2C-10088E98DFE2}" type="parTrans" cxnId="{29F55376-9B46-4538-B141-8A1C5A2A327C}">
      <dgm:prSet/>
      <dgm:spPr/>
      <dgm:t>
        <a:bodyPr/>
        <a:lstStyle/>
        <a:p>
          <a:endParaRPr lang="en-US"/>
        </a:p>
      </dgm:t>
    </dgm:pt>
    <dgm:pt modelId="{6973497C-FD05-4647-A838-661DEB0E9B68}" type="sibTrans" cxnId="{29F55376-9B46-4538-B141-8A1C5A2A327C}">
      <dgm:prSet/>
      <dgm:spPr/>
      <dgm:t>
        <a:bodyPr/>
        <a:lstStyle/>
        <a:p>
          <a:endParaRPr lang="en-US"/>
        </a:p>
      </dgm:t>
    </dgm:pt>
    <dgm:pt modelId="{6AC55381-EF3C-464E-AD17-CA703C417892}">
      <dgm:prSet phldrT="[Text]"/>
      <dgm:spPr/>
      <dgm:t>
        <a:bodyPr/>
        <a:lstStyle/>
        <a:p>
          <a:r>
            <a:rPr lang="en-US" dirty="0"/>
            <a:t>Machine Learning#1</a:t>
          </a:r>
        </a:p>
      </dgm:t>
    </dgm:pt>
    <dgm:pt modelId="{320CB05A-D59F-49A4-BD18-1BF45357EB91}" type="parTrans" cxnId="{E542C9F1-1846-44F7-A79E-DCF2848F350B}">
      <dgm:prSet/>
      <dgm:spPr/>
      <dgm:t>
        <a:bodyPr/>
        <a:lstStyle/>
        <a:p>
          <a:endParaRPr lang="en-US"/>
        </a:p>
      </dgm:t>
    </dgm:pt>
    <dgm:pt modelId="{0F7D9132-7502-4C28-90E8-6D8D7BA59B52}" type="sibTrans" cxnId="{E542C9F1-1846-44F7-A79E-DCF2848F350B}">
      <dgm:prSet/>
      <dgm:spPr/>
      <dgm:t>
        <a:bodyPr/>
        <a:lstStyle/>
        <a:p>
          <a:endParaRPr lang="en-US"/>
        </a:p>
      </dgm:t>
    </dgm:pt>
    <dgm:pt modelId="{C158AA53-D914-48C4-A41A-F299B55BE5D2}">
      <dgm:prSet phldrT="[Text]"/>
      <dgm:spPr/>
      <dgm:t>
        <a:bodyPr/>
        <a:lstStyle/>
        <a:p>
          <a:r>
            <a:rPr lang="en-US" dirty="0"/>
            <a:t>Write Program</a:t>
          </a:r>
        </a:p>
      </dgm:t>
    </dgm:pt>
    <dgm:pt modelId="{BA16A893-F7E6-4C59-B1D5-6454783DC474}" type="parTrans" cxnId="{A0247C60-239D-42F8-8901-8CAB00AE7F49}">
      <dgm:prSet/>
      <dgm:spPr/>
      <dgm:t>
        <a:bodyPr/>
        <a:lstStyle/>
        <a:p>
          <a:endParaRPr lang="en-US"/>
        </a:p>
      </dgm:t>
    </dgm:pt>
    <dgm:pt modelId="{0D1ADCF4-FD26-4FE3-9226-D23BD8C63552}" type="sibTrans" cxnId="{A0247C60-239D-42F8-8901-8CAB00AE7F49}">
      <dgm:prSet/>
      <dgm:spPr/>
      <dgm:t>
        <a:bodyPr/>
        <a:lstStyle/>
        <a:p>
          <a:endParaRPr lang="en-US"/>
        </a:p>
      </dgm:t>
    </dgm:pt>
    <dgm:pt modelId="{AF921037-3A67-434C-8659-E76F64A27AD7}">
      <dgm:prSet phldrT="[Text]"/>
      <dgm:spPr/>
      <dgm:t>
        <a:bodyPr/>
        <a:lstStyle/>
        <a:p>
          <a:r>
            <a:rPr lang="en-US" dirty="0"/>
            <a:t>Train Model</a:t>
          </a:r>
        </a:p>
      </dgm:t>
    </dgm:pt>
    <dgm:pt modelId="{9E6B7EA2-EBAB-49EE-BD1D-1F4F79EB49B2}" type="parTrans" cxnId="{D46DE55F-9F07-48D8-B014-CD7BF798B7DF}">
      <dgm:prSet/>
      <dgm:spPr/>
      <dgm:t>
        <a:bodyPr/>
        <a:lstStyle/>
        <a:p>
          <a:endParaRPr lang="en-US"/>
        </a:p>
      </dgm:t>
    </dgm:pt>
    <dgm:pt modelId="{391B5FA5-CDAE-4101-98DF-B5F48176121C}" type="sibTrans" cxnId="{D46DE55F-9F07-48D8-B014-CD7BF798B7DF}">
      <dgm:prSet/>
      <dgm:spPr/>
      <dgm:t>
        <a:bodyPr/>
        <a:lstStyle/>
        <a:p>
          <a:endParaRPr lang="en-US"/>
        </a:p>
      </dgm:t>
    </dgm:pt>
    <dgm:pt modelId="{96EAF914-49E9-4104-80BA-E6D71D89B9EC}">
      <dgm:prSet phldrT="[Text]"/>
      <dgm:spPr/>
      <dgm:t>
        <a:bodyPr/>
        <a:lstStyle/>
        <a:p>
          <a:r>
            <a:rPr lang="en-US" dirty="0"/>
            <a:t>Deploy</a:t>
          </a:r>
        </a:p>
      </dgm:t>
    </dgm:pt>
    <dgm:pt modelId="{00CC7CFA-054A-4A5A-BE00-4E3F7E2963D1}" type="parTrans" cxnId="{835794D4-DB12-4366-A814-B57CB410EF0D}">
      <dgm:prSet/>
      <dgm:spPr/>
      <dgm:t>
        <a:bodyPr/>
        <a:lstStyle/>
        <a:p>
          <a:endParaRPr lang="en-US"/>
        </a:p>
      </dgm:t>
    </dgm:pt>
    <dgm:pt modelId="{CB8677B9-FDE2-421B-82F2-6BE143CDF3A6}" type="sibTrans" cxnId="{835794D4-DB12-4366-A814-B57CB410EF0D}">
      <dgm:prSet/>
      <dgm:spPr/>
      <dgm:t>
        <a:bodyPr/>
        <a:lstStyle/>
        <a:p>
          <a:endParaRPr lang="en-US"/>
        </a:p>
      </dgm:t>
    </dgm:pt>
    <dgm:pt modelId="{1DC80AB5-11A0-4BA9-98EF-5B9FA0862D25}">
      <dgm:prSet phldrT="[Text]"/>
      <dgm:spPr/>
      <dgm:t>
        <a:bodyPr/>
        <a:lstStyle/>
        <a:p>
          <a:r>
            <a:rPr lang="en-US" sz="3400" dirty="0"/>
            <a:t>Machine Learning#2</a:t>
          </a:r>
        </a:p>
      </dgm:t>
    </dgm:pt>
    <dgm:pt modelId="{D0DE29BC-82AA-4ED2-AC57-48CE6094537F}" type="parTrans" cxnId="{98D3872B-BF07-45FF-9C10-BC6E428EDF47}">
      <dgm:prSet/>
      <dgm:spPr/>
    </dgm:pt>
    <dgm:pt modelId="{B4012058-665A-49C4-9207-181CECC7EA13}" type="sibTrans" cxnId="{98D3872B-BF07-45FF-9C10-BC6E428EDF47}">
      <dgm:prSet/>
      <dgm:spPr/>
    </dgm:pt>
    <dgm:pt modelId="{3276B43A-504B-4C7C-AB4C-AA0E310B78CF}">
      <dgm:prSet phldrT="[Text]"/>
      <dgm:spPr/>
      <dgm:t>
        <a:bodyPr/>
        <a:lstStyle/>
        <a:p>
          <a:r>
            <a:rPr lang="en-US" sz="2600" dirty="0"/>
            <a:t>Write Program</a:t>
          </a:r>
        </a:p>
      </dgm:t>
    </dgm:pt>
    <dgm:pt modelId="{0787BCEC-2778-46B4-B4A7-701AA7F2EF47}" type="parTrans" cxnId="{7CA59DA9-EAEF-4149-9734-FCE9764EFDAD}">
      <dgm:prSet/>
      <dgm:spPr/>
    </dgm:pt>
    <dgm:pt modelId="{8818C590-2F06-4498-BBD6-4EF99E7B0C72}" type="sibTrans" cxnId="{7CA59DA9-EAEF-4149-9734-FCE9764EFDAD}">
      <dgm:prSet/>
      <dgm:spPr/>
    </dgm:pt>
    <dgm:pt modelId="{A8D2E37D-5DB2-4F35-803C-174B4674F857}">
      <dgm:prSet phldrT="[Text]"/>
      <dgm:spPr/>
      <dgm:t>
        <a:bodyPr/>
        <a:lstStyle/>
        <a:p>
          <a:r>
            <a:rPr lang="en-US" sz="2600" dirty="0"/>
            <a:t>Train Model</a:t>
          </a:r>
        </a:p>
      </dgm:t>
    </dgm:pt>
    <dgm:pt modelId="{F6FE31B1-F196-477A-BCC9-412D2A69D388}" type="parTrans" cxnId="{96826587-7454-43BB-B173-D35DA5412A32}">
      <dgm:prSet/>
      <dgm:spPr/>
    </dgm:pt>
    <dgm:pt modelId="{A6F9516A-A7E6-4C7B-8876-EDC604806669}" type="sibTrans" cxnId="{96826587-7454-43BB-B173-D35DA5412A32}">
      <dgm:prSet/>
      <dgm:spPr/>
    </dgm:pt>
    <dgm:pt modelId="{5D144571-0793-448E-8C40-8632E9450A9F}">
      <dgm:prSet phldrT="[Text]"/>
      <dgm:spPr/>
      <dgm:t>
        <a:bodyPr/>
        <a:lstStyle/>
        <a:p>
          <a:r>
            <a:rPr lang="en-US" sz="2600" dirty="0"/>
            <a:t>Deploy</a:t>
          </a:r>
        </a:p>
      </dgm:t>
    </dgm:pt>
    <dgm:pt modelId="{554A1FD8-F8C5-492F-817A-DE60EF403977}" type="parTrans" cxnId="{B9213065-6AD7-4ADE-ABCB-2F2E811F3C9D}">
      <dgm:prSet/>
      <dgm:spPr/>
    </dgm:pt>
    <dgm:pt modelId="{F4F946DF-E6AA-4AB0-A3E7-597C5629BC34}" type="sibTrans" cxnId="{B9213065-6AD7-4ADE-ABCB-2F2E811F3C9D}">
      <dgm:prSet/>
      <dgm:spPr/>
    </dgm:pt>
    <dgm:pt modelId="{B115100C-4E50-47F3-B567-DA15AABA99FE}">
      <dgm:prSet phldrT="[Text]"/>
      <dgm:spPr/>
      <dgm:t>
        <a:bodyPr/>
        <a:lstStyle/>
        <a:p>
          <a:r>
            <a:rPr lang="en-US" sz="2600" dirty="0"/>
            <a:t>Reinforced Learning</a:t>
          </a:r>
        </a:p>
      </dgm:t>
    </dgm:pt>
    <dgm:pt modelId="{F88FA8DB-9562-42CA-A02C-ED709E3AB16D}" type="parTrans" cxnId="{968B7D57-5922-4263-82AC-33B8B0577487}">
      <dgm:prSet/>
      <dgm:spPr/>
    </dgm:pt>
    <dgm:pt modelId="{6339F604-B7CE-436F-815C-0E21A05312E1}" type="sibTrans" cxnId="{968B7D57-5922-4263-82AC-33B8B0577487}">
      <dgm:prSet/>
      <dgm:spPr/>
    </dgm:pt>
    <dgm:pt modelId="{6E4877DC-304C-43B4-9F4F-E85AF16E83CE}" type="pres">
      <dgm:prSet presAssocID="{2B668C7F-502D-4C21-890C-FF2E78535476}" presName="Name0" presStyleCnt="0">
        <dgm:presLayoutVars>
          <dgm:chPref val="3"/>
          <dgm:dir/>
          <dgm:animLvl val="lvl"/>
          <dgm:resizeHandles/>
        </dgm:presLayoutVars>
      </dgm:prSet>
      <dgm:spPr/>
    </dgm:pt>
    <dgm:pt modelId="{DB65EF66-DC1A-4160-80B1-269B27F8808B}" type="pres">
      <dgm:prSet presAssocID="{9534B3A5-4DF4-49D4-BEC3-5D38E7F34FC6}" presName="horFlow" presStyleCnt="0"/>
      <dgm:spPr/>
    </dgm:pt>
    <dgm:pt modelId="{531A504B-A4EA-4E14-8827-6E3AFAAB5EB1}" type="pres">
      <dgm:prSet presAssocID="{9534B3A5-4DF4-49D4-BEC3-5D38E7F34FC6}" presName="bigChev" presStyleLbl="node1" presStyleIdx="0" presStyleCnt="3"/>
      <dgm:spPr/>
    </dgm:pt>
    <dgm:pt modelId="{D36C9081-09A5-45A9-9C32-E1164AD2CB7C}" type="pres">
      <dgm:prSet presAssocID="{CAF3C50D-9F54-4A05-95E0-85F2E3C004FC}" presName="parTrans" presStyleCnt="0"/>
      <dgm:spPr/>
    </dgm:pt>
    <dgm:pt modelId="{2F4E9D93-566F-4028-AFFF-FE976D11E1EB}" type="pres">
      <dgm:prSet presAssocID="{2460A1CD-062E-4B33-B8BF-72CA474B0D55}" presName="node" presStyleLbl="alignAccFollowNode1" presStyleIdx="0" presStyleCnt="10">
        <dgm:presLayoutVars>
          <dgm:bulletEnabled val="1"/>
        </dgm:presLayoutVars>
      </dgm:prSet>
      <dgm:spPr/>
    </dgm:pt>
    <dgm:pt modelId="{13E29AB1-5B35-4D15-A59A-11C883C36DDF}" type="pres">
      <dgm:prSet presAssocID="{00D661AA-3A1E-45E2-B808-7C6F98026FC3}" presName="sibTrans" presStyleCnt="0"/>
      <dgm:spPr/>
    </dgm:pt>
    <dgm:pt modelId="{B956897C-40CB-459F-AF17-E47FE7E1CB55}" type="pres">
      <dgm:prSet presAssocID="{19318DBB-DFC5-4D87-AB88-6103AC3DA480}" presName="node" presStyleLbl="alignAccFollowNode1" presStyleIdx="1" presStyleCnt="10">
        <dgm:presLayoutVars>
          <dgm:bulletEnabled val="1"/>
        </dgm:presLayoutVars>
      </dgm:prSet>
      <dgm:spPr/>
    </dgm:pt>
    <dgm:pt modelId="{E5D7C42E-5B03-478E-9B6C-05FFB5050A95}" type="pres">
      <dgm:prSet presAssocID="{77767090-E1B7-4B43-AE1C-DFD632519683}" presName="sibTrans" presStyleCnt="0"/>
      <dgm:spPr/>
    </dgm:pt>
    <dgm:pt modelId="{9E643AB6-C7C3-4ED6-9EE2-951D9922D928}" type="pres">
      <dgm:prSet presAssocID="{738FE0FA-2A35-453E-8D84-668D9ACDC6AB}" presName="node" presStyleLbl="alignAccFollowNode1" presStyleIdx="2" presStyleCnt="10">
        <dgm:presLayoutVars>
          <dgm:bulletEnabled val="1"/>
        </dgm:presLayoutVars>
      </dgm:prSet>
      <dgm:spPr/>
    </dgm:pt>
    <dgm:pt modelId="{9B0516BF-3EB0-4C3B-9773-946F874E66CA}" type="pres">
      <dgm:prSet presAssocID="{9534B3A5-4DF4-49D4-BEC3-5D38E7F34FC6}" presName="vSp" presStyleCnt="0"/>
      <dgm:spPr/>
    </dgm:pt>
    <dgm:pt modelId="{253BC560-7794-42C8-9FED-1122EFF82D8C}" type="pres">
      <dgm:prSet presAssocID="{6AC55381-EF3C-464E-AD17-CA703C417892}" presName="horFlow" presStyleCnt="0"/>
      <dgm:spPr/>
    </dgm:pt>
    <dgm:pt modelId="{B83559EA-5A00-4F89-94E3-A0093C8CC0E1}" type="pres">
      <dgm:prSet presAssocID="{6AC55381-EF3C-464E-AD17-CA703C417892}" presName="bigChev" presStyleLbl="node1" presStyleIdx="1" presStyleCnt="3"/>
      <dgm:spPr/>
    </dgm:pt>
    <dgm:pt modelId="{378F70EA-205D-40CD-811A-E309DF9BA9F6}" type="pres">
      <dgm:prSet presAssocID="{BA16A893-F7E6-4C59-B1D5-6454783DC474}" presName="parTrans" presStyleCnt="0"/>
      <dgm:spPr/>
    </dgm:pt>
    <dgm:pt modelId="{5C0448EB-437C-4341-8F98-1E1EE384E64C}" type="pres">
      <dgm:prSet presAssocID="{C158AA53-D914-48C4-A41A-F299B55BE5D2}" presName="node" presStyleLbl="alignAccFollowNode1" presStyleIdx="3" presStyleCnt="10">
        <dgm:presLayoutVars>
          <dgm:bulletEnabled val="1"/>
        </dgm:presLayoutVars>
      </dgm:prSet>
      <dgm:spPr/>
    </dgm:pt>
    <dgm:pt modelId="{C545785D-C2AB-453D-91C5-4A784BC656B4}" type="pres">
      <dgm:prSet presAssocID="{0D1ADCF4-FD26-4FE3-9226-D23BD8C63552}" presName="sibTrans" presStyleCnt="0"/>
      <dgm:spPr/>
    </dgm:pt>
    <dgm:pt modelId="{71FCB8FB-0F14-49D2-83AC-516EE25DCCBA}" type="pres">
      <dgm:prSet presAssocID="{AF921037-3A67-434C-8659-E76F64A27AD7}" presName="node" presStyleLbl="alignAccFollowNode1" presStyleIdx="4" presStyleCnt="10">
        <dgm:presLayoutVars>
          <dgm:bulletEnabled val="1"/>
        </dgm:presLayoutVars>
      </dgm:prSet>
      <dgm:spPr/>
    </dgm:pt>
    <dgm:pt modelId="{3C43121E-FD20-493E-95D9-010487147F12}" type="pres">
      <dgm:prSet presAssocID="{391B5FA5-CDAE-4101-98DF-B5F48176121C}" presName="sibTrans" presStyleCnt="0"/>
      <dgm:spPr/>
    </dgm:pt>
    <dgm:pt modelId="{AD8D39E6-B24F-4B27-8A92-48C25C0E90D7}" type="pres">
      <dgm:prSet presAssocID="{96EAF914-49E9-4104-80BA-E6D71D89B9EC}" presName="node" presStyleLbl="alignAccFollowNode1" presStyleIdx="5" presStyleCnt="10">
        <dgm:presLayoutVars>
          <dgm:bulletEnabled val="1"/>
        </dgm:presLayoutVars>
      </dgm:prSet>
      <dgm:spPr/>
    </dgm:pt>
    <dgm:pt modelId="{7C64094D-2B59-4EE8-B7BF-81EF4B4AC99F}" type="pres">
      <dgm:prSet presAssocID="{6AC55381-EF3C-464E-AD17-CA703C417892}" presName="vSp" presStyleCnt="0"/>
      <dgm:spPr/>
    </dgm:pt>
    <dgm:pt modelId="{92491A4D-E3FA-4743-BF6B-44C6A6B3479B}" type="pres">
      <dgm:prSet presAssocID="{1DC80AB5-11A0-4BA9-98EF-5B9FA0862D25}" presName="horFlow" presStyleCnt="0"/>
      <dgm:spPr/>
    </dgm:pt>
    <dgm:pt modelId="{15CA5FB4-DD52-403C-9D3A-18B8D7F82F30}" type="pres">
      <dgm:prSet presAssocID="{1DC80AB5-11A0-4BA9-98EF-5B9FA0862D25}" presName="bigChev" presStyleLbl="node1" presStyleIdx="2" presStyleCnt="3"/>
      <dgm:spPr/>
    </dgm:pt>
    <dgm:pt modelId="{D1B3314E-DB8E-4A11-AF37-942970333712}" type="pres">
      <dgm:prSet presAssocID="{0787BCEC-2778-46B4-B4A7-701AA7F2EF47}" presName="parTrans" presStyleCnt="0"/>
      <dgm:spPr/>
    </dgm:pt>
    <dgm:pt modelId="{D24A864A-BF5F-4B7A-BA2C-36C55FD860EB}" type="pres">
      <dgm:prSet presAssocID="{3276B43A-504B-4C7C-AB4C-AA0E310B78CF}" presName="node" presStyleLbl="alignAccFollowNode1" presStyleIdx="6" presStyleCnt="10">
        <dgm:presLayoutVars>
          <dgm:bulletEnabled val="1"/>
        </dgm:presLayoutVars>
      </dgm:prSet>
      <dgm:spPr/>
    </dgm:pt>
    <dgm:pt modelId="{20B02930-D950-4C42-A5E0-A03BE74C6CC7}" type="pres">
      <dgm:prSet presAssocID="{8818C590-2F06-4498-BBD6-4EF99E7B0C72}" presName="sibTrans" presStyleCnt="0"/>
      <dgm:spPr/>
    </dgm:pt>
    <dgm:pt modelId="{EDD2B440-49FB-43FE-B422-A4AF5E4A378A}" type="pres">
      <dgm:prSet presAssocID="{A8D2E37D-5DB2-4F35-803C-174B4674F857}" presName="node" presStyleLbl="alignAccFollowNode1" presStyleIdx="7" presStyleCnt="10">
        <dgm:presLayoutVars>
          <dgm:bulletEnabled val="1"/>
        </dgm:presLayoutVars>
      </dgm:prSet>
      <dgm:spPr/>
    </dgm:pt>
    <dgm:pt modelId="{0DEFF19B-60EA-4196-9DC5-471C2F8B50AE}" type="pres">
      <dgm:prSet presAssocID="{A6F9516A-A7E6-4C7B-8876-EDC604806669}" presName="sibTrans" presStyleCnt="0"/>
      <dgm:spPr/>
    </dgm:pt>
    <dgm:pt modelId="{F4DC0682-7B64-4934-BF84-8A068321E168}" type="pres">
      <dgm:prSet presAssocID="{5D144571-0793-448E-8C40-8632E9450A9F}" presName="node" presStyleLbl="alignAccFollowNode1" presStyleIdx="8" presStyleCnt="10">
        <dgm:presLayoutVars>
          <dgm:bulletEnabled val="1"/>
        </dgm:presLayoutVars>
      </dgm:prSet>
      <dgm:spPr/>
    </dgm:pt>
    <dgm:pt modelId="{32216899-4521-4230-8E58-F7FCEBD40FA0}" type="pres">
      <dgm:prSet presAssocID="{F4F946DF-E6AA-4AB0-A3E7-597C5629BC34}" presName="sibTrans" presStyleCnt="0"/>
      <dgm:spPr/>
    </dgm:pt>
    <dgm:pt modelId="{61F5A28B-019C-4EA2-8892-9387E049733D}" type="pres">
      <dgm:prSet presAssocID="{B115100C-4E50-47F3-B567-DA15AABA99FE}" presName="node" presStyleLbl="alignAccFollowNode1" presStyleIdx="9" presStyleCnt="10">
        <dgm:presLayoutVars>
          <dgm:bulletEnabled val="1"/>
        </dgm:presLayoutVars>
      </dgm:prSet>
      <dgm:spPr/>
    </dgm:pt>
  </dgm:ptLst>
  <dgm:cxnLst>
    <dgm:cxn modelId="{EC275F08-392A-4E8F-BF16-657DAF78C160}" type="presOf" srcId="{2460A1CD-062E-4B33-B8BF-72CA474B0D55}" destId="{2F4E9D93-566F-4028-AFFF-FE976D11E1EB}" srcOrd="0" destOrd="0" presId="urn:microsoft.com/office/officeart/2005/8/layout/lProcess3"/>
    <dgm:cxn modelId="{02422B0C-567D-4349-ACAA-35C3430BB125}" type="presOf" srcId="{C158AA53-D914-48C4-A41A-F299B55BE5D2}" destId="{5C0448EB-437C-4341-8F98-1E1EE384E64C}" srcOrd="0" destOrd="0" presId="urn:microsoft.com/office/officeart/2005/8/layout/lProcess3"/>
    <dgm:cxn modelId="{6FA49614-D924-4A56-9410-BB702D65A9E1}" srcId="{9534B3A5-4DF4-49D4-BEC3-5D38E7F34FC6}" destId="{19318DBB-DFC5-4D87-AB88-6103AC3DA480}" srcOrd="1" destOrd="0" parTransId="{53C826CF-26A3-44BA-A934-E462F28B5715}" sibTransId="{77767090-E1B7-4B43-AE1C-DFD632519683}"/>
    <dgm:cxn modelId="{A7F2731F-AA22-4E9F-880A-30DE01EA3A40}" type="presOf" srcId="{6AC55381-EF3C-464E-AD17-CA703C417892}" destId="{B83559EA-5A00-4F89-94E3-A0093C8CC0E1}" srcOrd="0" destOrd="0" presId="urn:microsoft.com/office/officeart/2005/8/layout/lProcess3"/>
    <dgm:cxn modelId="{5988CB27-02A4-4CA6-8D63-979268516E34}" type="presOf" srcId="{3276B43A-504B-4C7C-AB4C-AA0E310B78CF}" destId="{D24A864A-BF5F-4B7A-BA2C-36C55FD860EB}" srcOrd="0" destOrd="0" presId="urn:microsoft.com/office/officeart/2005/8/layout/lProcess3"/>
    <dgm:cxn modelId="{98D3872B-BF07-45FF-9C10-BC6E428EDF47}" srcId="{2B668C7F-502D-4C21-890C-FF2E78535476}" destId="{1DC80AB5-11A0-4BA9-98EF-5B9FA0862D25}" srcOrd="2" destOrd="0" parTransId="{D0DE29BC-82AA-4ED2-AC57-48CE6094537F}" sibTransId="{B4012058-665A-49C4-9207-181CECC7EA13}"/>
    <dgm:cxn modelId="{D46DE55F-9F07-48D8-B014-CD7BF798B7DF}" srcId="{6AC55381-EF3C-464E-AD17-CA703C417892}" destId="{AF921037-3A67-434C-8659-E76F64A27AD7}" srcOrd="1" destOrd="0" parTransId="{9E6B7EA2-EBAB-49EE-BD1D-1F4F79EB49B2}" sibTransId="{391B5FA5-CDAE-4101-98DF-B5F48176121C}"/>
    <dgm:cxn modelId="{A0247C60-239D-42F8-8901-8CAB00AE7F49}" srcId="{6AC55381-EF3C-464E-AD17-CA703C417892}" destId="{C158AA53-D914-48C4-A41A-F299B55BE5D2}" srcOrd="0" destOrd="0" parTransId="{BA16A893-F7E6-4C59-B1D5-6454783DC474}" sibTransId="{0D1ADCF4-FD26-4FE3-9226-D23BD8C63552}"/>
    <dgm:cxn modelId="{B9213065-6AD7-4ADE-ABCB-2F2E811F3C9D}" srcId="{1DC80AB5-11A0-4BA9-98EF-5B9FA0862D25}" destId="{5D144571-0793-448E-8C40-8632E9450A9F}" srcOrd="2" destOrd="0" parTransId="{554A1FD8-F8C5-492F-817A-DE60EF403977}" sibTransId="{F4F946DF-E6AA-4AB0-A3E7-597C5629BC34}"/>
    <dgm:cxn modelId="{47873C53-D0D7-42C1-8FDA-1E91817AEACB}" type="presOf" srcId="{96EAF914-49E9-4104-80BA-E6D71D89B9EC}" destId="{AD8D39E6-B24F-4B27-8A92-48C25C0E90D7}" srcOrd="0" destOrd="0" presId="urn:microsoft.com/office/officeart/2005/8/layout/lProcess3"/>
    <dgm:cxn modelId="{2FBD1C54-464E-40A3-AC0B-6B26FAEE470E}" type="presOf" srcId="{5D144571-0793-448E-8C40-8632E9450A9F}" destId="{F4DC0682-7B64-4934-BF84-8A068321E168}" srcOrd="0" destOrd="0" presId="urn:microsoft.com/office/officeart/2005/8/layout/lProcess3"/>
    <dgm:cxn modelId="{29F55376-9B46-4538-B141-8A1C5A2A327C}" srcId="{9534B3A5-4DF4-49D4-BEC3-5D38E7F34FC6}" destId="{738FE0FA-2A35-453E-8D84-668D9ACDC6AB}" srcOrd="2" destOrd="0" parTransId="{B6A869A2-38B1-4F08-BE2C-10088E98DFE2}" sibTransId="{6973497C-FD05-4647-A838-661DEB0E9B68}"/>
    <dgm:cxn modelId="{968B7D57-5922-4263-82AC-33B8B0577487}" srcId="{1DC80AB5-11A0-4BA9-98EF-5B9FA0862D25}" destId="{B115100C-4E50-47F3-B567-DA15AABA99FE}" srcOrd="3" destOrd="0" parTransId="{F88FA8DB-9562-42CA-A02C-ED709E3AB16D}" sibTransId="{6339F604-B7CE-436F-815C-0E21A05312E1}"/>
    <dgm:cxn modelId="{378B2282-3CC6-4448-80C8-DD146DCD5475}" type="presOf" srcId="{B115100C-4E50-47F3-B567-DA15AABA99FE}" destId="{61F5A28B-019C-4EA2-8892-9387E049733D}" srcOrd="0" destOrd="0" presId="urn:microsoft.com/office/officeart/2005/8/layout/lProcess3"/>
    <dgm:cxn modelId="{96826587-7454-43BB-B173-D35DA5412A32}" srcId="{1DC80AB5-11A0-4BA9-98EF-5B9FA0862D25}" destId="{A8D2E37D-5DB2-4F35-803C-174B4674F857}" srcOrd="1" destOrd="0" parTransId="{F6FE31B1-F196-477A-BCC9-412D2A69D388}" sibTransId="{A6F9516A-A7E6-4C7B-8876-EDC604806669}"/>
    <dgm:cxn modelId="{56E688A9-A865-418B-8027-148BEDEE49A7}" type="presOf" srcId="{AF921037-3A67-434C-8659-E76F64A27AD7}" destId="{71FCB8FB-0F14-49D2-83AC-516EE25DCCBA}" srcOrd="0" destOrd="0" presId="urn:microsoft.com/office/officeart/2005/8/layout/lProcess3"/>
    <dgm:cxn modelId="{7CA59DA9-EAEF-4149-9734-FCE9764EFDAD}" srcId="{1DC80AB5-11A0-4BA9-98EF-5B9FA0862D25}" destId="{3276B43A-504B-4C7C-AB4C-AA0E310B78CF}" srcOrd="0" destOrd="0" parTransId="{0787BCEC-2778-46B4-B4A7-701AA7F2EF47}" sibTransId="{8818C590-2F06-4498-BBD6-4EF99E7B0C72}"/>
    <dgm:cxn modelId="{945A89AC-F5B3-4FEC-A20B-7645EE51743A}" type="presOf" srcId="{738FE0FA-2A35-453E-8D84-668D9ACDC6AB}" destId="{9E643AB6-C7C3-4ED6-9EE2-951D9922D928}" srcOrd="0" destOrd="0" presId="urn:microsoft.com/office/officeart/2005/8/layout/lProcess3"/>
    <dgm:cxn modelId="{6096EBB2-B58F-4837-9DE8-D6298B4C9412}" srcId="{9534B3A5-4DF4-49D4-BEC3-5D38E7F34FC6}" destId="{2460A1CD-062E-4B33-B8BF-72CA474B0D55}" srcOrd="0" destOrd="0" parTransId="{CAF3C50D-9F54-4A05-95E0-85F2E3C004FC}" sibTransId="{00D661AA-3A1E-45E2-B808-7C6F98026FC3}"/>
    <dgm:cxn modelId="{7C7731C1-7D56-49AE-996B-F11767F8A29E}" type="presOf" srcId="{2B668C7F-502D-4C21-890C-FF2E78535476}" destId="{6E4877DC-304C-43B4-9F4F-E85AF16E83CE}" srcOrd="0" destOrd="0" presId="urn:microsoft.com/office/officeart/2005/8/layout/lProcess3"/>
    <dgm:cxn modelId="{82EEEEC3-C835-4BE5-A551-DAA8561FE1FD}" srcId="{2B668C7F-502D-4C21-890C-FF2E78535476}" destId="{9534B3A5-4DF4-49D4-BEC3-5D38E7F34FC6}" srcOrd="0" destOrd="0" parTransId="{276985D9-B235-4B3F-9474-5B3C26ADCFAF}" sibTransId="{0DCA8C9A-E45A-4176-9B22-5842BFC3C6B3}"/>
    <dgm:cxn modelId="{E73CC0CF-5AE5-4D76-BF96-2DAEA22C28FC}" type="presOf" srcId="{19318DBB-DFC5-4D87-AB88-6103AC3DA480}" destId="{B956897C-40CB-459F-AF17-E47FE7E1CB55}" srcOrd="0" destOrd="0" presId="urn:microsoft.com/office/officeart/2005/8/layout/lProcess3"/>
    <dgm:cxn modelId="{835794D4-DB12-4366-A814-B57CB410EF0D}" srcId="{6AC55381-EF3C-464E-AD17-CA703C417892}" destId="{96EAF914-49E9-4104-80BA-E6D71D89B9EC}" srcOrd="2" destOrd="0" parTransId="{00CC7CFA-054A-4A5A-BE00-4E3F7E2963D1}" sibTransId="{CB8677B9-FDE2-421B-82F2-6BE143CDF3A6}"/>
    <dgm:cxn modelId="{5E6E2EDA-FDEF-4EFA-90EC-CA5EC2AB22AD}" type="presOf" srcId="{9534B3A5-4DF4-49D4-BEC3-5D38E7F34FC6}" destId="{531A504B-A4EA-4E14-8827-6E3AFAAB5EB1}" srcOrd="0" destOrd="0" presId="urn:microsoft.com/office/officeart/2005/8/layout/lProcess3"/>
    <dgm:cxn modelId="{9A11F3F0-1304-4A89-8BB3-BFDFF3966CA1}" type="presOf" srcId="{A8D2E37D-5DB2-4F35-803C-174B4674F857}" destId="{EDD2B440-49FB-43FE-B422-A4AF5E4A378A}" srcOrd="0" destOrd="0" presId="urn:microsoft.com/office/officeart/2005/8/layout/lProcess3"/>
    <dgm:cxn modelId="{E542C9F1-1846-44F7-A79E-DCF2848F350B}" srcId="{2B668C7F-502D-4C21-890C-FF2E78535476}" destId="{6AC55381-EF3C-464E-AD17-CA703C417892}" srcOrd="1" destOrd="0" parTransId="{320CB05A-D59F-49A4-BD18-1BF45357EB91}" sibTransId="{0F7D9132-7502-4C28-90E8-6D8D7BA59B52}"/>
    <dgm:cxn modelId="{D58902F2-F7A0-4632-98D6-C847322B0357}" type="presOf" srcId="{1DC80AB5-11A0-4BA9-98EF-5B9FA0862D25}" destId="{15CA5FB4-DD52-403C-9D3A-18B8D7F82F30}" srcOrd="0" destOrd="0" presId="urn:microsoft.com/office/officeart/2005/8/layout/lProcess3"/>
    <dgm:cxn modelId="{84082288-AD73-4BCA-B273-A49B4FD2A092}" type="presParOf" srcId="{6E4877DC-304C-43B4-9F4F-E85AF16E83CE}" destId="{DB65EF66-DC1A-4160-80B1-269B27F8808B}" srcOrd="0" destOrd="0" presId="urn:microsoft.com/office/officeart/2005/8/layout/lProcess3"/>
    <dgm:cxn modelId="{5E4D61AB-7E25-4CDB-BE93-3D00B2B04456}" type="presParOf" srcId="{DB65EF66-DC1A-4160-80B1-269B27F8808B}" destId="{531A504B-A4EA-4E14-8827-6E3AFAAB5EB1}" srcOrd="0" destOrd="0" presId="urn:microsoft.com/office/officeart/2005/8/layout/lProcess3"/>
    <dgm:cxn modelId="{71755D6F-BC81-43DC-A8E0-6FFF28337816}" type="presParOf" srcId="{DB65EF66-DC1A-4160-80B1-269B27F8808B}" destId="{D36C9081-09A5-45A9-9C32-E1164AD2CB7C}" srcOrd="1" destOrd="0" presId="urn:microsoft.com/office/officeart/2005/8/layout/lProcess3"/>
    <dgm:cxn modelId="{3728478D-E008-4B0F-8CA5-BD85B5912CDE}" type="presParOf" srcId="{DB65EF66-DC1A-4160-80B1-269B27F8808B}" destId="{2F4E9D93-566F-4028-AFFF-FE976D11E1EB}" srcOrd="2" destOrd="0" presId="urn:microsoft.com/office/officeart/2005/8/layout/lProcess3"/>
    <dgm:cxn modelId="{9F6BC2E1-3783-443E-A51D-51A12382DA03}" type="presParOf" srcId="{DB65EF66-DC1A-4160-80B1-269B27F8808B}" destId="{13E29AB1-5B35-4D15-A59A-11C883C36DDF}" srcOrd="3" destOrd="0" presId="urn:microsoft.com/office/officeart/2005/8/layout/lProcess3"/>
    <dgm:cxn modelId="{9A43F402-164F-4B53-8DD9-F2CC40CDB5BE}" type="presParOf" srcId="{DB65EF66-DC1A-4160-80B1-269B27F8808B}" destId="{B956897C-40CB-459F-AF17-E47FE7E1CB55}" srcOrd="4" destOrd="0" presId="urn:microsoft.com/office/officeart/2005/8/layout/lProcess3"/>
    <dgm:cxn modelId="{05DE391C-E5FA-4E94-8BE3-73AC239766D8}" type="presParOf" srcId="{DB65EF66-DC1A-4160-80B1-269B27F8808B}" destId="{E5D7C42E-5B03-478E-9B6C-05FFB5050A95}" srcOrd="5" destOrd="0" presId="urn:microsoft.com/office/officeart/2005/8/layout/lProcess3"/>
    <dgm:cxn modelId="{14EE42F4-2B9F-4B62-B3BF-DBE71A7A3A46}" type="presParOf" srcId="{DB65EF66-DC1A-4160-80B1-269B27F8808B}" destId="{9E643AB6-C7C3-4ED6-9EE2-951D9922D928}" srcOrd="6" destOrd="0" presId="urn:microsoft.com/office/officeart/2005/8/layout/lProcess3"/>
    <dgm:cxn modelId="{87AA89D3-6A4B-4E19-B3E5-23D408D48C53}" type="presParOf" srcId="{6E4877DC-304C-43B4-9F4F-E85AF16E83CE}" destId="{9B0516BF-3EB0-4C3B-9773-946F874E66CA}" srcOrd="1" destOrd="0" presId="urn:microsoft.com/office/officeart/2005/8/layout/lProcess3"/>
    <dgm:cxn modelId="{9F7FFCB1-8A39-4E98-99F1-3003936F4827}" type="presParOf" srcId="{6E4877DC-304C-43B4-9F4F-E85AF16E83CE}" destId="{253BC560-7794-42C8-9FED-1122EFF82D8C}" srcOrd="2" destOrd="0" presId="urn:microsoft.com/office/officeart/2005/8/layout/lProcess3"/>
    <dgm:cxn modelId="{FFC35C6C-2680-4619-8F88-B1B09F951F10}" type="presParOf" srcId="{253BC560-7794-42C8-9FED-1122EFF82D8C}" destId="{B83559EA-5A00-4F89-94E3-A0093C8CC0E1}" srcOrd="0" destOrd="0" presId="urn:microsoft.com/office/officeart/2005/8/layout/lProcess3"/>
    <dgm:cxn modelId="{C2D1AC4D-F7A5-4DB5-9F20-790369A23D85}" type="presParOf" srcId="{253BC560-7794-42C8-9FED-1122EFF82D8C}" destId="{378F70EA-205D-40CD-811A-E309DF9BA9F6}" srcOrd="1" destOrd="0" presId="urn:microsoft.com/office/officeart/2005/8/layout/lProcess3"/>
    <dgm:cxn modelId="{AEFECF86-A9E0-47D7-935A-67F98E8CD13C}" type="presParOf" srcId="{253BC560-7794-42C8-9FED-1122EFF82D8C}" destId="{5C0448EB-437C-4341-8F98-1E1EE384E64C}" srcOrd="2" destOrd="0" presId="urn:microsoft.com/office/officeart/2005/8/layout/lProcess3"/>
    <dgm:cxn modelId="{AC968A25-F269-4FCA-A108-5827437BC34C}" type="presParOf" srcId="{253BC560-7794-42C8-9FED-1122EFF82D8C}" destId="{C545785D-C2AB-453D-91C5-4A784BC656B4}" srcOrd="3" destOrd="0" presId="urn:microsoft.com/office/officeart/2005/8/layout/lProcess3"/>
    <dgm:cxn modelId="{62A81088-6EAA-4A73-B815-9F66B6F12E49}" type="presParOf" srcId="{253BC560-7794-42C8-9FED-1122EFF82D8C}" destId="{71FCB8FB-0F14-49D2-83AC-516EE25DCCBA}" srcOrd="4" destOrd="0" presId="urn:microsoft.com/office/officeart/2005/8/layout/lProcess3"/>
    <dgm:cxn modelId="{3E086B60-04B8-40A1-B966-6AF1FD15FFF8}" type="presParOf" srcId="{253BC560-7794-42C8-9FED-1122EFF82D8C}" destId="{3C43121E-FD20-493E-95D9-010487147F12}" srcOrd="5" destOrd="0" presId="urn:microsoft.com/office/officeart/2005/8/layout/lProcess3"/>
    <dgm:cxn modelId="{B776DCD7-069E-44A2-99BE-BC8D4EE59A21}" type="presParOf" srcId="{253BC560-7794-42C8-9FED-1122EFF82D8C}" destId="{AD8D39E6-B24F-4B27-8A92-48C25C0E90D7}" srcOrd="6" destOrd="0" presId="urn:microsoft.com/office/officeart/2005/8/layout/lProcess3"/>
    <dgm:cxn modelId="{37933CE1-0661-4029-90B6-477B7A89C776}" type="presParOf" srcId="{6E4877DC-304C-43B4-9F4F-E85AF16E83CE}" destId="{7C64094D-2B59-4EE8-B7BF-81EF4B4AC99F}" srcOrd="3" destOrd="0" presId="urn:microsoft.com/office/officeart/2005/8/layout/lProcess3"/>
    <dgm:cxn modelId="{B5F1F7E5-9626-4396-A534-4E21D0485781}" type="presParOf" srcId="{6E4877DC-304C-43B4-9F4F-E85AF16E83CE}" destId="{92491A4D-E3FA-4743-BF6B-44C6A6B3479B}" srcOrd="4" destOrd="0" presId="urn:microsoft.com/office/officeart/2005/8/layout/lProcess3"/>
    <dgm:cxn modelId="{5DF834C0-9FB5-4ECB-8279-48B1ED16AD5A}" type="presParOf" srcId="{92491A4D-E3FA-4743-BF6B-44C6A6B3479B}" destId="{15CA5FB4-DD52-403C-9D3A-18B8D7F82F30}" srcOrd="0" destOrd="0" presId="urn:microsoft.com/office/officeart/2005/8/layout/lProcess3"/>
    <dgm:cxn modelId="{B1819808-7379-4637-B6D7-033E406EE1DB}" type="presParOf" srcId="{92491A4D-E3FA-4743-BF6B-44C6A6B3479B}" destId="{D1B3314E-DB8E-4A11-AF37-942970333712}" srcOrd="1" destOrd="0" presId="urn:microsoft.com/office/officeart/2005/8/layout/lProcess3"/>
    <dgm:cxn modelId="{F97613E5-2252-4C68-88DE-5A5914BBCBC2}" type="presParOf" srcId="{92491A4D-E3FA-4743-BF6B-44C6A6B3479B}" destId="{D24A864A-BF5F-4B7A-BA2C-36C55FD860EB}" srcOrd="2" destOrd="0" presId="urn:microsoft.com/office/officeart/2005/8/layout/lProcess3"/>
    <dgm:cxn modelId="{4B85E6FF-FF4E-4D4C-B8F6-2AB6D80C3D7F}" type="presParOf" srcId="{92491A4D-E3FA-4743-BF6B-44C6A6B3479B}" destId="{20B02930-D950-4C42-A5E0-A03BE74C6CC7}" srcOrd="3" destOrd="0" presId="urn:microsoft.com/office/officeart/2005/8/layout/lProcess3"/>
    <dgm:cxn modelId="{C995FCF5-7870-4421-9D49-20C9AC7F214C}" type="presParOf" srcId="{92491A4D-E3FA-4743-BF6B-44C6A6B3479B}" destId="{EDD2B440-49FB-43FE-B422-A4AF5E4A378A}" srcOrd="4" destOrd="0" presId="urn:microsoft.com/office/officeart/2005/8/layout/lProcess3"/>
    <dgm:cxn modelId="{9E5F60B0-F084-4735-B1B6-77DA5EE7FC4B}" type="presParOf" srcId="{92491A4D-E3FA-4743-BF6B-44C6A6B3479B}" destId="{0DEFF19B-60EA-4196-9DC5-471C2F8B50AE}" srcOrd="5" destOrd="0" presId="urn:microsoft.com/office/officeart/2005/8/layout/lProcess3"/>
    <dgm:cxn modelId="{2A15BD0F-CEE7-4D58-80FD-916EA7A62C34}" type="presParOf" srcId="{92491A4D-E3FA-4743-BF6B-44C6A6B3479B}" destId="{F4DC0682-7B64-4934-BF84-8A068321E168}" srcOrd="6" destOrd="0" presId="urn:microsoft.com/office/officeart/2005/8/layout/lProcess3"/>
    <dgm:cxn modelId="{D6D33B0A-6F7A-4F9B-AC3B-9C4455F393A3}" type="presParOf" srcId="{92491A4D-E3FA-4743-BF6B-44C6A6B3479B}" destId="{32216899-4521-4230-8E58-F7FCEBD40FA0}" srcOrd="7" destOrd="0" presId="urn:microsoft.com/office/officeart/2005/8/layout/lProcess3"/>
    <dgm:cxn modelId="{746BB9DC-AC5D-46D5-89B6-124994DEE0C2}" type="presParOf" srcId="{92491A4D-E3FA-4743-BF6B-44C6A6B3479B}" destId="{61F5A28B-019C-4EA2-8892-9387E049733D}" srcOrd="8"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1A504B-A4EA-4E14-8827-6E3AFAAB5EB1}">
      <dsp:nvSpPr>
        <dsp:cNvPr id="0" name=""/>
        <dsp:cNvSpPr/>
      </dsp:nvSpPr>
      <dsp:spPr>
        <a:xfrm>
          <a:off x="1290" y="79638"/>
          <a:ext cx="2578075" cy="103123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kern="1200" dirty="0"/>
            <a:t>Traditional Code</a:t>
          </a:r>
        </a:p>
      </dsp:txBody>
      <dsp:txXfrm>
        <a:off x="516905" y="79638"/>
        <a:ext cx="1546845" cy="1031230"/>
      </dsp:txXfrm>
    </dsp:sp>
    <dsp:sp modelId="{2F4E9D93-566F-4028-AFFF-FE976D11E1EB}">
      <dsp:nvSpPr>
        <dsp:cNvPr id="0" name=""/>
        <dsp:cNvSpPr/>
      </dsp:nvSpPr>
      <dsp:spPr>
        <a:xfrm>
          <a:off x="2244216" y="167293"/>
          <a:ext cx="2139802" cy="855920"/>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Write Program</a:t>
          </a:r>
        </a:p>
      </dsp:txBody>
      <dsp:txXfrm>
        <a:off x="2672176" y="167293"/>
        <a:ext cx="1283882" cy="855920"/>
      </dsp:txXfrm>
    </dsp:sp>
    <dsp:sp modelId="{B956897C-40CB-459F-AF17-E47FE7E1CB55}">
      <dsp:nvSpPr>
        <dsp:cNvPr id="0" name=""/>
        <dsp:cNvSpPr/>
      </dsp:nvSpPr>
      <dsp:spPr>
        <a:xfrm>
          <a:off x="4084446" y="167293"/>
          <a:ext cx="2139802" cy="855920"/>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Write Rules</a:t>
          </a:r>
        </a:p>
      </dsp:txBody>
      <dsp:txXfrm>
        <a:off x="4512406" y="167293"/>
        <a:ext cx="1283882" cy="855920"/>
      </dsp:txXfrm>
    </dsp:sp>
    <dsp:sp modelId="{9E643AB6-C7C3-4ED6-9EE2-951D9922D928}">
      <dsp:nvSpPr>
        <dsp:cNvPr id="0" name=""/>
        <dsp:cNvSpPr/>
      </dsp:nvSpPr>
      <dsp:spPr>
        <a:xfrm>
          <a:off x="5924676" y="167293"/>
          <a:ext cx="2139802" cy="855920"/>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Deploy</a:t>
          </a:r>
        </a:p>
      </dsp:txBody>
      <dsp:txXfrm>
        <a:off x="6352636" y="167293"/>
        <a:ext cx="1283882" cy="855920"/>
      </dsp:txXfrm>
    </dsp:sp>
    <dsp:sp modelId="{B83559EA-5A00-4F89-94E3-A0093C8CC0E1}">
      <dsp:nvSpPr>
        <dsp:cNvPr id="0" name=""/>
        <dsp:cNvSpPr/>
      </dsp:nvSpPr>
      <dsp:spPr>
        <a:xfrm>
          <a:off x="1290" y="1255240"/>
          <a:ext cx="2578075" cy="103123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kern="1200" dirty="0"/>
            <a:t>Machine Learning#1</a:t>
          </a:r>
        </a:p>
      </dsp:txBody>
      <dsp:txXfrm>
        <a:off x="516905" y="1255240"/>
        <a:ext cx="1546845" cy="1031230"/>
      </dsp:txXfrm>
    </dsp:sp>
    <dsp:sp modelId="{5C0448EB-437C-4341-8F98-1E1EE384E64C}">
      <dsp:nvSpPr>
        <dsp:cNvPr id="0" name=""/>
        <dsp:cNvSpPr/>
      </dsp:nvSpPr>
      <dsp:spPr>
        <a:xfrm>
          <a:off x="2244216" y="1342895"/>
          <a:ext cx="2139802" cy="855920"/>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Write Program</a:t>
          </a:r>
        </a:p>
      </dsp:txBody>
      <dsp:txXfrm>
        <a:off x="2672176" y="1342895"/>
        <a:ext cx="1283882" cy="855920"/>
      </dsp:txXfrm>
    </dsp:sp>
    <dsp:sp modelId="{71FCB8FB-0F14-49D2-83AC-516EE25DCCBA}">
      <dsp:nvSpPr>
        <dsp:cNvPr id="0" name=""/>
        <dsp:cNvSpPr/>
      </dsp:nvSpPr>
      <dsp:spPr>
        <a:xfrm>
          <a:off x="4084446" y="1342895"/>
          <a:ext cx="2139802" cy="855920"/>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Train Model</a:t>
          </a:r>
        </a:p>
      </dsp:txBody>
      <dsp:txXfrm>
        <a:off x="4512406" y="1342895"/>
        <a:ext cx="1283882" cy="855920"/>
      </dsp:txXfrm>
    </dsp:sp>
    <dsp:sp modelId="{AD8D39E6-B24F-4B27-8A92-48C25C0E90D7}">
      <dsp:nvSpPr>
        <dsp:cNvPr id="0" name=""/>
        <dsp:cNvSpPr/>
      </dsp:nvSpPr>
      <dsp:spPr>
        <a:xfrm>
          <a:off x="5924676" y="1342895"/>
          <a:ext cx="2139802" cy="855920"/>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Deploy</a:t>
          </a:r>
        </a:p>
      </dsp:txBody>
      <dsp:txXfrm>
        <a:off x="6352636" y="1342895"/>
        <a:ext cx="1283882" cy="855920"/>
      </dsp:txXfrm>
    </dsp:sp>
    <dsp:sp modelId="{15CA5FB4-DD52-403C-9D3A-18B8D7F82F30}">
      <dsp:nvSpPr>
        <dsp:cNvPr id="0" name=""/>
        <dsp:cNvSpPr/>
      </dsp:nvSpPr>
      <dsp:spPr>
        <a:xfrm>
          <a:off x="1290" y="2430843"/>
          <a:ext cx="2578075" cy="103123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kern="1200" dirty="0"/>
            <a:t>Machine Learning#2</a:t>
          </a:r>
        </a:p>
      </dsp:txBody>
      <dsp:txXfrm>
        <a:off x="516905" y="2430843"/>
        <a:ext cx="1546845" cy="1031230"/>
      </dsp:txXfrm>
    </dsp:sp>
    <dsp:sp modelId="{D24A864A-BF5F-4B7A-BA2C-36C55FD860EB}">
      <dsp:nvSpPr>
        <dsp:cNvPr id="0" name=""/>
        <dsp:cNvSpPr/>
      </dsp:nvSpPr>
      <dsp:spPr>
        <a:xfrm>
          <a:off x="2244216" y="2518497"/>
          <a:ext cx="2139802" cy="855920"/>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Write Program</a:t>
          </a:r>
        </a:p>
      </dsp:txBody>
      <dsp:txXfrm>
        <a:off x="2672176" y="2518497"/>
        <a:ext cx="1283882" cy="855920"/>
      </dsp:txXfrm>
    </dsp:sp>
    <dsp:sp modelId="{EDD2B440-49FB-43FE-B422-A4AF5E4A378A}">
      <dsp:nvSpPr>
        <dsp:cNvPr id="0" name=""/>
        <dsp:cNvSpPr/>
      </dsp:nvSpPr>
      <dsp:spPr>
        <a:xfrm>
          <a:off x="4084446" y="2518497"/>
          <a:ext cx="2139802" cy="855920"/>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Train Model</a:t>
          </a:r>
        </a:p>
      </dsp:txBody>
      <dsp:txXfrm>
        <a:off x="4512406" y="2518497"/>
        <a:ext cx="1283882" cy="855920"/>
      </dsp:txXfrm>
    </dsp:sp>
    <dsp:sp modelId="{F4DC0682-7B64-4934-BF84-8A068321E168}">
      <dsp:nvSpPr>
        <dsp:cNvPr id="0" name=""/>
        <dsp:cNvSpPr/>
      </dsp:nvSpPr>
      <dsp:spPr>
        <a:xfrm>
          <a:off x="5924676" y="2518497"/>
          <a:ext cx="2139802" cy="855920"/>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Deploy</a:t>
          </a:r>
        </a:p>
      </dsp:txBody>
      <dsp:txXfrm>
        <a:off x="6352636" y="2518497"/>
        <a:ext cx="1283882" cy="855920"/>
      </dsp:txXfrm>
    </dsp:sp>
    <dsp:sp modelId="{61F5A28B-019C-4EA2-8892-9387E049733D}">
      <dsp:nvSpPr>
        <dsp:cNvPr id="0" name=""/>
        <dsp:cNvSpPr/>
      </dsp:nvSpPr>
      <dsp:spPr>
        <a:xfrm>
          <a:off x="7764906" y="2518497"/>
          <a:ext cx="2139802" cy="855920"/>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Reinforced Learning</a:t>
          </a:r>
        </a:p>
      </dsp:txBody>
      <dsp:txXfrm>
        <a:off x="8192866" y="2518497"/>
        <a:ext cx="1283882" cy="85592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11D35-97F9-48D6-94ED-F49B29553661}" type="datetimeFigureOut">
              <a:rPr lang="en-US"/>
              <a:t>10/11/2017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87CFF-6B42-4DCF-88F1-A9DA4233AEC9}" type="slidenum">
              <a:rPr lang="en-US"/>
              <a:t>‹#›</a:t>
            </a:fld>
            <a:endParaRPr lang="en-US"/>
          </a:p>
        </p:txBody>
      </p:sp>
    </p:spTree>
    <p:extLst>
      <p:ext uri="{BB962C8B-B14F-4D97-AF65-F5344CB8AC3E}">
        <p14:creationId xmlns:p14="http://schemas.microsoft.com/office/powerpoint/2010/main" val="175669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787CFF-6B42-4DCF-88F1-A9DA4233AEC9}" type="slidenum">
              <a:rPr lang="en-US"/>
              <a:t>18</a:t>
            </a:fld>
            <a:endParaRPr lang="en-US"/>
          </a:p>
        </p:txBody>
      </p:sp>
    </p:spTree>
    <p:extLst>
      <p:ext uri="{BB962C8B-B14F-4D97-AF65-F5344CB8AC3E}">
        <p14:creationId xmlns:p14="http://schemas.microsoft.com/office/powerpoint/2010/main" val="31675226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10/11/2017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10/11/2017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For Developers</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Semisupervised</a:t>
            </a:r>
            <a:r>
              <a:rPr lang="en-US" dirty="0"/>
              <a:t> learning</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Can accept partially </a:t>
            </a:r>
            <a:r>
              <a:rPr lang="en-US" i="1" dirty="0"/>
              <a:t>labeled</a:t>
            </a:r>
            <a:r>
              <a:rPr lang="en-US" dirty="0"/>
              <a:t> data.</a:t>
            </a:r>
          </a:p>
          <a:p>
            <a:pPr lvl="1"/>
            <a:r>
              <a:rPr lang="en-US" dirty="0"/>
              <a:t>By providing the identification of one or more data instances (</a:t>
            </a:r>
            <a:r>
              <a:rPr lang="en-US" i="1" dirty="0"/>
              <a:t>labels)</a:t>
            </a:r>
            <a:r>
              <a:rPr lang="en-US" dirty="0"/>
              <a:t> the algorithm strives to provide identification across the entire data set.</a:t>
            </a:r>
          </a:p>
          <a:p>
            <a:pPr lvl="1"/>
            <a:endParaRPr lang="en-US" dirty="0"/>
          </a:p>
        </p:txBody>
      </p:sp>
    </p:spTree>
    <p:extLst>
      <p:ext uri="{BB962C8B-B14F-4D97-AF65-F5344CB8AC3E}">
        <p14:creationId xmlns:p14="http://schemas.microsoft.com/office/powerpoint/2010/main" val="40202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Utilizes </a:t>
            </a:r>
            <a:r>
              <a:rPr lang="en-US" i="1" dirty="0"/>
              <a:t>unlabeled</a:t>
            </a:r>
            <a:r>
              <a:rPr lang="en-US" dirty="0"/>
              <a:t> training data sets. </a:t>
            </a:r>
          </a:p>
          <a:p>
            <a:pPr lvl="1"/>
            <a:r>
              <a:rPr lang="en-US" dirty="0"/>
              <a:t>The data set consists of </a:t>
            </a:r>
            <a:r>
              <a:rPr lang="en-US" i="1" dirty="0"/>
              <a:t>features</a:t>
            </a:r>
            <a:r>
              <a:rPr lang="en-US" dirty="0"/>
              <a:t> (inputs) without the anticipated answers (</a:t>
            </a:r>
            <a:r>
              <a:rPr lang="en-US" i="1" dirty="0"/>
              <a:t>labels)</a:t>
            </a:r>
            <a:r>
              <a:rPr lang="en-US" dirty="0"/>
              <a:t>.</a:t>
            </a:r>
          </a:p>
          <a:p>
            <a:pPr lvl="1"/>
            <a:endParaRPr lang="en-US" dirty="0"/>
          </a:p>
          <a:p>
            <a:r>
              <a:rPr lang="en-US" dirty="0"/>
              <a:t>Commonly used to </a:t>
            </a:r>
            <a:r>
              <a:rPr lang="en-US" i="1" dirty="0"/>
              <a:t>visualize</a:t>
            </a:r>
            <a:r>
              <a:rPr lang="en-US" dirty="0"/>
              <a:t> large complex data sets. There are algorithms that can plot the data in 2D and 3D to help (humans) identify patterns.</a:t>
            </a:r>
          </a:p>
        </p:txBody>
      </p:sp>
    </p:spTree>
    <p:extLst>
      <p:ext uri="{BB962C8B-B14F-4D97-AF65-F5344CB8AC3E}">
        <p14:creationId xmlns:p14="http://schemas.microsoft.com/office/powerpoint/2010/main" val="2020666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Reinforced learning</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A process by which the machine learning system strives to maximize reward. </a:t>
            </a:r>
          </a:p>
          <a:p>
            <a:r>
              <a:rPr lang="en-US" dirty="0"/>
              <a:t>Reinforced learning is very different from systems typically used by the other learning strategies.</a:t>
            </a:r>
          </a:p>
          <a:p>
            <a:r>
              <a:rPr lang="en-US" dirty="0"/>
              <a:t>Examples:</a:t>
            </a:r>
          </a:p>
          <a:p>
            <a:pPr lvl="1"/>
            <a:r>
              <a:rPr lang="en-US" dirty="0"/>
              <a:t>Winning at Go (AlphaGo)</a:t>
            </a:r>
          </a:p>
          <a:p>
            <a:pPr lvl="1"/>
            <a:r>
              <a:rPr lang="en-US" dirty="0"/>
              <a:t>Robot balancing (Segway, inverted pendulum)</a:t>
            </a:r>
          </a:p>
          <a:p>
            <a:pPr lvl="1"/>
            <a:r>
              <a:rPr lang="en-US" dirty="0"/>
              <a:t>Atari video game mastery</a:t>
            </a:r>
          </a:p>
        </p:txBody>
      </p:sp>
    </p:spTree>
    <p:extLst>
      <p:ext uri="{BB962C8B-B14F-4D97-AF65-F5344CB8AC3E}">
        <p14:creationId xmlns:p14="http://schemas.microsoft.com/office/powerpoint/2010/main" val="3088770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(offline) Learning</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Pros:</a:t>
            </a:r>
          </a:p>
          <a:p>
            <a:pPr lvl="1"/>
            <a:r>
              <a:rPr lang="en-US" dirty="0"/>
              <a:t>Offer 'laboratory-like' control over the training</a:t>
            </a:r>
          </a:p>
          <a:p>
            <a:pPr lvl="1"/>
            <a:r>
              <a:rPr lang="en-US" dirty="0"/>
              <a:t>Learning can be done on high powered machines</a:t>
            </a:r>
          </a:p>
          <a:p>
            <a:r>
              <a:rPr lang="en-US" dirty="0"/>
              <a:t>Cons:</a:t>
            </a:r>
          </a:p>
          <a:p>
            <a:pPr lvl="1"/>
            <a:r>
              <a:rPr lang="en-US" dirty="0"/>
              <a:t>To update the existing system must be stopped and restarted with new 'knowledge'</a:t>
            </a:r>
          </a:p>
          <a:p>
            <a:pPr lvl="1"/>
            <a:r>
              <a:rPr lang="en-US" dirty="0"/>
              <a:t>Resourcing may be an issue regarding training environments – processor, disk, network</a:t>
            </a:r>
          </a:p>
        </p:txBody>
      </p:sp>
    </p:spTree>
    <p:extLst>
      <p:ext uri="{BB962C8B-B14F-4D97-AF65-F5344CB8AC3E}">
        <p14:creationId xmlns:p14="http://schemas.microsoft.com/office/powerpoint/2010/main" val="1584715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learning</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Pros:</a:t>
            </a:r>
          </a:p>
          <a:p>
            <a:pPr lvl="1"/>
            <a:r>
              <a:rPr lang="en-US" dirty="0"/>
              <a:t>Facilitates out-of-core learning. Works on datasets that are too large to load at once.</a:t>
            </a:r>
          </a:p>
          <a:p>
            <a:r>
              <a:rPr lang="en-US" dirty="0"/>
              <a:t>Cons:</a:t>
            </a:r>
          </a:p>
          <a:p>
            <a:pPr lvl="1"/>
            <a:r>
              <a:rPr lang="en-US" dirty="0"/>
              <a:t>Bad data will degrade system outputs (E.g. Faulty sensors)</a:t>
            </a:r>
          </a:p>
        </p:txBody>
      </p:sp>
    </p:spTree>
    <p:extLst>
      <p:ext uri="{BB962C8B-B14F-4D97-AF65-F5344CB8AC3E}">
        <p14:creationId xmlns:p14="http://schemas.microsoft.com/office/powerpoint/2010/main" val="1794040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Instance-Based Learning</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Utilizes a </a:t>
            </a:r>
            <a:r>
              <a:rPr lang="en-US" i="1" dirty="0"/>
              <a:t>measure-of-similarity to compare learned attributes against new instances</a:t>
            </a:r>
          </a:p>
          <a:p>
            <a:r>
              <a:rPr lang="en-US" dirty="0"/>
              <a:t>A family of learning algorithms that, instead of performing explicit generalization, compares new problem instances with instances seen in training.</a:t>
            </a:r>
            <a:endParaRPr lang="en-US" i="1" dirty="0"/>
          </a:p>
        </p:txBody>
      </p:sp>
    </p:spTree>
    <p:extLst>
      <p:ext uri="{BB962C8B-B14F-4D97-AF65-F5344CB8AC3E}">
        <p14:creationId xmlns:p14="http://schemas.microsoft.com/office/powerpoint/2010/main" val="2591109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Model-Based Learning</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A model is built on training data from which predictions are made.</a:t>
            </a:r>
          </a:p>
          <a:p>
            <a:pPr lvl="1"/>
            <a:r>
              <a:rPr lang="en-US" dirty="0"/>
              <a:t>The developer needs to select the model</a:t>
            </a:r>
          </a:p>
          <a:p>
            <a:pPr lvl="2"/>
            <a:r>
              <a:rPr lang="en-US" dirty="0"/>
              <a:t>Linear (Line)</a:t>
            </a:r>
          </a:p>
          <a:p>
            <a:pPr lvl="2"/>
            <a:r>
              <a:rPr lang="en-US" dirty="0"/>
              <a:t>Higher degree polynomial (Curve)</a:t>
            </a:r>
          </a:p>
        </p:txBody>
      </p:sp>
    </p:spTree>
    <p:extLst>
      <p:ext uri="{BB962C8B-B14F-4D97-AF65-F5344CB8AC3E}">
        <p14:creationId xmlns:p14="http://schemas.microsoft.com/office/powerpoint/2010/main" val="1278890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Challenges </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r>
              <a:rPr lang="en-US" dirty="0"/>
              <a:t>Lack of training data – such data is prone to </a:t>
            </a:r>
            <a:r>
              <a:rPr lang="en-US" i="1" dirty="0"/>
              <a:t>sampling noise</a:t>
            </a:r>
            <a:r>
              <a:rPr lang="en-US" dirty="0"/>
              <a:t>, which is just a result of the random sample of the training data presented to the system.</a:t>
            </a:r>
          </a:p>
          <a:p>
            <a:r>
              <a:rPr lang="en-US" dirty="0"/>
              <a:t>Poor data quality – missing or errant data, including </a:t>
            </a:r>
            <a:r>
              <a:rPr lang="en-US" i="1" dirty="0"/>
              <a:t>outliers</a:t>
            </a:r>
            <a:endParaRPr lang="en-US" dirty="0"/>
          </a:p>
          <a:p>
            <a:r>
              <a:rPr lang="en-US" dirty="0"/>
              <a:t>Non-representative data – including </a:t>
            </a:r>
            <a:r>
              <a:rPr lang="en-US" i="1" dirty="0"/>
              <a:t>sampling bias</a:t>
            </a:r>
            <a:r>
              <a:rPr lang="en-US" dirty="0"/>
              <a:t> </a:t>
            </a:r>
            <a:endParaRPr lang="en-US" i="1" dirty="0"/>
          </a:p>
          <a:p>
            <a:r>
              <a:rPr lang="en-US" dirty="0"/>
              <a:t>Determining </a:t>
            </a:r>
            <a:r>
              <a:rPr lang="en-US" i="1" dirty="0"/>
              <a:t>features</a:t>
            </a:r>
            <a:r>
              <a:rPr lang="en-US" dirty="0"/>
              <a:t> that produce results- </a:t>
            </a:r>
            <a:r>
              <a:rPr lang="en-US" i="1" dirty="0"/>
              <a:t>feature engineering</a:t>
            </a:r>
          </a:p>
          <a:p>
            <a:r>
              <a:rPr lang="en-US" i="1" dirty="0"/>
              <a:t>Underfit</a:t>
            </a:r>
            <a:r>
              <a:rPr lang="en-US" dirty="0"/>
              <a:t> data – features (or model) is too simple to provide valid results</a:t>
            </a:r>
            <a:endParaRPr lang="en-US" i="1" dirty="0"/>
          </a:p>
          <a:p>
            <a:r>
              <a:rPr lang="en-US" i="1" dirty="0"/>
              <a:t>Overfit</a:t>
            </a:r>
            <a:r>
              <a:rPr lang="en-US" dirty="0"/>
              <a:t> data – model is to complex for the amount of data, thus tends to make broad generalizations</a:t>
            </a:r>
          </a:p>
          <a:p>
            <a:endParaRPr lang="en-US" dirty="0"/>
          </a:p>
        </p:txBody>
      </p:sp>
    </p:spTree>
    <p:extLst>
      <p:ext uri="{BB962C8B-B14F-4D97-AF65-F5344CB8AC3E}">
        <p14:creationId xmlns:p14="http://schemas.microsoft.com/office/powerpoint/2010/main" val="249021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or Algorithm</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A number of influential papers show that is many cases the difference between good and bad machine learning outcomes depends more on the quantity of the data (scrubbed for quality) rather than the selected algorithm.</a:t>
            </a:r>
          </a:p>
          <a:p>
            <a:pPr lvl="3"/>
            <a:r>
              <a:rPr lang="en-US" dirty="0"/>
              <a:t>- Banco and Brill, 2001</a:t>
            </a:r>
          </a:p>
          <a:p>
            <a:pPr lvl="3"/>
            <a:r>
              <a:rPr lang="en-US" dirty="0"/>
              <a:t>- </a:t>
            </a:r>
            <a:r>
              <a:rPr lang="en-US" dirty="0" err="1"/>
              <a:t>Norvig</a:t>
            </a:r>
            <a:r>
              <a:rPr lang="en-US" dirty="0"/>
              <a:t>, 2009</a:t>
            </a:r>
          </a:p>
          <a:p>
            <a:pPr lvl="3"/>
            <a:endParaRPr lang="en-US" dirty="0"/>
          </a:p>
          <a:p>
            <a:endParaRPr lang="en-US" dirty="0"/>
          </a:p>
        </p:txBody>
      </p:sp>
    </p:spTree>
    <p:extLst>
      <p:ext uri="{BB962C8B-B14F-4D97-AF65-F5344CB8AC3E}">
        <p14:creationId xmlns:p14="http://schemas.microsoft.com/office/powerpoint/2010/main" val="1861825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division</a:t>
            </a:r>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152650" y="2676525"/>
            <a:ext cx="74562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a:t>
            </a:r>
          </a:p>
        </p:txBody>
      </p:sp>
      <p:sp>
        <p:nvSpPr>
          <p:cNvPr id="5" name="Rectangle 4"/>
          <p:cNvSpPr/>
          <p:nvPr/>
        </p:nvSpPr>
        <p:spPr>
          <a:xfrm>
            <a:off x="2152650" y="3752850"/>
            <a:ext cx="49720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6" name="Rectangle 5"/>
          <p:cNvSpPr/>
          <p:nvPr/>
        </p:nvSpPr>
        <p:spPr>
          <a:xfrm>
            <a:off x="7258050" y="3752850"/>
            <a:ext cx="23560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
        <p:nvSpPr>
          <p:cNvPr id="7" name="Rectangle 6"/>
          <p:cNvSpPr/>
          <p:nvPr/>
        </p:nvSpPr>
        <p:spPr>
          <a:xfrm>
            <a:off x="4503992" y="4821238"/>
            <a:ext cx="45933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37390" y="4821238"/>
            <a:ext cx="45933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570792" y="4821238"/>
            <a:ext cx="45933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104193" y="4821238"/>
            <a:ext cx="45933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647118" y="4821238"/>
            <a:ext cx="45933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511974" y="513397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Validation</a:t>
            </a:r>
          </a:p>
        </p:txBody>
      </p:sp>
      <p:sp>
        <p:nvSpPr>
          <p:cNvPr id="13" name="Rectangle 12"/>
          <p:cNvSpPr/>
          <p:nvPr/>
        </p:nvSpPr>
        <p:spPr>
          <a:xfrm>
            <a:off x="2152650" y="4821238"/>
            <a:ext cx="226063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Tree>
    <p:extLst>
      <p:ext uri="{BB962C8B-B14F-4D97-AF65-F5344CB8AC3E}">
        <p14:creationId xmlns:p14="http://schemas.microsoft.com/office/powerpoint/2010/main" val="379261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Ready player one</a:t>
            </a:r>
          </a:p>
        </p:txBody>
      </p:sp>
      <p:pic>
        <p:nvPicPr>
          <p:cNvPr id="4" name="Picture 4" descr="300px-Bresenham.svg.png"/>
          <p:cNvPicPr>
            <a:picLocks noGrp="1" noChangeAspect="1"/>
          </p:cNvPicPr>
          <p:nvPr>
            <p:ph idx="1"/>
          </p:nvPr>
        </p:nvPicPr>
        <p:blipFill>
          <a:blip r:embed="rId2"/>
          <a:stretch>
            <a:fillRect/>
          </a:stretch>
        </p:blipFill>
        <p:spPr>
          <a:xfrm>
            <a:off x="1114425" y="1962150"/>
            <a:ext cx="3389630" cy="1829616"/>
          </a:xfrm>
          <a:prstGeom prst="rect">
            <a:avLst/>
          </a:prstGeom>
        </p:spPr>
      </p:pic>
      <p:pic>
        <p:nvPicPr>
          <p:cNvPr id="6" name="Picture 6" descr="download.jpg"/>
          <p:cNvPicPr>
            <a:picLocks noChangeAspect="1"/>
          </p:cNvPicPr>
          <p:nvPr/>
        </p:nvPicPr>
        <p:blipFill>
          <a:blip r:embed="rId3"/>
          <a:stretch>
            <a:fillRect/>
          </a:stretch>
        </p:blipFill>
        <p:spPr>
          <a:xfrm>
            <a:off x="8020050" y="3057525"/>
            <a:ext cx="3185190" cy="2047966"/>
          </a:xfrm>
          <a:prstGeom prst="rect">
            <a:avLst/>
          </a:prstGeom>
        </p:spPr>
      </p:pic>
      <p:sp>
        <p:nvSpPr>
          <p:cNvPr id="8" name="TextBox 7"/>
          <p:cNvSpPr txBox="1"/>
          <p:nvPr/>
        </p:nvSpPr>
        <p:spPr>
          <a:xfrm>
            <a:off x="992217" y="3740989"/>
            <a:ext cx="3644537"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err="1"/>
              <a:t>Bresenham's</a:t>
            </a:r>
            <a:r>
              <a:rPr lang="en-US" sz="2400" dirty="0"/>
              <a:t> line algorithm</a:t>
            </a:r>
          </a:p>
        </p:txBody>
      </p:sp>
      <p:sp>
        <p:nvSpPr>
          <p:cNvPr id="11" name="Arrow: Right 10"/>
          <p:cNvSpPr/>
          <p:nvPr/>
        </p:nvSpPr>
        <p:spPr>
          <a:xfrm>
            <a:off x="4810125" y="254047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2" descr="asteroids.jpg"/>
          <p:cNvPicPr>
            <a:picLocks noChangeAspect="1"/>
          </p:cNvPicPr>
          <p:nvPr/>
        </p:nvPicPr>
        <p:blipFill>
          <a:blip r:embed="rId4"/>
          <a:stretch>
            <a:fillRect/>
          </a:stretch>
        </p:blipFill>
        <p:spPr>
          <a:xfrm>
            <a:off x="6149274" y="1828800"/>
            <a:ext cx="3415414" cy="1918879"/>
          </a:xfrm>
          <a:prstGeom prst="rect">
            <a:avLst/>
          </a:prstGeom>
        </p:spPr>
      </p:pic>
      <p:pic>
        <p:nvPicPr>
          <p:cNvPr id="14" name="Picture 14" descr="download (1).jpg"/>
          <p:cNvPicPr>
            <a:picLocks noChangeAspect="1"/>
          </p:cNvPicPr>
          <p:nvPr/>
        </p:nvPicPr>
        <p:blipFill>
          <a:blip r:embed="rId5"/>
          <a:stretch>
            <a:fillRect/>
          </a:stretch>
        </p:blipFill>
        <p:spPr>
          <a:xfrm>
            <a:off x="3838575" y="4610100"/>
            <a:ext cx="3370761" cy="1893654"/>
          </a:xfrm>
          <a:prstGeom prst="rect">
            <a:avLst/>
          </a:prstGeom>
        </p:spPr>
      </p:pic>
      <p:sp>
        <p:nvSpPr>
          <p:cNvPr id="16" name="Arrow: Left 15"/>
          <p:cNvSpPr/>
          <p:nvPr/>
        </p:nvSpPr>
        <p:spPr>
          <a:xfrm rot="-1800000">
            <a:off x="7371352" y="5410200"/>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172450" y="5600700"/>
            <a:ext cx="1266896" cy="3698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dirty="0"/>
              <a:t>DirectX</a:t>
            </a:r>
            <a:endParaRPr lang="en-US" dirty="0" err="1"/>
          </a:p>
        </p:txBody>
      </p:sp>
    </p:spTree>
    <p:extLst>
      <p:ext uri="{BB962C8B-B14F-4D97-AF65-F5344CB8AC3E}">
        <p14:creationId xmlns:p14="http://schemas.microsoft.com/office/powerpoint/2010/main" val="2766029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Precious resource</a:t>
            </a:r>
          </a:p>
        </p:txBody>
      </p:sp>
      <p:sp>
        <p:nvSpPr>
          <p:cNvPr id="3" name="Content Placeholder 2"/>
          <p:cNvSpPr>
            <a:spLocks noGrp="1"/>
          </p:cNvSpPr>
          <p:nvPr>
            <p:ph idx="1"/>
          </p:nvPr>
        </p:nvSpPr>
        <p:spPr/>
        <p:txBody>
          <a:bodyPr vert="horz" lIns="91440" tIns="45720" rIns="91440" bIns="45720" rtlCol="0" anchor="t">
            <a:normAutofit/>
          </a:bodyPr>
          <a:lstStyle/>
          <a:p>
            <a:endParaRPr lang="en-US"/>
          </a:p>
          <a:p>
            <a:endParaRPr lang="en-US" dirty="0"/>
          </a:p>
          <a:p>
            <a:endParaRPr lang="en-US" dirty="0"/>
          </a:p>
          <a:p>
            <a:r>
              <a:rPr lang="en-US" dirty="0"/>
              <a:t>The best machine learning outcomes can be achieved by carefully managing your dataset.</a:t>
            </a:r>
          </a:p>
        </p:txBody>
      </p:sp>
      <p:sp>
        <p:nvSpPr>
          <p:cNvPr id="4" name="Rectangle 3"/>
          <p:cNvSpPr/>
          <p:nvPr/>
        </p:nvSpPr>
        <p:spPr>
          <a:xfrm>
            <a:off x="2152650" y="2676525"/>
            <a:ext cx="74562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a:t>
            </a:r>
          </a:p>
        </p:txBody>
      </p:sp>
    </p:spTree>
    <p:extLst>
      <p:ext uri="{BB962C8B-B14F-4D97-AF65-F5344CB8AC3E}">
        <p14:creationId xmlns:p14="http://schemas.microsoft.com/office/powerpoint/2010/main" val="2324907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division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A typical first step is in dividing your dataset 70/30 between training and test.</a:t>
            </a:r>
          </a:p>
        </p:txBody>
      </p:sp>
      <p:sp>
        <p:nvSpPr>
          <p:cNvPr id="5" name="Rectangle 4"/>
          <p:cNvSpPr/>
          <p:nvPr/>
        </p:nvSpPr>
        <p:spPr>
          <a:xfrm>
            <a:off x="2152650" y="3752850"/>
            <a:ext cx="49720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6" name="Rectangle 5"/>
          <p:cNvSpPr/>
          <p:nvPr/>
        </p:nvSpPr>
        <p:spPr>
          <a:xfrm>
            <a:off x="7258050" y="3752850"/>
            <a:ext cx="23560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Tree>
    <p:extLst>
      <p:ext uri="{BB962C8B-B14F-4D97-AF65-F5344CB8AC3E}">
        <p14:creationId xmlns:p14="http://schemas.microsoft.com/office/powerpoint/2010/main" val="1277085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division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Dividing your training data further into a number of </a:t>
            </a:r>
            <a:r>
              <a:rPr lang="en-US" i="1" dirty="0"/>
              <a:t>validation</a:t>
            </a:r>
            <a:r>
              <a:rPr lang="en-US" dirty="0"/>
              <a:t> sets can help you achieve better model outcomes.</a:t>
            </a:r>
          </a:p>
          <a:p>
            <a:r>
              <a:rPr lang="en-US" dirty="0"/>
              <a:t>Each of the smaller validation data sets is called a </a:t>
            </a:r>
            <a:r>
              <a:rPr lang="en-US" i="1" dirty="0"/>
              <a:t>fold</a:t>
            </a:r>
            <a:r>
              <a:rPr lang="en-US" dirty="0"/>
              <a:t>.</a:t>
            </a:r>
          </a:p>
          <a:p>
            <a:r>
              <a:rPr lang="en-US" dirty="0"/>
              <a:t>A technique known as </a:t>
            </a:r>
            <a:r>
              <a:rPr lang="en-US" i="1" dirty="0"/>
              <a:t>K-fold cross-validation </a:t>
            </a:r>
            <a:r>
              <a:rPr lang="en-US" dirty="0"/>
              <a:t>can be used when tuning your model.</a:t>
            </a:r>
          </a:p>
        </p:txBody>
      </p:sp>
      <p:sp>
        <p:nvSpPr>
          <p:cNvPr id="7" name="Rectangle 6"/>
          <p:cNvSpPr/>
          <p:nvPr/>
        </p:nvSpPr>
        <p:spPr>
          <a:xfrm>
            <a:off x="4503992" y="4821238"/>
            <a:ext cx="45933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5037390" y="4821238"/>
            <a:ext cx="45933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570792" y="4821238"/>
            <a:ext cx="45933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104193" y="4821238"/>
            <a:ext cx="45933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647118" y="4821238"/>
            <a:ext cx="45933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511974" y="513397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Validation</a:t>
            </a:r>
          </a:p>
        </p:txBody>
      </p:sp>
      <p:sp>
        <p:nvSpPr>
          <p:cNvPr id="13" name="Rectangle 12"/>
          <p:cNvSpPr/>
          <p:nvPr/>
        </p:nvSpPr>
        <p:spPr>
          <a:xfrm>
            <a:off x="2152650" y="4821238"/>
            <a:ext cx="226063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Tree>
    <p:extLst>
      <p:ext uri="{BB962C8B-B14F-4D97-AF65-F5344CB8AC3E}">
        <p14:creationId xmlns:p14="http://schemas.microsoft.com/office/powerpoint/2010/main" val="4196813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starting</a:t>
            </a:r>
            <a:r>
              <a:rPr lang="en-US" dirty="0"/>
              <a:t> line</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endParaRPr lang="en-US" dirty="0"/>
          </a:p>
        </p:txBody>
      </p:sp>
      <p:sp>
        <p:nvSpPr>
          <p:cNvPr id="5" name="Rectangle 4"/>
          <p:cNvSpPr/>
          <p:nvPr/>
        </p:nvSpPr>
        <p:spPr>
          <a:xfrm>
            <a:off x="2039034" y="2383010"/>
            <a:ext cx="7120734" cy="31295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2820012" y="3948592"/>
            <a:ext cx="5604550" cy="4443"/>
          </a:xfrm>
          <a:prstGeom prst="straightConnector1">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8043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43200000">
                                      <p:cBhvr>
                                        <p:cTn id="6" dur="2000" fill="hold"/>
                                        <p:tgtEl>
                                          <p:spTgt spid="1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nodePh="1">
                                  <p:stCondLst>
                                    <p:cond delay="0"/>
                                  </p:stCondLst>
                                  <p:endCondLst>
                                    <p:cond evt="begin" delay="0">
                                      <p:tn val="9"/>
                                    </p:cond>
                                  </p:end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 this data</a:t>
            </a:r>
          </a:p>
        </p:txBody>
      </p:sp>
      <p:sp>
        <p:nvSpPr>
          <p:cNvPr id="3" name="Content Placeholder 2"/>
          <p:cNvSpPr>
            <a:spLocks noGrp="1"/>
          </p:cNvSpPr>
          <p:nvPr>
            <p:ph idx="1"/>
          </p:nvPr>
        </p:nvSpPr>
        <p:spPr/>
        <p:txBody>
          <a:bodyPr/>
          <a:lstStyle/>
          <a:p>
            <a:endParaRPr lang="en-US"/>
          </a:p>
        </p:txBody>
      </p:sp>
      <p:sp>
        <p:nvSpPr>
          <p:cNvPr id="5" name="Rectangle 4"/>
          <p:cNvSpPr/>
          <p:nvPr/>
        </p:nvSpPr>
        <p:spPr>
          <a:xfrm>
            <a:off x="2039034" y="2383010"/>
            <a:ext cx="7120734" cy="31295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a:off x="5848350" y="3252788"/>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a:off x="5992695" y="3396781"/>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5278621" y="3544116"/>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4411555" y="3948448"/>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6974640" y="339091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3306284" y="429577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7489163" y="3105453"/>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4687873" y="3691451"/>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3706469" y="399097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a:off x="5751627" y="3801112"/>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7062150" y="2958117"/>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2315352" y="2592636"/>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573338" y="2460625"/>
            <a:ext cx="1968500" cy="369332"/>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rPr>
              <a:t>Training Data</a:t>
            </a:r>
          </a:p>
        </p:txBody>
      </p:sp>
      <p:sp>
        <p:nvSpPr>
          <p:cNvPr id="18" name="TextBox 17"/>
          <p:cNvSpPr txBox="1"/>
          <p:nvPr/>
        </p:nvSpPr>
        <p:spPr>
          <a:xfrm>
            <a:off x="5278623" y="4333875"/>
            <a:ext cx="3513187" cy="92333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rPr>
              <a:t>Using this data as a starting point, we would like to make predictions about data which we have not seen.</a:t>
            </a:r>
          </a:p>
        </p:txBody>
      </p:sp>
    </p:spTree>
    <p:extLst>
      <p:ext uri="{BB962C8B-B14F-4D97-AF65-F5344CB8AC3E}">
        <p14:creationId xmlns:p14="http://schemas.microsoft.com/office/powerpoint/2010/main" val="2237797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 this data</a:t>
            </a:r>
          </a:p>
        </p:txBody>
      </p:sp>
      <p:sp>
        <p:nvSpPr>
          <p:cNvPr id="3" name="Content Placeholder 2"/>
          <p:cNvSpPr>
            <a:spLocks noGrp="1"/>
          </p:cNvSpPr>
          <p:nvPr>
            <p:ph idx="1"/>
          </p:nvPr>
        </p:nvSpPr>
        <p:spPr/>
        <p:txBody>
          <a:bodyPr/>
          <a:lstStyle/>
          <a:p>
            <a:endParaRPr lang="en-US"/>
          </a:p>
        </p:txBody>
      </p:sp>
      <p:sp>
        <p:nvSpPr>
          <p:cNvPr id="5" name="Rectangle 4"/>
          <p:cNvSpPr/>
          <p:nvPr/>
        </p:nvSpPr>
        <p:spPr>
          <a:xfrm>
            <a:off x="2039034" y="2383010"/>
            <a:ext cx="7120734" cy="31295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a:off x="5848350" y="3252788"/>
            <a:ext cx="179983" cy="143036"/>
          </a:xfrm>
          <a:prstGeom prst="triangl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a:off x="5992695" y="3396781"/>
            <a:ext cx="179983" cy="143036"/>
          </a:xfrm>
          <a:prstGeom prst="triangl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5278621" y="3544116"/>
            <a:ext cx="179983" cy="143036"/>
          </a:xfrm>
          <a:prstGeom prst="triangl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4411555" y="3948448"/>
            <a:ext cx="179983" cy="143036"/>
          </a:xfrm>
          <a:prstGeom prst="triangl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6974640" y="3390915"/>
            <a:ext cx="179983" cy="143036"/>
          </a:xfrm>
          <a:prstGeom prst="triangl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3306284" y="4295775"/>
            <a:ext cx="179983" cy="143036"/>
          </a:xfrm>
          <a:prstGeom prst="triangl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7489163" y="3105453"/>
            <a:ext cx="179983" cy="143036"/>
          </a:xfrm>
          <a:prstGeom prst="triangl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4687873" y="3691451"/>
            <a:ext cx="179983" cy="143036"/>
          </a:xfrm>
          <a:prstGeom prst="triangl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3706469" y="3990975"/>
            <a:ext cx="179983" cy="143036"/>
          </a:xfrm>
          <a:prstGeom prst="triangl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a:off x="5751627" y="3801112"/>
            <a:ext cx="179983" cy="143036"/>
          </a:xfrm>
          <a:prstGeom prst="triangl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7062150" y="2958117"/>
            <a:ext cx="179983" cy="143036"/>
          </a:xfrm>
          <a:prstGeom prst="triangl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960189" y="2594804"/>
            <a:ext cx="5280183" cy="28623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rPr>
              <a:t>Predictions of unknown or future data can be made if we can generalize our understanding of the data we have access to.</a:t>
            </a:r>
          </a:p>
          <a:p>
            <a:endParaRPr lang="en-US" dirty="0">
              <a:solidFill>
                <a:srgbClr val="000000"/>
              </a:solidFill>
            </a:endParaRPr>
          </a:p>
          <a:p>
            <a:r>
              <a:rPr lang="en-US" dirty="0">
                <a:solidFill>
                  <a:srgbClr val="000000"/>
                </a:solidFill>
              </a:rPr>
              <a:t>This generalized understanding of the data is performed by a </a:t>
            </a:r>
            <a:r>
              <a:rPr lang="en-US" i="1" dirty="0">
                <a:solidFill>
                  <a:srgbClr val="000000"/>
                </a:solidFill>
              </a:rPr>
              <a:t>model</a:t>
            </a:r>
            <a:r>
              <a:rPr lang="en-US" dirty="0">
                <a:solidFill>
                  <a:srgbClr val="000000"/>
                </a:solidFill>
              </a:rPr>
              <a:t>.</a:t>
            </a:r>
          </a:p>
          <a:p>
            <a:endParaRPr lang="en-US" dirty="0">
              <a:solidFill>
                <a:srgbClr val="000000"/>
              </a:solidFill>
            </a:endParaRPr>
          </a:p>
          <a:p>
            <a:r>
              <a:rPr lang="en-US" dirty="0">
                <a:solidFill>
                  <a:srgbClr val="000000"/>
                </a:solidFill>
              </a:rPr>
              <a:t>A </a:t>
            </a:r>
            <a:r>
              <a:rPr lang="en-US" i="1" dirty="0">
                <a:solidFill>
                  <a:srgbClr val="000000"/>
                </a:solidFill>
              </a:rPr>
              <a:t>linear function</a:t>
            </a:r>
            <a:r>
              <a:rPr lang="en-US" dirty="0">
                <a:solidFill>
                  <a:srgbClr val="000000"/>
                </a:solidFill>
              </a:rPr>
              <a:t> is a relatively simple equation describing a 'line'… if appropriate, it may be a </a:t>
            </a:r>
            <a:r>
              <a:rPr lang="en-US" i="1" dirty="0">
                <a:solidFill>
                  <a:srgbClr val="000000"/>
                </a:solidFill>
              </a:rPr>
              <a:t>model</a:t>
            </a:r>
            <a:r>
              <a:rPr lang="en-US" dirty="0">
                <a:solidFill>
                  <a:srgbClr val="000000"/>
                </a:solidFill>
              </a:rPr>
              <a:t> of the data</a:t>
            </a:r>
            <a:r>
              <a:rPr lang="en-US" i="1" dirty="0">
                <a:solidFill>
                  <a:srgbClr val="000000"/>
                </a:solidFill>
              </a:rPr>
              <a:t>.</a:t>
            </a:r>
          </a:p>
        </p:txBody>
      </p:sp>
    </p:spTree>
    <p:extLst>
      <p:ext uri="{BB962C8B-B14F-4D97-AF65-F5344CB8AC3E}">
        <p14:creationId xmlns:p14="http://schemas.microsoft.com/office/powerpoint/2010/main" val="1515179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a LINE THROUGH DATA</a:t>
            </a:r>
          </a:p>
        </p:txBody>
      </p:sp>
      <p:sp>
        <p:nvSpPr>
          <p:cNvPr id="3" name="Content Placeholder 2"/>
          <p:cNvSpPr>
            <a:spLocks noGrp="1"/>
          </p:cNvSpPr>
          <p:nvPr>
            <p:ph idx="1"/>
          </p:nvPr>
        </p:nvSpPr>
        <p:spPr/>
        <p:txBody>
          <a:bodyPr/>
          <a:lstStyle/>
          <a:p>
            <a:endParaRPr lang="en-US"/>
          </a:p>
        </p:txBody>
      </p:sp>
      <p:sp>
        <p:nvSpPr>
          <p:cNvPr id="5" name="Rectangle 4"/>
          <p:cNvSpPr/>
          <p:nvPr/>
        </p:nvSpPr>
        <p:spPr>
          <a:xfrm>
            <a:off x="2039034" y="2383010"/>
            <a:ext cx="7120734" cy="31295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a:off x="5848350" y="3252788"/>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a:off x="5992695" y="3396781"/>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5278621" y="3544116"/>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4411555" y="3948448"/>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6974640" y="339091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3306284" y="429577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7489163" y="3105453"/>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2754294" y="2784020"/>
            <a:ext cx="5816024" cy="1769207"/>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14" name="Isosceles Triangle 13"/>
          <p:cNvSpPr/>
          <p:nvPr/>
        </p:nvSpPr>
        <p:spPr>
          <a:xfrm>
            <a:off x="4687873" y="3691451"/>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3706469" y="399097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a:off x="5751627" y="3801112"/>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7062150" y="2958117"/>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2315352" y="2592636"/>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620963" y="2592388"/>
            <a:ext cx="1969815" cy="369332"/>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rPr>
              <a:t>Training Data</a:t>
            </a:r>
          </a:p>
        </p:txBody>
      </p:sp>
      <p:sp>
        <p:nvSpPr>
          <p:cNvPr id="4" name="TextBox 3"/>
          <p:cNvSpPr txBox="1"/>
          <p:nvPr/>
        </p:nvSpPr>
        <p:spPr>
          <a:xfrm>
            <a:off x="4640232" y="4568825"/>
            <a:ext cx="4582113" cy="86177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00000"/>
                </a:solidFill>
              </a:rPr>
              <a:t>This is a linear model.</a:t>
            </a:r>
          </a:p>
          <a:p>
            <a:pPr algn="ctr"/>
            <a:r>
              <a:rPr lang="en-US" sz="1600" dirty="0">
                <a:solidFill>
                  <a:srgbClr val="000000"/>
                </a:solidFill>
              </a:rPr>
              <a:t>(Congratulations and welcome to your first machine learning model.)</a:t>
            </a:r>
          </a:p>
        </p:txBody>
      </p:sp>
      <p:sp>
        <p:nvSpPr>
          <p:cNvPr id="32" name="Arrow: Up 31"/>
          <p:cNvSpPr/>
          <p:nvPr/>
        </p:nvSpPr>
        <p:spPr>
          <a:xfrm rot="-1200000">
            <a:off x="6491752" y="3493718"/>
            <a:ext cx="255588" cy="1138272"/>
          </a:xfrm>
          <a:prstGeom prst="upArrow">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0283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introduce some validation data</a:t>
            </a:r>
          </a:p>
        </p:txBody>
      </p:sp>
      <p:sp>
        <p:nvSpPr>
          <p:cNvPr id="3" name="Content Placeholder 2"/>
          <p:cNvSpPr>
            <a:spLocks noGrp="1"/>
          </p:cNvSpPr>
          <p:nvPr>
            <p:ph idx="1"/>
          </p:nvPr>
        </p:nvSpPr>
        <p:spPr/>
        <p:txBody>
          <a:bodyPr/>
          <a:lstStyle/>
          <a:p>
            <a:endParaRPr lang="en-US"/>
          </a:p>
        </p:txBody>
      </p:sp>
      <p:sp>
        <p:nvSpPr>
          <p:cNvPr id="5" name="Rectangle 4"/>
          <p:cNvSpPr/>
          <p:nvPr/>
        </p:nvSpPr>
        <p:spPr>
          <a:xfrm>
            <a:off x="2039034" y="2383010"/>
            <a:ext cx="7120734" cy="31295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a:off x="5848350" y="3252788"/>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a:off x="5992695" y="3396781"/>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5278621" y="3544116"/>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4411555" y="3948448"/>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6974640" y="339091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3306284" y="429577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7489163" y="3105453"/>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4687873" y="3691451"/>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3706469" y="399097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a:off x="5751627" y="3801112"/>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7062150" y="2958117"/>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2934685" y="4170680"/>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2315352" y="2592636"/>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620963" y="2592388"/>
            <a:ext cx="1969815" cy="646331"/>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rPr>
              <a:t>Training Data</a:t>
            </a:r>
          </a:p>
          <a:p>
            <a:r>
              <a:rPr lang="en-US" dirty="0">
                <a:solidFill>
                  <a:srgbClr val="000000"/>
                </a:solidFill>
              </a:rPr>
              <a:t>Validation Data</a:t>
            </a:r>
          </a:p>
        </p:txBody>
      </p:sp>
      <p:sp>
        <p:nvSpPr>
          <p:cNvPr id="21" name="Isosceles Triangle 20"/>
          <p:cNvSpPr/>
          <p:nvPr/>
        </p:nvSpPr>
        <p:spPr>
          <a:xfrm>
            <a:off x="3422368" y="4095783"/>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a:off x="5145227" y="3874781"/>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a:off x="2315352" y="2958117"/>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a:off x="7870291" y="2739972"/>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97227" y="4369443"/>
            <a:ext cx="27432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00000"/>
                </a:solidFill>
              </a:rPr>
              <a:t>(Some of the available data was set aside for use in validating the model.)</a:t>
            </a:r>
          </a:p>
        </p:txBody>
      </p:sp>
    </p:spTree>
    <p:extLst>
      <p:ext uri="{BB962C8B-B14F-4D97-AF65-F5344CB8AC3E}">
        <p14:creationId xmlns:p14="http://schemas.microsoft.com/office/powerpoint/2010/main" val="3080329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 this model validated</a:t>
            </a:r>
          </a:p>
        </p:txBody>
      </p:sp>
      <p:sp>
        <p:nvSpPr>
          <p:cNvPr id="3" name="Content Placeholder 2"/>
          <p:cNvSpPr>
            <a:spLocks noGrp="1"/>
          </p:cNvSpPr>
          <p:nvPr>
            <p:ph idx="1"/>
          </p:nvPr>
        </p:nvSpPr>
        <p:spPr/>
        <p:txBody>
          <a:bodyPr/>
          <a:lstStyle/>
          <a:p>
            <a:endParaRPr lang="en-US"/>
          </a:p>
        </p:txBody>
      </p:sp>
      <p:sp>
        <p:nvSpPr>
          <p:cNvPr id="5" name="Rectangle 4"/>
          <p:cNvSpPr/>
          <p:nvPr/>
        </p:nvSpPr>
        <p:spPr>
          <a:xfrm>
            <a:off x="2039034" y="2383010"/>
            <a:ext cx="7120734" cy="31295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a:off x="5848350" y="3252788"/>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a:off x="5992695" y="3396781"/>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5278621" y="3544116"/>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4411555" y="3948448"/>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6974640" y="339091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3306284" y="429577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7489163" y="3105453"/>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2754294" y="2784020"/>
            <a:ext cx="5816024" cy="1769207"/>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14" name="Isosceles Triangle 13"/>
          <p:cNvSpPr/>
          <p:nvPr/>
        </p:nvSpPr>
        <p:spPr>
          <a:xfrm>
            <a:off x="4687873" y="3691451"/>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3706469" y="399097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a:off x="5751627" y="3801112"/>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7062150" y="2958117"/>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2934685" y="4170680"/>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2315352" y="2592636"/>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620963" y="2592388"/>
            <a:ext cx="1969815" cy="646331"/>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rPr>
              <a:t>Training Data</a:t>
            </a:r>
          </a:p>
          <a:p>
            <a:r>
              <a:rPr lang="en-US" dirty="0">
                <a:solidFill>
                  <a:srgbClr val="000000"/>
                </a:solidFill>
              </a:rPr>
              <a:t>Validation Data</a:t>
            </a:r>
          </a:p>
        </p:txBody>
      </p:sp>
      <p:sp>
        <p:nvSpPr>
          <p:cNvPr id="21" name="Isosceles Triangle 20"/>
          <p:cNvSpPr/>
          <p:nvPr/>
        </p:nvSpPr>
        <p:spPr>
          <a:xfrm>
            <a:off x="3422368" y="4095783"/>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a:off x="5145227" y="3874781"/>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a:off x="2315352" y="2958117"/>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a:off x="7870291" y="2739972"/>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93954" y="4372550"/>
            <a:ext cx="27432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00000"/>
                </a:solidFill>
              </a:rPr>
              <a:t>(The validation data seems to fall in line nicely with the training data.)</a:t>
            </a:r>
          </a:p>
        </p:txBody>
      </p:sp>
    </p:spTree>
    <p:extLst>
      <p:ext uri="{BB962C8B-B14F-4D97-AF65-F5344CB8AC3E}">
        <p14:creationId xmlns:p14="http://schemas.microsoft.com/office/powerpoint/2010/main" val="3951582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Model</a:t>
            </a:r>
          </a:p>
        </p:txBody>
      </p:sp>
      <p:sp>
        <p:nvSpPr>
          <p:cNvPr id="3" name="Content Placeholder 2"/>
          <p:cNvSpPr>
            <a:spLocks noGrp="1"/>
          </p:cNvSpPr>
          <p:nvPr>
            <p:ph idx="1"/>
          </p:nvPr>
        </p:nvSpPr>
        <p:spPr/>
        <p:txBody>
          <a:bodyPr/>
          <a:lstStyle/>
          <a:p>
            <a:endParaRPr lang="en-US"/>
          </a:p>
        </p:txBody>
      </p:sp>
      <p:sp>
        <p:nvSpPr>
          <p:cNvPr id="5" name="Rectangle 4"/>
          <p:cNvSpPr/>
          <p:nvPr/>
        </p:nvSpPr>
        <p:spPr>
          <a:xfrm>
            <a:off x="2039034" y="2383010"/>
            <a:ext cx="7120734" cy="31295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2754294" y="2784020"/>
            <a:ext cx="5816024" cy="1769207"/>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4857750" y="4162425"/>
            <a:ext cx="3901439"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00000"/>
                </a:solidFill>
              </a:rPr>
              <a:t>Given an input, the model can predict a meaningful output.</a:t>
            </a:r>
          </a:p>
        </p:txBody>
      </p:sp>
    </p:spTree>
    <p:extLst>
      <p:ext uri="{BB962C8B-B14F-4D97-AF65-F5344CB8AC3E}">
        <p14:creationId xmlns:p14="http://schemas.microsoft.com/office/powerpoint/2010/main" val="330605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Authoritative sources</a:t>
            </a:r>
          </a:p>
        </p:txBody>
      </p:sp>
      <p:pic>
        <p:nvPicPr>
          <p:cNvPr id="8" name="Picture 8" descr="images.jpg"/>
          <p:cNvPicPr>
            <a:picLocks noGrp="1" noChangeAspect="1"/>
          </p:cNvPicPr>
          <p:nvPr>
            <p:ph idx="1"/>
          </p:nvPr>
        </p:nvPicPr>
        <p:blipFill>
          <a:blip r:embed="rId2"/>
          <a:stretch>
            <a:fillRect/>
          </a:stretch>
        </p:blipFill>
        <p:spPr>
          <a:xfrm>
            <a:off x="1391153" y="2190750"/>
            <a:ext cx="2820420" cy="3543300"/>
          </a:xfrm>
          <a:prstGeom prst="rect">
            <a:avLst/>
          </a:prstGeom>
        </p:spPr>
      </p:pic>
      <p:pic>
        <p:nvPicPr>
          <p:cNvPr id="10" name="Picture 10" descr="images (1).jpg"/>
          <p:cNvPicPr>
            <a:picLocks noChangeAspect="1"/>
          </p:cNvPicPr>
          <p:nvPr/>
        </p:nvPicPr>
        <p:blipFill>
          <a:blip r:embed="rId3"/>
          <a:stretch>
            <a:fillRect/>
          </a:stretch>
        </p:blipFill>
        <p:spPr>
          <a:xfrm>
            <a:off x="4756636" y="2200679"/>
            <a:ext cx="2685239" cy="3522160"/>
          </a:xfrm>
          <a:prstGeom prst="rect">
            <a:avLst/>
          </a:prstGeom>
        </p:spPr>
      </p:pic>
      <p:pic>
        <p:nvPicPr>
          <p:cNvPr id="12" name="Picture 12" descr="images (2).jpg"/>
          <p:cNvPicPr>
            <a:picLocks noChangeAspect="1"/>
          </p:cNvPicPr>
          <p:nvPr/>
        </p:nvPicPr>
        <p:blipFill>
          <a:blip r:embed="rId4"/>
          <a:stretch>
            <a:fillRect/>
          </a:stretch>
        </p:blipFill>
        <p:spPr>
          <a:xfrm>
            <a:off x="8023225" y="2190750"/>
            <a:ext cx="2852372" cy="3506288"/>
          </a:xfrm>
          <a:prstGeom prst="rect">
            <a:avLst/>
          </a:prstGeom>
        </p:spPr>
      </p:pic>
    </p:spTree>
    <p:extLst>
      <p:ext uri="{BB962C8B-B14F-4D97-AF65-F5344CB8AC3E}">
        <p14:creationId xmlns:p14="http://schemas.microsoft.com/office/powerpoint/2010/main" val="236731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the model perform with production Data?</a:t>
            </a:r>
          </a:p>
        </p:txBody>
      </p:sp>
      <p:sp>
        <p:nvSpPr>
          <p:cNvPr id="3" name="Content Placeholder 2"/>
          <p:cNvSpPr>
            <a:spLocks noGrp="1"/>
          </p:cNvSpPr>
          <p:nvPr>
            <p:ph idx="1"/>
          </p:nvPr>
        </p:nvSpPr>
        <p:spPr/>
        <p:txBody>
          <a:bodyPr/>
          <a:lstStyle/>
          <a:p>
            <a:endParaRPr lang="en-US"/>
          </a:p>
        </p:txBody>
      </p:sp>
      <p:sp>
        <p:nvSpPr>
          <p:cNvPr id="5" name="Rectangle 4"/>
          <p:cNvSpPr/>
          <p:nvPr/>
        </p:nvSpPr>
        <p:spPr>
          <a:xfrm>
            <a:off x="2039034" y="2383010"/>
            <a:ext cx="7120734" cy="31295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a:off x="5848350" y="3252788"/>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a:off x="5992695" y="3396781"/>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5278621" y="3544116"/>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4411555" y="3948448"/>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6974640" y="339091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3306284" y="429577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7489163" y="3105453"/>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4687873" y="3691451"/>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3706469" y="399097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a:off x="5751627" y="3801112"/>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7062150" y="2958117"/>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2934685" y="4170680"/>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2315352" y="2592636"/>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620963" y="2592388"/>
            <a:ext cx="1969815" cy="92333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rPr>
              <a:t>Training Data</a:t>
            </a:r>
          </a:p>
          <a:p>
            <a:r>
              <a:rPr lang="en-US" dirty="0">
                <a:solidFill>
                  <a:srgbClr val="000000"/>
                </a:solidFill>
              </a:rPr>
              <a:t>Validation Data</a:t>
            </a:r>
          </a:p>
          <a:p>
            <a:r>
              <a:rPr lang="en-US" dirty="0">
                <a:solidFill>
                  <a:srgbClr val="000000"/>
                </a:solidFill>
              </a:rPr>
              <a:t>Production Data</a:t>
            </a:r>
          </a:p>
        </p:txBody>
      </p:sp>
      <p:sp>
        <p:nvSpPr>
          <p:cNvPr id="21" name="Isosceles Triangle 20"/>
          <p:cNvSpPr/>
          <p:nvPr/>
        </p:nvSpPr>
        <p:spPr>
          <a:xfrm>
            <a:off x="3422368" y="4095783"/>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a:off x="5145227" y="3874781"/>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a:off x="2315352" y="2958117"/>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a:off x="7870291" y="2739972"/>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a:off x="2315352" y="3261996"/>
            <a:ext cx="179983" cy="143036"/>
          </a:xfrm>
          <a:prstGeom prst="triangl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a:off x="4049484" y="4222107"/>
            <a:ext cx="179983" cy="143036"/>
          </a:xfrm>
          <a:prstGeom prst="triangl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6402949" y="3169912"/>
            <a:ext cx="179983" cy="143036"/>
          </a:xfrm>
          <a:prstGeom prst="triangl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8546793" y="2822848"/>
            <a:ext cx="179983" cy="143036"/>
          </a:xfrm>
          <a:prstGeom prst="triangl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286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 success</a:t>
            </a:r>
          </a:p>
        </p:txBody>
      </p:sp>
      <p:sp>
        <p:nvSpPr>
          <p:cNvPr id="3" name="Content Placeholder 2"/>
          <p:cNvSpPr>
            <a:spLocks noGrp="1"/>
          </p:cNvSpPr>
          <p:nvPr>
            <p:ph idx="1"/>
          </p:nvPr>
        </p:nvSpPr>
        <p:spPr/>
        <p:txBody>
          <a:bodyPr/>
          <a:lstStyle/>
          <a:p>
            <a:endParaRPr lang="en-US"/>
          </a:p>
        </p:txBody>
      </p:sp>
      <p:sp>
        <p:nvSpPr>
          <p:cNvPr id="5" name="Rectangle 4"/>
          <p:cNvSpPr/>
          <p:nvPr/>
        </p:nvSpPr>
        <p:spPr>
          <a:xfrm>
            <a:off x="2039034" y="2383010"/>
            <a:ext cx="7120734" cy="31295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a:off x="5848350" y="3252788"/>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a:off x="5992695" y="3396781"/>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5278621" y="3544116"/>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4411555" y="3948448"/>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6974640" y="339091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3306284" y="429577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7489163" y="3105453"/>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2754294" y="2784020"/>
            <a:ext cx="5816024" cy="1769207"/>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14" name="Isosceles Triangle 13"/>
          <p:cNvSpPr/>
          <p:nvPr/>
        </p:nvSpPr>
        <p:spPr>
          <a:xfrm>
            <a:off x="4687873" y="3691451"/>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3706469" y="399097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a:off x="5751627" y="3801112"/>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7062150" y="2958117"/>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2934685" y="4170680"/>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2315352" y="2592636"/>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620963" y="2592388"/>
            <a:ext cx="1969815" cy="92333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rPr>
              <a:t>Training Data</a:t>
            </a:r>
          </a:p>
          <a:p>
            <a:r>
              <a:rPr lang="en-US" dirty="0">
                <a:solidFill>
                  <a:srgbClr val="000000"/>
                </a:solidFill>
              </a:rPr>
              <a:t>Validation Data</a:t>
            </a:r>
          </a:p>
          <a:p>
            <a:r>
              <a:rPr lang="en-US" dirty="0">
                <a:solidFill>
                  <a:srgbClr val="000000"/>
                </a:solidFill>
              </a:rPr>
              <a:t>Production Data</a:t>
            </a:r>
          </a:p>
        </p:txBody>
      </p:sp>
      <p:sp>
        <p:nvSpPr>
          <p:cNvPr id="21" name="Isosceles Triangle 20"/>
          <p:cNvSpPr/>
          <p:nvPr/>
        </p:nvSpPr>
        <p:spPr>
          <a:xfrm>
            <a:off x="3422368" y="4095783"/>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a:off x="5145227" y="3874781"/>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a:off x="2315352" y="2958117"/>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a:off x="7870291" y="2739972"/>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a:off x="2315352" y="3261996"/>
            <a:ext cx="179983" cy="143036"/>
          </a:xfrm>
          <a:prstGeom prst="triangl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a:off x="4049484" y="4222107"/>
            <a:ext cx="179983" cy="143036"/>
          </a:xfrm>
          <a:prstGeom prst="triangl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6402949" y="3169912"/>
            <a:ext cx="179983" cy="143036"/>
          </a:xfrm>
          <a:prstGeom prst="triangl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8546793" y="2822848"/>
            <a:ext cx="179983" cy="143036"/>
          </a:xfrm>
          <a:prstGeom prst="triangl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10F0A73-A386-4CA5-AEB5-B6F473BF7A73}"/>
              </a:ext>
            </a:extLst>
          </p:cNvPr>
          <p:cNvSpPr txBox="1"/>
          <p:nvPr/>
        </p:nvSpPr>
        <p:spPr>
          <a:xfrm>
            <a:off x="4774137" y="4242566"/>
            <a:ext cx="429768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00000"/>
                </a:solidFill>
              </a:rPr>
              <a:t>Input values provided to the model when it is fielded in production, result in outputs which are consistent with other data in the model.</a:t>
            </a:r>
          </a:p>
        </p:txBody>
      </p:sp>
    </p:spTree>
    <p:extLst>
      <p:ext uri="{BB962C8B-B14F-4D97-AF65-F5344CB8AC3E}">
        <p14:creationId xmlns:p14="http://schemas.microsoft.com/office/powerpoint/2010/main" val="3892463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 possibilities</a:t>
            </a:r>
          </a:p>
        </p:txBody>
      </p:sp>
      <p:sp>
        <p:nvSpPr>
          <p:cNvPr id="3" name="Content Placeholder 2"/>
          <p:cNvSpPr>
            <a:spLocks noGrp="1"/>
          </p:cNvSpPr>
          <p:nvPr>
            <p:ph idx="1"/>
          </p:nvPr>
        </p:nvSpPr>
        <p:spPr/>
        <p:txBody>
          <a:bodyPr/>
          <a:lstStyle/>
          <a:p>
            <a:endParaRPr lang="en-US"/>
          </a:p>
        </p:txBody>
      </p:sp>
      <p:sp>
        <p:nvSpPr>
          <p:cNvPr id="5" name="Rectangle 4"/>
          <p:cNvSpPr/>
          <p:nvPr/>
        </p:nvSpPr>
        <p:spPr>
          <a:xfrm>
            <a:off x="2039034" y="2383010"/>
            <a:ext cx="7120734" cy="31295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a:off x="5848350" y="3252788"/>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a:off x="5992695" y="3396781"/>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5278621" y="3544116"/>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4411555" y="3948448"/>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6974640" y="339091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3306284" y="429577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7489163" y="3105453"/>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2754294" y="2784020"/>
            <a:ext cx="5816024" cy="1769207"/>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14" name="Isosceles Triangle 13"/>
          <p:cNvSpPr/>
          <p:nvPr/>
        </p:nvSpPr>
        <p:spPr>
          <a:xfrm>
            <a:off x="4687873" y="3691451"/>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3706469" y="399097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a:off x="5751627" y="3801112"/>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7062150" y="2958117"/>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2934685" y="4170680"/>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2315352" y="2592636"/>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620963" y="2592388"/>
            <a:ext cx="1969815" cy="92333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rPr>
              <a:t>Training Data</a:t>
            </a:r>
          </a:p>
          <a:p>
            <a:r>
              <a:rPr lang="en-US" dirty="0">
                <a:solidFill>
                  <a:srgbClr val="000000"/>
                </a:solidFill>
              </a:rPr>
              <a:t>Validation Data</a:t>
            </a:r>
          </a:p>
          <a:p>
            <a:r>
              <a:rPr lang="en-US" dirty="0">
                <a:solidFill>
                  <a:srgbClr val="000000"/>
                </a:solidFill>
              </a:rPr>
              <a:t>Production Data</a:t>
            </a:r>
          </a:p>
        </p:txBody>
      </p:sp>
      <p:sp>
        <p:nvSpPr>
          <p:cNvPr id="21" name="Isosceles Triangle 20"/>
          <p:cNvSpPr/>
          <p:nvPr/>
        </p:nvSpPr>
        <p:spPr>
          <a:xfrm>
            <a:off x="3422368" y="4095783"/>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a:off x="5145227" y="3874781"/>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a:off x="2315352" y="2958117"/>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a:off x="7870291" y="2739972"/>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a:off x="2315352" y="3261996"/>
            <a:ext cx="179983" cy="143036"/>
          </a:xfrm>
          <a:prstGeom prst="triangl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a:off x="4049484" y="4222107"/>
            <a:ext cx="179983" cy="143036"/>
          </a:xfrm>
          <a:prstGeom prst="triangl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6402949" y="3169912"/>
            <a:ext cx="179983" cy="143036"/>
          </a:xfrm>
          <a:prstGeom prst="triangl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8546793" y="2822848"/>
            <a:ext cx="179983" cy="143036"/>
          </a:xfrm>
          <a:prstGeom prst="triangl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cxnSpLocks/>
          </p:cNvCxnSpPr>
          <p:nvPr/>
        </p:nvCxnSpPr>
        <p:spPr>
          <a:xfrm flipH="1">
            <a:off x="2904226" y="2932981"/>
            <a:ext cx="5816024" cy="1769207"/>
          </a:xfrm>
          <a:prstGeom prst="straightConnector1">
            <a:avLst/>
          </a:prstGeom>
          <a:ln w="6350"/>
        </p:spPr>
        <p:style>
          <a:lnRef idx="1">
            <a:schemeClr val="dk1"/>
          </a:lnRef>
          <a:fillRef idx="0">
            <a:schemeClr val="dk1"/>
          </a:fillRef>
          <a:effectRef idx="0">
            <a:schemeClr val="dk1"/>
          </a:effectRef>
          <a:fontRef idx="minor">
            <a:schemeClr val="tx1"/>
          </a:fontRef>
        </p:style>
      </p:cxnSp>
      <p:cxnSp>
        <p:nvCxnSpPr>
          <p:cNvPr id="30" name="Straight Arrow Connector 29"/>
          <p:cNvCxnSpPr>
            <a:cxnSpLocks/>
          </p:cNvCxnSpPr>
          <p:nvPr/>
        </p:nvCxnSpPr>
        <p:spPr>
          <a:xfrm flipH="1">
            <a:off x="3033622" y="3076754"/>
            <a:ext cx="5816024" cy="1769207"/>
          </a:xfrm>
          <a:prstGeom prst="straightConnector1">
            <a:avLst/>
          </a:prstGeom>
          <a:ln w="6350"/>
        </p:spPr>
        <p:style>
          <a:lnRef idx="1">
            <a:schemeClr val="dk1"/>
          </a:lnRef>
          <a:fillRef idx="0">
            <a:schemeClr val="dk1"/>
          </a:fillRef>
          <a:effectRef idx="0">
            <a:schemeClr val="dk1"/>
          </a:effectRef>
          <a:fontRef idx="minor">
            <a:schemeClr val="tx1"/>
          </a:fontRef>
        </p:style>
      </p:cxnSp>
      <p:cxnSp>
        <p:nvCxnSpPr>
          <p:cNvPr id="31" name="Straight Arrow Connector 30"/>
          <p:cNvCxnSpPr>
            <a:cxnSpLocks/>
          </p:cNvCxnSpPr>
          <p:nvPr/>
        </p:nvCxnSpPr>
        <p:spPr>
          <a:xfrm flipH="1">
            <a:off x="3177396" y="3220528"/>
            <a:ext cx="5816024" cy="1769207"/>
          </a:xfrm>
          <a:prstGeom prst="straightConnector1">
            <a:avLst/>
          </a:prstGeom>
          <a:ln w="6350"/>
        </p:spPr>
        <p:style>
          <a:lnRef idx="1">
            <a:schemeClr val="dk1"/>
          </a:lnRef>
          <a:fillRef idx="0">
            <a:schemeClr val="dk1"/>
          </a:fillRef>
          <a:effectRef idx="0">
            <a:schemeClr val="dk1"/>
          </a:effectRef>
          <a:fontRef idx="minor">
            <a:schemeClr val="tx1"/>
          </a:fontRef>
        </p:style>
      </p:cxnSp>
      <p:cxnSp>
        <p:nvCxnSpPr>
          <p:cNvPr id="32" name="Straight Arrow Connector 31"/>
          <p:cNvCxnSpPr>
            <a:cxnSpLocks/>
          </p:cNvCxnSpPr>
          <p:nvPr/>
        </p:nvCxnSpPr>
        <p:spPr>
          <a:xfrm flipH="1">
            <a:off x="2642009" y="2588019"/>
            <a:ext cx="5816024" cy="1769207"/>
          </a:xfrm>
          <a:prstGeom prst="straightConnector1">
            <a:avLst/>
          </a:prstGeom>
          <a:ln w="6350"/>
        </p:spPr>
        <p:style>
          <a:lnRef idx="1">
            <a:schemeClr val="dk1"/>
          </a:lnRef>
          <a:fillRef idx="0">
            <a:schemeClr val="dk1"/>
          </a:fillRef>
          <a:effectRef idx="0">
            <a:schemeClr val="dk1"/>
          </a:effectRef>
          <a:fontRef idx="minor">
            <a:schemeClr val="tx1"/>
          </a:fontRef>
        </p:style>
      </p:cxnSp>
      <p:cxnSp>
        <p:nvCxnSpPr>
          <p:cNvPr id="33" name="Straight Arrow Connector 32"/>
          <p:cNvCxnSpPr>
            <a:cxnSpLocks/>
          </p:cNvCxnSpPr>
          <p:nvPr/>
        </p:nvCxnSpPr>
        <p:spPr>
          <a:xfrm flipH="1">
            <a:off x="2508926" y="2442464"/>
            <a:ext cx="5816024" cy="1769207"/>
          </a:xfrm>
          <a:prstGeom prst="straightConnector1">
            <a:avLst/>
          </a:prstGeom>
          <a:ln w="6350"/>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4434894" y="4552950"/>
            <a:ext cx="4587239"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00000"/>
                </a:solidFill>
              </a:rPr>
              <a:t>There are an infinite number of lines that can be drawn across the dataset... how did we arrive at the most representative one?</a:t>
            </a:r>
          </a:p>
        </p:txBody>
      </p:sp>
    </p:spTree>
    <p:extLst>
      <p:ext uri="{BB962C8B-B14F-4D97-AF65-F5344CB8AC3E}">
        <p14:creationId xmlns:p14="http://schemas.microsoft.com/office/powerpoint/2010/main" val="271131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2000" fill="hold"/>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 Iteration</a:t>
            </a:r>
          </a:p>
        </p:txBody>
      </p:sp>
      <p:sp>
        <p:nvSpPr>
          <p:cNvPr id="3" name="Content Placeholder 2"/>
          <p:cNvSpPr>
            <a:spLocks noGrp="1"/>
          </p:cNvSpPr>
          <p:nvPr>
            <p:ph idx="1"/>
          </p:nvPr>
        </p:nvSpPr>
        <p:spPr/>
        <p:txBody>
          <a:bodyPr/>
          <a:lstStyle/>
          <a:p>
            <a:endParaRPr lang="en-US"/>
          </a:p>
        </p:txBody>
      </p:sp>
      <p:sp>
        <p:nvSpPr>
          <p:cNvPr id="5" name="Rectangle 4"/>
          <p:cNvSpPr/>
          <p:nvPr/>
        </p:nvSpPr>
        <p:spPr>
          <a:xfrm>
            <a:off x="2039034" y="2383010"/>
            <a:ext cx="7120734" cy="31295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a:off x="5848350" y="3252788"/>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a:off x="5992695" y="3396781"/>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5278621" y="3544116"/>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4411555" y="3948448"/>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6974640" y="339091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3306284" y="429577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7489163" y="3105453"/>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2754294" y="2784020"/>
            <a:ext cx="5816024" cy="1769207"/>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14" name="Isosceles Triangle 13"/>
          <p:cNvSpPr/>
          <p:nvPr/>
        </p:nvSpPr>
        <p:spPr>
          <a:xfrm>
            <a:off x="4687873" y="3691451"/>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3706469" y="399097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a:off x="5751627" y="3801112"/>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7062150" y="2958117"/>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2934685" y="4170680"/>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2315352" y="2592636"/>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620963" y="2592388"/>
            <a:ext cx="1969815" cy="92333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rPr>
              <a:t>Training Data</a:t>
            </a:r>
          </a:p>
          <a:p>
            <a:r>
              <a:rPr lang="en-US" dirty="0">
                <a:solidFill>
                  <a:srgbClr val="000000"/>
                </a:solidFill>
              </a:rPr>
              <a:t>Validation Data</a:t>
            </a:r>
          </a:p>
          <a:p>
            <a:r>
              <a:rPr lang="en-US" dirty="0">
                <a:solidFill>
                  <a:srgbClr val="000000"/>
                </a:solidFill>
              </a:rPr>
              <a:t>Production Data</a:t>
            </a:r>
          </a:p>
        </p:txBody>
      </p:sp>
      <p:sp>
        <p:nvSpPr>
          <p:cNvPr id="21" name="Isosceles Triangle 20"/>
          <p:cNvSpPr/>
          <p:nvPr/>
        </p:nvSpPr>
        <p:spPr>
          <a:xfrm>
            <a:off x="3422368" y="4095783"/>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a:off x="5145227" y="3874781"/>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a:off x="2315352" y="2958117"/>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a:off x="7870291" y="2739972"/>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a:off x="2315352" y="3261996"/>
            <a:ext cx="179983" cy="143036"/>
          </a:xfrm>
          <a:prstGeom prst="triangl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a:off x="4049484" y="4222107"/>
            <a:ext cx="179983" cy="143036"/>
          </a:xfrm>
          <a:prstGeom prst="triangl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6402949" y="3169912"/>
            <a:ext cx="179983" cy="143036"/>
          </a:xfrm>
          <a:prstGeom prst="triangl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8546793" y="2822848"/>
            <a:ext cx="179983" cy="143036"/>
          </a:xfrm>
          <a:prstGeom prst="triangl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434894" y="4552950"/>
            <a:ext cx="4587239"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00000"/>
                </a:solidFill>
              </a:rPr>
              <a:t>The software adjusted the parameters of the line until the 'best fit' was achieved.</a:t>
            </a:r>
          </a:p>
        </p:txBody>
      </p:sp>
    </p:spTree>
    <p:extLst>
      <p:ext uri="{BB962C8B-B14F-4D97-AF65-F5344CB8AC3E}">
        <p14:creationId xmlns:p14="http://schemas.microsoft.com/office/powerpoint/2010/main" val="12554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2000" fill="hold"/>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modus operandi</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Iteration is a substantial part of the machine learning process.</a:t>
            </a:r>
          </a:p>
          <a:p>
            <a:pPr lvl="1"/>
            <a:r>
              <a:rPr lang="en-US" dirty="0"/>
              <a:t>For the developer: </a:t>
            </a:r>
          </a:p>
          <a:p>
            <a:pPr lvl="2"/>
            <a:r>
              <a:rPr lang="en-US" dirty="0"/>
              <a:t>Assessment of the quality of the data</a:t>
            </a:r>
          </a:p>
          <a:p>
            <a:pPr lvl="2"/>
            <a:r>
              <a:rPr lang="en-US" dirty="0"/>
              <a:t>Consideration of the </a:t>
            </a:r>
            <a:r>
              <a:rPr lang="en-US" i="1" dirty="0"/>
              <a:t>features</a:t>
            </a:r>
            <a:r>
              <a:rPr lang="en-US" dirty="0"/>
              <a:t> fed into the model</a:t>
            </a:r>
          </a:p>
          <a:p>
            <a:pPr lvl="2"/>
            <a:r>
              <a:rPr lang="en-US" dirty="0"/>
              <a:t>Analysis of the outcome(s) the model produces</a:t>
            </a:r>
          </a:p>
          <a:p>
            <a:pPr lvl="1"/>
            <a:r>
              <a:rPr lang="en-US" dirty="0"/>
              <a:t>For the machine:</a:t>
            </a:r>
          </a:p>
          <a:p>
            <a:pPr lvl="2"/>
            <a:r>
              <a:rPr lang="en-US" dirty="0"/>
              <a:t>Refinement of the model parameters </a:t>
            </a:r>
          </a:p>
          <a:p>
            <a:pPr lvl="2"/>
            <a:r>
              <a:rPr lang="en-US" dirty="0"/>
              <a:t>Train on various data sets</a:t>
            </a:r>
          </a:p>
        </p:txBody>
      </p:sp>
    </p:spTree>
    <p:extLst>
      <p:ext uri="{BB962C8B-B14F-4D97-AF65-F5344CB8AC3E}">
        <p14:creationId xmlns:p14="http://schemas.microsoft.com/office/powerpoint/2010/main" val="1872981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throwing a curve</a:t>
            </a:r>
          </a:p>
        </p:txBody>
      </p:sp>
      <p:sp>
        <p:nvSpPr>
          <p:cNvPr id="3" name="Content Placeholder 2"/>
          <p:cNvSpPr>
            <a:spLocks noGrp="1"/>
          </p:cNvSpPr>
          <p:nvPr>
            <p:ph idx="1"/>
          </p:nvPr>
        </p:nvSpPr>
        <p:spPr/>
        <p:txBody>
          <a:bodyPr/>
          <a:lstStyle/>
          <a:p>
            <a:endParaRPr lang="en-US"/>
          </a:p>
        </p:txBody>
      </p:sp>
      <p:sp>
        <p:nvSpPr>
          <p:cNvPr id="5" name="Rectangle 4"/>
          <p:cNvSpPr/>
          <p:nvPr/>
        </p:nvSpPr>
        <p:spPr>
          <a:xfrm>
            <a:off x="2039034" y="2383010"/>
            <a:ext cx="7120734" cy="31295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a:off x="6050405" y="387938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a:off x="6306227" y="3870177"/>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5576608" y="4131457"/>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4600363" y="4243118"/>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6887131" y="3529042"/>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3431579" y="4582669"/>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7489163" y="3105453"/>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4926078" y="4104991"/>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3811279" y="4533900"/>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a:off x="5848348" y="3976072"/>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7146148" y="3174516"/>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3163361" y="4730005"/>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4173668" y="4435336"/>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a:off x="5181902" y="3984121"/>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a:off x="7870291" y="2739972"/>
            <a:ext cx="179983" cy="143036"/>
          </a:xfrm>
          <a:prstGeom prst="triangl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a:off x="4182879" y="4443110"/>
            <a:ext cx="179983" cy="143036"/>
          </a:xfrm>
          <a:prstGeom prst="triangl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6460118" y="3529042"/>
            <a:ext cx="179983" cy="143036"/>
          </a:xfrm>
          <a:prstGeom prst="triangl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7962405" y="2483142"/>
            <a:ext cx="179983" cy="143036"/>
          </a:xfrm>
          <a:prstGeom prst="triangl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Connector: Curved 3"/>
          <p:cNvCxnSpPr/>
          <p:nvPr/>
        </p:nvCxnSpPr>
        <p:spPr>
          <a:xfrm flipV="1">
            <a:off x="3255477" y="4131457"/>
            <a:ext cx="2753313" cy="611387"/>
          </a:xfrm>
          <a:prstGeom prst="curvedConnector3">
            <a:avLst/>
          </a:prstGeom>
          <a:ln w="12700"/>
        </p:spPr>
        <p:style>
          <a:lnRef idx="1">
            <a:schemeClr val="dk1"/>
          </a:lnRef>
          <a:fillRef idx="0">
            <a:schemeClr val="dk1"/>
          </a:fillRef>
          <a:effectRef idx="0">
            <a:schemeClr val="dk1"/>
          </a:effectRef>
          <a:fontRef idx="minor">
            <a:schemeClr val="tx1"/>
          </a:fontRef>
        </p:style>
      </p:cxnSp>
      <p:cxnSp>
        <p:nvCxnSpPr>
          <p:cNvPr id="29" name="Connector: Curved 28"/>
          <p:cNvCxnSpPr>
            <a:cxnSpLocks/>
          </p:cNvCxnSpPr>
          <p:nvPr/>
        </p:nvCxnSpPr>
        <p:spPr>
          <a:xfrm flipV="1">
            <a:off x="5971675" y="2630478"/>
            <a:ext cx="2523448" cy="1502960"/>
          </a:xfrm>
          <a:prstGeom prst="curvedConnector3">
            <a:avLst/>
          </a:prstGeom>
          <a:ln w="12700"/>
        </p:spPr>
        <p:style>
          <a:lnRef idx="1">
            <a:schemeClr val="dk1"/>
          </a:lnRef>
          <a:fillRef idx="0">
            <a:schemeClr val="dk1"/>
          </a:fillRef>
          <a:effectRef idx="0">
            <a:schemeClr val="dk1"/>
          </a:effectRef>
          <a:fontRef idx="minor">
            <a:schemeClr val="tx1"/>
          </a:fontRef>
        </p:style>
      </p:cxnSp>
      <p:sp>
        <p:nvSpPr>
          <p:cNvPr id="30" name="Isosceles Triangle 29"/>
          <p:cNvSpPr/>
          <p:nvPr/>
        </p:nvSpPr>
        <p:spPr>
          <a:xfrm>
            <a:off x="5992695" y="4114799"/>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5335791" y="4243118"/>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6917471" y="3943844"/>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6603041" y="4066997"/>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4416132" y="4674756"/>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a:off x="4784594" y="4435336"/>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p:cNvSpPr/>
          <p:nvPr/>
        </p:nvSpPr>
        <p:spPr>
          <a:xfrm>
            <a:off x="3719163" y="4803671"/>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7479951" y="2695575"/>
            <a:ext cx="179983" cy="1430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2346642" y="2815807"/>
            <a:ext cx="2743200"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00000"/>
                </a:solidFill>
              </a:rPr>
              <a:t>More sophisticated functions can be used to </a:t>
            </a:r>
            <a:r>
              <a:rPr lang="en-US" i="1" dirty="0">
                <a:solidFill>
                  <a:srgbClr val="000000"/>
                </a:solidFill>
              </a:rPr>
              <a:t>model </a:t>
            </a:r>
            <a:r>
              <a:rPr lang="en-US" dirty="0">
                <a:solidFill>
                  <a:srgbClr val="000000"/>
                </a:solidFill>
              </a:rPr>
              <a:t>increasingly complicated data sets.</a:t>
            </a:r>
            <a:r>
              <a:rPr lang="en-US" dirty="0">
                <a:solidFill>
                  <a:srgbClr val="FFFFFF"/>
                </a:solidFill>
                <a:latin typeface="Tw Cen MT"/>
              </a:rPr>
              <a:t>t</a:t>
            </a:r>
            <a:endParaRPr lang="en-US" dirty="0"/>
          </a:p>
        </p:txBody>
      </p:sp>
    </p:spTree>
    <p:extLst>
      <p:ext uri="{BB962C8B-B14F-4D97-AF65-F5344CB8AC3E}">
        <p14:creationId xmlns:p14="http://schemas.microsoft.com/office/powerpoint/2010/main" val="3722982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4C36-A163-4E00-B6CF-2BD786707E7A}"/>
              </a:ext>
            </a:extLst>
          </p:cNvPr>
          <p:cNvSpPr>
            <a:spLocks noGrp="1"/>
          </p:cNvSpPr>
          <p:nvPr>
            <p:ph type="title"/>
          </p:nvPr>
        </p:nvSpPr>
        <p:spPr/>
        <p:txBody>
          <a:bodyPr/>
          <a:lstStyle/>
          <a:p>
            <a:r>
              <a:rPr lang="en-US" dirty="0"/>
              <a:t>Predictive Analytics</a:t>
            </a:r>
          </a:p>
        </p:txBody>
      </p:sp>
      <p:sp>
        <p:nvSpPr>
          <p:cNvPr id="3" name="Content Placeholder 2">
            <a:extLst>
              <a:ext uri="{FF2B5EF4-FFF2-40B4-BE49-F238E27FC236}">
                <a16:creationId xmlns:a16="http://schemas.microsoft.com/office/drawing/2014/main" id="{3F58D8BB-EEB5-4133-9965-52CE161F40F8}"/>
              </a:ext>
            </a:extLst>
          </p:cNvPr>
          <p:cNvSpPr>
            <a:spLocks noGrp="1"/>
          </p:cNvSpPr>
          <p:nvPr>
            <p:ph idx="1"/>
          </p:nvPr>
        </p:nvSpPr>
        <p:spPr/>
        <p:txBody>
          <a:bodyPr vert="horz" lIns="91440" tIns="45720" rIns="91440" bIns="45720" rtlCol="0" anchor="t">
            <a:normAutofit/>
          </a:bodyPr>
          <a:lstStyle/>
          <a:p>
            <a:r>
              <a:rPr lang="en-US" dirty="0"/>
              <a:t>Use current and historical data to make predictions about unknown data.</a:t>
            </a:r>
          </a:p>
          <a:p>
            <a:r>
              <a:rPr lang="en-US" dirty="0"/>
              <a:t>Application:</a:t>
            </a:r>
          </a:p>
          <a:p>
            <a:pPr lvl="1"/>
            <a:r>
              <a:rPr lang="en-US" dirty="0"/>
              <a:t>Shopping behavior / Cross sell</a:t>
            </a:r>
          </a:p>
          <a:p>
            <a:pPr lvl="1"/>
            <a:r>
              <a:rPr lang="en-US" dirty="0"/>
              <a:t>Fraud detection</a:t>
            </a:r>
          </a:p>
          <a:p>
            <a:pPr lvl="1"/>
            <a:r>
              <a:rPr lang="en-US" dirty="0"/>
              <a:t>Sales process (CRM)</a:t>
            </a:r>
          </a:p>
        </p:txBody>
      </p:sp>
    </p:spTree>
    <p:extLst>
      <p:ext uri="{BB962C8B-B14F-4D97-AF65-F5344CB8AC3E}">
        <p14:creationId xmlns:p14="http://schemas.microsoft.com/office/powerpoint/2010/main" val="1786557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Classifier (Binary Classifier)</a:t>
            </a:r>
            <a:endParaRPr lang="en-US" dirty="0"/>
          </a:p>
        </p:txBody>
      </p:sp>
      <p:sp>
        <p:nvSpPr>
          <p:cNvPr id="3" name="Content Placeholder 2"/>
          <p:cNvSpPr>
            <a:spLocks noGrp="1"/>
          </p:cNvSpPr>
          <p:nvPr>
            <p:ph idx="1"/>
          </p:nvPr>
        </p:nvSpPr>
        <p:spPr/>
        <p:txBody>
          <a:bodyPr/>
          <a:lstStyle/>
          <a:p>
            <a:endParaRPr lang="en-US"/>
          </a:p>
        </p:txBody>
      </p:sp>
      <p:sp>
        <p:nvSpPr>
          <p:cNvPr id="5" name="Rectangle 4"/>
          <p:cNvSpPr/>
          <p:nvPr/>
        </p:nvSpPr>
        <p:spPr>
          <a:xfrm>
            <a:off x="2039034" y="2383010"/>
            <a:ext cx="7120734" cy="31295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Connector: Curved 3"/>
          <p:cNvCxnSpPr/>
          <p:nvPr/>
        </p:nvCxnSpPr>
        <p:spPr>
          <a:xfrm flipH="1">
            <a:off x="3398151" y="2815212"/>
            <a:ext cx="4455228" cy="2127674"/>
          </a:xfrm>
          <a:prstGeom prst="curvedConnector3">
            <a:avLst/>
          </a:prstGeom>
          <a:ln w="28575"/>
        </p:spPr>
        <p:style>
          <a:lnRef idx="1">
            <a:schemeClr val="dk1"/>
          </a:lnRef>
          <a:fillRef idx="0">
            <a:schemeClr val="dk1"/>
          </a:fillRef>
          <a:effectRef idx="0">
            <a:schemeClr val="dk1"/>
          </a:effectRef>
          <a:fontRef idx="minor">
            <a:schemeClr val="tx1"/>
          </a:fontRef>
        </p:style>
      </p:cxnSp>
      <p:sp>
        <p:nvSpPr>
          <p:cNvPr id="29" name="Lightning Bolt 28"/>
          <p:cNvSpPr/>
          <p:nvPr/>
        </p:nvSpPr>
        <p:spPr>
          <a:xfrm>
            <a:off x="5440139" y="3893731"/>
            <a:ext cx="243197" cy="270997"/>
          </a:xfrm>
          <a:prstGeom prst="lightningBol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loud 29"/>
          <p:cNvSpPr/>
          <p:nvPr/>
        </p:nvSpPr>
        <p:spPr>
          <a:xfrm>
            <a:off x="5784034" y="4022116"/>
            <a:ext cx="307579" cy="197102"/>
          </a:xfrm>
          <a:prstGeom prst="cloud">
            <a:avLst/>
          </a:prstGeom>
          <a:solidFill>
            <a:schemeClr val="bg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loud 30"/>
          <p:cNvSpPr/>
          <p:nvPr/>
        </p:nvSpPr>
        <p:spPr>
          <a:xfrm>
            <a:off x="6088016" y="3676203"/>
            <a:ext cx="307579" cy="197102"/>
          </a:xfrm>
          <a:prstGeom prst="cloud">
            <a:avLst/>
          </a:prstGeom>
          <a:solidFill>
            <a:schemeClr val="bg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loud 31"/>
          <p:cNvSpPr/>
          <p:nvPr/>
        </p:nvSpPr>
        <p:spPr>
          <a:xfrm>
            <a:off x="6066338" y="4308112"/>
            <a:ext cx="307579" cy="197102"/>
          </a:xfrm>
          <a:prstGeom prst="cloud">
            <a:avLst/>
          </a:prstGeom>
          <a:solidFill>
            <a:schemeClr val="bg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loud 32"/>
          <p:cNvSpPr/>
          <p:nvPr/>
        </p:nvSpPr>
        <p:spPr>
          <a:xfrm>
            <a:off x="5407900" y="4371975"/>
            <a:ext cx="307579" cy="197102"/>
          </a:xfrm>
          <a:prstGeom prst="cloud">
            <a:avLst/>
          </a:prstGeom>
          <a:solidFill>
            <a:schemeClr val="bg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loud 33"/>
          <p:cNvSpPr/>
          <p:nvPr/>
        </p:nvSpPr>
        <p:spPr>
          <a:xfrm>
            <a:off x="6784076" y="3346757"/>
            <a:ext cx="307579" cy="197102"/>
          </a:xfrm>
          <a:prstGeom prst="cloud">
            <a:avLst/>
          </a:prstGeom>
          <a:solidFill>
            <a:schemeClr val="bg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loud 34"/>
          <p:cNvSpPr/>
          <p:nvPr/>
        </p:nvSpPr>
        <p:spPr>
          <a:xfrm>
            <a:off x="7593973" y="4914900"/>
            <a:ext cx="307579" cy="197102"/>
          </a:xfrm>
          <a:prstGeom prst="cloud">
            <a:avLst/>
          </a:prstGeom>
          <a:solidFill>
            <a:schemeClr val="bg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loud 35"/>
          <p:cNvSpPr/>
          <p:nvPr/>
        </p:nvSpPr>
        <p:spPr>
          <a:xfrm>
            <a:off x="4697401" y="4644220"/>
            <a:ext cx="307579" cy="197102"/>
          </a:xfrm>
          <a:prstGeom prst="cloud">
            <a:avLst/>
          </a:prstGeom>
          <a:solidFill>
            <a:schemeClr val="bg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loud 36"/>
          <p:cNvSpPr/>
          <p:nvPr/>
        </p:nvSpPr>
        <p:spPr>
          <a:xfrm>
            <a:off x="6940671" y="3777496"/>
            <a:ext cx="307579" cy="197102"/>
          </a:xfrm>
          <a:prstGeom prst="cloud">
            <a:avLst/>
          </a:prstGeom>
          <a:solidFill>
            <a:schemeClr val="bg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loud 37"/>
          <p:cNvSpPr/>
          <p:nvPr/>
        </p:nvSpPr>
        <p:spPr>
          <a:xfrm>
            <a:off x="6193328" y="3089582"/>
            <a:ext cx="307579" cy="197102"/>
          </a:xfrm>
          <a:prstGeom prst="cloud">
            <a:avLst/>
          </a:prstGeom>
          <a:solidFill>
            <a:schemeClr val="bg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loud 38"/>
          <p:cNvSpPr/>
          <p:nvPr/>
        </p:nvSpPr>
        <p:spPr>
          <a:xfrm>
            <a:off x="6470882" y="3970873"/>
            <a:ext cx="307579" cy="197102"/>
          </a:xfrm>
          <a:prstGeom prst="cloud">
            <a:avLst/>
          </a:prstGeom>
          <a:solidFill>
            <a:schemeClr val="bg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ightning Bolt 39"/>
          <p:cNvSpPr/>
          <p:nvPr/>
        </p:nvSpPr>
        <p:spPr>
          <a:xfrm>
            <a:off x="4945134" y="4031858"/>
            <a:ext cx="243197" cy="270997"/>
          </a:xfrm>
          <a:prstGeom prst="lightningBol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5907483" y="2781300"/>
            <a:ext cx="243197" cy="270997"/>
          </a:xfrm>
          <a:prstGeom prst="lightningBol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ightning Bolt 41"/>
          <p:cNvSpPr/>
          <p:nvPr/>
        </p:nvSpPr>
        <p:spPr>
          <a:xfrm>
            <a:off x="3273795" y="2914822"/>
            <a:ext cx="243197" cy="270997"/>
          </a:xfrm>
          <a:prstGeom prst="lightningBol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Lightning Bolt 42"/>
          <p:cNvSpPr/>
          <p:nvPr/>
        </p:nvSpPr>
        <p:spPr>
          <a:xfrm>
            <a:off x="4135238" y="3048345"/>
            <a:ext cx="243197" cy="270997"/>
          </a:xfrm>
          <a:prstGeom prst="lightningBol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Lightning Bolt 43"/>
          <p:cNvSpPr/>
          <p:nvPr/>
        </p:nvSpPr>
        <p:spPr>
          <a:xfrm>
            <a:off x="3954202" y="4234444"/>
            <a:ext cx="243197" cy="270997"/>
          </a:xfrm>
          <a:prstGeom prst="lightningBol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ightning Bolt 44"/>
          <p:cNvSpPr/>
          <p:nvPr/>
        </p:nvSpPr>
        <p:spPr>
          <a:xfrm>
            <a:off x="4193702" y="3586177"/>
            <a:ext cx="243197" cy="270997"/>
          </a:xfrm>
          <a:prstGeom prst="lightningBol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ightning Bolt 45"/>
          <p:cNvSpPr/>
          <p:nvPr/>
        </p:nvSpPr>
        <p:spPr>
          <a:xfrm>
            <a:off x="3273795" y="4601652"/>
            <a:ext cx="243197" cy="270997"/>
          </a:xfrm>
          <a:prstGeom prst="lightningBol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Lightning Bolt 46"/>
          <p:cNvSpPr/>
          <p:nvPr/>
        </p:nvSpPr>
        <p:spPr>
          <a:xfrm>
            <a:off x="5029966" y="3015915"/>
            <a:ext cx="243197" cy="270997"/>
          </a:xfrm>
          <a:prstGeom prst="lightningBol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Lightning Bolt 47"/>
          <p:cNvSpPr/>
          <p:nvPr/>
        </p:nvSpPr>
        <p:spPr>
          <a:xfrm>
            <a:off x="4659289" y="3496638"/>
            <a:ext cx="243197" cy="270997"/>
          </a:xfrm>
          <a:prstGeom prst="lightningBol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Lightning Bolt 48"/>
          <p:cNvSpPr/>
          <p:nvPr/>
        </p:nvSpPr>
        <p:spPr>
          <a:xfrm>
            <a:off x="4313452" y="4574561"/>
            <a:ext cx="243197" cy="270997"/>
          </a:xfrm>
          <a:prstGeom prst="lightningBol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loud 49"/>
          <p:cNvSpPr/>
          <p:nvPr/>
        </p:nvSpPr>
        <p:spPr>
          <a:xfrm>
            <a:off x="6288610" y="4739781"/>
            <a:ext cx="307579" cy="197102"/>
          </a:xfrm>
          <a:prstGeom prst="cloud">
            <a:avLst/>
          </a:prstGeom>
          <a:solidFill>
            <a:schemeClr val="bg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loud 50"/>
          <p:cNvSpPr/>
          <p:nvPr/>
        </p:nvSpPr>
        <p:spPr>
          <a:xfrm>
            <a:off x="7813122" y="3245464"/>
            <a:ext cx="307579" cy="197102"/>
          </a:xfrm>
          <a:prstGeom prst="cloud">
            <a:avLst/>
          </a:prstGeom>
          <a:solidFill>
            <a:schemeClr val="bg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loud 51"/>
          <p:cNvSpPr/>
          <p:nvPr/>
        </p:nvSpPr>
        <p:spPr>
          <a:xfrm>
            <a:off x="7534137" y="4224702"/>
            <a:ext cx="307579" cy="197102"/>
          </a:xfrm>
          <a:prstGeom prst="cloud">
            <a:avLst/>
          </a:prstGeom>
          <a:solidFill>
            <a:schemeClr val="bg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Lightning Bolt 52"/>
          <p:cNvSpPr/>
          <p:nvPr/>
        </p:nvSpPr>
        <p:spPr>
          <a:xfrm>
            <a:off x="7129510" y="2538958"/>
            <a:ext cx="243197" cy="270997"/>
          </a:xfrm>
          <a:prstGeom prst="lightningBol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158353" y="5117486"/>
            <a:ext cx="5243513" cy="3698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rPr>
              <a:t>The model distinguishes between two </a:t>
            </a:r>
            <a:r>
              <a:rPr lang="en-US" i="1" dirty="0">
                <a:solidFill>
                  <a:srgbClr val="000000"/>
                </a:solidFill>
              </a:rPr>
              <a:t>classes</a:t>
            </a:r>
            <a:r>
              <a:rPr lang="en-US" dirty="0">
                <a:solidFill>
                  <a:srgbClr val="000000"/>
                </a:solidFill>
              </a:rPr>
              <a:t>.</a:t>
            </a:r>
            <a:endParaRPr lang="en-US" dirty="0"/>
          </a:p>
        </p:txBody>
      </p:sp>
    </p:spTree>
    <p:extLst>
      <p:ext uri="{BB962C8B-B14F-4D97-AF65-F5344CB8AC3E}">
        <p14:creationId xmlns:p14="http://schemas.microsoft.com/office/powerpoint/2010/main" val="439652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8EB9-CC51-44E3-8EB5-10ADC3F3AB6C}"/>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8D46E4FA-9228-4F03-B86B-5F6C84AAAFAF}"/>
              </a:ext>
            </a:extLst>
          </p:cNvPr>
          <p:cNvSpPr>
            <a:spLocks noGrp="1"/>
          </p:cNvSpPr>
          <p:nvPr>
            <p:ph idx="1"/>
          </p:nvPr>
        </p:nvSpPr>
        <p:spPr/>
        <p:txBody>
          <a:bodyPr vert="horz" lIns="91440" tIns="45720" rIns="91440" bIns="45720" rtlCol="0" anchor="t">
            <a:normAutofit/>
          </a:bodyPr>
          <a:lstStyle/>
          <a:p>
            <a:r>
              <a:rPr lang="en-US" dirty="0"/>
              <a:t>Identify which set of categories an observation (data element) belongs.</a:t>
            </a:r>
          </a:p>
          <a:p>
            <a:r>
              <a:rPr lang="en-US" dirty="0"/>
              <a:t>Application:</a:t>
            </a:r>
          </a:p>
          <a:p>
            <a:pPr lvl="1"/>
            <a:r>
              <a:rPr lang="en-US" dirty="0"/>
              <a:t>Handwriting and speech recognition</a:t>
            </a:r>
          </a:p>
          <a:p>
            <a:pPr lvl="1"/>
            <a:r>
              <a:rPr lang="en-US" dirty="0"/>
              <a:t>Computer vision</a:t>
            </a:r>
          </a:p>
          <a:p>
            <a:pPr lvl="1"/>
            <a:r>
              <a:rPr lang="en-US" dirty="0"/>
              <a:t>Pattern recognition</a:t>
            </a:r>
          </a:p>
          <a:p>
            <a:endParaRPr lang="en-US" dirty="0"/>
          </a:p>
        </p:txBody>
      </p:sp>
    </p:spTree>
    <p:extLst>
      <p:ext uri="{BB962C8B-B14F-4D97-AF65-F5344CB8AC3E}">
        <p14:creationId xmlns:p14="http://schemas.microsoft.com/office/powerpoint/2010/main" val="122378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Conditioning Terms</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dirty="0"/>
              <a:t>Overfit Data – model does not generalize well</a:t>
            </a:r>
          </a:p>
          <a:p>
            <a:pPr lvl="1"/>
            <a:r>
              <a:rPr lang="en-US" dirty="0"/>
              <a:t>It may perform well on training data, but outliers or other differences in validation sets cause unexpected results.</a:t>
            </a:r>
          </a:p>
          <a:p>
            <a:r>
              <a:rPr lang="en-US" dirty="0"/>
              <a:t>Underfit Data – model is too simple to represent the data</a:t>
            </a:r>
          </a:p>
          <a:p>
            <a:r>
              <a:rPr lang="en-US" dirty="0"/>
              <a:t>Scaling (Normalization) - standardizes the range of data features (typically between –1 and 1)</a:t>
            </a:r>
          </a:p>
          <a:p>
            <a:pPr lvl="1"/>
            <a:r>
              <a:rPr lang="en-US" dirty="0"/>
              <a:t>Learning routines will typically converge to 'answer' when working with scaled data</a:t>
            </a:r>
          </a:p>
          <a:p>
            <a:r>
              <a:rPr lang="en-US" dirty="0"/>
              <a:t>One-hot Encode – convert categorical data</a:t>
            </a:r>
          </a:p>
        </p:txBody>
      </p:sp>
    </p:spTree>
    <p:extLst>
      <p:ext uri="{BB962C8B-B14F-4D97-AF65-F5344CB8AC3E}">
        <p14:creationId xmlns:p14="http://schemas.microsoft.com/office/powerpoint/2010/main" val="974716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beginning...</a:t>
            </a:r>
          </a:p>
        </p:txBody>
      </p:sp>
      <p:sp>
        <p:nvSpPr>
          <p:cNvPr id="3" name="Content Placeholder 2"/>
          <p:cNvSpPr>
            <a:spLocks noGrp="1"/>
          </p:cNvSpPr>
          <p:nvPr>
            <p:ph idx="1"/>
          </p:nvPr>
        </p:nvSpPr>
        <p:spPr>
          <a:xfrm>
            <a:off x="1141412" y="2249487"/>
            <a:ext cx="9905999" cy="3541714"/>
          </a:xfrm>
        </p:spPr>
        <p:txBody>
          <a:bodyPr vert="horz" lIns="91440" tIns="45720" rIns="91440" bIns="45720" rtlCol="0" anchor="t">
            <a:normAutofit fontScale="85000" lnSpcReduction="20000"/>
          </a:bodyPr>
          <a:lstStyle/>
          <a:p>
            <a:r>
              <a:rPr lang="en-US" dirty="0"/>
              <a:t>What</a:t>
            </a:r>
          </a:p>
          <a:p>
            <a:pPr lvl="1"/>
            <a:r>
              <a:rPr lang="en-US" dirty="0"/>
              <a:t>"The ability for the machine to learn without specific programming."  -- A. Samuel '59 (IBM)</a:t>
            </a:r>
            <a:endParaRPr dirty="0"/>
          </a:p>
          <a:p>
            <a:r>
              <a:rPr lang="en-US" dirty="0"/>
              <a:t>Where</a:t>
            </a:r>
          </a:p>
          <a:p>
            <a:pPr lvl="1"/>
            <a:r>
              <a:rPr lang="en-US" dirty="0"/>
              <a:t>OCR</a:t>
            </a:r>
          </a:p>
          <a:p>
            <a:pPr lvl="1"/>
            <a:r>
              <a:rPr lang="en-US" dirty="0"/>
              <a:t>Diagnostics – a 'self-learning' alternative to rule-based Expert Systems</a:t>
            </a:r>
          </a:p>
          <a:p>
            <a:r>
              <a:rPr lang="en-US" dirty="0"/>
              <a:t>Why</a:t>
            </a:r>
          </a:p>
          <a:p>
            <a:pPr lvl="1"/>
            <a:r>
              <a:rPr lang="en-US" dirty="0"/>
              <a:t>Solve complex problems where the solutions are not obvious</a:t>
            </a:r>
          </a:p>
          <a:p>
            <a:pPr lvl="1"/>
            <a:r>
              <a:rPr lang="en-US" dirty="0"/>
              <a:t>Assist </a:t>
            </a:r>
            <a:r>
              <a:rPr lang="en-US" i="1" dirty="0"/>
              <a:t>carbon-based lifeforms</a:t>
            </a:r>
            <a:r>
              <a:rPr lang="en-US" dirty="0"/>
              <a:t> in understanding a dataset</a:t>
            </a:r>
          </a:p>
          <a:p>
            <a:pPr lvl="1"/>
            <a:r>
              <a:rPr lang="en-US" dirty="0"/>
              <a:t>Replace systems that require babysitting</a:t>
            </a:r>
          </a:p>
          <a:p>
            <a:pPr lvl="1"/>
            <a:r>
              <a:rPr lang="en-US" dirty="0"/>
              <a:t>Exist as systems that can adapt to change over time</a:t>
            </a:r>
          </a:p>
          <a:p>
            <a:endParaRPr lang="en-US" dirty="0"/>
          </a:p>
          <a:p>
            <a:pPr marL="0" indent="0">
              <a:buNone/>
            </a:pPr>
            <a:endParaRPr lang="en-US" dirty="0"/>
          </a:p>
          <a:p>
            <a:pPr marL="0" indent="0">
              <a:buNone/>
            </a:pPr>
            <a:endParaRPr lang="en-US" dirty="0"/>
          </a:p>
        </p:txBody>
      </p:sp>
      <p:pic>
        <p:nvPicPr>
          <p:cNvPr id="4" name="Picture 4" descr="Image (40).jpg"/>
          <p:cNvPicPr>
            <a:picLocks noChangeAspect="1"/>
          </p:cNvPicPr>
          <p:nvPr/>
        </p:nvPicPr>
        <p:blipFill rotWithShape="1">
          <a:blip r:embed="rId2"/>
          <a:srcRect l="12499" r="30120" b="14416"/>
          <a:stretch/>
        </p:blipFill>
        <p:spPr>
          <a:xfrm>
            <a:off x="8093389" y="3271127"/>
            <a:ext cx="3293749" cy="3278898"/>
          </a:xfrm>
          <a:prstGeom prst="rect">
            <a:avLst/>
          </a:prstGeom>
        </p:spPr>
      </p:pic>
    </p:spTree>
    <p:extLst>
      <p:ext uri="{BB962C8B-B14F-4D97-AF65-F5344CB8AC3E}">
        <p14:creationId xmlns:p14="http://schemas.microsoft.com/office/powerpoint/2010/main" val="3973859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grooming techniques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Dimensionality Reduction – technique to simplify the data without losing fidelity.</a:t>
            </a:r>
          </a:p>
          <a:p>
            <a:r>
              <a:rPr lang="en-US" dirty="0"/>
              <a:t>Feature Extraction – removal or combination of correlated features</a:t>
            </a:r>
          </a:p>
          <a:p>
            <a:r>
              <a:rPr lang="en-US" dirty="0"/>
              <a:t>Anomaly Detection and Removal - outlier</a:t>
            </a:r>
          </a:p>
        </p:txBody>
      </p:sp>
    </p:spTree>
    <p:extLst>
      <p:ext uri="{BB962C8B-B14F-4D97-AF65-F5344CB8AC3E}">
        <p14:creationId xmlns:p14="http://schemas.microsoft.com/office/powerpoint/2010/main" val="3067598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Reinforced Learning first Terms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Reward – positive reinforcement for action taken</a:t>
            </a:r>
          </a:p>
          <a:p>
            <a:r>
              <a:rPr lang="en-US" dirty="0"/>
              <a:t>Penalty – negative reinforcement for action taken, or </a:t>
            </a:r>
            <a:r>
              <a:rPr lang="en-US" i="1" dirty="0"/>
              <a:t>negative reward.</a:t>
            </a:r>
          </a:p>
          <a:p>
            <a:r>
              <a:rPr lang="en-US" dirty="0"/>
              <a:t>Policy –the strategy used to obtain a goal</a:t>
            </a:r>
          </a:p>
          <a:p>
            <a:r>
              <a:rPr lang="en-US" dirty="0"/>
              <a:t>Agent – a learning system</a:t>
            </a:r>
          </a:p>
        </p:txBody>
      </p:sp>
    </p:spTree>
    <p:extLst>
      <p:ext uri="{BB962C8B-B14F-4D97-AF65-F5344CB8AC3E}">
        <p14:creationId xmlns:p14="http://schemas.microsoft.com/office/powerpoint/2010/main" val="689151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 terms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Correlation – variables that tend to move in the same direction</a:t>
            </a:r>
          </a:p>
          <a:p>
            <a:r>
              <a:rPr lang="en-US" dirty="0"/>
              <a:t>Tail Heavy – data which tends to one axis</a:t>
            </a:r>
          </a:p>
          <a:p>
            <a:pPr lvl="1"/>
            <a:r>
              <a:rPr lang="en-US" dirty="0"/>
              <a:t>Logarithmic techniques can be used to </a:t>
            </a:r>
          </a:p>
          <a:p>
            <a:r>
              <a:rPr lang="en-US" dirty="0"/>
              <a:t>Outliers – Obvious spurious data</a:t>
            </a:r>
          </a:p>
        </p:txBody>
      </p:sp>
    </p:spTree>
    <p:extLst>
      <p:ext uri="{BB962C8B-B14F-4D97-AF65-F5344CB8AC3E}">
        <p14:creationId xmlns:p14="http://schemas.microsoft.com/office/powerpoint/2010/main" val="3455636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terms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Hyperparameter - configuration that is external to the model and whose value cannot be estimated from data.</a:t>
            </a:r>
          </a:p>
          <a:p>
            <a:pPr lvl="1"/>
            <a:r>
              <a:rPr lang="en-US" dirty="0"/>
              <a:t>copy values used on other problems</a:t>
            </a:r>
          </a:p>
          <a:p>
            <a:pPr lvl="1"/>
            <a:r>
              <a:rPr lang="en-US" dirty="0"/>
              <a:t>search for the best value by trial and error</a:t>
            </a:r>
          </a:p>
        </p:txBody>
      </p:sp>
    </p:spTree>
    <p:extLst>
      <p:ext uri="{BB962C8B-B14F-4D97-AF65-F5344CB8AC3E}">
        <p14:creationId xmlns:p14="http://schemas.microsoft.com/office/powerpoint/2010/main" val="3363298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analysis Terms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Fitness (or Utility) function – measures how well a model is performing.</a:t>
            </a:r>
          </a:p>
          <a:p>
            <a:r>
              <a:rPr lang="en-US" dirty="0"/>
              <a:t>Cost function – measures how poorly a model is performing.</a:t>
            </a:r>
          </a:p>
        </p:txBody>
      </p:sp>
    </p:spTree>
    <p:extLst>
      <p:ext uri="{BB962C8B-B14F-4D97-AF65-F5344CB8AC3E}">
        <p14:creationId xmlns:p14="http://schemas.microsoft.com/office/powerpoint/2010/main" val="2674520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Terms</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t>Out-of-sample or generalization error</a:t>
            </a:r>
          </a:p>
          <a:p>
            <a:pPr lvl="1">
              <a:buFont typeface="Arial"/>
            </a:pPr>
            <a:r>
              <a:rPr lang="en-US" dirty="0"/>
              <a:t>Indicates how well the model performs</a:t>
            </a:r>
            <a:endParaRPr dirty="0"/>
          </a:p>
          <a:p>
            <a:pPr>
              <a:buFont typeface="Arial"/>
            </a:pPr>
            <a:endParaRPr/>
          </a:p>
          <a:p>
            <a:pPr>
              <a:buFont typeface="Arial"/>
            </a:pPr>
            <a:r>
              <a:rPr lang="en-US" dirty="0"/>
              <a:t>(K-fold) Cross-validation</a:t>
            </a:r>
            <a:endParaRPr dirty="0"/>
          </a:p>
          <a:p>
            <a:pPr lvl="1">
              <a:buFont typeface="Arial"/>
            </a:pPr>
            <a:r>
              <a:rPr lang="en-US" dirty="0"/>
              <a:t>The model is trained against different subsets</a:t>
            </a:r>
            <a:endParaRPr dirty="0"/>
          </a:p>
          <a:p>
            <a:pPr>
              <a:buFont typeface="Arial"/>
            </a:pPr>
            <a:endParaRPr/>
          </a:p>
          <a:p>
            <a:pPr>
              <a:buFont typeface="Arial"/>
            </a:pPr>
            <a:r>
              <a:rPr lang="en-US" dirty="0"/>
              <a:t>RMSE - Root Mean Square Error</a:t>
            </a:r>
            <a:endParaRPr dirty="0"/>
          </a:p>
        </p:txBody>
      </p:sp>
    </p:spTree>
    <p:extLst>
      <p:ext uri="{BB962C8B-B14F-4D97-AF65-F5344CB8AC3E}">
        <p14:creationId xmlns:p14="http://schemas.microsoft.com/office/powerpoint/2010/main" val="1208140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development steps</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dirty="0"/>
              <a:t>Frame the problem</a:t>
            </a:r>
          </a:p>
          <a:p>
            <a:pPr>
              <a:buFont typeface="Arial"/>
            </a:pPr>
            <a:r>
              <a:rPr lang="en-US" dirty="0"/>
              <a:t>Select performance measures</a:t>
            </a:r>
            <a:endParaRPr dirty="0"/>
          </a:p>
          <a:p>
            <a:pPr>
              <a:buFont typeface="Arial"/>
            </a:pPr>
            <a:r>
              <a:rPr lang="en-US" dirty="0"/>
              <a:t>Define the data types</a:t>
            </a:r>
            <a:endParaRPr dirty="0"/>
          </a:p>
          <a:p>
            <a:pPr>
              <a:buFont typeface="Arial"/>
            </a:pPr>
            <a:r>
              <a:rPr lang="en-US" dirty="0"/>
              <a:t>Acquire the data</a:t>
            </a:r>
            <a:endParaRPr dirty="0"/>
          </a:p>
          <a:p>
            <a:pPr>
              <a:buFont typeface="Arial"/>
            </a:pPr>
            <a:r>
              <a:rPr lang="en-US" dirty="0"/>
              <a:t>Divide the data</a:t>
            </a:r>
            <a:endParaRPr dirty="0"/>
          </a:p>
          <a:p>
            <a:pPr>
              <a:buFont typeface="Arial"/>
            </a:pPr>
            <a:r>
              <a:rPr lang="en-US" dirty="0"/>
              <a:t>Visual the data - look for outliers and correlations</a:t>
            </a:r>
            <a:endParaRPr dirty="0"/>
          </a:p>
          <a:p>
            <a:pPr>
              <a:buFont typeface="Arial"/>
            </a:pPr>
            <a:r>
              <a:rPr lang="en-US" dirty="0"/>
              <a:t>Transform the data</a:t>
            </a:r>
            <a:endParaRPr dirty="0"/>
          </a:p>
        </p:txBody>
      </p:sp>
    </p:spTree>
    <p:extLst>
      <p:ext uri="{BB962C8B-B14F-4D97-AF65-F5344CB8AC3E}">
        <p14:creationId xmlns:p14="http://schemas.microsoft.com/office/powerpoint/2010/main" val="169918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Machine Learning Toolkits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t>Tensorflow</a:t>
            </a:r>
            <a:r>
              <a:rPr lang="en-US" dirty="0"/>
              <a:t> – Google (open source)</a:t>
            </a:r>
          </a:p>
          <a:p>
            <a:r>
              <a:rPr lang="en-US" dirty="0" err="1"/>
              <a:t>Scikit</a:t>
            </a:r>
            <a:r>
              <a:rPr lang="en-US" dirty="0"/>
              <a:t>-Learn (mostly Python library) - Google (open source)</a:t>
            </a:r>
          </a:p>
          <a:p>
            <a:r>
              <a:rPr lang="en-US" dirty="0"/>
              <a:t>CNTK – Microsoft Cognitive Toolkit (open source)</a:t>
            </a:r>
          </a:p>
          <a:p>
            <a:r>
              <a:rPr lang="en-US" dirty="0"/>
              <a:t>Amazon AI </a:t>
            </a:r>
          </a:p>
        </p:txBody>
      </p:sp>
    </p:spTree>
    <p:extLst>
      <p:ext uri="{BB962C8B-B14F-4D97-AF65-F5344CB8AC3E}">
        <p14:creationId xmlns:p14="http://schemas.microsoft.com/office/powerpoint/2010/main" val="95727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that adapts</a:t>
            </a:r>
          </a:p>
        </p:txBody>
      </p:sp>
      <p:graphicFrame>
        <p:nvGraphicFramePr>
          <p:cNvPr id="4" name="Diagram 4"/>
          <p:cNvGraphicFramePr>
            <a:graphicFrameLocks noGrp="1"/>
          </p:cNvGraphicFramePr>
          <p:nvPr>
            <p:ph idx="1"/>
            <p:extLst>
              <p:ext uri="{D42A27DB-BD31-4B8C-83A1-F6EECF244321}">
                <p14:modId xmlns:p14="http://schemas.microsoft.com/office/powerpoint/2010/main" val="3166339166"/>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Curved Down 2"/>
          <p:cNvSpPr/>
          <p:nvPr/>
        </p:nvSpPr>
        <p:spPr>
          <a:xfrm flipH="1">
            <a:off x="6229350" y="1725575"/>
            <a:ext cx="1788867" cy="73183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urved Up 6"/>
          <p:cNvSpPr/>
          <p:nvPr/>
        </p:nvSpPr>
        <p:spPr>
          <a:xfrm flipH="1">
            <a:off x="6094413" y="4276725"/>
            <a:ext cx="1830631" cy="73183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5831257" y="177165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Human Involvement</a:t>
            </a:r>
          </a:p>
        </p:txBody>
      </p:sp>
      <p:sp>
        <p:nvSpPr>
          <p:cNvPr id="6" name="TextBox 5"/>
          <p:cNvSpPr txBox="1"/>
          <p:nvPr/>
        </p:nvSpPr>
        <p:spPr>
          <a:xfrm>
            <a:off x="6145780" y="4400550"/>
            <a:ext cx="1947834" cy="3698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Can be Automated</a:t>
            </a:r>
          </a:p>
        </p:txBody>
      </p:sp>
    </p:spTree>
    <p:extLst>
      <p:ext uri="{BB962C8B-B14F-4D97-AF65-F5344CB8AC3E}">
        <p14:creationId xmlns:p14="http://schemas.microsoft.com/office/powerpoint/2010/main" val="1954232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 the matrix</a:t>
            </a:r>
          </a:p>
        </p:txBody>
      </p:sp>
      <p:pic>
        <p:nvPicPr>
          <p:cNvPr id="4" name="Picture 4" descr="Image (39).jpg"/>
          <p:cNvPicPr>
            <a:picLocks noGrp="1" noChangeAspect="1"/>
          </p:cNvPicPr>
          <p:nvPr>
            <p:ph idx="1"/>
          </p:nvPr>
        </p:nvPicPr>
        <p:blipFill rotWithShape="1">
          <a:blip r:embed="rId2"/>
          <a:srcRect b="51867"/>
          <a:stretch/>
        </p:blipFill>
        <p:spPr>
          <a:xfrm>
            <a:off x="2486240" y="1704975"/>
            <a:ext cx="6721660" cy="4438867"/>
          </a:xfrm>
          <a:prstGeom prst="rect">
            <a:avLst/>
          </a:prstGeom>
        </p:spPr>
      </p:pic>
    </p:spTree>
    <p:extLst>
      <p:ext uri="{BB962C8B-B14F-4D97-AF65-F5344CB8AC3E}">
        <p14:creationId xmlns:p14="http://schemas.microsoft.com/office/powerpoint/2010/main" val="2130115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First Terms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Feature: An input to the system</a:t>
            </a:r>
          </a:p>
          <a:p>
            <a:pPr lvl="1"/>
            <a:r>
              <a:rPr lang="en-US" dirty="0"/>
              <a:t>Terms in many cases which are substituted for </a:t>
            </a:r>
            <a:r>
              <a:rPr lang="en-US" i="1" dirty="0"/>
              <a:t>feature</a:t>
            </a:r>
          </a:p>
          <a:p>
            <a:pPr lvl="2"/>
            <a:r>
              <a:rPr lang="en-US" dirty="0"/>
              <a:t>Attribute = Type of Data (Weight, Height, Age)</a:t>
            </a:r>
          </a:p>
          <a:p>
            <a:pPr lvl="2"/>
            <a:r>
              <a:rPr lang="en-US" dirty="0"/>
              <a:t>Predictor = Attribute + Value (I.e. 35 years old, 128,000 miles)</a:t>
            </a:r>
          </a:p>
          <a:p>
            <a:r>
              <a:rPr lang="en-US" dirty="0"/>
              <a:t>Label: An expected output (associated with the feature(s))</a:t>
            </a:r>
          </a:p>
          <a:p>
            <a:pPr marL="0" indent="0">
              <a:buNone/>
            </a:pPr>
            <a:endParaRPr lang="en-US" dirty="0"/>
          </a:p>
        </p:txBody>
      </p:sp>
    </p:spTree>
    <p:extLst>
      <p:ext uri="{BB962C8B-B14F-4D97-AF65-F5344CB8AC3E}">
        <p14:creationId xmlns:p14="http://schemas.microsoft.com/office/powerpoint/2010/main" val="1608128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Utilizes one or more training sets </a:t>
            </a:r>
            <a:r>
              <a:rPr lang="en-US" i="1" dirty="0"/>
              <a:t>(features)</a:t>
            </a:r>
            <a:r>
              <a:rPr lang="en-US" dirty="0"/>
              <a:t> which include the desired outcomes </a:t>
            </a:r>
            <a:r>
              <a:rPr lang="en-US" i="1" dirty="0"/>
              <a:t>(labels)</a:t>
            </a:r>
            <a:r>
              <a:rPr lang="en-US" dirty="0"/>
              <a:t>.</a:t>
            </a:r>
          </a:p>
          <a:p>
            <a:r>
              <a:rPr lang="en-US" dirty="0"/>
              <a:t>Useful for:</a:t>
            </a:r>
          </a:p>
          <a:p>
            <a:pPr lvl="1"/>
            <a:r>
              <a:rPr lang="en-US" dirty="0"/>
              <a:t>Obtaining a value (prediction)</a:t>
            </a:r>
          </a:p>
          <a:p>
            <a:pPr lvl="1"/>
            <a:r>
              <a:rPr lang="en-US" dirty="0"/>
              <a:t>Identifying a class</a:t>
            </a:r>
          </a:p>
        </p:txBody>
      </p:sp>
    </p:spTree>
    <p:extLst>
      <p:ext uri="{BB962C8B-B14F-4D97-AF65-F5344CB8AC3E}">
        <p14:creationId xmlns:p14="http://schemas.microsoft.com/office/powerpoint/2010/main" val="43964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Circuit</vt:lpstr>
      <vt:lpstr>Machine learning</vt:lpstr>
      <vt:lpstr>Ready player one</vt:lpstr>
      <vt:lpstr>Authoritative sources</vt:lpstr>
      <vt:lpstr>The beginning...</vt:lpstr>
      <vt:lpstr>Popular Machine Learning Toolkits</vt:lpstr>
      <vt:lpstr>Software that adapts</vt:lpstr>
      <vt:lpstr>Enter the matrix</vt:lpstr>
      <vt:lpstr>ML First Terms</vt:lpstr>
      <vt:lpstr>Supervised Learning</vt:lpstr>
      <vt:lpstr>Semisupervised learning</vt:lpstr>
      <vt:lpstr>Unsupervised learning</vt:lpstr>
      <vt:lpstr>Reinforced learning</vt:lpstr>
      <vt:lpstr>Batch (offline) Learning</vt:lpstr>
      <vt:lpstr>Online learning</vt:lpstr>
      <vt:lpstr>Instance-Based Learning</vt:lpstr>
      <vt:lpstr>Model-Based Learning</vt:lpstr>
      <vt:lpstr>Data Challenges </vt:lpstr>
      <vt:lpstr>Data or Algorithm</vt:lpstr>
      <vt:lpstr>Dataset division</vt:lpstr>
      <vt:lpstr>Precious resource</vt:lpstr>
      <vt:lpstr>Dataset division</vt:lpstr>
      <vt:lpstr>Dataset division</vt:lpstr>
      <vt:lpstr>The starting line</vt:lpstr>
      <vt:lpstr>Consider this data</vt:lpstr>
      <vt:lpstr>Consider this data</vt:lpstr>
      <vt:lpstr>Drawing a LINE THROUGH DATA</vt:lpstr>
      <vt:lpstr>Let's introduce some validation data</vt:lpstr>
      <vt:lpstr>consider this model validated</vt:lpstr>
      <vt:lpstr>Using the Model</vt:lpstr>
      <vt:lpstr>how does the model perform with production Data?</vt:lpstr>
      <vt:lpstr>Linear Model success</vt:lpstr>
      <vt:lpstr>Linear Model possibilities</vt:lpstr>
      <vt:lpstr>Linear Model Iteration</vt:lpstr>
      <vt:lpstr>modus operandi</vt:lpstr>
      <vt:lpstr>throwing a curve</vt:lpstr>
      <vt:lpstr>Predictive Analytics</vt:lpstr>
      <vt:lpstr>Classifier (Binary Classifier)</vt:lpstr>
      <vt:lpstr>Classification</vt:lpstr>
      <vt:lpstr>Data Conditioning Terms</vt:lpstr>
      <vt:lpstr>Data grooming techniques</vt:lpstr>
      <vt:lpstr>Reinforced Learning first Terms</vt:lpstr>
      <vt:lpstr>Data Visualization terms</vt:lpstr>
      <vt:lpstr>Algorithm terms</vt:lpstr>
      <vt:lpstr>Training analysis Terms</vt:lpstr>
      <vt:lpstr>Test Terms</vt:lpstr>
      <vt:lpstr>Solution development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35</cp:revision>
  <dcterms:created xsi:type="dcterms:W3CDTF">2014-08-26T23:43:54Z</dcterms:created>
  <dcterms:modified xsi:type="dcterms:W3CDTF">2017-10-11T19:55:59Z</dcterms:modified>
</cp:coreProperties>
</file>