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71" r:id="rId10"/>
    <p:sldId id="270" r:id="rId11"/>
    <p:sldId id="264" r:id="rId12"/>
    <p:sldId id="263" r:id="rId13"/>
    <p:sldId id="265" r:id="rId14"/>
    <p:sldId id="266" r:id="rId15"/>
    <p:sldId id="268" r:id="rId16"/>
    <p:sldId id="269" r:id="rId17"/>
    <p:sldId id="273"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Gradient Descent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Minimizing the cost function</a:t>
            </a:r>
          </a:p>
        </p:txBody>
      </p:sp>
      <p:sp>
        <p:nvSpPr>
          <p:cNvPr id="4" name="TextBox 3">
            <a:extLst>
              <a:ext uri="{FF2B5EF4-FFF2-40B4-BE49-F238E27FC236}">
                <a16:creationId xmlns:a16="http://schemas.microsoft.com/office/drawing/2014/main" id="{235F47C1-4D1E-4BA1-9F8D-D9B7B2572B36}"/>
              </a:ext>
            </a:extLst>
          </p:cNvPr>
          <p:cNvSpPr txBox="1"/>
          <p:nvPr/>
        </p:nvSpPr>
        <p:spPr>
          <a:xfrm>
            <a:off x="9001125" y="535178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6BD8-9361-4DA3-93E2-E4D9735C799A}"/>
              </a:ext>
            </a:extLst>
          </p:cNvPr>
          <p:cNvSpPr>
            <a:spLocks noGrp="1"/>
          </p:cNvSpPr>
          <p:nvPr>
            <p:ph type="title"/>
          </p:nvPr>
        </p:nvSpPr>
        <p:spPr/>
        <p:txBody>
          <a:bodyPr/>
          <a:lstStyle/>
          <a:p>
            <a:r>
              <a:rPr lang="en-US" dirty="0"/>
              <a:t>Gradient descent vs normal Equation</a:t>
            </a:r>
          </a:p>
        </p:txBody>
      </p:sp>
      <p:sp>
        <p:nvSpPr>
          <p:cNvPr id="3" name="Content Placeholder 2">
            <a:extLst>
              <a:ext uri="{FF2B5EF4-FFF2-40B4-BE49-F238E27FC236}">
                <a16:creationId xmlns:a16="http://schemas.microsoft.com/office/drawing/2014/main" id="{B5D6EDDA-DF3C-4857-A982-AF1ECAF1D231}"/>
              </a:ext>
            </a:extLst>
          </p:cNvPr>
          <p:cNvSpPr>
            <a:spLocks noGrp="1"/>
          </p:cNvSpPr>
          <p:nvPr>
            <p:ph idx="1"/>
          </p:nvPr>
        </p:nvSpPr>
        <p:spPr/>
        <p:txBody>
          <a:bodyPr vert="horz" lIns="91440" tIns="45720" rIns="91440" bIns="45720" rtlCol="0" anchor="t">
            <a:normAutofit/>
          </a:bodyPr>
          <a:lstStyle/>
          <a:p>
            <a:r>
              <a:rPr lang="en-US" dirty="0"/>
              <a:t>Gradient Descent scales well with the number of features.</a:t>
            </a:r>
          </a:p>
          <a:p>
            <a:r>
              <a:rPr lang="en-US" dirty="0"/>
              <a:t>For training a Linear Regression model, where there are hundreds of thousands of features- Gradient Descent  is much faster than using the Normal Equation (solving for lowest cost function or 0 directly).</a:t>
            </a:r>
          </a:p>
        </p:txBody>
      </p:sp>
    </p:spTree>
    <p:extLst>
      <p:ext uri="{BB962C8B-B14F-4D97-AF65-F5344CB8AC3E}">
        <p14:creationId xmlns:p14="http://schemas.microsoft.com/office/powerpoint/2010/main" val="215448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869B-A876-4101-9C3C-DB163B866BEB}"/>
              </a:ext>
            </a:extLst>
          </p:cNvPr>
          <p:cNvSpPr>
            <a:spLocks noGrp="1"/>
          </p:cNvSpPr>
          <p:nvPr>
            <p:ph type="title"/>
          </p:nvPr>
        </p:nvSpPr>
        <p:spPr/>
        <p:txBody>
          <a:bodyPr/>
          <a:lstStyle/>
          <a:p>
            <a:r>
              <a:rPr lang="en-US" dirty="0"/>
              <a:t>Non-concave cost function</a:t>
            </a:r>
          </a:p>
        </p:txBody>
      </p:sp>
      <p:sp>
        <p:nvSpPr>
          <p:cNvPr id="3" name="Content Placeholder 2">
            <a:extLst>
              <a:ext uri="{FF2B5EF4-FFF2-40B4-BE49-F238E27FC236}">
                <a16:creationId xmlns:a16="http://schemas.microsoft.com/office/drawing/2014/main" id="{25ECE26A-7047-4DA0-BF63-21E2BC33A03A}"/>
              </a:ext>
            </a:extLst>
          </p:cNvPr>
          <p:cNvSpPr>
            <a:spLocks noGrp="1"/>
          </p:cNvSpPr>
          <p:nvPr>
            <p:ph idx="1"/>
          </p:nvPr>
        </p:nvSpPr>
        <p:spPr/>
        <p:txBody>
          <a:bodyPr vert="horz" lIns="91440" tIns="45720" rIns="91440" bIns="45720" rtlCol="0" anchor="t">
            <a:normAutofit/>
          </a:bodyPr>
          <a:lstStyle/>
          <a:p>
            <a:r>
              <a:rPr lang="en-US" dirty="0"/>
              <a:t>Unfortunately, not all cost functions look like bowls with simple concave edges and a simple path to the global minimum.</a:t>
            </a:r>
          </a:p>
        </p:txBody>
      </p:sp>
    </p:spTree>
    <p:extLst>
      <p:ext uri="{BB962C8B-B14F-4D97-AF65-F5344CB8AC3E}">
        <p14:creationId xmlns:p14="http://schemas.microsoft.com/office/powerpoint/2010/main" val="260771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ED7-F005-411F-9A8E-850088E50CE9}"/>
              </a:ext>
            </a:extLst>
          </p:cNvPr>
          <p:cNvSpPr>
            <a:spLocks noGrp="1"/>
          </p:cNvSpPr>
          <p:nvPr>
            <p:ph type="title"/>
          </p:nvPr>
        </p:nvSpPr>
        <p:spPr/>
        <p:txBody>
          <a:bodyPr/>
          <a:lstStyle/>
          <a:p>
            <a:r>
              <a:rPr lang="en-US" dirty="0"/>
              <a:t>Gradient descent pitfalls</a:t>
            </a:r>
          </a:p>
        </p:txBody>
      </p:sp>
      <p:cxnSp>
        <p:nvCxnSpPr>
          <p:cNvPr id="5" name="Straight Arrow Connector 4">
            <a:extLst>
              <a:ext uri="{FF2B5EF4-FFF2-40B4-BE49-F238E27FC236}">
                <a16:creationId xmlns:a16="http://schemas.microsoft.com/office/drawing/2014/main" id="{8A65D695-613C-4518-B140-5F76279E9EB0}"/>
              </a:ext>
            </a:extLst>
          </p:cNvPr>
          <p:cNvCxnSpPr/>
          <p:nvPr/>
        </p:nvCxnSpPr>
        <p:spPr>
          <a:xfrm>
            <a:off x="1859373" y="2135840"/>
            <a:ext cx="45343" cy="2652515"/>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966C89E-0F59-450B-A48B-81C159270067}"/>
              </a:ext>
            </a:extLst>
          </p:cNvPr>
          <p:cNvCxnSpPr>
            <a:cxnSpLocks/>
          </p:cNvCxnSpPr>
          <p:nvPr/>
        </p:nvCxnSpPr>
        <p:spPr>
          <a:xfrm flipV="1">
            <a:off x="1881439" y="4733925"/>
            <a:ext cx="8263607" cy="49121"/>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AF7A116-77D6-4799-8CB2-E52862B02906}"/>
              </a:ext>
            </a:extLst>
          </p:cNvPr>
          <p:cNvSpPr txBox="1"/>
          <p:nvPr/>
        </p:nvSpPr>
        <p:spPr>
          <a:xfrm>
            <a:off x="1183762" y="1775240"/>
            <a:ext cx="13917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Cost</a:t>
            </a:r>
          </a:p>
        </p:txBody>
      </p:sp>
      <p:pic>
        <p:nvPicPr>
          <p:cNvPr id="10" name="Picture 10" descr="A close up of a logo&#10;&#10;Description generated with very high confidence">
            <a:extLst>
              <a:ext uri="{FF2B5EF4-FFF2-40B4-BE49-F238E27FC236}">
                <a16:creationId xmlns:a16="http://schemas.microsoft.com/office/drawing/2014/main" id="{CA0AC86E-BD74-474A-8CF5-0C2FB88B9AF4}"/>
              </a:ext>
            </a:extLst>
          </p:cNvPr>
          <p:cNvPicPr>
            <a:picLocks noChangeAspect="1"/>
          </p:cNvPicPr>
          <p:nvPr/>
        </p:nvPicPr>
        <p:blipFill>
          <a:blip r:embed="rId2"/>
          <a:stretch>
            <a:fillRect/>
          </a:stretch>
        </p:blipFill>
        <p:spPr>
          <a:xfrm>
            <a:off x="10277475" y="4503888"/>
            <a:ext cx="340482" cy="352246"/>
          </a:xfrm>
          <a:prstGeom prst="rect">
            <a:avLst/>
          </a:prstGeom>
        </p:spPr>
      </p:pic>
      <p:sp>
        <p:nvSpPr>
          <p:cNvPr id="26" name="Arrow: Curved Left 25">
            <a:extLst>
              <a:ext uri="{FF2B5EF4-FFF2-40B4-BE49-F238E27FC236}">
                <a16:creationId xmlns:a16="http://schemas.microsoft.com/office/drawing/2014/main" id="{8C1DD03F-6040-4AED-9EFE-5AED8311007C}"/>
              </a:ext>
            </a:extLst>
          </p:cNvPr>
          <p:cNvSpPr/>
          <p:nvPr/>
        </p:nvSpPr>
        <p:spPr>
          <a:xfrm rot="-3240000">
            <a:off x="2477219" y="2332906"/>
            <a:ext cx="373063" cy="455446"/>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 name="Connector: Curved 3">
            <a:extLst>
              <a:ext uri="{FF2B5EF4-FFF2-40B4-BE49-F238E27FC236}">
                <a16:creationId xmlns:a16="http://schemas.microsoft.com/office/drawing/2014/main" id="{B8D99D2B-941C-45A3-ACBC-31427BB6486B}"/>
              </a:ext>
            </a:extLst>
          </p:cNvPr>
          <p:cNvCxnSpPr/>
          <p:nvPr/>
        </p:nvCxnSpPr>
        <p:spPr>
          <a:xfrm>
            <a:off x="2085975" y="2647789"/>
            <a:ext cx="914400" cy="914400"/>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48D651C3-F3DC-47D6-BAAF-488D9DF6B9C8}"/>
              </a:ext>
            </a:extLst>
          </p:cNvPr>
          <p:cNvCxnSpPr>
            <a:cxnSpLocks/>
          </p:cNvCxnSpPr>
          <p:nvPr/>
        </p:nvCxnSpPr>
        <p:spPr>
          <a:xfrm flipH="1">
            <a:off x="2991749" y="2834695"/>
            <a:ext cx="925901" cy="727495"/>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405474F9-E4BC-4B0B-ADC9-B783ADCB3688}"/>
              </a:ext>
            </a:extLst>
          </p:cNvPr>
          <p:cNvCxnSpPr>
            <a:cxnSpLocks/>
          </p:cNvCxnSpPr>
          <p:nvPr/>
        </p:nvCxnSpPr>
        <p:spPr>
          <a:xfrm>
            <a:off x="3911900" y="2836114"/>
            <a:ext cx="1633268" cy="1288211"/>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32" name="Connector: Curved 31">
            <a:extLst>
              <a:ext uri="{FF2B5EF4-FFF2-40B4-BE49-F238E27FC236}">
                <a16:creationId xmlns:a16="http://schemas.microsoft.com/office/drawing/2014/main" id="{F4109B3C-9B31-458F-9803-9CD17FDE1E37}"/>
              </a:ext>
            </a:extLst>
          </p:cNvPr>
          <p:cNvCxnSpPr>
            <a:cxnSpLocks/>
          </p:cNvCxnSpPr>
          <p:nvPr/>
        </p:nvCxnSpPr>
        <p:spPr>
          <a:xfrm flipH="1">
            <a:off x="5505450" y="3416978"/>
            <a:ext cx="3441940" cy="727494"/>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7B8AE231-057A-45A5-B655-DD8E622214CF}"/>
              </a:ext>
            </a:extLst>
          </p:cNvPr>
          <p:cNvCxnSpPr>
            <a:cxnSpLocks/>
          </p:cNvCxnSpPr>
          <p:nvPr/>
        </p:nvCxnSpPr>
        <p:spPr>
          <a:xfrm flipH="1">
            <a:off x="9357325" y="2663586"/>
            <a:ext cx="925901" cy="727495"/>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4D2D783-F6B8-40A8-8BDB-2FDB622B7EB3}"/>
              </a:ext>
            </a:extLst>
          </p:cNvPr>
          <p:cNvCxnSpPr/>
          <p:nvPr/>
        </p:nvCxnSpPr>
        <p:spPr>
          <a:xfrm flipV="1">
            <a:off x="8896350" y="3379515"/>
            <a:ext cx="472298" cy="1653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07CB095-5303-4849-9EC5-280F0E43979D}"/>
              </a:ext>
            </a:extLst>
          </p:cNvPr>
          <p:cNvSpPr txBox="1"/>
          <p:nvPr/>
        </p:nvSpPr>
        <p:spPr>
          <a:xfrm>
            <a:off x="2362200" y="3690148"/>
            <a:ext cx="1391729"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Local minimum</a:t>
            </a:r>
          </a:p>
        </p:txBody>
      </p:sp>
      <p:sp>
        <p:nvSpPr>
          <p:cNvPr id="35" name="TextBox 34">
            <a:extLst>
              <a:ext uri="{FF2B5EF4-FFF2-40B4-BE49-F238E27FC236}">
                <a16:creationId xmlns:a16="http://schemas.microsoft.com/office/drawing/2014/main" id="{9C84F434-F6CE-47E6-9E36-BDFB89EB6683}"/>
              </a:ext>
            </a:extLst>
          </p:cNvPr>
          <p:cNvSpPr txBox="1"/>
          <p:nvPr/>
        </p:nvSpPr>
        <p:spPr>
          <a:xfrm>
            <a:off x="5153025" y="4115699"/>
            <a:ext cx="1391729"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Global minimum</a:t>
            </a:r>
          </a:p>
        </p:txBody>
      </p:sp>
      <p:sp>
        <p:nvSpPr>
          <p:cNvPr id="36" name="TextBox 35">
            <a:extLst>
              <a:ext uri="{FF2B5EF4-FFF2-40B4-BE49-F238E27FC236}">
                <a16:creationId xmlns:a16="http://schemas.microsoft.com/office/drawing/2014/main" id="{5BE5863C-1C4C-42BB-BE1D-491388F12EA2}"/>
              </a:ext>
            </a:extLst>
          </p:cNvPr>
          <p:cNvSpPr txBox="1"/>
          <p:nvPr/>
        </p:nvSpPr>
        <p:spPr>
          <a:xfrm>
            <a:off x="8541770" y="3416978"/>
            <a:ext cx="13917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Plateau</a:t>
            </a:r>
          </a:p>
        </p:txBody>
      </p:sp>
      <p:sp>
        <p:nvSpPr>
          <p:cNvPr id="22" name="Oval 21">
            <a:extLst>
              <a:ext uri="{FF2B5EF4-FFF2-40B4-BE49-F238E27FC236}">
                <a16:creationId xmlns:a16="http://schemas.microsoft.com/office/drawing/2014/main" id="{B123C525-1BA4-45FA-B093-9D3BE701D838}"/>
              </a:ext>
            </a:extLst>
          </p:cNvPr>
          <p:cNvSpPr/>
          <p:nvPr/>
        </p:nvSpPr>
        <p:spPr>
          <a:xfrm>
            <a:off x="2865913" y="3416978"/>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7878DD6-7EAE-4694-9475-BCDACC776F88}"/>
              </a:ext>
            </a:extLst>
          </p:cNvPr>
          <p:cNvSpPr/>
          <p:nvPr/>
        </p:nvSpPr>
        <p:spPr>
          <a:xfrm>
            <a:off x="2362200" y="2840397"/>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C3D97E6-8994-4768-9276-1FD1410FA3BC}"/>
              </a:ext>
            </a:extLst>
          </p:cNvPr>
          <p:cNvSpPr/>
          <p:nvPr/>
        </p:nvSpPr>
        <p:spPr>
          <a:xfrm>
            <a:off x="2133600" y="2562944"/>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184A6A6-B188-4DA5-AB0E-597317C66DC6}"/>
              </a:ext>
            </a:extLst>
          </p:cNvPr>
          <p:cNvSpPr/>
          <p:nvPr/>
        </p:nvSpPr>
        <p:spPr>
          <a:xfrm rot="-2280000">
            <a:off x="2520856" y="3251638"/>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BBA077A-3A09-4442-BB80-96CE5EDFFFFF}"/>
              </a:ext>
            </a:extLst>
          </p:cNvPr>
          <p:cNvSpPr/>
          <p:nvPr/>
        </p:nvSpPr>
        <p:spPr>
          <a:xfrm>
            <a:off x="8705850" y="3171076"/>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316DF09-88FB-4B04-B36F-E0C4D8CB8E12}"/>
              </a:ext>
            </a:extLst>
          </p:cNvPr>
          <p:cNvSpPr/>
          <p:nvPr/>
        </p:nvSpPr>
        <p:spPr>
          <a:xfrm>
            <a:off x="9007776" y="3171076"/>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61A6BD5-E384-4EF0-BD95-A2ADE760DA8F}"/>
              </a:ext>
            </a:extLst>
          </p:cNvPr>
          <p:cNvSpPr/>
          <p:nvPr/>
        </p:nvSpPr>
        <p:spPr>
          <a:xfrm>
            <a:off x="9372600" y="3162300"/>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016B4A0-DC40-4B73-A5C4-C4CEC615EFBC}"/>
              </a:ext>
            </a:extLst>
          </p:cNvPr>
          <p:cNvSpPr/>
          <p:nvPr/>
        </p:nvSpPr>
        <p:spPr>
          <a:xfrm>
            <a:off x="9648825" y="2749850"/>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Curved Left 24">
            <a:extLst>
              <a:ext uri="{FF2B5EF4-FFF2-40B4-BE49-F238E27FC236}">
                <a16:creationId xmlns:a16="http://schemas.microsoft.com/office/drawing/2014/main" id="{68D2C82F-F62D-44F5-BFE3-2A3776ABEEAB}"/>
              </a:ext>
            </a:extLst>
          </p:cNvPr>
          <p:cNvSpPr/>
          <p:nvPr/>
        </p:nvSpPr>
        <p:spPr>
          <a:xfrm rot="-3240000">
            <a:off x="2653881" y="2721095"/>
            <a:ext cx="373063" cy="455446"/>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Curved Left 26">
            <a:extLst>
              <a:ext uri="{FF2B5EF4-FFF2-40B4-BE49-F238E27FC236}">
                <a16:creationId xmlns:a16="http://schemas.microsoft.com/office/drawing/2014/main" id="{5BC8692C-20D0-480D-B7EA-2BE5C05C0887}"/>
              </a:ext>
            </a:extLst>
          </p:cNvPr>
          <p:cNvSpPr/>
          <p:nvPr/>
        </p:nvSpPr>
        <p:spPr>
          <a:xfrm rot="-3240000">
            <a:off x="2915728" y="2939451"/>
            <a:ext cx="291264" cy="4556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Left 27">
            <a:extLst>
              <a:ext uri="{FF2B5EF4-FFF2-40B4-BE49-F238E27FC236}">
                <a16:creationId xmlns:a16="http://schemas.microsoft.com/office/drawing/2014/main" id="{0569E243-B5BB-43D6-8FB5-4A4A6C94EE64}"/>
              </a:ext>
            </a:extLst>
          </p:cNvPr>
          <p:cNvSpPr/>
          <p:nvPr/>
        </p:nvSpPr>
        <p:spPr>
          <a:xfrm rot="-7800000" flipV="1">
            <a:off x="9262972" y="2539959"/>
            <a:ext cx="373063" cy="509519"/>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Left 28">
            <a:extLst>
              <a:ext uri="{FF2B5EF4-FFF2-40B4-BE49-F238E27FC236}">
                <a16:creationId xmlns:a16="http://schemas.microsoft.com/office/drawing/2014/main" id="{52817E47-D0BB-4A52-9370-39884D8DB4A9}"/>
              </a:ext>
            </a:extLst>
          </p:cNvPr>
          <p:cNvSpPr/>
          <p:nvPr/>
        </p:nvSpPr>
        <p:spPr>
          <a:xfrm rot="-7800000" flipV="1">
            <a:off x="8978669" y="2720126"/>
            <a:ext cx="373063" cy="42491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Curved Left 43">
            <a:extLst>
              <a:ext uri="{FF2B5EF4-FFF2-40B4-BE49-F238E27FC236}">
                <a16:creationId xmlns:a16="http://schemas.microsoft.com/office/drawing/2014/main" id="{060D5AF6-C1C9-4B91-948A-B970EA8E374F}"/>
              </a:ext>
            </a:extLst>
          </p:cNvPr>
          <p:cNvSpPr/>
          <p:nvPr/>
        </p:nvSpPr>
        <p:spPr>
          <a:xfrm rot="-7800000" flipV="1">
            <a:off x="8669908" y="2721095"/>
            <a:ext cx="373063" cy="42491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1AB5662B-80BD-4B85-A4E1-2BAC03469815}"/>
              </a:ext>
            </a:extLst>
          </p:cNvPr>
          <p:cNvSpPr txBox="1"/>
          <p:nvPr/>
        </p:nvSpPr>
        <p:spPr>
          <a:xfrm>
            <a:off x="1390650" y="5186363"/>
            <a:ext cx="963449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There may be holes, ridges, plateaus and other irregular terrain features, making convergence to the minimum very difficult.</a:t>
            </a:r>
          </a:p>
        </p:txBody>
      </p:sp>
    </p:spTree>
    <p:extLst>
      <p:ext uri="{BB962C8B-B14F-4D97-AF65-F5344CB8AC3E}">
        <p14:creationId xmlns:p14="http://schemas.microsoft.com/office/powerpoint/2010/main" val="328122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568F-C7FF-403F-B568-05E5DD42AAD8}"/>
              </a:ext>
            </a:extLst>
          </p:cNvPr>
          <p:cNvSpPr>
            <a:spLocks noGrp="1"/>
          </p:cNvSpPr>
          <p:nvPr>
            <p:ph type="title"/>
          </p:nvPr>
        </p:nvSpPr>
        <p:spPr/>
        <p:txBody>
          <a:bodyPr/>
          <a:lstStyle/>
          <a:p>
            <a:r>
              <a:rPr lang="en-US" dirty="0"/>
              <a:t>Early Stopping</a:t>
            </a:r>
          </a:p>
        </p:txBody>
      </p:sp>
      <p:sp>
        <p:nvSpPr>
          <p:cNvPr id="3" name="Content Placeholder 2">
            <a:extLst>
              <a:ext uri="{FF2B5EF4-FFF2-40B4-BE49-F238E27FC236}">
                <a16:creationId xmlns:a16="http://schemas.microsoft.com/office/drawing/2014/main" id="{4960F7EC-5022-4691-A98F-9D5B4077FB44}"/>
              </a:ext>
            </a:extLst>
          </p:cNvPr>
          <p:cNvSpPr>
            <a:spLocks noGrp="1"/>
          </p:cNvSpPr>
          <p:nvPr>
            <p:ph idx="1"/>
          </p:nvPr>
        </p:nvSpPr>
        <p:spPr/>
        <p:txBody>
          <a:bodyPr vert="horz" lIns="91440" tIns="45720" rIns="91440" bIns="45720" rtlCol="0" anchor="t">
            <a:normAutofit/>
          </a:bodyPr>
          <a:lstStyle/>
          <a:p>
            <a:r>
              <a:rPr lang="en-US" dirty="0"/>
              <a:t>A pitfall to early stopping may be interpretation that the cost function is not decreasing as reaching an optimal solution... while in fact GD is stuck on a plateau, not moving quickly and having not arrived at the global minimum.</a:t>
            </a:r>
          </a:p>
        </p:txBody>
      </p:sp>
    </p:spTree>
    <p:extLst>
      <p:ext uri="{BB962C8B-B14F-4D97-AF65-F5344CB8AC3E}">
        <p14:creationId xmlns:p14="http://schemas.microsoft.com/office/powerpoint/2010/main" val="362107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061216EE-8BD6-4967-813D-0313A3661A4A}"/>
              </a:ext>
            </a:extLst>
          </p:cNvPr>
          <p:cNvSpPr/>
          <p:nvPr/>
        </p:nvSpPr>
        <p:spPr>
          <a:xfrm>
            <a:off x="1590675" y="3057525"/>
            <a:ext cx="1593850" cy="1477239"/>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7EABEF-1B79-46E3-BE7B-DE9FFB409BF0}"/>
              </a:ext>
            </a:extLst>
          </p:cNvPr>
          <p:cNvSpPr/>
          <p:nvPr/>
        </p:nvSpPr>
        <p:spPr>
          <a:xfrm>
            <a:off x="4295775" y="3124200"/>
            <a:ext cx="6754535" cy="1377950"/>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1604BB-DA17-40F5-AF73-A0D138251874}"/>
              </a:ext>
            </a:extLst>
          </p:cNvPr>
          <p:cNvSpPr/>
          <p:nvPr/>
        </p:nvSpPr>
        <p:spPr>
          <a:xfrm>
            <a:off x="1714500" y="3171825"/>
            <a:ext cx="1344752" cy="126365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579F4A8-DEF5-4798-9381-9A80075587CA}"/>
              </a:ext>
            </a:extLst>
          </p:cNvPr>
          <p:cNvSpPr/>
          <p:nvPr/>
        </p:nvSpPr>
        <p:spPr>
          <a:xfrm>
            <a:off x="5076825" y="3181350"/>
            <a:ext cx="5922963" cy="1263372"/>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56828A-C1B0-4D0C-82B0-68A132C43678}"/>
              </a:ext>
            </a:extLst>
          </p:cNvPr>
          <p:cNvSpPr/>
          <p:nvPr/>
        </p:nvSpPr>
        <p:spPr>
          <a:xfrm>
            <a:off x="1838325" y="3295650"/>
            <a:ext cx="1112761" cy="9969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EC89A7F-9F2B-491E-BAB6-2C71F81DD187}"/>
              </a:ext>
            </a:extLst>
          </p:cNvPr>
          <p:cNvSpPr/>
          <p:nvPr/>
        </p:nvSpPr>
        <p:spPr>
          <a:xfrm>
            <a:off x="6076950" y="3314700"/>
            <a:ext cx="4775200" cy="99753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86EBE-296C-4FD7-A150-1F9CFC11D069}"/>
              </a:ext>
            </a:extLst>
          </p:cNvPr>
          <p:cNvSpPr>
            <a:spLocks noGrp="1"/>
          </p:cNvSpPr>
          <p:nvPr>
            <p:ph type="title"/>
          </p:nvPr>
        </p:nvSpPr>
        <p:spPr/>
        <p:txBody>
          <a:bodyPr/>
          <a:lstStyle/>
          <a:p>
            <a:r>
              <a:rPr lang="en-US" dirty="0"/>
              <a:t>Importance of Feature scaling</a:t>
            </a:r>
          </a:p>
        </p:txBody>
      </p:sp>
      <p:sp>
        <p:nvSpPr>
          <p:cNvPr id="4" name="Oval 3">
            <a:extLst>
              <a:ext uri="{FF2B5EF4-FFF2-40B4-BE49-F238E27FC236}">
                <a16:creationId xmlns:a16="http://schemas.microsoft.com/office/drawing/2014/main" id="{60C8E60E-1A25-4421-BE09-A4B71D761ED6}"/>
              </a:ext>
            </a:extLst>
          </p:cNvPr>
          <p:cNvSpPr/>
          <p:nvPr/>
        </p:nvSpPr>
        <p:spPr>
          <a:xfrm>
            <a:off x="6962775" y="3390900"/>
            <a:ext cx="3677574" cy="847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9A0EBFA-9DC6-4F17-91C5-9ECF70A38D7A}"/>
              </a:ext>
            </a:extLst>
          </p:cNvPr>
          <p:cNvSpPr/>
          <p:nvPr/>
        </p:nvSpPr>
        <p:spPr>
          <a:xfrm>
            <a:off x="1981200" y="3400425"/>
            <a:ext cx="847956" cy="747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001882D-F8AF-4B16-9E72-240542005E87}"/>
              </a:ext>
            </a:extLst>
          </p:cNvPr>
          <p:cNvCxnSpPr/>
          <p:nvPr/>
        </p:nvCxnSpPr>
        <p:spPr>
          <a:xfrm>
            <a:off x="4150495" y="2796928"/>
            <a:ext cx="28698" cy="1903462"/>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FECB50C-F110-4AE9-93EA-686CDE800DDD}"/>
              </a:ext>
            </a:extLst>
          </p:cNvPr>
          <p:cNvCxnSpPr>
            <a:cxnSpLocks/>
          </p:cNvCxnSpPr>
          <p:nvPr/>
        </p:nvCxnSpPr>
        <p:spPr>
          <a:xfrm>
            <a:off x="4162425" y="4686300"/>
            <a:ext cx="7331452" cy="815"/>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CA0624F-0A53-4EEA-9281-5F83BC5A6872}"/>
              </a:ext>
            </a:extLst>
          </p:cNvPr>
          <p:cNvSpPr txBox="1"/>
          <p:nvPr/>
        </p:nvSpPr>
        <p:spPr>
          <a:xfrm>
            <a:off x="5943600" y="477256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Feature 2</a:t>
            </a:r>
          </a:p>
        </p:txBody>
      </p:sp>
      <p:sp>
        <p:nvSpPr>
          <p:cNvPr id="17" name="TextBox 16">
            <a:extLst>
              <a:ext uri="{FF2B5EF4-FFF2-40B4-BE49-F238E27FC236}">
                <a16:creationId xmlns:a16="http://schemas.microsoft.com/office/drawing/2014/main" id="{1A4A1DC7-84CD-4789-9E35-D6FB5C48AD25}"/>
              </a:ext>
            </a:extLst>
          </p:cNvPr>
          <p:cNvSpPr txBox="1"/>
          <p:nvPr/>
        </p:nvSpPr>
        <p:spPr>
          <a:xfrm rot="-5400000">
            <a:off x="3040850" y="3529084"/>
            <a:ext cx="186098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Feature 1</a:t>
            </a:r>
          </a:p>
        </p:txBody>
      </p:sp>
      <p:cxnSp>
        <p:nvCxnSpPr>
          <p:cNvPr id="18" name="Straight Arrow Connector 17">
            <a:extLst>
              <a:ext uri="{FF2B5EF4-FFF2-40B4-BE49-F238E27FC236}">
                <a16:creationId xmlns:a16="http://schemas.microsoft.com/office/drawing/2014/main" id="{FB00836F-AC15-4117-9EA2-63941B0642C3}"/>
              </a:ext>
            </a:extLst>
          </p:cNvPr>
          <p:cNvCxnSpPr>
            <a:cxnSpLocks/>
          </p:cNvCxnSpPr>
          <p:nvPr/>
        </p:nvCxnSpPr>
        <p:spPr>
          <a:xfrm>
            <a:off x="1298904" y="2825498"/>
            <a:ext cx="28698" cy="1903462"/>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6036406-3BAE-4FE2-9AD5-CDDE52CE9748}"/>
              </a:ext>
            </a:extLst>
          </p:cNvPr>
          <p:cNvCxnSpPr>
            <a:cxnSpLocks/>
          </p:cNvCxnSpPr>
          <p:nvPr/>
        </p:nvCxnSpPr>
        <p:spPr>
          <a:xfrm>
            <a:off x="1314450" y="4724400"/>
            <a:ext cx="1771812" cy="34106"/>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AA6D81CE-7BE8-4F61-A4F6-08559B818393}"/>
              </a:ext>
            </a:extLst>
          </p:cNvPr>
          <p:cNvSpPr txBox="1"/>
          <p:nvPr/>
        </p:nvSpPr>
        <p:spPr>
          <a:xfrm>
            <a:off x="876300" y="47244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Feature 2</a:t>
            </a:r>
          </a:p>
        </p:txBody>
      </p:sp>
      <p:sp>
        <p:nvSpPr>
          <p:cNvPr id="21" name="TextBox 20">
            <a:extLst>
              <a:ext uri="{FF2B5EF4-FFF2-40B4-BE49-F238E27FC236}">
                <a16:creationId xmlns:a16="http://schemas.microsoft.com/office/drawing/2014/main" id="{0A595A53-B46E-4B21-ABFE-1147D2D6F789}"/>
              </a:ext>
            </a:extLst>
          </p:cNvPr>
          <p:cNvSpPr txBox="1"/>
          <p:nvPr/>
        </p:nvSpPr>
        <p:spPr>
          <a:xfrm rot="-5400000">
            <a:off x="180975" y="3562350"/>
            <a:ext cx="186098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Feature 1</a:t>
            </a:r>
          </a:p>
        </p:txBody>
      </p:sp>
      <p:sp>
        <p:nvSpPr>
          <p:cNvPr id="23" name="Arrow: Curved Left 22">
            <a:extLst>
              <a:ext uri="{FF2B5EF4-FFF2-40B4-BE49-F238E27FC236}">
                <a16:creationId xmlns:a16="http://schemas.microsoft.com/office/drawing/2014/main" id="{CF34E42A-AF0A-4BF0-A9E4-D86FDBAD45C8}"/>
              </a:ext>
            </a:extLst>
          </p:cNvPr>
          <p:cNvSpPr/>
          <p:nvPr/>
        </p:nvSpPr>
        <p:spPr>
          <a:xfrm rot="18360000">
            <a:off x="1750443" y="3159065"/>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Left 23">
            <a:extLst>
              <a:ext uri="{FF2B5EF4-FFF2-40B4-BE49-F238E27FC236}">
                <a16:creationId xmlns:a16="http://schemas.microsoft.com/office/drawing/2014/main" id="{EFA25770-0886-46F1-B05F-36EB9AE2658A}"/>
              </a:ext>
            </a:extLst>
          </p:cNvPr>
          <p:cNvSpPr/>
          <p:nvPr/>
        </p:nvSpPr>
        <p:spPr>
          <a:xfrm rot="18360000">
            <a:off x="1966103" y="3174521"/>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urved Left 24">
            <a:extLst>
              <a:ext uri="{FF2B5EF4-FFF2-40B4-BE49-F238E27FC236}">
                <a16:creationId xmlns:a16="http://schemas.microsoft.com/office/drawing/2014/main" id="{2505E1E9-7DE0-48F0-9DBB-E82D07D7F116}"/>
              </a:ext>
            </a:extLst>
          </p:cNvPr>
          <p:cNvSpPr/>
          <p:nvPr/>
        </p:nvSpPr>
        <p:spPr>
          <a:xfrm rot="18360000">
            <a:off x="2152650" y="3217653"/>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Curved Left 26">
            <a:extLst>
              <a:ext uri="{FF2B5EF4-FFF2-40B4-BE49-F238E27FC236}">
                <a16:creationId xmlns:a16="http://schemas.microsoft.com/office/drawing/2014/main" id="{CB701349-3769-41C6-84B9-700093A76B33}"/>
              </a:ext>
            </a:extLst>
          </p:cNvPr>
          <p:cNvSpPr/>
          <p:nvPr/>
        </p:nvSpPr>
        <p:spPr>
          <a:xfrm rot="17100000">
            <a:off x="4591050" y="3389103"/>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Left 28">
            <a:extLst>
              <a:ext uri="{FF2B5EF4-FFF2-40B4-BE49-F238E27FC236}">
                <a16:creationId xmlns:a16="http://schemas.microsoft.com/office/drawing/2014/main" id="{125890F4-E83D-44A9-8296-2910578A8B16}"/>
              </a:ext>
            </a:extLst>
          </p:cNvPr>
          <p:cNvSpPr/>
          <p:nvPr/>
        </p:nvSpPr>
        <p:spPr>
          <a:xfrm rot="17100000">
            <a:off x="4770768" y="3367537"/>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Arrow: Curved Left 29">
            <a:extLst>
              <a:ext uri="{FF2B5EF4-FFF2-40B4-BE49-F238E27FC236}">
                <a16:creationId xmlns:a16="http://schemas.microsoft.com/office/drawing/2014/main" id="{3F40EB14-CE67-4D2C-A768-3D312BBB0237}"/>
              </a:ext>
            </a:extLst>
          </p:cNvPr>
          <p:cNvSpPr/>
          <p:nvPr/>
        </p:nvSpPr>
        <p:spPr>
          <a:xfrm rot="17100000">
            <a:off x="4950485" y="3367339"/>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Left 30">
            <a:extLst>
              <a:ext uri="{FF2B5EF4-FFF2-40B4-BE49-F238E27FC236}">
                <a16:creationId xmlns:a16="http://schemas.microsoft.com/office/drawing/2014/main" id="{A4584D6E-EF20-4B66-B1D6-2AF2232F9CE5}"/>
              </a:ext>
            </a:extLst>
          </p:cNvPr>
          <p:cNvSpPr/>
          <p:nvPr/>
        </p:nvSpPr>
        <p:spPr>
          <a:xfrm rot="17100000">
            <a:off x="5130202" y="3333750"/>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urved Left 31">
            <a:extLst>
              <a:ext uri="{FF2B5EF4-FFF2-40B4-BE49-F238E27FC236}">
                <a16:creationId xmlns:a16="http://schemas.microsoft.com/office/drawing/2014/main" id="{2E19ED4D-457B-4EE9-A005-EAE46AD1AEC9}"/>
              </a:ext>
            </a:extLst>
          </p:cNvPr>
          <p:cNvSpPr/>
          <p:nvPr/>
        </p:nvSpPr>
        <p:spPr>
          <a:xfrm rot="17100000">
            <a:off x="5309918" y="3295650"/>
            <a:ext cx="373063" cy="2738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4CEC5529-7165-4542-B814-0A60CB2419B9}"/>
              </a:ext>
            </a:extLst>
          </p:cNvPr>
          <p:cNvSpPr txBox="1"/>
          <p:nvPr/>
        </p:nvSpPr>
        <p:spPr>
          <a:xfrm>
            <a:off x="973706" y="2085009"/>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Scaled Features</a:t>
            </a:r>
          </a:p>
        </p:txBody>
      </p:sp>
      <p:sp>
        <p:nvSpPr>
          <p:cNvPr id="34" name="TextBox 33">
            <a:extLst>
              <a:ext uri="{FF2B5EF4-FFF2-40B4-BE49-F238E27FC236}">
                <a16:creationId xmlns:a16="http://schemas.microsoft.com/office/drawing/2014/main" id="{38B5ABA3-2D94-4F62-BCC1-5DB4AB15E326}"/>
              </a:ext>
            </a:extLst>
          </p:cNvPr>
          <p:cNvSpPr txBox="1"/>
          <p:nvPr/>
        </p:nvSpPr>
        <p:spPr>
          <a:xfrm>
            <a:off x="6353175" y="2085009"/>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Unscaled Features</a:t>
            </a:r>
          </a:p>
        </p:txBody>
      </p:sp>
      <p:sp>
        <p:nvSpPr>
          <p:cNvPr id="3" name="TextBox 2">
            <a:extLst>
              <a:ext uri="{FF2B5EF4-FFF2-40B4-BE49-F238E27FC236}">
                <a16:creationId xmlns:a16="http://schemas.microsoft.com/office/drawing/2014/main" id="{9C823EAA-282E-46D4-A892-9B74223E5E57}"/>
              </a:ext>
            </a:extLst>
          </p:cNvPr>
          <p:cNvSpPr txBox="1"/>
          <p:nvPr/>
        </p:nvSpPr>
        <p:spPr>
          <a:xfrm>
            <a:off x="2270185" y="5676900"/>
            <a:ext cx="7337394"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Tip: Use </a:t>
            </a:r>
            <a:r>
              <a:rPr lang="en-US" sz="2400" dirty="0" err="1"/>
              <a:t>Scikit-Learn's</a:t>
            </a:r>
            <a:r>
              <a:rPr lang="en-US" sz="2400" dirty="0"/>
              <a:t> </a:t>
            </a:r>
            <a:r>
              <a:rPr lang="en-US" sz="2400" dirty="0" err="1"/>
              <a:t>StandarScaler</a:t>
            </a:r>
            <a:r>
              <a:rPr lang="en-US" sz="2400" dirty="0"/>
              <a:t> class</a:t>
            </a:r>
          </a:p>
        </p:txBody>
      </p:sp>
    </p:spTree>
    <p:extLst>
      <p:ext uri="{BB962C8B-B14F-4D97-AF65-F5344CB8AC3E}">
        <p14:creationId xmlns:p14="http://schemas.microsoft.com/office/powerpoint/2010/main" val="213186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3D0C-87DB-4E1B-B353-1E29454AF538}"/>
              </a:ext>
            </a:extLst>
          </p:cNvPr>
          <p:cNvSpPr>
            <a:spLocks noGrp="1"/>
          </p:cNvSpPr>
          <p:nvPr>
            <p:ph type="title"/>
          </p:nvPr>
        </p:nvSpPr>
        <p:spPr/>
        <p:txBody>
          <a:bodyPr/>
          <a:lstStyle/>
          <a:p>
            <a:r>
              <a:rPr lang="en-US" dirty="0"/>
              <a:t>Combination of model parameters</a:t>
            </a:r>
          </a:p>
        </p:txBody>
      </p:sp>
      <p:sp>
        <p:nvSpPr>
          <p:cNvPr id="3" name="Content Placeholder 2">
            <a:extLst>
              <a:ext uri="{FF2B5EF4-FFF2-40B4-BE49-F238E27FC236}">
                <a16:creationId xmlns:a16="http://schemas.microsoft.com/office/drawing/2014/main" id="{D2A4764C-B598-4783-88B4-A8487FB409D1}"/>
              </a:ext>
            </a:extLst>
          </p:cNvPr>
          <p:cNvSpPr>
            <a:spLocks noGrp="1"/>
          </p:cNvSpPr>
          <p:nvPr>
            <p:ph idx="1"/>
          </p:nvPr>
        </p:nvSpPr>
        <p:spPr/>
        <p:txBody>
          <a:bodyPr vert="horz" lIns="91440" tIns="45720" rIns="91440" bIns="45720" rtlCol="0" anchor="t">
            <a:normAutofit/>
          </a:bodyPr>
          <a:lstStyle/>
          <a:p>
            <a:r>
              <a:rPr lang="en-US" dirty="0"/>
              <a:t>Training a model requires searching for a combination of model parameters that minimizes a cost function. This search is said to take place in the model's </a:t>
            </a:r>
            <a:r>
              <a:rPr lang="en-US" i="1" dirty="0"/>
              <a:t>parameter space</a:t>
            </a:r>
            <a:r>
              <a:rPr lang="en-US" dirty="0"/>
              <a:t>.</a:t>
            </a:r>
          </a:p>
          <a:p>
            <a:r>
              <a:rPr lang="en-US" dirty="0"/>
              <a:t>The more features a model contains, the more parameters that must be tweaked to satisfy the identification of the cost function.</a:t>
            </a:r>
          </a:p>
          <a:p>
            <a:r>
              <a:rPr lang="en-US" dirty="0"/>
              <a:t>The more parameters a model has... the more dimensions the </a:t>
            </a:r>
            <a:r>
              <a:rPr lang="en-US" i="1" dirty="0"/>
              <a:t>parameter space</a:t>
            </a:r>
            <a:r>
              <a:rPr lang="en-US" dirty="0"/>
              <a:t> has.</a:t>
            </a:r>
          </a:p>
        </p:txBody>
      </p:sp>
    </p:spTree>
    <p:extLst>
      <p:ext uri="{BB962C8B-B14F-4D97-AF65-F5344CB8AC3E}">
        <p14:creationId xmlns:p14="http://schemas.microsoft.com/office/powerpoint/2010/main" val="81519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D01E-BF74-4276-88A6-2251DF135688}"/>
              </a:ext>
            </a:extLst>
          </p:cNvPr>
          <p:cNvSpPr>
            <a:spLocks noGrp="1"/>
          </p:cNvSpPr>
          <p:nvPr>
            <p:ph type="title"/>
          </p:nvPr>
        </p:nvSpPr>
        <p:spPr/>
        <p:txBody>
          <a:bodyPr/>
          <a:lstStyle/>
          <a:p>
            <a:r>
              <a:rPr lang="en-US" dirty="0"/>
              <a:t>Batch gradient descent</a:t>
            </a:r>
          </a:p>
        </p:txBody>
      </p:sp>
      <p:sp>
        <p:nvSpPr>
          <p:cNvPr id="3" name="Content Placeholder 2">
            <a:extLst>
              <a:ext uri="{FF2B5EF4-FFF2-40B4-BE49-F238E27FC236}">
                <a16:creationId xmlns:a16="http://schemas.microsoft.com/office/drawing/2014/main" id="{ADD657EB-C121-48F1-916C-E2BC89D59463}"/>
              </a:ext>
            </a:extLst>
          </p:cNvPr>
          <p:cNvSpPr>
            <a:spLocks noGrp="1"/>
          </p:cNvSpPr>
          <p:nvPr>
            <p:ph idx="1"/>
          </p:nvPr>
        </p:nvSpPr>
        <p:spPr/>
        <p:txBody>
          <a:bodyPr vert="horz" lIns="91440" tIns="45720" rIns="91440" bIns="45720" rtlCol="0" anchor="t">
            <a:normAutofit/>
          </a:bodyPr>
          <a:lstStyle/>
          <a:p>
            <a:r>
              <a:rPr lang="en-US" dirty="0"/>
              <a:t>I was often confused about the difference between BGD and GD when reading different ML articles... </a:t>
            </a:r>
          </a:p>
          <a:p>
            <a:r>
              <a:rPr lang="en-US" dirty="0"/>
              <a:t>BGD – the term used to describe the use of the Gradient Descent algorithm utilizing your </a:t>
            </a:r>
            <a:r>
              <a:rPr lang="en-US" b="1" dirty="0"/>
              <a:t>full training data set</a:t>
            </a:r>
            <a:r>
              <a:rPr lang="en-US" dirty="0"/>
              <a:t>. (across all features)</a:t>
            </a:r>
          </a:p>
          <a:p>
            <a:r>
              <a:rPr lang="en-US" dirty="0"/>
              <a:t>BGD – utilizes the whole batch of training data at every learning step.</a:t>
            </a:r>
          </a:p>
        </p:txBody>
      </p:sp>
    </p:spTree>
    <p:extLst>
      <p:ext uri="{BB962C8B-B14F-4D97-AF65-F5344CB8AC3E}">
        <p14:creationId xmlns:p14="http://schemas.microsoft.com/office/powerpoint/2010/main" val="352098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18BE-B8F6-441F-94C6-5ABA1F011AD5}"/>
              </a:ext>
            </a:extLst>
          </p:cNvPr>
          <p:cNvSpPr>
            <a:spLocks noGrp="1"/>
          </p:cNvSpPr>
          <p:nvPr>
            <p:ph type="title"/>
          </p:nvPr>
        </p:nvSpPr>
        <p:spPr/>
        <p:txBody>
          <a:bodyPr/>
          <a:lstStyle/>
          <a:p>
            <a:r>
              <a:rPr lang="en-US" dirty="0"/>
              <a:t>Better than batch gradient descent</a:t>
            </a:r>
          </a:p>
        </p:txBody>
      </p:sp>
      <p:sp>
        <p:nvSpPr>
          <p:cNvPr id="3" name="Content Placeholder 2">
            <a:extLst>
              <a:ext uri="{FF2B5EF4-FFF2-40B4-BE49-F238E27FC236}">
                <a16:creationId xmlns:a16="http://schemas.microsoft.com/office/drawing/2014/main" id="{E1817253-7186-47C0-B979-8A40451628E8}"/>
              </a:ext>
            </a:extLst>
          </p:cNvPr>
          <p:cNvSpPr>
            <a:spLocks noGrp="1"/>
          </p:cNvSpPr>
          <p:nvPr>
            <p:ph idx="1"/>
          </p:nvPr>
        </p:nvSpPr>
        <p:spPr/>
        <p:txBody>
          <a:bodyPr vert="horz" lIns="91440" tIns="45720" rIns="91440" bIns="45720" rtlCol="0" anchor="t">
            <a:normAutofit/>
          </a:bodyPr>
          <a:lstStyle/>
          <a:p>
            <a:r>
              <a:rPr lang="en-US" dirty="0"/>
              <a:t>Batch Gradient Descent uses the entire training set to compute the gradients at every step- which makes it slow for very large training sets.</a:t>
            </a:r>
          </a:p>
          <a:p>
            <a:r>
              <a:rPr lang="en-US" dirty="0"/>
              <a:t>Stochastic Gradient Descent – picks a random instance from the training set at every learning step and computes the gradients based on that single instance.</a:t>
            </a:r>
          </a:p>
          <a:p>
            <a:r>
              <a:rPr lang="en-US" dirty="0"/>
              <a:t>SGD is more memory efficient and thus can be used to train on enormous training data sets.</a:t>
            </a:r>
          </a:p>
        </p:txBody>
      </p:sp>
    </p:spTree>
    <p:extLst>
      <p:ext uri="{BB962C8B-B14F-4D97-AF65-F5344CB8AC3E}">
        <p14:creationId xmlns:p14="http://schemas.microsoft.com/office/powerpoint/2010/main" val="118197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EBD4-0B99-4493-A4B8-3269D16640D8}"/>
              </a:ext>
            </a:extLst>
          </p:cNvPr>
          <p:cNvSpPr>
            <a:spLocks noGrp="1"/>
          </p:cNvSpPr>
          <p:nvPr>
            <p:ph type="title"/>
          </p:nvPr>
        </p:nvSpPr>
        <p:spPr/>
        <p:txBody>
          <a:bodyPr/>
          <a:lstStyle/>
          <a:p>
            <a:r>
              <a:rPr lang="en-US" dirty="0"/>
              <a:t>Stochastic (random) Gradient Descent</a:t>
            </a:r>
          </a:p>
        </p:txBody>
      </p:sp>
      <p:sp>
        <p:nvSpPr>
          <p:cNvPr id="5" name="Oval 4">
            <a:extLst>
              <a:ext uri="{FF2B5EF4-FFF2-40B4-BE49-F238E27FC236}">
                <a16:creationId xmlns:a16="http://schemas.microsoft.com/office/drawing/2014/main" id="{14EA2393-0C46-4612-ADCD-DD4DCE1377DC}"/>
              </a:ext>
            </a:extLst>
          </p:cNvPr>
          <p:cNvSpPr/>
          <p:nvPr/>
        </p:nvSpPr>
        <p:spPr>
          <a:xfrm>
            <a:off x="2867025" y="2476500"/>
            <a:ext cx="3118435" cy="3060700"/>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F526E79-2E43-451A-A450-A6B750635329}"/>
              </a:ext>
            </a:extLst>
          </p:cNvPr>
          <p:cNvSpPr/>
          <p:nvPr/>
        </p:nvSpPr>
        <p:spPr>
          <a:xfrm>
            <a:off x="3067050" y="2686050"/>
            <a:ext cx="2711450" cy="261629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44E566A-0590-41F2-A249-ACABF4D5B599}"/>
              </a:ext>
            </a:extLst>
          </p:cNvPr>
          <p:cNvSpPr/>
          <p:nvPr/>
        </p:nvSpPr>
        <p:spPr>
          <a:xfrm>
            <a:off x="3381375" y="2962275"/>
            <a:ext cx="2088101" cy="207327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41DE2F-DE7D-469A-941F-42AF0A7BE5B1}"/>
              </a:ext>
            </a:extLst>
          </p:cNvPr>
          <p:cNvSpPr/>
          <p:nvPr/>
        </p:nvSpPr>
        <p:spPr>
          <a:xfrm>
            <a:off x="3629025" y="3228975"/>
            <a:ext cx="1587315" cy="1546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2F5661-2874-4F5F-93CC-ABF422EB66BB}"/>
              </a:ext>
            </a:extLst>
          </p:cNvPr>
          <p:cNvCxnSpPr>
            <a:cxnSpLocks/>
          </p:cNvCxnSpPr>
          <p:nvPr/>
        </p:nvCxnSpPr>
        <p:spPr>
          <a:xfrm>
            <a:off x="2228850" y="2133600"/>
            <a:ext cx="31661" cy="3865318"/>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532C654-A7E5-47F4-B665-43A74157EE82}"/>
              </a:ext>
            </a:extLst>
          </p:cNvPr>
          <p:cNvCxnSpPr>
            <a:cxnSpLocks/>
          </p:cNvCxnSpPr>
          <p:nvPr/>
        </p:nvCxnSpPr>
        <p:spPr>
          <a:xfrm>
            <a:off x="2266950" y="6010275"/>
            <a:ext cx="4368731" cy="4656"/>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847BF504-56EA-4BD2-ADE5-109E55F47AE5}"/>
              </a:ext>
            </a:extLst>
          </p:cNvPr>
          <p:cNvSpPr/>
          <p:nvPr/>
        </p:nvSpPr>
        <p:spPr>
          <a:xfrm>
            <a:off x="3895725" y="3495675"/>
            <a:ext cx="1054840" cy="101356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iamond 27">
            <a:extLst>
              <a:ext uri="{FF2B5EF4-FFF2-40B4-BE49-F238E27FC236}">
                <a16:creationId xmlns:a16="http://schemas.microsoft.com/office/drawing/2014/main" id="{91AABB3C-48F3-4197-B097-27F16173A24C}"/>
              </a:ext>
            </a:extLst>
          </p:cNvPr>
          <p:cNvSpPr/>
          <p:nvPr/>
        </p:nvSpPr>
        <p:spPr>
          <a:xfrm>
            <a:off x="3298346" y="2886075"/>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C69B7365-8E71-45A8-A360-745DCF854DC6}"/>
              </a:ext>
            </a:extLst>
          </p:cNvPr>
          <p:cNvSpPr/>
          <p:nvPr/>
        </p:nvSpPr>
        <p:spPr>
          <a:xfrm>
            <a:off x="3771900" y="2976405"/>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71F642A6-29AE-44A7-89FE-7C6B456616BA}"/>
              </a:ext>
            </a:extLst>
          </p:cNvPr>
          <p:cNvSpPr/>
          <p:nvPr/>
        </p:nvSpPr>
        <p:spPr>
          <a:xfrm>
            <a:off x="3376522" y="3263952"/>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iamond 31">
            <a:extLst>
              <a:ext uri="{FF2B5EF4-FFF2-40B4-BE49-F238E27FC236}">
                <a16:creationId xmlns:a16="http://schemas.microsoft.com/office/drawing/2014/main" id="{3571EA43-6968-4663-AA67-D6CE75B30255}"/>
              </a:ext>
            </a:extLst>
          </p:cNvPr>
          <p:cNvSpPr/>
          <p:nvPr/>
        </p:nvSpPr>
        <p:spPr>
          <a:xfrm>
            <a:off x="3666226" y="3551207"/>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iamond 32">
            <a:extLst>
              <a:ext uri="{FF2B5EF4-FFF2-40B4-BE49-F238E27FC236}">
                <a16:creationId xmlns:a16="http://schemas.microsoft.com/office/drawing/2014/main" id="{66D14F40-0C5C-4B6F-BD2B-511B7A9E541B}"/>
              </a:ext>
            </a:extLst>
          </p:cNvPr>
          <p:cNvSpPr/>
          <p:nvPr/>
        </p:nvSpPr>
        <p:spPr>
          <a:xfrm>
            <a:off x="3500886" y="3924300"/>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iamond 33">
            <a:extLst>
              <a:ext uri="{FF2B5EF4-FFF2-40B4-BE49-F238E27FC236}">
                <a16:creationId xmlns:a16="http://schemas.microsoft.com/office/drawing/2014/main" id="{F901F349-654C-400F-8B6A-01E33856A365}"/>
              </a:ext>
            </a:extLst>
          </p:cNvPr>
          <p:cNvSpPr/>
          <p:nvPr/>
        </p:nvSpPr>
        <p:spPr>
          <a:xfrm>
            <a:off x="3867150" y="4139242"/>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iamond 34">
            <a:extLst>
              <a:ext uri="{FF2B5EF4-FFF2-40B4-BE49-F238E27FC236}">
                <a16:creationId xmlns:a16="http://schemas.microsoft.com/office/drawing/2014/main" id="{E4CD3651-B799-4360-81D6-12C53494D9E5}"/>
              </a:ext>
            </a:extLst>
          </p:cNvPr>
          <p:cNvSpPr/>
          <p:nvPr/>
        </p:nvSpPr>
        <p:spPr>
          <a:xfrm>
            <a:off x="4078677" y="3581400"/>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a:extLst>
              <a:ext uri="{FF2B5EF4-FFF2-40B4-BE49-F238E27FC236}">
                <a16:creationId xmlns:a16="http://schemas.microsoft.com/office/drawing/2014/main" id="{24CCCC58-A524-4AB8-B89C-8421B47A98C7}"/>
              </a:ext>
            </a:extLst>
          </p:cNvPr>
          <p:cNvSpPr/>
          <p:nvPr/>
        </p:nvSpPr>
        <p:spPr>
          <a:xfrm>
            <a:off x="4314825" y="4290204"/>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a:extLst>
              <a:ext uri="{FF2B5EF4-FFF2-40B4-BE49-F238E27FC236}">
                <a16:creationId xmlns:a16="http://schemas.microsoft.com/office/drawing/2014/main" id="{5002BD92-9117-4A4C-B358-F54A92B1FBFF}"/>
              </a:ext>
            </a:extLst>
          </p:cNvPr>
          <p:cNvSpPr/>
          <p:nvPr/>
        </p:nvSpPr>
        <p:spPr>
          <a:xfrm>
            <a:off x="4533900" y="3998882"/>
            <a:ext cx="331803" cy="298512"/>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25A8B15F-B855-4589-BCA1-C472BD098DB7}"/>
              </a:ext>
            </a:extLst>
          </p:cNvPr>
          <p:cNvCxnSpPr/>
          <p:nvPr/>
        </p:nvCxnSpPr>
        <p:spPr>
          <a:xfrm>
            <a:off x="3446313" y="3031816"/>
            <a:ext cx="448323" cy="32182"/>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40" name="Straight Arrow Connector 39">
            <a:extLst>
              <a:ext uri="{FF2B5EF4-FFF2-40B4-BE49-F238E27FC236}">
                <a16:creationId xmlns:a16="http://schemas.microsoft.com/office/drawing/2014/main" id="{FF610D93-70E3-4410-9C99-53E50F953252}"/>
              </a:ext>
            </a:extLst>
          </p:cNvPr>
          <p:cNvCxnSpPr>
            <a:cxnSpLocks/>
          </p:cNvCxnSpPr>
          <p:nvPr/>
        </p:nvCxnSpPr>
        <p:spPr>
          <a:xfrm flipV="1">
            <a:off x="3524241" y="3223934"/>
            <a:ext cx="431678" cy="200856"/>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A9AE1C1A-1348-435E-A0A8-BE04D97EFF66}"/>
              </a:ext>
            </a:extLst>
          </p:cNvPr>
          <p:cNvCxnSpPr>
            <a:cxnSpLocks/>
          </p:cNvCxnSpPr>
          <p:nvPr/>
        </p:nvCxnSpPr>
        <p:spPr>
          <a:xfrm>
            <a:off x="3468170" y="3450997"/>
            <a:ext cx="398387" cy="231929"/>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42" name="Straight Arrow Connector 41">
            <a:extLst>
              <a:ext uri="{FF2B5EF4-FFF2-40B4-BE49-F238E27FC236}">
                <a16:creationId xmlns:a16="http://schemas.microsoft.com/office/drawing/2014/main" id="{E2A45416-774F-42FA-BE0F-BDF422A38BB6}"/>
              </a:ext>
            </a:extLst>
          </p:cNvPr>
          <p:cNvCxnSpPr>
            <a:cxnSpLocks/>
          </p:cNvCxnSpPr>
          <p:nvPr/>
        </p:nvCxnSpPr>
        <p:spPr>
          <a:xfrm flipV="1">
            <a:off x="3688235" y="3770608"/>
            <a:ext cx="132057" cy="367313"/>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43" name="Straight Arrow Connector 42">
            <a:extLst>
              <a:ext uri="{FF2B5EF4-FFF2-40B4-BE49-F238E27FC236}">
                <a16:creationId xmlns:a16="http://schemas.microsoft.com/office/drawing/2014/main" id="{9D1D193F-4F9E-441F-8CEB-1A16BDD50147}"/>
              </a:ext>
            </a:extLst>
          </p:cNvPr>
          <p:cNvCxnSpPr>
            <a:cxnSpLocks/>
          </p:cNvCxnSpPr>
          <p:nvPr/>
        </p:nvCxnSpPr>
        <p:spPr>
          <a:xfrm>
            <a:off x="3626269" y="4171724"/>
            <a:ext cx="448323" cy="32182"/>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44" name="Straight Arrow Connector 43">
            <a:extLst>
              <a:ext uri="{FF2B5EF4-FFF2-40B4-BE49-F238E27FC236}">
                <a16:creationId xmlns:a16="http://schemas.microsoft.com/office/drawing/2014/main" id="{688E0E05-0970-4E5F-B335-82E2CB52DDE0}"/>
              </a:ext>
            </a:extLst>
          </p:cNvPr>
          <p:cNvCxnSpPr>
            <a:cxnSpLocks/>
          </p:cNvCxnSpPr>
          <p:nvPr/>
        </p:nvCxnSpPr>
        <p:spPr>
          <a:xfrm flipV="1">
            <a:off x="4067115" y="3744780"/>
            <a:ext cx="115411" cy="616997"/>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45" name="Straight Arrow Connector 44">
            <a:extLst>
              <a:ext uri="{FF2B5EF4-FFF2-40B4-BE49-F238E27FC236}">
                <a16:creationId xmlns:a16="http://schemas.microsoft.com/office/drawing/2014/main" id="{567219F0-60B8-40A0-9782-D731D730C298}"/>
              </a:ext>
            </a:extLst>
          </p:cNvPr>
          <p:cNvCxnSpPr>
            <a:cxnSpLocks/>
          </p:cNvCxnSpPr>
          <p:nvPr/>
        </p:nvCxnSpPr>
        <p:spPr>
          <a:xfrm>
            <a:off x="4250127" y="3803204"/>
            <a:ext cx="248576" cy="664715"/>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46" name="Straight Arrow Connector 45">
            <a:extLst>
              <a:ext uri="{FF2B5EF4-FFF2-40B4-BE49-F238E27FC236}">
                <a16:creationId xmlns:a16="http://schemas.microsoft.com/office/drawing/2014/main" id="{400DEE19-564A-40D1-9432-8D524EDFB180}"/>
              </a:ext>
            </a:extLst>
          </p:cNvPr>
          <p:cNvCxnSpPr>
            <a:cxnSpLocks/>
          </p:cNvCxnSpPr>
          <p:nvPr/>
        </p:nvCxnSpPr>
        <p:spPr>
          <a:xfrm flipV="1">
            <a:off x="4467231" y="4132496"/>
            <a:ext cx="365095" cy="284084"/>
          </a:xfrm>
          <a:prstGeom prst="straightConnector1">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sp>
        <p:nvSpPr>
          <p:cNvPr id="47" name="TextBox 46">
            <a:extLst>
              <a:ext uri="{FF2B5EF4-FFF2-40B4-BE49-F238E27FC236}">
                <a16:creationId xmlns:a16="http://schemas.microsoft.com/office/drawing/2014/main" id="{54607E15-5959-45D6-AC9E-673EC3DA460A}"/>
              </a:ext>
            </a:extLst>
          </p:cNvPr>
          <p:cNvSpPr txBox="1"/>
          <p:nvPr/>
        </p:nvSpPr>
        <p:spPr>
          <a:xfrm>
            <a:off x="6905625" y="3496137"/>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Cost reduces as you get closer to the center of the circle.</a:t>
            </a:r>
          </a:p>
        </p:txBody>
      </p:sp>
    </p:spTree>
    <p:extLst>
      <p:ext uri="{BB962C8B-B14F-4D97-AF65-F5344CB8AC3E}">
        <p14:creationId xmlns:p14="http://schemas.microsoft.com/office/powerpoint/2010/main" val="6575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5A2C-6F3C-48E5-A9FD-FE1D80AFC133}"/>
              </a:ext>
            </a:extLst>
          </p:cNvPr>
          <p:cNvSpPr>
            <a:spLocks noGrp="1"/>
          </p:cNvSpPr>
          <p:nvPr>
            <p:ph type="title"/>
          </p:nvPr>
        </p:nvSpPr>
        <p:spPr/>
        <p:txBody>
          <a:bodyPr/>
          <a:lstStyle/>
          <a:p>
            <a:r>
              <a:rPr lang="en-US" dirty="0"/>
              <a:t>SGD Behavior</a:t>
            </a:r>
          </a:p>
        </p:txBody>
      </p:sp>
      <p:sp>
        <p:nvSpPr>
          <p:cNvPr id="3" name="Content Placeholder 2">
            <a:extLst>
              <a:ext uri="{FF2B5EF4-FFF2-40B4-BE49-F238E27FC236}">
                <a16:creationId xmlns:a16="http://schemas.microsoft.com/office/drawing/2014/main" id="{07979132-3C21-400D-B5AB-BE8A71EE44BD}"/>
              </a:ext>
            </a:extLst>
          </p:cNvPr>
          <p:cNvSpPr>
            <a:spLocks noGrp="1"/>
          </p:cNvSpPr>
          <p:nvPr>
            <p:ph idx="1"/>
          </p:nvPr>
        </p:nvSpPr>
        <p:spPr/>
        <p:txBody>
          <a:bodyPr vert="horz" lIns="91440" tIns="45720" rIns="91440" bIns="45720" rtlCol="0" anchor="t">
            <a:normAutofit fontScale="92500"/>
          </a:bodyPr>
          <a:lstStyle/>
          <a:p>
            <a:r>
              <a:rPr lang="en-US" dirty="0"/>
              <a:t>The 'bouncing around' that SGD exhibits is good at escaping local minimum situations.</a:t>
            </a:r>
            <a:endParaRPr lang="en-US" dirty="0" err="1"/>
          </a:p>
          <a:p>
            <a:r>
              <a:rPr lang="en-US" dirty="0"/>
              <a:t>A strategy to improve SGD performance is to adjust the learning rate over time. Starting with larger steps and then reducing the step size allowing the algorithm to settle on the global minimum. </a:t>
            </a:r>
          </a:p>
          <a:p>
            <a:r>
              <a:rPr lang="en-US" dirty="0"/>
              <a:t>Even without changing the learning rate, over time, SGD will end up very close to the global minimum.</a:t>
            </a:r>
          </a:p>
          <a:p>
            <a:r>
              <a:rPr lang="en-US" dirty="0"/>
              <a:t>Once the algorithm stops, the final parameter values are good, but not optimal.</a:t>
            </a:r>
          </a:p>
        </p:txBody>
      </p:sp>
    </p:spTree>
    <p:extLst>
      <p:ext uri="{BB962C8B-B14F-4D97-AF65-F5344CB8AC3E}">
        <p14:creationId xmlns:p14="http://schemas.microsoft.com/office/powerpoint/2010/main" val="119557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083E-827C-4211-9DC8-1377C31149CE}"/>
              </a:ext>
            </a:extLst>
          </p:cNvPr>
          <p:cNvSpPr>
            <a:spLocks noGrp="1"/>
          </p:cNvSpPr>
          <p:nvPr>
            <p:ph type="title"/>
          </p:nvPr>
        </p:nvSpPr>
        <p:spPr/>
        <p:txBody>
          <a:bodyPr/>
          <a:lstStyle/>
          <a:p>
            <a:r>
              <a:rPr lang="en-US" dirty="0"/>
              <a:t>Measuring model performance</a:t>
            </a:r>
          </a:p>
        </p:txBody>
      </p:sp>
      <p:sp>
        <p:nvSpPr>
          <p:cNvPr id="3" name="Content Placeholder 2">
            <a:extLst>
              <a:ext uri="{FF2B5EF4-FFF2-40B4-BE49-F238E27FC236}">
                <a16:creationId xmlns:a16="http://schemas.microsoft.com/office/drawing/2014/main" id="{6ECBD239-52F6-4580-8EF7-B6A55BF405BB}"/>
              </a:ext>
            </a:extLst>
          </p:cNvPr>
          <p:cNvSpPr>
            <a:spLocks noGrp="1"/>
          </p:cNvSpPr>
          <p:nvPr>
            <p:ph idx="1"/>
          </p:nvPr>
        </p:nvSpPr>
        <p:spPr/>
        <p:txBody>
          <a:bodyPr vert="horz" lIns="91440" tIns="45720" rIns="91440" bIns="45720" rtlCol="0" anchor="t">
            <a:normAutofit/>
          </a:bodyPr>
          <a:lstStyle/>
          <a:p>
            <a:r>
              <a:rPr lang="en-US" i="1" dirty="0"/>
              <a:t>Utility (Fitness)</a:t>
            </a:r>
            <a:r>
              <a:rPr lang="en-US" dirty="0"/>
              <a:t> Function – measures how </a:t>
            </a:r>
            <a:r>
              <a:rPr lang="en-US" i="1" dirty="0"/>
              <a:t>good</a:t>
            </a:r>
            <a:r>
              <a:rPr lang="en-US" dirty="0"/>
              <a:t> your model performs.</a:t>
            </a:r>
          </a:p>
          <a:p>
            <a:r>
              <a:rPr lang="en-US" i="1" dirty="0"/>
              <a:t>Cost</a:t>
            </a:r>
            <a:r>
              <a:rPr lang="en-US" dirty="0"/>
              <a:t> Function – measures how </a:t>
            </a:r>
            <a:r>
              <a:rPr lang="en-US" i="1" dirty="0"/>
              <a:t>bad</a:t>
            </a:r>
            <a:r>
              <a:rPr lang="en-US" dirty="0"/>
              <a:t> it performs.</a:t>
            </a:r>
          </a:p>
          <a:p>
            <a:endParaRPr lang="en-US" dirty="0"/>
          </a:p>
          <a:p>
            <a:r>
              <a:rPr lang="en-US" dirty="0"/>
              <a:t>For linear regression problems, it is typical to use a </a:t>
            </a:r>
            <a:r>
              <a:rPr lang="en-US" i="1" dirty="0"/>
              <a:t>cost</a:t>
            </a:r>
            <a:r>
              <a:rPr lang="en-US" dirty="0"/>
              <a:t> function that measures the distance between predicted and actual results using training data- where the objective is to </a:t>
            </a:r>
            <a:r>
              <a:rPr lang="en-US" b="1" dirty="0"/>
              <a:t>minimize</a:t>
            </a:r>
            <a:r>
              <a:rPr lang="en-US" dirty="0"/>
              <a:t> that distance.</a:t>
            </a:r>
          </a:p>
        </p:txBody>
      </p:sp>
    </p:spTree>
    <p:extLst>
      <p:ext uri="{BB962C8B-B14F-4D97-AF65-F5344CB8AC3E}">
        <p14:creationId xmlns:p14="http://schemas.microsoft.com/office/powerpoint/2010/main" val="485400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1C27-0E50-4772-8E6E-CCC356CD2C1A}"/>
              </a:ext>
            </a:extLst>
          </p:cNvPr>
          <p:cNvSpPr>
            <a:spLocks noGrp="1"/>
          </p:cNvSpPr>
          <p:nvPr>
            <p:ph type="title"/>
          </p:nvPr>
        </p:nvSpPr>
        <p:spPr/>
        <p:txBody>
          <a:bodyPr/>
          <a:lstStyle/>
          <a:p>
            <a:r>
              <a:rPr lang="en-US" dirty="0"/>
              <a:t>Mini-Batch Gradient Descent</a:t>
            </a:r>
          </a:p>
        </p:txBody>
      </p:sp>
      <p:sp>
        <p:nvSpPr>
          <p:cNvPr id="3" name="Content Placeholder 2">
            <a:extLst>
              <a:ext uri="{FF2B5EF4-FFF2-40B4-BE49-F238E27FC236}">
                <a16:creationId xmlns:a16="http://schemas.microsoft.com/office/drawing/2014/main" id="{07882CE9-861A-4994-B6C3-92BA935A4B04}"/>
              </a:ext>
            </a:extLst>
          </p:cNvPr>
          <p:cNvSpPr>
            <a:spLocks noGrp="1"/>
          </p:cNvSpPr>
          <p:nvPr>
            <p:ph idx="1"/>
          </p:nvPr>
        </p:nvSpPr>
        <p:spPr/>
        <p:txBody>
          <a:bodyPr vert="horz" lIns="91440" tIns="45720" rIns="91440" bIns="45720" rtlCol="0" anchor="t">
            <a:normAutofit/>
          </a:bodyPr>
          <a:lstStyle/>
          <a:p>
            <a:r>
              <a:rPr lang="en-US"/>
              <a:t>Mini-batch Gradient Descent is a variation on the theme of Batch Gradient Descent.</a:t>
            </a:r>
          </a:p>
          <a:p>
            <a:r>
              <a:rPr lang="en-US" dirty="0"/>
              <a:t>Instead of computing the gradients based on the full </a:t>
            </a:r>
            <a:r>
              <a:rPr lang="en-US"/>
              <a:t>training data set (BGD), or computing the gradients on a single instance (SGD), Mini-BGD computes gradients on small random sets of training instances.</a:t>
            </a:r>
          </a:p>
          <a:p>
            <a:r>
              <a:rPr lang="en-US" dirty="0"/>
              <a:t>Mini-BGD's progress in parameter space is less erratic</a:t>
            </a:r>
            <a:r>
              <a:rPr lang="en-US"/>
              <a:t> than SGD, though it may be more difficult for it to escape local minima.</a:t>
            </a:r>
          </a:p>
        </p:txBody>
      </p:sp>
    </p:spTree>
    <p:extLst>
      <p:ext uri="{BB962C8B-B14F-4D97-AF65-F5344CB8AC3E}">
        <p14:creationId xmlns:p14="http://schemas.microsoft.com/office/powerpoint/2010/main" val="291348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B701-24F8-47EC-B193-8ED792CAEFDF}"/>
              </a:ext>
            </a:extLst>
          </p:cNvPr>
          <p:cNvSpPr>
            <a:spLocks noGrp="1"/>
          </p:cNvSpPr>
          <p:nvPr>
            <p:ph type="title"/>
          </p:nvPr>
        </p:nvSpPr>
        <p:spPr/>
        <p:txBody>
          <a:bodyPr/>
          <a:lstStyle/>
          <a:p>
            <a:r>
              <a:rPr lang="en-US" dirty="0"/>
              <a:t>Gradient descent and the cost function</a:t>
            </a:r>
          </a:p>
        </p:txBody>
      </p:sp>
      <p:sp>
        <p:nvSpPr>
          <p:cNvPr id="3" name="Content Placeholder 2">
            <a:extLst>
              <a:ext uri="{FF2B5EF4-FFF2-40B4-BE49-F238E27FC236}">
                <a16:creationId xmlns:a16="http://schemas.microsoft.com/office/drawing/2014/main" id="{BF7E980D-066E-489D-B2D9-812D4E30052B}"/>
              </a:ext>
            </a:extLst>
          </p:cNvPr>
          <p:cNvSpPr>
            <a:spLocks noGrp="1"/>
          </p:cNvSpPr>
          <p:nvPr>
            <p:ph idx="1"/>
          </p:nvPr>
        </p:nvSpPr>
        <p:spPr/>
        <p:txBody>
          <a:bodyPr vert="horz" lIns="91440" tIns="45720" rIns="91440" bIns="45720" rtlCol="0" anchor="t">
            <a:normAutofit/>
          </a:bodyPr>
          <a:lstStyle/>
          <a:p>
            <a:r>
              <a:rPr lang="en-US" dirty="0"/>
              <a:t>Gradient Descent is a generic optimization algorithm that is capable of finding optimal solutions to a wide range of problems.</a:t>
            </a:r>
          </a:p>
          <a:p>
            <a:r>
              <a:rPr lang="en-US" dirty="0"/>
              <a:t>Gradient Descent tweaks parameters iteratively for the purpose of minimizing the cost function over the training data set.</a:t>
            </a:r>
          </a:p>
        </p:txBody>
      </p:sp>
    </p:spTree>
    <p:extLst>
      <p:ext uri="{BB962C8B-B14F-4D97-AF65-F5344CB8AC3E}">
        <p14:creationId xmlns:p14="http://schemas.microsoft.com/office/powerpoint/2010/main" val="292703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01C1-6848-4088-AFEE-11A246A643DD}"/>
              </a:ext>
            </a:extLst>
          </p:cNvPr>
          <p:cNvSpPr>
            <a:spLocks noGrp="1"/>
          </p:cNvSpPr>
          <p:nvPr>
            <p:ph type="title"/>
          </p:nvPr>
        </p:nvSpPr>
        <p:spPr/>
        <p:txBody>
          <a:bodyPr/>
          <a:lstStyle/>
          <a:p>
            <a:r>
              <a:rPr lang="en-US" dirty="0"/>
              <a:t>It's all downhill from here</a:t>
            </a:r>
          </a:p>
        </p:txBody>
      </p:sp>
      <p:sp>
        <p:nvSpPr>
          <p:cNvPr id="3" name="Content Placeholder 2">
            <a:extLst>
              <a:ext uri="{FF2B5EF4-FFF2-40B4-BE49-F238E27FC236}">
                <a16:creationId xmlns:a16="http://schemas.microsoft.com/office/drawing/2014/main" id="{13D58843-800A-4ED4-B3BF-966D1A4FB856}"/>
              </a:ext>
            </a:extLst>
          </p:cNvPr>
          <p:cNvSpPr>
            <a:spLocks noGrp="1"/>
          </p:cNvSpPr>
          <p:nvPr>
            <p:ph idx="1"/>
          </p:nvPr>
        </p:nvSpPr>
        <p:spPr/>
        <p:txBody>
          <a:bodyPr vert="horz" lIns="91440" tIns="45720" rIns="91440" bIns="45720" rtlCol="0" anchor="t">
            <a:normAutofit/>
          </a:bodyPr>
          <a:lstStyle/>
          <a:p>
            <a:r>
              <a:rPr lang="en-US" dirty="0"/>
              <a:t>Go downhill in the direction of the steepest slop.</a:t>
            </a:r>
          </a:p>
        </p:txBody>
      </p:sp>
      <p:pic>
        <p:nvPicPr>
          <p:cNvPr id="6" name="Picture 6" descr="A picture containing grass, tree, outdoor, child&#10;&#10;Description generated with very high confidence">
            <a:extLst>
              <a:ext uri="{FF2B5EF4-FFF2-40B4-BE49-F238E27FC236}">
                <a16:creationId xmlns:a16="http://schemas.microsoft.com/office/drawing/2014/main" id="{059AC90D-447E-46A2-839A-0BB86C5259E9}"/>
              </a:ext>
            </a:extLst>
          </p:cNvPr>
          <p:cNvPicPr>
            <a:picLocks noChangeAspect="1"/>
          </p:cNvPicPr>
          <p:nvPr/>
        </p:nvPicPr>
        <p:blipFill rotWithShape="1">
          <a:blip r:embed="rId2"/>
          <a:srcRect b="11152"/>
          <a:stretch/>
        </p:blipFill>
        <p:spPr>
          <a:xfrm>
            <a:off x="3086100" y="3000375"/>
            <a:ext cx="5291649" cy="3460815"/>
          </a:xfrm>
          <a:prstGeom prst="rect">
            <a:avLst/>
          </a:prstGeom>
        </p:spPr>
      </p:pic>
    </p:spTree>
    <p:extLst>
      <p:ext uri="{BB962C8B-B14F-4D97-AF65-F5344CB8AC3E}">
        <p14:creationId xmlns:p14="http://schemas.microsoft.com/office/powerpoint/2010/main" val="149882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ED7-F005-411F-9A8E-850088E50CE9}"/>
              </a:ext>
            </a:extLst>
          </p:cNvPr>
          <p:cNvSpPr>
            <a:spLocks noGrp="1"/>
          </p:cNvSpPr>
          <p:nvPr>
            <p:ph type="title"/>
          </p:nvPr>
        </p:nvSpPr>
        <p:spPr/>
        <p:txBody>
          <a:bodyPr/>
          <a:lstStyle/>
          <a:p>
            <a:r>
              <a:rPr lang="en-US" dirty="0"/>
              <a:t>Gradient Descent Components</a:t>
            </a:r>
          </a:p>
        </p:txBody>
      </p:sp>
      <p:sp>
        <p:nvSpPr>
          <p:cNvPr id="3" name="Arc 2">
            <a:extLst>
              <a:ext uri="{FF2B5EF4-FFF2-40B4-BE49-F238E27FC236}">
                <a16:creationId xmlns:a16="http://schemas.microsoft.com/office/drawing/2014/main" id="{512A1E95-00B7-451C-AF99-72348945F01B}"/>
              </a:ext>
            </a:extLst>
          </p:cNvPr>
          <p:cNvSpPr/>
          <p:nvPr/>
        </p:nvSpPr>
        <p:spPr>
          <a:xfrm rot="8280000">
            <a:off x="876300" y="-6267450"/>
            <a:ext cx="11100307" cy="9998929"/>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A65D695-613C-4518-B140-5F76279E9EB0}"/>
              </a:ext>
            </a:extLst>
          </p:cNvPr>
          <p:cNvCxnSpPr/>
          <p:nvPr/>
        </p:nvCxnSpPr>
        <p:spPr>
          <a:xfrm>
            <a:off x="1859373" y="2135840"/>
            <a:ext cx="45343" cy="2652515"/>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966C89E-0F59-450B-A48B-81C159270067}"/>
              </a:ext>
            </a:extLst>
          </p:cNvPr>
          <p:cNvCxnSpPr>
            <a:cxnSpLocks/>
          </p:cNvCxnSpPr>
          <p:nvPr/>
        </p:nvCxnSpPr>
        <p:spPr>
          <a:xfrm flipV="1">
            <a:off x="1881439" y="4733925"/>
            <a:ext cx="8263607" cy="49121"/>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AF7A116-77D6-4799-8CB2-E52862B02906}"/>
              </a:ext>
            </a:extLst>
          </p:cNvPr>
          <p:cNvSpPr txBox="1"/>
          <p:nvPr/>
        </p:nvSpPr>
        <p:spPr>
          <a:xfrm>
            <a:off x="1183762" y="1775240"/>
            <a:ext cx="13917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Cost</a:t>
            </a:r>
          </a:p>
        </p:txBody>
      </p:sp>
      <p:pic>
        <p:nvPicPr>
          <p:cNvPr id="10" name="Picture 10" descr="A close up of a logo&#10;&#10;Description generated with very high confidence">
            <a:extLst>
              <a:ext uri="{FF2B5EF4-FFF2-40B4-BE49-F238E27FC236}">
                <a16:creationId xmlns:a16="http://schemas.microsoft.com/office/drawing/2014/main" id="{CA0AC86E-BD74-474A-8CF5-0C2FB88B9AF4}"/>
              </a:ext>
            </a:extLst>
          </p:cNvPr>
          <p:cNvPicPr>
            <a:picLocks noChangeAspect="1"/>
          </p:cNvPicPr>
          <p:nvPr/>
        </p:nvPicPr>
        <p:blipFill>
          <a:blip r:embed="rId2"/>
          <a:stretch>
            <a:fillRect/>
          </a:stretch>
        </p:blipFill>
        <p:spPr>
          <a:xfrm>
            <a:off x="10277475" y="4503888"/>
            <a:ext cx="340482" cy="352246"/>
          </a:xfrm>
          <a:prstGeom prst="rect">
            <a:avLst/>
          </a:prstGeom>
        </p:spPr>
      </p:pic>
      <p:sp>
        <p:nvSpPr>
          <p:cNvPr id="16" name="Oval 15">
            <a:extLst>
              <a:ext uri="{FF2B5EF4-FFF2-40B4-BE49-F238E27FC236}">
                <a16:creationId xmlns:a16="http://schemas.microsoft.com/office/drawing/2014/main" id="{19C64624-BA1F-43E7-AAAC-0CA53EDB89F6}"/>
              </a:ext>
            </a:extLst>
          </p:cNvPr>
          <p:cNvSpPr/>
          <p:nvPr/>
        </p:nvSpPr>
        <p:spPr>
          <a:xfrm>
            <a:off x="2352675" y="2514600"/>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9DAF47-96DE-4975-940C-D8129EF760F1}"/>
              </a:ext>
            </a:extLst>
          </p:cNvPr>
          <p:cNvSpPr/>
          <p:nvPr/>
        </p:nvSpPr>
        <p:spPr>
          <a:xfrm>
            <a:off x="2838450" y="2962275"/>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48D90C7-44D3-457D-BD6F-E3263751DE11}"/>
              </a:ext>
            </a:extLst>
          </p:cNvPr>
          <p:cNvSpPr/>
          <p:nvPr/>
        </p:nvSpPr>
        <p:spPr>
          <a:xfrm>
            <a:off x="3295650" y="3237865"/>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9F1C0F3-6D8C-45E6-838F-C1439901F0CC}"/>
              </a:ext>
            </a:extLst>
          </p:cNvPr>
          <p:cNvSpPr/>
          <p:nvPr/>
        </p:nvSpPr>
        <p:spPr>
          <a:xfrm>
            <a:off x="3790950" y="3465746"/>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Curved Left 19">
            <a:extLst>
              <a:ext uri="{FF2B5EF4-FFF2-40B4-BE49-F238E27FC236}">
                <a16:creationId xmlns:a16="http://schemas.microsoft.com/office/drawing/2014/main" id="{DCF9FA00-663F-4FC3-8116-7D18C2D212DD}"/>
              </a:ext>
            </a:extLst>
          </p:cNvPr>
          <p:cNvSpPr/>
          <p:nvPr/>
        </p:nvSpPr>
        <p:spPr>
          <a:xfrm rot="-3120000">
            <a:off x="2822781" y="2177806"/>
            <a:ext cx="372405" cy="799082"/>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urved Left 20">
            <a:extLst>
              <a:ext uri="{FF2B5EF4-FFF2-40B4-BE49-F238E27FC236}">
                <a16:creationId xmlns:a16="http://schemas.microsoft.com/office/drawing/2014/main" id="{4296F790-6393-4E2F-AAF2-ABF0E32B0E7F}"/>
              </a:ext>
            </a:extLst>
          </p:cNvPr>
          <p:cNvSpPr/>
          <p:nvPr/>
        </p:nvSpPr>
        <p:spPr>
          <a:xfrm rot="-2280000">
            <a:off x="3367463" y="2484199"/>
            <a:ext cx="371475" cy="727927"/>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B123C525-1BA4-45FA-B093-9D3BE701D838}"/>
              </a:ext>
            </a:extLst>
          </p:cNvPr>
          <p:cNvSpPr/>
          <p:nvPr/>
        </p:nvSpPr>
        <p:spPr>
          <a:xfrm>
            <a:off x="4352925" y="3642504"/>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3B176F-5634-4D9A-8BB7-AB915D0C3156}"/>
              </a:ext>
            </a:extLst>
          </p:cNvPr>
          <p:cNvSpPr/>
          <p:nvPr/>
        </p:nvSpPr>
        <p:spPr>
          <a:xfrm>
            <a:off x="4981575" y="3800475"/>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0E36CBD-8E9F-4286-9C12-A95E7CA3B50F}"/>
              </a:ext>
            </a:extLst>
          </p:cNvPr>
          <p:cNvSpPr/>
          <p:nvPr/>
        </p:nvSpPr>
        <p:spPr>
          <a:xfrm>
            <a:off x="5686425" y="3838575"/>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Curved Left 24">
            <a:extLst>
              <a:ext uri="{FF2B5EF4-FFF2-40B4-BE49-F238E27FC236}">
                <a16:creationId xmlns:a16="http://schemas.microsoft.com/office/drawing/2014/main" id="{7B15BE51-AF81-4D6F-9A80-C2E2E1F13E3E}"/>
              </a:ext>
            </a:extLst>
          </p:cNvPr>
          <p:cNvSpPr/>
          <p:nvPr/>
        </p:nvSpPr>
        <p:spPr>
          <a:xfrm rot="-2280000">
            <a:off x="3924300" y="2686050"/>
            <a:ext cx="372405" cy="799082"/>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Curved Left 25">
            <a:extLst>
              <a:ext uri="{FF2B5EF4-FFF2-40B4-BE49-F238E27FC236}">
                <a16:creationId xmlns:a16="http://schemas.microsoft.com/office/drawing/2014/main" id="{E6A7F7D5-5208-4F25-8CFC-360A61BEC849}"/>
              </a:ext>
            </a:extLst>
          </p:cNvPr>
          <p:cNvSpPr/>
          <p:nvPr/>
        </p:nvSpPr>
        <p:spPr>
          <a:xfrm rot="-3120000">
            <a:off x="4394613" y="3050428"/>
            <a:ext cx="371475" cy="616159"/>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Curved Left 26">
            <a:extLst>
              <a:ext uri="{FF2B5EF4-FFF2-40B4-BE49-F238E27FC236}">
                <a16:creationId xmlns:a16="http://schemas.microsoft.com/office/drawing/2014/main" id="{1E1A199A-30A0-48F3-8205-596ED8862DD3}"/>
              </a:ext>
            </a:extLst>
          </p:cNvPr>
          <p:cNvSpPr/>
          <p:nvPr/>
        </p:nvSpPr>
        <p:spPr>
          <a:xfrm rot="-3120000">
            <a:off x="4890172" y="3128907"/>
            <a:ext cx="371475" cy="672717"/>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Left 27">
            <a:extLst>
              <a:ext uri="{FF2B5EF4-FFF2-40B4-BE49-F238E27FC236}">
                <a16:creationId xmlns:a16="http://schemas.microsoft.com/office/drawing/2014/main" id="{AF93465B-FD53-4107-A959-E26C386E18A8}"/>
              </a:ext>
            </a:extLst>
          </p:cNvPr>
          <p:cNvSpPr/>
          <p:nvPr/>
        </p:nvSpPr>
        <p:spPr>
          <a:xfrm rot="-4260000">
            <a:off x="5443354" y="3186532"/>
            <a:ext cx="371475" cy="74815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1B137750-207A-4F91-8105-0AC26803779D}"/>
              </a:ext>
            </a:extLst>
          </p:cNvPr>
          <p:cNvSpPr txBox="1"/>
          <p:nvPr/>
        </p:nvSpPr>
        <p:spPr>
          <a:xfrm>
            <a:off x="5213317" y="4111745"/>
            <a:ext cx="13917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Minimum</a:t>
            </a:r>
          </a:p>
        </p:txBody>
      </p:sp>
      <p:sp>
        <p:nvSpPr>
          <p:cNvPr id="30" name="TextBox 29">
            <a:extLst>
              <a:ext uri="{FF2B5EF4-FFF2-40B4-BE49-F238E27FC236}">
                <a16:creationId xmlns:a16="http://schemas.microsoft.com/office/drawing/2014/main" id="{F046F0AE-85AD-43E1-B083-2FD0DDEB0B45}"/>
              </a:ext>
            </a:extLst>
          </p:cNvPr>
          <p:cNvSpPr txBox="1"/>
          <p:nvPr/>
        </p:nvSpPr>
        <p:spPr>
          <a:xfrm>
            <a:off x="1655373" y="2835299"/>
            <a:ext cx="1391729"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Random initial value </a:t>
            </a:r>
          </a:p>
        </p:txBody>
      </p:sp>
      <p:sp>
        <p:nvSpPr>
          <p:cNvPr id="31" name="TextBox 30">
            <a:extLst>
              <a:ext uri="{FF2B5EF4-FFF2-40B4-BE49-F238E27FC236}">
                <a16:creationId xmlns:a16="http://schemas.microsoft.com/office/drawing/2014/main" id="{B274344D-817E-4AFA-A1C4-F449C812D10D}"/>
              </a:ext>
            </a:extLst>
          </p:cNvPr>
          <p:cNvSpPr txBox="1"/>
          <p:nvPr/>
        </p:nvSpPr>
        <p:spPr>
          <a:xfrm rot="1380000">
            <a:off x="3507356" y="2439793"/>
            <a:ext cx="2009775"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Learning steps</a:t>
            </a:r>
          </a:p>
        </p:txBody>
      </p:sp>
    </p:spTree>
    <p:extLst>
      <p:ext uri="{BB962C8B-B14F-4D97-AF65-F5344CB8AC3E}">
        <p14:creationId xmlns:p14="http://schemas.microsoft.com/office/powerpoint/2010/main" val="303093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ED7-F005-411F-9A8E-850088E50CE9}"/>
              </a:ext>
            </a:extLst>
          </p:cNvPr>
          <p:cNvSpPr>
            <a:spLocks noGrp="1"/>
          </p:cNvSpPr>
          <p:nvPr>
            <p:ph type="title"/>
          </p:nvPr>
        </p:nvSpPr>
        <p:spPr/>
        <p:txBody>
          <a:bodyPr/>
          <a:lstStyle/>
          <a:p>
            <a:r>
              <a:rPr lang="en-US" dirty="0"/>
              <a:t>learning rate is too small</a:t>
            </a:r>
          </a:p>
        </p:txBody>
      </p:sp>
      <p:sp>
        <p:nvSpPr>
          <p:cNvPr id="3" name="Arc 2">
            <a:extLst>
              <a:ext uri="{FF2B5EF4-FFF2-40B4-BE49-F238E27FC236}">
                <a16:creationId xmlns:a16="http://schemas.microsoft.com/office/drawing/2014/main" id="{512A1E95-00B7-451C-AF99-72348945F01B}"/>
              </a:ext>
            </a:extLst>
          </p:cNvPr>
          <p:cNvSpPr/>
          <p:nvPr/>
        </p:nvSpPr>
        <p:spPr>
          <a:xfrm rot="8280000">
            <a:off x="876300" y="-6267450"/>
            <a:ext cx="11100307" cy="9998929"/>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A65D695-613C-4518-B140-5F76279E9EB0}"/>
              </a:ext>
            </a:extLst>
          </p:cNvPr>
          <p:cNvCxnSpPr/>
          <p:nvPr/>
        </p:nvCxnSpPr>
        <p:spPr>
          <a:xfrm>
            <a:off x="1859373" y="2135840"/>
            <a:ext cx="45343" cy="2652515"/>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966C89E-0F59-450B-A48B-81C159270067}"/>
              </a:ext>
            </a:extLst>
          </p:cNvPr>
          <p:cNvCxnSpPr>
            <a:cxnSpLocks/>
          </p:cNvCxnSpPr>
          <p:nvPr/>
        </p:nvCxnSpPr>
        <p:spPr>
          <a:xfrm flipV="1">
            <a:off x="1881439" y="4733925"/>
            <a:ext cx="8263607" cy="49121"/>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AF7A116-77D6-4799-8CB2-E52862B02906}"/>
              </a:ext>
            </a:extLst>
          </p:cNvPr>
          <p:cNvSpPr txBox="1"/>
          <p:nvPr/>
        </p:nvSpPr>
        <p:spPr>
          <a:xfrm>
            <a:off x="1183762" y="1775240"/>
            <a:ext cx="13917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Cost</a:t>
            </a:r>
          </a:p>
        </p:txBody>
      </p:sp>
      <p:pic>
        <p:nvPicPr>
          <p:cNvPr id="10" name="Picture 10" descr="A close up of a logo&#10;&#10;Description generated with very high confidence">
            <a:extLst>
              <a:ext uri="{FF2B5EF4-FFF2-40B4-BE49-F238E27FC236}">
                <a16:creationId xmlns:a16="http://schemas.microsoft.com/office/drawing/2014/main" id="{CA0AC86E-BD74-474A-8CF5-0C2FB88B9AF4}"/>
              </a:ext>
            </a:extLst>
          </p:cNvPr>
          <p:cNvPicPr>
            <a:picLocks noChangeAspect="1"/>
          </p:cNvPicPr>
          <p:nvPr/>
        </p:nvPicPr>
        <p:blipFill>
          <a:blip r:embed="rId2"/>
          <a:stretch>
            <a:fillRect/>
          </a:stretch>
        </p:blipFill>
        <p:spPr>
          <a:xfrm>
            <a:off x="10277475" y="4503888"/>
            <a:ext cx="340482" cy="352246"/>
          </a:xfrm>
          <a:prstGeom prst="rect">
            <a:avLst/>
          </a:prstGeom>
        </p:spPr>
      </p:pic>
      <p:sp>
        <p:nvSpPr>
          <p:cNvPr id="16" name="Oval 15">
            <a:extLst>
              <a:ext uri="{FF2B5EF4-FFF2-40B4-BE49-F238E27FC236}">
                <a16:creationId xmlns:a16="http://schemas.microsoft.com/office/drawing/2014/main" id="{19C64624-BA1F-43E7-AAAC-0CA53EDB89F6}"/>
              </a:ext>
            </a:extLst>
          </p:cNvPr>
          <p:cNvSpPr/>
          <p:nvPr/>
        </p:nvSpPr>
        <p:spPr>
          <a:xfrm>
            <a:off x="2352675" y="2514600"/>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9DAF47-96DE-4975-940C-D8129EF760F1}"/>
              </a:ext>
            </a:extLst>
          </p:cNvPr>
          <p:cNvSpPr/>
          <p:nvPr/>
        </p:nvSpPr>
        <p:spPr>
          <a:xfrm>
            <a:off x="2578366" y="2762881"/>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48D90C7-44D3-457D-BD6F-E3263751DE11}"/>
              </a:ext>
            </a:extLst>
          </p:cNvPr>
          <p:cNvSpPr/>
          <p:nvPr/>
        </p:nvSpPr>
        <p:spPr>
          <a:xfrm>
            <a:off x="2865913" y="2987406"/>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9F1C0F3-6D8C-45E6-838F-C1439901F0CC}"/>
              </a:ext>
            </a:extLst>
          </p:cNvPr>
          <p:cNvSpPr/>
          <p:nvPr/>
        </p:nvSpPr>
        <p:spPr>
          <a:xfrm>
            <a:off x="3153460" y="3162300"/>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Curved Left 19">
            <a:extLst>
              <a:ext uri="{FF2B5EF4-FFF2-40B4-BE49-F238E27FC236}">
                <a16:creationId xmlns:a16="http://schemas.microsoft.com/office/drawing/2014/main" id="{DCF9FA00-663F-4FC3-8116-7D18C2D212DD}"/>
              </a:ext>
            </a:extLst>
          </p:cNvPr>
          <p:cNvSpPr/>
          <p:nvPr/>
        </p:nvSpPr>
        <p:spPr>
          <a:xfrm rot="18480000">
            <a:off x="2661993" y="2256251"/>
            <a:ext cx="373063" cy="39115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B123C525-1BA4-45FA-B093-9D3BE701D838}"/>
              </a:ext>
            </a:extLst>
          </p:cNvPr>
          <p:cNvSpPr/>
          <p:nvPr/>
        </p:nvSpPr>
        <p:spPr>
          <a:xfrm>
            <a:off x="3455385" y="3301551"/>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3B176F-5634-4D9A-8BB7-AB915D0C3156}"/>
              </a:ext>
            </a:extLst>
          </p:cNvPr>
          <p:cNvSpPr/>
          <p:nvPr/>
        </p:nvSpPr>
        <p:spPr>
          <a:xfrm>
            <a:off x="3742932" y="3467372"/>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0E36CBD-8E9F-4286-9C12-A95E7CA3B50F}"/>
              </a:ext>
            </a:extLst>
          </p:cNvPr>
          <p:cNvSpPr/>
          <p:nvPr/>
        </p:nvSpPr>
        <p:spPr>
          <a:xfrm>
            <a:off x="4071123" y="3596768"/>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Curved Left 31">
            <a:extLst>
              <a:ext uri="{FF2B5EF4-FFF2-40B4-BE49-F238E27FC236}">
                <a16:creationId xmlns:a16="http://schemas.microsoft.com/office/drawing/2014/main" id="{93F64374-9E28-449E-AF3D-C560F42D52D1}"/>
              </a:ext>
            </a:extLst>
          </p:cNvPr>
          <p:cNvSpPr/>
          <p:nvPr/>
        </p:nvSpPr>
        <p:spPr>
          <a:xfrm rot="18480000">
            <a:off x="2973743" y="2512953"/>
            <a:ext cx="373063" cy="39115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Curved Left 32">
            <a:extLst>
              <a:ext uri="{FF2B5EF4-FFF2-40B4-BE49-F238E27FC236}">
                <a16:creationId xmlns:a16="http://schemas.microsoft.com/office/drawing/2014/main" id="{AC61A647-EC4B-4DEC-834C-4468107D0ED7}"/>
              </a:ext>
            </a:extLst>
          </p:cNvPr>
          <p:cNvSpPr/>
          <p:nvPr/>
        </p:nvSpPr>
        <p:spPr>
          <a:xfrm rot="18480000">
            <a:off x="3297234" y="2723072"/>
            <a:ext cx="373063" cy="39115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Left 33">
            <a:extLst>
              <a:ext uri="{FF2B5EF4-FFF2-40B4-BE49-F238E27FC236}">
                <a16:creationId xmlns:a16="http://schemas.microsoft.com/office/drawing/2014/main" id="{34005AB7-3BAE-4977-B06E-5B658713752C}"/>
              </a:ext>
            </a:extLst>
          </p:cNvPr>
          <p:cNvSpPr/>
          <p:nvPr/>
        </p:nvSpPr>
        <p:spPr>
          <a:xfrm rot="18480000">
            <a:off x="3584781" y="2882296"/>
            <a:ext cx="373063" cy="39115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Curved Left 34">
            <a:extLst>
              <a:ext uri="{FF2B5EF4-FFF2-40B4-BE49-F238E27FC236}">
                <a16:creationId xmlns:a16="http://schemas.microsoft.com/office/drawing/2014/main" id="{DA949CBC-0962-484A-A0D9-AC0382FA21B1}"/>
              </a:ext>
            </a:extLst>
          </p:cNvPr>
          <p:cNvSpPr/>
          <p:nvPr/>
        </p:nvSpPr>
        <p:spPr>
          <a:xfrm rot="18480000">
            <a:off x="3850762" y="3019425"/>
            <a:ext cx="373063" cy="39115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Arrow: Curved Left 35">
            <a:extLst>
              <a:ext uri="{FF2B5EF4-FFF2-40B4-BE49-F238E27FC236}">
                <a16:creationId xmlns:a16="http://schemas.microsoft.com/office/drawing/2014/main" id="{D2F5956D-D9B1-448F-8911-1FED5775EA3A}"/>
              </a:ext>
            </a:extLst>
          </p:cNvPr>
          <p:cNvSpPr/>
          <p:nvPr/>
        </p:nvSpPr>
        <p:spPr>
          <a:xfrm rot="18480000">
            <a:off x="4107067" y="3141089"/>
            <a:ext cx="373063" cy="391150"/>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398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ED7-F005-411F-9A8E-850088E50CE9}"/>
              </a:ext>
            </a:extLst>
          </p:cNvPr>
          <p:cNvSpPr>
            <a:spLocks noGrp="1"/>
          </p:cNvSpPr>
          <p:nvPr>
            <p:ph type="title"/>
          </p:nvPr>
        </p:nvSpPr>
        <p:spPr/>
        <p:txBody>
          <a:bodyPr/>
          <a:lstStyle/>
          <a:p>
            <a:r>
              <a:rPr lang="en-US" dirty="0"/>
              <a:t>learning rate is too large</a:t>
            </a:r>
          </a:p>
        </p:txBody>
      </p:sp>
      <p:sp>
        <p:nvSpPr>
          <p:cNvPr id="3" name="Arc 2">
            <a:extLst>
              <a:ext uri="{FF2B5EF4-FFF2-40B4-BE49-F238E27FC236}">
                <a16:creationId xmlns:a16="http://schemas.microsoft.com/office/drawing/2014/main" id="{512A1E95-00B7-451C-AF99-72348945F01B}"/>
              </a:ext>
            </a:extLst>
          </p:cNvPr>
          <p:cNvSpPr/>
          <p:nvPr/>
        </p:nvSpPr>
        <p:spPr>
          <a:xfrm rot="8280000">
            <a:off x="876300" y="-6267450"/>
            <a:ext cx="11100307" cy="9998929"/>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A65D695-613C-4518-B140-5F76279E9EB0}"/>
              </a:ext>
            </a:extLst>
          </p:cNvPr>
          <p:cNvCxnSpPr/>
          <p:nvPr/>
        </p:nvCxnSpPr>
        <p:spPr>
          <a:xfrm>
            <a:off x="1859373" y="2135840"/>
            <a:ext cx="45343" cy="2652515"/>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966C89E-0F59-450B-A48B-81C159270067}"/>
              </a:ext>
            </a:extLst>
          </p:cNvPr>
          <p:cNvCxnSpPr>
            <a:cxnSpLocks/>
          </p:cNvCxnSpPr>
          <p:nvPr/>
        </p:nvCxnSpPr>
        <p:spPr>
          <a:xfrm flipV="1">
            <a:off x="1881439" y="4733925"/>
            <a:ext cx="8263607" cy="49121"/>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AF7A116-77D6-4799-8CB2-E52862B02906}"/>
              </a:ext>
            </a:extLst>
          </p:cNvPr>
          <p:cNvSpPr txBox="1"/>
          <p:nvPr/>
        </p:nvSpPr>
        <p:spPr>
          <a:xfrm>
            <a:off x="1183762" y="1775240"/>
            <a:ext cx="13917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Cost</a:t>
            </a:r>
          </a:p>
        </p:txBody>
      </p:sp>
      <p:pic>
        <p:nvPicPr>
          <p:cNvPr id="10" name="Picture 10" descr="A close up of a logo&#10;&#10;Description generated with very high confidence">
            <a:extLst>
              <a:ext uri="{FF2B5EF4-FFF2-40B4-BE49-F238E27FC236}">
                <a16:creationId xmlns:a16="http://schemas.microsoft.com/office/drawing/2014/main" id="{CA0AC86E-BD74-474A-8CF5-0C2FB88B9AF4}"/>
              </a:ext>
            </a:extLst>
          </p:cNvPr>
          <p:cNvPicPr>
            <a:picLocks noChangeAspect="1"/>
          </p:cNvPicPr>
          <p:nvPr/>
        </p:nvPicPr>
        <p:blipFill>
          <a:blip r:embed="rId2"/>
          <a:stretch>
            <a:fillRect/>
          </a:stretch>
        </p:blipFill>
        <p:spPr>
          <a:xfrm>
            <a:off x="10277475" y="4503888"/>
            <a:ext cx="340482" cy="352246"/>
          </a:xfrm>
          <a:prstGeom prst="rect">
            <a:avLst/>
          </a:prstGeom>
        </p:spPr>
      </p:pic>
      <p:sp>
        <p:nvSpPr>
          <p:cNvPr id="16" name="Oval 15">
            <a:extLst>
              <a:ext uri="{FF2B5EF4-FFF2-40B4-BE49-F238E27FC236}">
                <a16:creationId xmlns:a16="http://schemas.microsoft.com/office/drawing/2014/main" id="{19C64624-BA1F-43E7-AAAC-0CA53EDB89F6}"/>
              </a:ext>
            </a:extLst>
          </p:cNvPr>
          <p:cNvSpPr/>
          <p:nvPr/>
        </p:nvSpPr>
        <p:spPr>
          <a:xfrm>
            <a:off x="2352675" y="2514600"/>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9DAF47-96DE-4975-940C-D8129EF760F1}"/>
              </a:ext>
            </a:extLst>
          </p:cNvPr>
          <p:cNvSpPr/>
          <p:nvPr/>
        </p:nvSpPr>
        <p:spPr>
          <a:xfrm>
            <a:off x="9334500" y="2428875"/>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48D90C7-44D3-457D-BD6F-E3263751DE11}"/>
              </a:ext>
            </a:extLst>
          </p:cNvPr>
          <p:cNvSpPr/>
          <p:nvPr/>
        </p:nvSpPr>
        <p:spPr>
          <a:xfrm>
            <a:off x="2865913" y="2987406"/>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9F1C0F3-6D8C-45E6-838F-C1439901F0CC}"/>
              </a:ext>
            </a:extLst>
          </p:cNvPr>
          <p:cNvSpPr/>
          <p:nvPr/>
        </p:nvSpPr>
        <p:spPr>
          <a:xfrm>
            <a:off x="8648700" y="2987406"/>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Curved Left 19">
            <a:extLst>
              <a:ext uri="{FF2B5EF4-FFF2-40B4-BE49-F238E27FC236}">
                <a16:creationId xmlns:a16="http://schemas.microsoft.com/office/drawing/2014/main" id="{DCF9FA00-663F-4FC3-8116-7D18C2D212DD}"/>
              </a:ext>
            </a:extLst>
          </p:cNvPr>
          <p:cNvSpPr/>
          <p:nvPr/>
        </p:nvSpPr>
        <p:spPr>
          <a:xfrm rot="16140000">
            <a:off x="5831024" y="-1166669"/>
            <a:ext cx="373063" cy="686211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B123C525-1BA4-45FA-B093-9D3BE701D838}"/>
              </a:ext>
            </a:extLst>
          </p:cNvPr>
          <p:cNvSpPr/>
          <p:nvPr/>
        </p:nvSpPr>
        <p:spPr>
          <a:xfrm>
            <a:off x="3543300" y="3357472"/>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3B176F-5634-4D9A-8BB7-AB915D0C3156}"/>
              </a:ext>
            </a:extLst>
          </p:cNvPr>
          <p:cNvSpPr/>
          <p:nvPr/>
        </p:nvSpPr>
        <p:spPr>
          <a:xfrm>
            <a:off x="4229100" y="3630642"/>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0E36CBD-8E9F-4286-9C12-A95E7CA3B50F}"/>
              </a:ext>
            </a:extLst>
          </p:cNvPr>
          <p:cNvSpPr/>
          <p:nvPr/>
        </p:nvSpPr>
        <p:spPr>
          <a:xfrm>
            <a:off x="7981950" y="3371850"/>
            <a:ext cx="296504" cy="267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Curved Left 24">
            <a:extLst>
              <a:ext uri="{FF2B5EF4-FFF2-40B4-BE49-F238E27FC236}">
                <a16:creationId xmlns:a16="http://schemas.microsoft.com/office/drawing/2014/main" id="{B0C5F648-CEC4-4605-B8C5-1A9CAB0E4402}"/>
              </a:ext>
            </a:extLst>
          </p:cNvPr>
          <p:cNvSpPr/>
          <p:nvPr/>
        </p:nvSpPr>
        <p:spPr>
          <a:xfrm rot="15960000" flipV="1">
            <a:off x="6018813" y="-451441"/>
            <a:ext cx="373063" cy="6171523"/>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Curved Left 25">
            <a:extLst>
              <a:ext uri="{FF2B5EF4-FFF2-40B4-BE49-F238E27FC236}">
                <a16:creationId xmlns:a16="http://schemas.microsoft.com/office/drawing/2014/main" id="{8C1DD03F-6040-4AED-9EFE-5AED8311007C}"/>
              </a:ext>
            </a:extLst>
          </p:cNvPr>
          <p:cNvSpPr/>
          <p:nvPr/>
        </p:nvSpPr>
        <p:spPr>
          <a:xfrm rot="16140000">
            <a:off x="5781478" y="138941"/>
            <a:ext cx="373063" cy="5528484"/>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Curved Left 26">
            <a:extLst>
              <a:ext uri="{FF2B5EF4-FFF2-40B4-BE49-F238E27FC236}">
                <a16:creationId xmlns:a16="http://schemas.microsoft.com/office/drawing/2014/main" id="{B5F52404-36B6-45D0-8FC1-CC13FD6DCA35}"/>
              </a:ext>
            </a:extLst>
          </p:cNvPr>
          <p:cNvSpPr/>
          <p:nvPr/>
        </p:nvSpPr>
        <p:spPr>
          <a:xfrm rot="15960000" flipV="1">
            <a:off x="6013894" y="685360"/>
            <a:ext cx="373062" cy="4882947"/>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Left 27">
            <a:extLst>
              <a:ext uri="{FF2B5EF4-FFF2-40B4-BE49-F238E27FC236}">
                <a16:creationId xmlns:a16="http://schemas.microsoft.com/office/drawing/2014/main" id="{AA487B1D-6EEC-4427-AF24-34E3EDD2C091}"/>
              </a:ext>
            </a:extLst>
          </p:cNvPr>
          <p:cNvSpPr/>
          <p:nvPr/>
        </p:nvSpPr>
        <p:spPr>
          <a:xfrm rot="16140000">
            <a:off x="5796399" y="1147408"/>
            <a:ext cx="373062" cy="4261389"/>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Left 28">
            <a:extLst>
              <a:ext uri="{FF2B5EF4-FFF2-40B4-BE49-F238E27FC236}">
                <a16:creationId xmlns:a16="http://schemas.microsoft.com/office/drawing/2014/main" id="{8E5F29B7-B2FA-4FB5-8AC1-287886C40D23}"/>
              </a:ext>
            </a:extLst>
          </p:cNvPr>
          <p:cNvSpPr/>
          <p:nvPr/>
        </p:nvSpPr>
        <p:spPr>
          <a:xfrm rot="15960000" flipV="1">
            <a:off x="5962931" y="1592426"/>
            <a:ext cx="373062" cy="3654544"/>
          </a:xfrm>
          <a:prstGeom prst="curvedLef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971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9424-182F-448F-BD52-AE723E783EE5}"/>
              </a:ext>
            </a:extLst>
          </p:cNvPr>
          <p:cNvSpPr>
            <a:spLocks noGrp="1"/>
          </p:cNvSpPr>
          <p:nvPr>
            <p:ph type="title"/>
          </p:nvPr>
        </p:nvSpPr>
        <p:spPr/>
        <p:txBody>
          <a:bodyPr/>
          <a:lstStyle/>
          <a:p>
            <a:r>
              <a:rPr lang="en-US" dirty="0"/>
              <a:t>Linear Regression and cost function</a:t>
            </a:r>
          </a:p>
        </p:txBody>
      </p:sp>
      <p:sp>
        <p:nvSpPr>
          <p:cNvPr id="3" name="Content Placeholder 2">
            <a:extLst>
              <a:ext uri="{FF2B5EF4-FFF2-40B4-BE49-F238E27FC236}">
                <a16:creationId xmlns:a16="http://schemas.microsoft.com/office/drawing/2014/main" id="{9323DB27-57A4-4338-BB88-B3EB92021FD4}"/>
              </a:ext>
            </a:extLst>
          </p:cNvPr>
          <p:cNvSpPr>
            <a:spLocks noGrp="1"/>
          </p:cNvSpPr>
          <p:nvPr>
            <p:ph idx="1"/>
          </p:nvPr>
        </p:nvSpPr>
        <p:spPr/>
        <p:txBody>
          <a:bodyPr vert="horz" lIns="91440" tIns="45720" rIns="91440" bIns="45720" rtlCol="0" anchor="t">
            <a:normAutofit/>
          </a:bodyPr>
          <a:lstStyle/>
          <a:p>
            <a:r>
              <a:rPr lang="en-US" dirty="0"/>
              <a:t>The cost function is convex in the case of Linear Regression, so the lowest cost is relatively easy to find and will be at the bottom of the bowl.</a:t>
            </a:r>
          </a:p>
        </p:txBody>
      </p:sp>
      <p:sp>
        <p:nvSpPr>
          <p:cNvPr id="5" name="Arc 4">
            <a:extLst>
              <a:ext uri="{FF2B5EF4-FFF2-40B4-BE49-F238E27FC236}">
                <a16:creationId xmlns:a16="http://schemas.microsoft.com/office/drawing/2014/main" id="{28D668AA-CC85-4C16-93C6-4F082450DA9E}"/>
              </a:ext>
            </a:extLst>
          </p:cNvPr>
          <p:cNvSpPr/>
          <p:nvPr/>
        </p:nvSpPr>
        <p:spPr>
          <a:xfrm rot="8280000">
            <a:off x="723900" y="-5029200"/>
            <a:ext cx="11100307" cy="9998929"/>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7109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C6F4-3EE6-4DED-BF54-7088DBC3C0A7}"/>
              </a:ext>
            </a:extLst>
          </p:cNvPr>
          <p:cNvSpPr>
            <a:spLocks noGrp="1"/>
          </p:cNvSpPr>
          <p:nvPr>
            <p:ph type="title"/>
          </p:nvPr>
        </p:nvSpPr>
        <p:spPr/>
        <p:txBody>
          <a:bodyPr/>
          <a:lstStyle/>
          <a:p>
            <a:r>
              <a:rPr lang="en-US" dirty="0"/>
              <a:t>Gradient Descent shown with data</a:t>
            </a:r>
          </a:p>
        </p:txBody>
      </p:sp>
      <p:cxnSp>
        <p:nvCxnSpPr>
          <p:cNvPr id="5" name="Straight Arrow Connector 4">
            <a:extLst>
              <a:ext uri="{FF2B5EF4-FFF2-40B4-BE49-F238E27FC236}">
                <a16:creationId xmlns:a16="http://schemas.microsoft.com/office/drawing/2014/main" id="{993867C9-E4AB-495B-8A41-7D5534900126}"/>
              </a:ext>
            </a:extLst>
          </p:cNvPr>
          <p:cNvCxnSpPr/>
          <p:nvPr/>
        </p:nvCxnSpPr>
        <p:spPr>
          <a:xfrm>
            <a:off x="1843041" y="2096980"/>
            <a:ext cx="12052" cy="3717835"/>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5EED958-DF70-41AF-B62E-C50F184A56FC}"/>
              </a:ext>
            </a:extLst>
          </p:cNvPr>
          <p:cNvCxnSpPr>
            <a:cxnSpLocks/>
          </p:cNvCxnSpPr>
          <p:nvPr/>
        </p:nvCxnSpPr>
        <p:spPr>
          <a:xfrm flipV="1">
            <a:off x="1838325" y="5753100"/>
            <a:ext cx="8263607" cy="49121"/>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8" name="Diamond 7">
            <a:extLst>
              <a:ext uri="{FF2B5EF4-FFF2-40B4-BE49-F238E27FC236}">
                <a16:creationId xmlns:a16="http://schemas.microsoft.com/office/drawing/2014/main" id="{AFBFE995-0960-4043-A20B-531542DFD34A}"/>
              </a:ext>
            </a:extLst>
          </p:cNvPr>
          <p:cNvSpPr/>
          <p:nvPr/>
        </p:nvSpPr>
        <p:spPr>
          <a:xfrm>
            <a:off x="5638800" y="2963863"/>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a:extLst>
              <a:ext uri="{FF2B5EF4-FFF2-40B4-BE49-F238E27FC236}">
                <a16:creationId xmlns:a16="http://schemas.microsoft.com/office/drawing/2014/main" id="{16A94059-C9EA-465A-BEB0-9FAFEC9185D7}"/>
              </a:ext>
            </a:extLst>
          </p:cNvPr>
          <p:cNvSpPr/>
          <p:nvPr/>
        </p:nvSpPr>
        <p:spPr>
          <a:xfrm>
            <a:off x="6315075" y="2661939"/>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a:extLst>
              <a:ext uri="{FF2B5EF4-FFF2-40B4-BE49-F238E27FC236}">
                <a16:creationId xmlns:a16="http://schemas.microsoft.com/office/drawing/2014/main" id="{A3FE7901-D309-4433-A6CA-ED90BB60E238}"/>
              </a:ext>
            </a:extLst>
          </p:cNvPr>
          <p:cNvSpPr/>
          <p:nvPr/>
        </p:nvSpPr>
        <p:spPr>
          <a:xfrm>
            <a:off x="7153275" y="2525354"/>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a:extLst>
              <a:ext uri="{FF2B5EF4-FFF2-40B4-BE49-F238E27FC236}">
                <a16:creationId xmlns:a16="http://schemas.microsoft.com/office/drawing/2014/main" id="{8FB87299-5ED0-4311-B480-0D02D5BD9949}"/>
              </a:ext>
            </a:extLst>
          </p:cNvPr>
          <p:cNvSpPr/>
          <p:nvPr/>
        </p:nvSpPr>
        <p:spPr>
          <a:xfrm>
            <a:off x="6067245" y="3393056"/>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69547DE8-F2E2-4CAD-8802-BFBDEE110B54}"/>
              </a:ext>
            </a:extLst>
          </p:cNvPr>
          <p:cNvSpPr/>
          <p:nvPr/>
        </p:nvSpPr>
        <p:spPr>
          <a:xfrm>
            <a:off x="6543675" y="315277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1941B1D9-2AD9-4C9E-9227-73F8DA06751E}"/>
              </a:ext>
            </a:extLst>
          </p:cNvPr>
          <p:cNvSpPr/>
          <p:nvPr/>
        </p:nvSpPr>
        <p:spPr>
          <a:xfrm>
            <a:off x="7219950" y="284797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88B10D3C-5578-4597-9F1B-DEE339089380}"/>
              </a:ext>
            </a:extLst>
          </p:cNvPr>
          <p:cNvSpPr/>
          <p:nvPr/>
        </p:nvSpPr>
        <p:spPr>
          <a:xfrm>
            <a:off x="7667625" y="247650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a:extLst>
              <a:ext uri="{FF2B5EF4-FFF2-40B4-BE49-F238E27FC236}">
                <a16:creationId xmlns:a16="http://schemas.microsoft.com/office/drawing/2014/main" id="{93203ABE-41AB-4644-887D-78CCFD5918B3}"/>
              </a:ext>
            </a:extLst>
          </p:cNvPr>
          <p:cNvSpPr/>
          <p:nvPr/>
        </p:nvSpPr>
        <p:spPr>
          <a:xfrm>
            <a:off x="6094413" y="306705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a:extLst>
              <a:ext uri="{FF2B5EF4-FFF2-40B4-BE49-F238E27FC236}">
                <a16:creationId xmlns:a16="http://schemas.microsoft.com/office/drawing/2014/main" id="{5DA3D1C8-3C37-4180-8760-43EA8A9C4879}"/>
              </a:ext>
            </a:extLst>
          </p:cNvPr>
          <p:cNvSpPr/>
          <p:nvPr/>
        </p:nvSpPr>
        <p:spPr>
          <a:xfrm>
            <a:off x="3743325" y="396240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a:extLst>
              <a:ext uri="{FF2B5EF4-FFF2-40B4-BE49-F238E27FC236}">
                <a16:creationId xmlns:a16="http://schemas.microsoft.com/office/drawing/2014/main" id="{88B0D839-5FAF-47BE-BA37-3CB79DD7E5EB}"/>
              </a:ext>
            </a:extLst>
          </p:cNvPr>
          <p:cNvSpPr/>
          <p:nvPr/>
        </p:nvSpPr>
        <p:spPr>
          <a:xfrm>
            <a:off x="4419600" y="365760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a:extLst>
              <a:ext uri="{FF2B5EF4-FFF2-40B4-BE49-F238E27FC236}">
                <a16:creationId xmlns:a16="http://schemas.microsoft.com/office/drawing/2014/main" id="{5F5B0A83-55AB-4D2D-9AE9-40EDC968210C}"/>
              </a:ext>
            </a:extLst>
          </p:cNvPr>
          <p:cNvSpPr/>
          <p:nvPr/>
        </p:nvSpPr>
        <p:spPr>
          <a:xfrm>
            <a:off x="5248275" y="353377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7E17C2FC-D518-428E-AF67-15FF9CC4DA0A}"/>
              </a:ext>
            </a:extLst>
          </p:cNvPr>
          <p:cNvSpPr/>
          <p:nvPr/>
        </p:nvSpPr>
        <p:spPr>
          <a:xfrm>
            <a:off x="4619625" y="4040038"/>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CB660C2E-ABF2-4B8C-917E-BA1E1DA7D003}"/>
              </a:ext>
            </a:extLst>
          </p:cNvPr>
          <p:cNvSpPr/>
          <p:nvPr/>
        </p:nvSpPr>
        <p:spPr>
          <a:xfrm>
            <a:off x="2505075" y="419100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B2A6482A-762C-47D0-B8EC-CE58845CA390}"/>
              </a:ext>
            </a:extLst>
          </p:cNvPr>
          <p:cNvSpPr/>
          <p:nvPr/>
        </p:nvSpPr>
        <p:spPr>
          <a:xfrm>
            <a:off x="3181350" y="389572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91F49BA6-1B41-45FE-8DFB-F041445AFF14}"/>
              </a:ext>
            </a:extLst>
          </p:cNvPr>
          <p:cNvSpPr/>
          <p:nvPr/>
        </p:nvSpPr>
        <p:spPr>
          <a:xfrm>
            <a:off x="4010025" y="374332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0639BDA0-3DA7-4F11-8ACE-94E15C8480B1}"/>
              </a:ext>
            </a:extLst>
          </p:cNvPr>
          <p:cNvSpPr/>
          <p:nvPr/>
        </p:nvSpPr>
        <p:spPr>
          <a:xfrm>
            <a:off x="3133725" y="444817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9D631E0-5227-480D-B78D-CCECC499AF53}"/>
              </a:ext>
            </a:extLst>
          </p:cNvPr>
          <p:cNvSpPr/>
          <p:nvPr/>
        </p:nvSpPr>
        <p:spPr>
          <a:xfrm>
            <a:off x="7943850" y="223837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63BC50DE-41E5-47B2-9BA2-6B50A55E2A60}"/>
              </a:ext>
            </a:extLst>
          </p:cNvPr>
          <p:cNvSpPr/>
          <p:nvPr/>
        </p:nvSpPr>
        <p:spPr>
          <a:xfrm>
            <a:off x="8372475" y="266700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a:extLst>
              <a:ext uri="{FF2B5EF4-FFF2-40B4-BE49-F238E27FC236}">
                <a16:creationId xmlns:a16="http://schemas.microsoft.com/office/drawing/2014/main" id="{0A6D0E9A-A7CA-4F43-99B7-7698EE5E0C9E}"/>
              </a:ext>
            </a:extLst>
          </p:cNvPr>
          <p:cNvSpPr/>
          <p:nvPr/>
        </p:nvSpPr>
        <p:spPr>
          <a:xfrm>
            <a:off x="8848725" y="242887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mond 26">
            <a:extLst>
              <a:ext uri="{FF2B5EF4-FFF2-40B4-BE49-F238E27FC236}">
                <a16:creationId xmlns:a16="http://schemas.microsoft.com/office/drawing/2014/main" id="{1346A48A-1335-49ED-8A5C-D40B2C3A6949}"/>
              </a:ext>
            </a:extLst>
          </p:cNvPr>
          <p:cNvSpPr/>
          <p:nvPr/>
        </p:nvSpPr>
        <p:spPr>
          <a:xfrm>
            <a:off x="8401050" y="234315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iamond 27">
            <a:extLst>
              <a:ext uri="{FF2B5EF4-FFF2-40B4-BE49-F238E27FC236}">
                <a16:creationId xmlns:a16="http://schemas.microsoft.com/office/drawing/2014/main" id="{71B201E9-35B2-489A-9C33-77E77CAFB282}"/>
              </a:ext>
            </a:extLst>
          </p:cNvPr>
          <p:cNvSpPr/>
          <p:nvPr/>
        </p:nvSpPr>
        <p:spPr>
          <a:xfrm>
            <a:off x="4667250" y="340042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456E6E60-ABEC-4030-8797-45412BB4C186}"/>
              </a:ext>
            </a:extLst>
          </p:cNvPr>
          <p:cNvSpPr/>
          <p:nvPr/>
        </p:nvSpPr>
        <p:spPr>
          <a:xfrm>
            <a:off x="5095875" y="382905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EBEAF0B8-126D-4B7C-8D2C-BB49E154A75B}"/>
              </a:ext>
            </a:extLst>
          </p:cNvPr>
          <p:cNvSpPr/>
          <p:nvPr/>
        </p:nvSpPr>
        <p:spPr>
          <a:xfrm>
            <a:off x="3514725" y="3743325"/>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iamond 30">
            <a:extLst>
              <a:ext uri="{FF2B5EF4-FFF2-40B4-BE49-F238E27FC236}">
                <a16:creationId xmlns:a16="http://schemas.microsoft.com/office/drawing/2014/main" id="{BB7B9C8C-A9F9-4BA7-9086-16E1C2C77CB6}"/>
              </a:ext>
            </a:extLst>
          </p:cNvPr>
          <p:cNvSpPr/>
          <p:nvPr/>
        </p:nvSpPr>
        <p:spPr>
          <a:xfrm>
            <a:off x="3943350" y="4171950"/>
            <a:ext cx="348449" cy="298512"/>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CFAA4D68-703A-44D4-81B6-D1CB9ED9841E}"/>
              </a:ext>
            </a:extLst>
          </p:cNvPr>
          <p:cNvCxnSpPr/>
          <p:nvPr/>
        </p:nvCxnSpPr>
        <p:spPr>
          <a:xfrm flipV="1">
            <a:off x="2095500" y="1995398"/>
            <a:ext cx="7655879" cy="291409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5D2066B-8109-4E3E-8D3D-97785F02613D}"/>
              </a:ext>
            </a:extLst>
          </p:cNvPr>
          <p:cNvCxnSpPr>
            <a:cxnSpLocks/>
          </p:cNvCxnSpPr>
          <p:nvPr/>
        </p:nvCxnSpPr>
        <p:spPr>
          <a:xfrm flipV="1">
            <a:off x="2400300" y="5178122"/>
            <a:ext cx="7572651" cy="433896"/>
          </a:xfrm>
          <a:prstGeom prst="straightConnector1">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4E62238-90EB-4632-8425-533D3E505BA4}"/>
              </a:ext>
            </a:extLst>
          </p:cNvPr>
          <p:cNvCxnSpPr>
            <a:cxnSpLocks/>
          </p:cNvCxnSpPr>
          <p:nvPr/>
        </p:nvCxnSpPr>
        <p:spPr>
          <a:xfrm flipV="1">
            <a:off x="2362200" y="4845735"/>
            <a:ext cx="7572651" cy="583706"/>
          </a:xfrm>
          <a:prstGeom prst="straightConnector1">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244C0EC-FAA9-4530-BC94-43592BA9EF16}"/>
              </a:ext>
            </a:extLst>
          </p:cNvPr>
          <p:cNvCxnSpPr>
            <a:cxnSpLocks/>
          </p:cNvCxnSpPr>
          <p:nvPr/>
        </p:nvCxnSpPr>
        <p:spPr>
          <a:xfrm flipV="1">
            <a:off x="2365714" y="4290757"/>
            <a:ext cx="7655879" cy="833391"/>
          </a:xfrm>
          <a:prstGeom prst="straightConnector1">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F615985-510F-47C0-BC10-B7ABC2915CE7}"/>
              </a:ext>
            </a:extLst>
          </p:cNvPr>
          <p:cNvCxnSpPr>
            <a:cxnSpLocks/>
          </p:cNvCxnSpPr>
          <p:nvPr/>
        </p:nvCxnSpPr>
        <p:spPr>
          <a:xfrm flipV="1">
            <a:off x="2362752" y="4545922"/>
            <a:ext cx="7539361" cy="716871"/>
          </a:xfrm>
          <a:prstGeom prst="straightConnector1">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9DE1BF0-A1C1-489F-AB48-5324C53A013F}"/>
              </a:ext>
            </a:extLst>
          </p:cNvPr>
          <p:cNvCxnSpPr>
            <a:cxnSpLocks/>
          </p:cNvCxnSpPr>
          <p:nvPr/>
        </p:nvCxnSpPr>
        <p:spPr>
          <a:xfrm flipV="1">
            <a:off x="2365714" y="3833740"/>
            <a:ext cx="7639234" cy="1116366"/>
          </a:xfrm>
          <a:prstGeom prst="straightConnector1">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8D36AA0-B906-43E7-B11A-B050EA80331D}"/>
              </a:ext>
            </a:extLst>
          </p:cNvPr>
          <p:cNvSpPr txBox="1"/>
          <p:nvPr/>
        </p:nvSpPr>
        <p:spPr>
          <a:xfrm>
            <a:off x="9267825" y="2358066"/>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Each dashed line represents the gradient descent algorithm's cost minimizing result for each learning step</a:t>
            </a:r>
          </a:p>
        </p:txBody>
      </p:sp>
      <p:cxnSp>
        <p:nvCxnSpPr>
          <p:cNvPr id="39" name="Straight Arrow Connector 38">
            <a:extLst>
              <a:ext uri="{FF2B5EF4-FFF2-40B4-BE49-F238E27FC236}">
                <a16:creationId xmlns:a16="http://schemas.microsoft.com/office/drawing/2014/main" id="{15E6DE98-903E-4606-AB73-E54FDA186122}"/>
              </a:ext>
            </a:extLst>
          </p:cNvPr>
          <p:cNvCxnSpPr>
            <a:cxnSpLocks/>
          </p:cNvCxnSpPr>
          <p:nvPr/>
        </p:nvCxnSpPr>
        <p:spPr>
          <a:xfrm flipV="1">
            <a:off x="2351356" y="3237531"/>
            <a:ext cx="6973409" cy="1582443"/>
          </a:xfrm>
          <a:prstGeom prst="straightConnector1">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59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Gradient Descent</vt:lpstr>
      <vt:lpstr>Measuring model performance</vt:lpstr>
      <vt:lpstr>Gradient descent and the cost function</vt:lpstr>
      <vt:lpstr>It's all downhill from here</vt:lpstr>
      <vt:lpstr>Gradient Descent Components</vt:lpstr>
      <vt:lpstr>learning rate is too small</vt:lpstr>
      <vt:lpstr>learning rate is too large</vt:lpstr>
      <vt:lpstr>Linear Regression and cost function</vt:lpstr>
      <vt:lpstr>Gradient Descent shown with data</vt:lpstr>
      <vt:lpstr>Gradient descent vs normal Equation</vt:lpstr>
      <vt:lpstr>Non-concave cost function</vt:lpstr>
      <vt:lpstr>Gradient descent pitfalls</vt:lpstr>
      <vt:lpstr>Early Stopping</vt:lpstr>
      <vt:lpstr>Importance of Feature scaling</vt:lpstr>
      <vt:lpstr>Combination of model parameters</vt:lpstr>
      <vt:lpstr>Batch gradient descent</vt:lpstr>
      <vt:lpstr>Better than batch gradient descent</vt:lpstr>
      <vt:lpstr>Stochastic (random) Gradient Descent</vt:lpstr>
      <vt:lpstr>SGD Behavior</vt:lpstr>
      <vt:lpstr>Mini-Batch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10</cp:revision>
  <dcterms:created xsi:type="dcterms:W3CDTF">2014-08-26T23:43:54Z</dcterms:created>
  <dcterms:modified xsi:type="dcterms:W3CDTF">2018-01-17T20:34:41Z</dcterms:modified>
</cp:coreProperties>
</file>