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57" r:id="rId6"/>
    <p:sldId id="260" r:id="rId7"/>
    <p:sldId id="292" r:id="rId8"/>
    <p:sldId id="262" r:id="rId9"/>
    <p:sldId id="264" r:id="rId10"/>
    <p:sldId id="265" r:id="rId11"/>
    <p:sldId id="266"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94" r:id="rId31"/>
    <p:sldId id="284" r:id="rId32"/>
    <p:sldId id="285" r:id="rId33"/>
    <p:sldId id="286" r:id="rId34"/>
    <p:sldId id="288" r:id="rId35"/>
    <p:sldId id="287" r:id="rId36"/>
    <p:sldId id="293" r:id="rId37"/>
    <p:sldId id="289" r:id="rId38"/>
    <p:sldId id="291" r:id="rId39"/>
    <p:sldId id="295" r:id="rId40"/>
    <p:sldId id="296" r:id="rId41"/>
    <p:sldId id="290"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4E656-78E5-45F5-AC8D-0F208C7BB3BA}" type="doc">
      <dgm:prSet loTypeId="urn:microsoft.com/office/officeart/2005/8/layout/hChevron3" loCatId="process" qsTypeId="urn:microsoft.com/office/officeart/2005/8/quickstyle/simple1" qsCatId="simple" csTypeId="urn:microsoft.com/office/officeart/2005/8/colors/accent1_2" csCatId="accent1" phldr="1"/>
      <dgm:spPr/>
    </dgm:pt>
    <dgm:pt modelId="{C2756998-721A-48E0-BCCF-B2C8E1636B2A}">
      <dgm:prSet phldrT="[Text]"/>
      <dgm:spPr/>
      <dgm:t>
        <a:bodyPr/>
        <a:lstStyle/>
        <a:p>
          <a:r>
            <a:rPr lang="en-US" sz="3000" dirty="0">
              <a:solidFill>
                <a:srgbClr val="010000"/>
              </a:solidFill>
              <a:latin typeface="Tw Cen MT"/>
            </a:rPr>
            <a:t>1943</a:t>
          </a:r>
        </a:p>
      </dgm:t>
    </dgm:pt>
    <dgm:pt modelId="{38CC13D4-529E-4ACF-AC4C-667F035A7B38}" type="parTrans" cxnId="{4B92748D-D385-415F-B735-FC136E7F9A47}">
      <dgm:prSet/>
      <dgm:spPr/>
    </dgm:pt>
    <dgm:pt modelId="{ACD3D972-F06F-4EEB-9B50-E66A307EC2D5}" type="sibTrans" cxnId="{4B92748D-D385-415F-B735-FC136E7F9A47}">
      <dgm:prSet/>
      <dgm:spPr/>
    </dgm:pt>
    <dgm:pt modelId="{731B505F-404C-4B5A-BAA1-8F02A81B49D2}">
      <dgm:prSet phldrT="[Text]"/>
      <dgm:spPr/>
      <dgm:t>
        <a:bodyPr/>
        <a:lstStyle/>
        <a:p>
          <a:r>
            <a:rPr lang="en-US" sz="2600" dirty="0"/>
            <a:t>Support Vector Machines introduced</a:t>
          </a:r>
        </a:p>
      </dgm:t>
    </dgm:pt>
    <dgm:pt modelId="{CB358300-C414-433B-A147-6286728CE0C3}" type="parTrans" cxnId="{29A1C31D-D5AA-43AA-8A2F-E2300BFE4AE6}">
      <dgm:prSet/>
      <dgm:spPr/>
    </dgm:pt>
    <dgm:pt modelId="{FBA2C288-0D32-48B9-A3B1-796663E74398}" type="sibTrans" cxnId="{29A1C31D-D5AA-43AA-8A2F-E2300BFE4AE6}">
      <dgm:prSet/>
      <dgm:spPr/>
    </dgm:pt>
    <dgm:pt modelId="{20572C65-03E3-4F4E-8126-D55B69EA411B}">
      <dgm:prSet phldrT="[Text]"/>
      <dgm:spPr/>
      <dgm:t>
        <a:bodyPr/>
        <a:lstStyle/>
        <a:p>
          <a:r>
            <a:rPr lang="en-US" dirty="0"/>
            <a:t>Today</a:t>
          </a:r>
        </a:p>
      </dgm:t>
    </dgm:pt>
    <dgm:pt modelId="{020D139D-965B-41C2-886C-1818E9314EC6}" type="parTrans" cxnId="{B642BC00-8BF7-4FB2-91B6-36C6F53F823A}">
      <dgm:prSet/>
      <dgm:spPr/>
    </dgm:pt>
    <dgm:pt modelId="{EB1DFD74-69A4-46D4-89A1-2171BC32A0F0}" type="sibTrans" cxnId="{B642BC00-8BF7-4FB2-91B6-36C6F53F823A}">
      <dgm:prSet/>
      <dgm:spPr/>
    </dgm:pt>
    <dgm:pt modelId="{DF56658A-69AD-4153-8847-3799456C25E5}">
      <dgm:prSet phldrT="[Text]"/>
      <dgm:spPr/>
      <dgm:t>
        <a:bodyPr/>
        <a:lstStyle/>
        <a:p>
          <a:r>
            <a:rPr lang="en-US" dirty="0"/>
            <a:t>Machine Learning is declared, "Software 2.0"</a:t>
          </a:r>
        </a:p>
      </dgm:t>
    </dgm:pt>
    <dgm:pt modelId="{E8303C4B-FC76-4BDA-BF15-2120A001BA12}" type="parTrans" cxnId="{E6A78DA1-03BA-4A14-AC0E-9FAE7FAC123C}">
      <dgm:prSet/>
      <dgm:spPr/>
    </dgm:pt>
    <dgm:pt modelId="{DE34CC51-A1D2-4897-B331-9D1CEE028F65}" type="sibTrans" cxnId="{E6A78DA1-03BA-4A14-AC0E-9FAE7FAC123C}">
      <dgm:prSet/>
      <dgm:spPr/>
    </dgm:pt>
    <dgm:pt modelId="{A97055BD-6713-469D-8DD9-CC35D5DBEA19}">
      <dgm:prSet phldrT="[Text]"/>
      <dgm:spPr/>
      <dgm:t>
        <a:bodyPr/>
        <a:lstStyle/>
        <a:p>
          <a:r>
            <a:rPr lang="en-US" dirty="0"/>
            <a:t>1990's</a:t>
          </a:r>
          <a:endParaRPr lang="en-US" sz="3000" dirty="0">
            <a:solidFill>
              <a:srgbClr val="010000"/>
            </a:solidFill>
            <a:latin typeface="Tw Cen MT"/>
          </a:endParaRPr>
        </a:p>
      </dgm:t>
    </dgm:pt>
    <dgm:pt modelId="{8ADA270E-D573-4C08-A5B2-21E498EA95A9}" type="parTrans" cxnId="{65381EB9-BD05-4D6E-88AE-A3B1B1233432}">
      <dgm:prSet/>
      <dgm:spPr/>
    </dgm:pt>
    <dgm:pt modelId="{40384067-4CB9-4C00-A16D-7B8B3A0CECBE}" type="sibTrans" cxnId="{65381EB9-BD05-4D6E-88AE-A3B1B1233432}">
      <dgm:prSet/>
      <dgm:spPr/>
    </dgm:pt>
    <dgm:pt modelId="{146E0A31-C1ED-49E8-8682-86F6547BD8D4}">
      <dgm:prSet phldrT="[Text]"/>
      <dgm:spPr/>
      <dgm:t>
        <a:bodyPr/>
        <a:lstStyle/>
        <a:p>
          <a:r>
            <a:rPr lang="en-US" sz="3000" dirty="0">
              <a:solidFill>
                <a:srgbClr val="010000"/>
              </a:solidFill>
              <a:latin typeface="Tw Cen MT"/>
            </a:rPr>
            <a:t>New network architectures and improved training techniques</a:t>
          </a:r>
        </a:p>
      </dgm:t>
    </dgm:pt>
    <dgm:pt modelId="{AB819EC9-A311-4934-9F76-9A7F2F5C7542}" type="parTrans" cxnId="{BE84FF81-8683-4F3C-84B5-A0A0CD0D0811}">
      <dgm:prSet/>
      <dgm:spPr/>
    </dgm:pt>
    <dgm:pt modelId="{3BA29B8E-E528-4727-9A49-731C4D45A301}" type="sibTrans" cxnId="{BE84FF81-8683-4F3C-84B5-A0A0CD0D0811}">
      <dgm:prSet/>
      <dgm:spPr/>
    </dgm:pt>
    <dgm:pt modelId="{A1EA8034-BB42-4AFE-A760-DA2208813EBF}">
      <dgm:prSet phldrT="[Text]"/>
      <dgm:spPr/>
      <dgm:t>
        <a:bodyPr/>
        <a:lstStyle/>
        <a:p>
          <a:r>
            <a:rPr lang="en-US" sz="3000" dirty="0">
              <a:solidFill>
                <a:srgbClr val="010000"/>
              </a:solidFill>
              <a:latin typeface="Tw Cen MT"/>
            </a:rPr>
            <a:t>Revival of interest</a:t>
          </a:r>
        </a:p>
      </dgm:t>
    </dgm:pt>
    <dgm:pt modelId="{A47FF9D9-37F2-406C-818B-931CFA2DE598}" type="parTrans" cxnId="{59087919-588C-43E5-8279-B6CCEA5DEBCD}">
      <dgm:prSet/>
      <dgm:spPr/>
    </dgm:pt>
    <dgm:pt modelId="{A53FA9C0-542D-4E58-AF1E-C9939334694F}" type="sibTrans" cxnId="{59087919-588C-43E5-8279-B6CCEA5DEBCD}">
      <dgm:prSet/>
      <dgm:spPr/>
    </dgm:pt>
    <dgm:pt modelId="{0D6A53DE-5E31-4963-B824-4DDB4E02B187}">
      <dgm:prSet phldrT="[Text]"/>
      <dgm:spPr/>
      <dgm:t>
        <a:bodyPr/>
        <a:lstStyle/>
        <a:p>
          <a:r>
            <a:rPr lang="en-US" sz="3000" dirty="0">
              <a:solidFill>
                <a:srgbClr val="010000"/>
              </a:solidFill>
              <a:latin typeface="Tw Cen MT"/>
            </a:rPr>
            <a:t>1980's</a:t>
          </a:r>
        </a:p>
      </dgm:t>
    </dgm:pt>
    <dgm:pt modelId="{88000A17-3B41-47A7-9300-E0FD9D15559D}" type="parTrans" cxnId="{B9DF8794-FE79-4607-86AA-F911DB3CBBA5}">
      <dgm:prSet/>
      <dgm:spPr/>
    </dgm:pt>
    <dgm:pt modelId="{EF5A5BB7-CB51-4A74-B876-F8AA83EA36D1}" type="sibTrans" cxnId="{B9DF8794-FE79-4607-86AA-F911DB3CBBA5}">
      <dgm:prSet/>
      <dgm:spPr/>
    </dgm:pt>
    <dgm:pt modelId="{F02ED338-F95B-48E6-86B2-BB34A3BE2C93}">
      <dgm:prSet phldrT="[Text]"/>
      <dgm:spPr/>
      <dgm:t>
        <a:bodyPr/>
        <a:lstStyle/>
        <a:p>
          <a:r>
            <a:rPr lang="en-US" sz="3000" dirty="0">
              <a:solidFill>
                <a:srgbClr val="010000"/>
              </a:solidFill>
              <a:latin typeface="Tw Cen MT"/>
            </a:rPr>
            <a:t>Dark era as funding leaves ANN research</a:t>
          </a:r>
        </a:p>
      </dgm:t>
    </dgm:pt>
    <dgm:pt modelId="{EA198A14-FCDD-4F7D-AE51-898C0CC09C22}" type="parTrans" cxnId="{0A514B76-E845-4E41-BA2A-438FE08E9C33}">
      <dgm:prSet/>
      <dgm:spPr/>
    </dgm:pt>
    <dgm:pt modelId="{2F3C1C6B-C9D4-43E0-8D23-222F2D46F0F3}" type="sibTrans" cxnId="{0A514B76-E845-4E41-BA2A-438FE08E9C33}">
      <dgm:prSet/>
      <dgm:spPr/>
    </dgm:pt>
    <dgm:pt modelId="{6DFDF9B8-6808-4DB3-B3CD-E1C7EA94F4C0}">
      <dgm:prSet phldrT="[Text]"/>
      <dgm:spPr/>
      <dgm:t>
        <a:bodyPr/>
        <a:lstStyle/>
        <a:p>
          <a:r>
            <a:rPr lang="en-US" sz="3000" dirty="0">
              <a:solidFill>
                <a:srgbClr val="010000"/>
              </a:solidFill>
              <a:latin typeface="Tw Cen MT"/>
            </a:rPr>
            <a:t>1960's</a:t>
          </a:r>
        </a:p>
      </dgm:t>
    </dgm:pt>
    <dgm:pt modelId="{78547705-A543-49C4-B4A0-64655458016A}" type="parTrans" cxnId="{FB652CAA-094A-49C1-ABFF-B62A55F48498}">
      <dgm:prSet/>
      <dgm:spPr/>
    </dgm:pt>
    <dgm:pt modelId="{D227CDC9-DCCA-43CA-B3B2-686B38375448}" type="sibTrans" cxnId="{FB652CAA-094A-49C1-ABFF-B62A55F48498}">
      <dgm:prSet/>
      <dgm:spPr/>
    </dgm:pt>
    <dgm:pt modelId="{C7F0AEF9-61E8-4757-900B-59562A1B9BBA}">
      <dgm:prSet phldrT="[Text]"/>
      <dgm:spPr/>
      <dgm:t>
        <a:bodyPr/>
        <a:lstStyle/>
        <a:p>
          <a:r>
            <a:rPr lang="en-US" sz="2600" dirty="0">
              <a:solidFill>
                <a:srgbClr val="010000"/>
              </a:solidFill>
              <a:latin typeface="Tw Cen MT"/>
            </a:rPr>
            <a:t>ANN introduced</a:t>
          </a:r>
        </a:p>
      </dgm:t>
    </dgm:pt>
    <dgm:pt modelId="{D73442CC-41E5-4429-A40B-62E268E55D24}" type="parTrans" cxnId="{FA8244AA-E985-482D-9911-458FD5304B63}">
      <dgm:prSet/>
      <dgm:spPr/>
    </dgm:pt>
    <dgm:pt modelId="{60503E9A-4EF2-4DE9-84BE-497E8C409FBF}" type="sibTrans" cxnId="{FA8244AA-E985-482D-9911-458FD5304B63}">
      <dgm:prSet/>
      <dgm:spPr/>
    </dgm:pt>
    <dgm:pt modelId="{DDC06415-69C7-44F4-A8CF-AA69E18B9A95}" type="pres">
      <dgm:prSet presAssocID="{9784E656-78E5-45F5-AC8D-0F208C7BB3BA}" presName="Name0" presStyleCnt="0">
        <dgm:presLayoutVars>
          <dgm:dir/>
          <dgm:resizeHandles val="exact"/>
        </dgm:presLayoutVars>
      </dgm:prSet>
      <dgm:spPr/>
    </dgm:pt>
    <dgm:pt modelId="{D256B98B-A4C6-46DE-821F-69BD379903AF}" type="pres">
      <dgm:prSet presAssocID="{C2756998-721A-48E0-BCCF-B2C8E1636B2A}" presName="parAndChTx" presStyleLbl="node1" presStyleIdx="0" presStyleCnt="5">
        <dgm:presLayoutVars>
          <dgm:bulletEnabled val="1"/>
        </dgm:presLayoutVars>
      </dgm:prSet>
      <dgm:spPr/>
    </dgm:pt>
    <dgm:pt modelId="{3668C7FE-6AA5-45C9-88AA-C224EE624DC5}" type="pres">
      <dgm:prSet presAssocID="{ACD3D972-F06F-4EEB-9B50-E66A307EC2D5}" presName="parAndChSpace" presStyleCnt="0"/>
      <dgm:spPr/>
    </dgm:pt>
    <dgm:pt modelId="{ED55080F-F4E9-4DBB-8EE3-D6FFD093D6DB}" type="pres">
      <dgm:prSet presAssocID="{6DFDF9B8-6808-4DB3-B3CD-E1C7EA94F4C0}" presName="parAndChTx" presStyleLbl="node1" presStyleIdx="1" presStyleCnt="5">
        <dgm:presLayoutVars>
          <dgm:bulletEnabled val="1"/>
        </dgm:presLayoutVars>
      </dgm:prSet>
      <dgm:spPr/>
    </dgm:pt>
    <dgm:pt modelId="{E3F443BF-EB65-492A-B732-5D6FC7CB5E1B}" type="pres">
      <dgm:prSet presAssocID="{D227CDC9-DCCA-43CA-B3B2-686B38375448}" presName="parAndChSpace" presStyleCnt="0"/>
      <dgm:spPr/>
    </dgm:pt>
    <dgm:pt modelId="{1D11782D-114E-4D31-93E3-07B7528177E7}" type="pres">
      <dgm:prSet presAssocID="{0D6A53DE-5E31-4963-B824-4DDB4E02B187}" presName="parAndChTx" presStyleLbl="node1" presStyleIdx="2" presStyleCnt="5">
        <dgm:presLayoutVars>
          <dgm:bulletEnabled val="1"/>
        </dgm:presLayoutVars>
      </dgm:prSet>
      <dgm:spPr/>
    </dgm:pt>
    <dgm:pt modelId="{2921B496-295D-43E9-8CA1-C898B3D44B14}" type="pres">
      <dgm:prSet presAssocID="{EF5A5BB7-CB51-4A74-B876-F8AA83EA36D1}" presName="parAndChSpace" presStyleCnt="0"/>
      <dgm:spPr/>
    </dgm:pt>
    <dgm:pt modelId="{1F68BD55-7848-4696-BBFB-D8577B27C83A}" type="pres">
      <dgm:prSet presAssocID="{A97055BD-6713-469D-8DD9-CC35D5DBEA19}" presName="parAndChTx" presStyleLbl="node1" presStyleIdx="3" presStyleCnt="5">
        <dgm:presLayoutVars>
          <dgm:bulletEnabled val="1"/>
        </dgm:presLayoutVars>
      </dgm:prSet>
      <dgm:spPr/>
    </dgm:pt>
    <dgm:pt modelId="{5D064F6F-165F-43E0-8CCC-3705E6E34BC0}" type="pres">
      <dgm:prSet presAssocID="{40384067-4CB9-4C00-A16D-7B8B3A0CECBE}" presName="parAndChSpace" presStyleCnt="0"/>
      <dgm:spPr/>
    </dgm:pt>
    <dgm:pt modelId="{48357E7E-0CB1-45FF-B0C4-694A229DB395}" type="pres">
      <dgm:prSet presAssocID="{20572C65-03E3-4F4E-8126-D55B69EA411B}" presName="parAndChTx" presStyleLbl="node1" presStyleIdx="4" presStyleCnt="5">
        <dgm:presLayoutVars>
          <dgm:bulletEnabled val="1"/>
        </dgm:presLayoutVars>
      </dgm:prSet>
      <dgm:spPr/>
    </dgm:pt>
  </dgm:ptLst>
  <dgm:cxnLst>
    <dgm:cxn modelId="{B642BC00-8BF7-4FB2-91B6-36C6F53F823A}" srcId="{9784E656-78E5-45F5-AC8D-0F208C7BB3BA}" destId="{20572C65-03E3-4F4E-8126-D55B69EA411B}" srcOrd="4" destOrd="0" parTransId="{020D139D-965B-41C2-886C-1818E9314EC6}" sibTransId="{EB1DFD74-69A4-46D4-89A1-2171BC32A0F0}"/>
    <dgm:cxn modelId="{5DC76F04-194F-485E-8471-56A64491864C}" type="presOf" srcId="{F02ED338-F95B-48E6-86B2-BB34A3BE2C93}" destId="{ED55080F-F4E9-4DBB-8EE3-D6FFD093D6DB}" srcOrd="0" destOrd="1" presId="urn:microsoft.com/office/officeart/2005/8/layout/hChevron3"/>
    <dgm:cxn modelId="{277AC511-EA90-4B65-96F3-D11979361B5D}" type="presOf" srcId="{0D6A53DE-5E31-4963-B824-4DDB4E02B187}" destId="{1D11782D-114E-4D31-93E3-07B7528177E7}" srcOrd="0" destOrd="0" presId="urn:microsoft.com/office/officeart/2005/8/layout/hChevron3"/>
    <dgm:cxn modelId="{59087919-588C-43E5-8279-B6CCEA5DEBCD}" srcId="{0D6A53DE-5E31-4963-B824-4DDB4E02B187}" destId="{A1EA8034-BB42-4AFE-A760-DA2208813EBF}" srcOrd="0" destOrd="0" parTransId="{A47FF9D9-37F2-406C-818B-931CFA2DE598}" sibTransId="{A53FA9C0-542D-4E58-AF1E-C9939334694F}"/>
    <dgm:cxn modelId="{29A1C31D-D5AA-43AA-8A2F-E2300BFE4AE6}" srcId="{A97055BD-6713-469D-8DD9-CC35D5DBEA19}" destId="{731B505F-404C-4B5A-BAA1-8F02A81B49D2}" srcOrd="0" destOrd="0" parTransId="{CB358300-C414-433B-A147-6286728CE0C3}" sibTransId="{FBA2C288-0D32-48B9-A3B1-796663E74398}"/>
    <dgm:cxn modelId="{BB0F5222-AB8B-45CB-9273-6FDCAECEB9EF}" type="presOf" srcId="{A1EA8034-BB42-4AFE-A760-DA2208813EBF}" destId="{1D11782D-114E-4D31-93E3-07B7528177E7}" srcOrd="0" destOrd="1" presId="urn:microsoft.com/office/officeart/2005/8/layout/hChevron3"/>
    <dgm:cxn modelId="{C88FF825-107A-499B-B93A-5BD5A894FFDD}" type="presOf" srcId="{A97055BD-6713-469D-8DD9-CC35D5DBEA19}" destId="{1F68BD55-7848-4696-BBFB-D8577B27C83A}" srcOrd="0" destOrd="0" presId="urn:microsoft.com/office/officeart/2005/8/layout/hChevron3"/>
    <dgm:cxn modelId="{12C7FD31-47FA-4F23-A3E0-E306F4E85AF1}" type="presOf" srcId="{DF56658A-69AD-4153-8847-3799456C25E5}" destId="{48357E7E-0CB1-45FF-B0C4-694A229DB395}" srcOrd="0" destOrd="1" presId="urn:microsoft.com/office/officeart/2005/8/layout/hChevron3"/>
    <dgm:cxn modelId="{2DA1185B-AF42-4C79-9AD4-9EA76F8BB0EB}" type="presOf" srcId="{6DFDF9B8-6808-4DB3-B3CD-E1C7EA94F4C0}" destId="{ED55080F-F4E9-4DBB-8EE3-D6FFD093D6DB}" srcOrd="0" destOrd="0" presId="urn:microsoft.com/office/officeart/2005/8/layout/hChevron3"/>
    <dgm:cxn modelId="{B1F56042-DA3E-4EDE-9069-26394457BD02}" type="presOf" srcId="{146E0A31-C1ED-49E8-8682-86F6547BD8D4}" destId="{1D11782D-114E-4D31-93E3-07B7528177E7}" srcOrd="0" destOrd="2" presId="urn:microsoft.com/office/officeart/2005/8/layout/hChevron3"/>
    <dgm:cxn modelId="{792EC96D-462F-418C-B3BA-EF78E6441776}" type="presOf" srcId="{20572C65-03E3-4F4E-8126-D55B69EA411B}" destId="{48357E7E-0CB1-45FF-B0C4-694A229DB395}" srcOrd="0" destOrd="0" presId="urn:microsoft.com/office/officeart/2005/8/layout/hChevron3"/>
    <dgm:cxn modelId="{D4F93E4E-7FFF-4338-995E-52A6BAEABC84}" type="presOf" srcId="{C7F0AEF9-61E8-4757-900B-59562A1B9BBA}" destId="{D256B98B-A4C6-46DE-821F-69BD379903AF}" srcOrd="0" destOrd="1" presId="urn:microsoft.com/office/officeart/2005/8/layout/hChevron3"/>
    <dgm:cxn modelId="{0A514B76-E845-4E41-BA2A-438FE08E9C33}" srcId="{6DFDF9B8-6808-4DB3-B3CD-E1C7EA94F4C0}" destId="{F02ED338-F95B-48E6-86B2-BB34A3BE2C93}" srcOrd="0" destOrd="0" parTransId="{EA198A14-FCDD-4F7D-AE51-898C0CC09C22}" sibTransId="{2F3C1C6B-C9D4-43E0-8D23-222F2D46F0F3}"/>
    <dgm:cxn modelId="{BE84FF81-8683-4F3C-84B5-A0A0CD0D0811}" srcId="{0D6A53DE-5E31-4963-B824-4DDB4E02B187}" destId="{146E0A31-C1ED-49E8-8682-86F6547BD8D4}" srcOrd="1" destOrd="0" parTransId="{AB819EC9-A311-4934-9F76-9A7F2F5C7542}" sibTransId="{3BA29B8E-E528-4727-9A49-731C4D45A301}"/>
    <dgm:cxn modelId="{4B92748D-D385-415F-B735-FC136E7F9A47}" srcId="{9784E656-78E5-45F5-AC8D-0F208C7BB3BA}" destId="{C2756998-721A-48E0-BCCF-B2C8E1636B2A}" srcOrd="0" destOrd="0" parTransId="{38CC13D4-529E-4ACF-AC4C-667F035A7B38}" sibTransId="{ACD3D972-F06F-4EEB-9B50-E66A307EC2D5}"/>
    <dgm:cxn modelId="{B9DF8794-FE79-4607-86AA-F911DB3CBBA5}" srcId="{9784E656-78E5-45F5-AC8D-0F208C7BB3BA}" destId="{0D6A53DE-5E31-4963-B824-4DDB4E02B187}" srcOrd="2" destOrd="0" parTransId="{88000A17-3B41-47A7-9300-E0FD9D15559D}" sibTransId="{EF5A5BB7-CB51-4A74-B876-F8AA83EA36D1}"/>
    <dgm:cxn modelId="{E6A78DA1-03BA-4A14-AC0E-9FAE7FAC123C}" srcId="{20572C65-03E3-4F4E-8126-D55B69EA411B}" destId="{DF56658A-69AD-4153-8847-3799456C25E5}" srcOrd="0" destOrd="0" parTransId="{E8303C4B-FC76-4BDA-BF15-2120A001BA12}" sibTransId="{DE34CC51-A1D2-4897-B331-9D1CEE028F65}"/>
    <dgm:cxn modelId="{FB652CAA-094A-49C1-ABFF-B62A55F48498}" srcId="{9784E656-78E5-45F5-AC8D-0F208C7BB3BA}" destId="{6DFDF9B8-6808-4DB3-B3CD-E1C7EA94F4C0}" srcOrd="1" destOrd="0" parTransId="{78547705-A543-49C4-B4A0-64655458016A}" sibTransId="{D227CDC9-DCCA-43CA-B3B2-686B38375448}"/>
    <dgm:cxn modelId="{FA8244AA-E985-482D-9911-458FD5304B63}" srcId="{C2756998-721A-48E0-BCCF-B2C8E1636B2A}" destId="{C7F0AEF9-61E8-4757-900B-59562A1B9BBA}" srcOrd="0" destOrd="0" parTransId="{D73442CC-41E5-4429-A40B-62E268E55D24}" sibTransId="{60503E9A-4EF2-4DE9-84BE-497E8C409FBF}"/>
    <dgm:cxn modelId="{65381EB9-BD05-4D6E-88AE-A3B1B1233432}" srcId="{9784E656-78E5-45F5-AC8D-0F208C7BB3BA}" destId="{A97055BD-6713-469D-8DD9-CC35D5DBEA19}" srcOrd="3" destOrd="0" parTransId="{8ADA270E-D573-4C08-A5B2-21E498EA95A9}" sibTransId="{40384067-4CB9-4C00-A16D-7B8B3A0CECBE}"/>
    <dgm:cxn modelId="{9BD75FFD-362B-424A-908C-8F2B83215485}" type="presOf" srcId="{9784E656-78E5-45F5-AC8D-0F208C7BB3BA}" destId="{DDC06415-69C7-44F4-A8CF-AA69E18B9A95}" srcOrd="0" destOrd="0" presId="urn:microsoft.com/office/officeart/2005/8/layout/hChevron3"/>
    <dgm:cxn modelId="{B0E9CFFF-8E30-41ED-BCD5-9FAD6D7A6710}" type="presOf" srcId="{731B505F-404C-4B5A-BAA1-8F02A81B49D2}" destId="{1F68BD55-7848-4696-BBFB-D8577B27C83A}" srcOrd="0" destOrd="1" presId="urn:microsoft.com/office/officeart/2005/8/layout/hChevron3"/>
    <dgm:cxn modelId="{52C9D7FF-3DE6-40DF-AE49-35A0D3411B5C}" type="presOf" srcId="{C2756998-721A-48E0-BCCF-B2C8E1636B2A}" destId="{D256B98B-A4C6-46DE-821F-69BD379903AF}" srcOrd="0" destOrd="0" presId="urn:microsoft.com/office/officeart/2005/8/layout/hChevron3"/>
    <dgm:cxn modelId="{A82BE5AB-D172-4AF8-B81F-625993984316}" type="presParOf" srcId="{DDC06415-69C7-44F4-A8CF-AA69E18B9A95}" destId="{D256B98B-A4C6-46DE-821F-69BD379903AF}" srcOrd="0" destOrd="0" presId="urn:microsoft.com/office/officeart/2005/8/layout/hChevron3"/>
    <dgm:cxn modelId="{CC8453F3-6B48-4EED-B6A4-3687A63D642F}" type="presParOf" srcId="{DDC06415-69C7-44F4-A8CF-AA69E18B9A95}" destId="{3668C7FE-6AA5-45C9-88AA-C224EE624DC5}" srcOrd="1" destOrd="0" presId="urn:microsoft.com/office/officeart/2005/8/layout/hChevron3"/>
    <dgm:cxn modelId="{7EADDFD8-6FB4-45EE-A14B-537C9C67A3C5}" type="presParOf" srcId="{DDC06415-69C7-44F4-A8CF-AA69E18B9A95}" destId="{ED55080F-F4E9-4DBB-8EE3-D6FFD093D6DB}" srcOrd="2" destOrd="0" presId="urn:microsoft.com/office/officeart/2005/8/layout/hChevron3"/>
    <dgm:cxn modelId="{7E350FB5-B5CD-4E07-B2FF-71CE730012F2}" type="presParOf" srcId="{DDC06415-69C7-44F4-A8CF-AA69E18B9A95}" destId="{E3F443BF-EB65-492A-B732-5D6FC7CB5E1B}" srcOrd="3" destOrd="0" presId="urn:microsoft.com/office/officeart/2005/8/layout/hChevron3"/>
    <dgm:cxn modelId="{57D8E25E-3453-4EFB-875D-A565FD9F63BA}" type="presParOf" srcId="{DDC06415-69C7-44F4-A8CF-AA69E18B9A95}" destId="{1D11782D-114E-4D31-93E3-07B7528177E7}" srcOrd="4" destOrd="0" presId="urn:microsoft.com/office/officeart/2005/8/layout/hChevron3"/>
    <dgm:cxn modelId="{6C9836C5-C7F8-4D4A-BD50-A7AF1B276C47}" type="presParOf" srcId="{DDC06415-69C7-44F4-A8CF-AA69E18B9A95}" destId="{2921B496-295D-43E9-8CA1-C898B3D44B14}" srcOrd="5" destOrd="0" presId="urn:microsoft.com/office/officeart/2005/8/layout/hChevron3"/>
    <dgm:cxn modelId="{69B47B52-42AD-478E-9BC9-0E7A15740ECD}" type="presParOf" srcId="{DDC06415-69C7-44F4-A8CF-AA69E18B9A95}" destId="{1F68BD55-7848-4696-BBFB-D8577B27C83A}" srcOrd="6" destOrd="0" presId="urn:microsoft.com/office/officeart/2005/8/layout/hChevron3"/>
    <dgm:cxn modelId="{F8B07A8B-F765-4629-B87B-8AE1EA06CC9D}" type="presParOf" srcId="{DDC06415-69C7-44F4-A8CF-AA69E18B9A95}" destId="{5D064F6F-165F-43E0-8CCC-3705E6E34BC0}" srcOrd="7" destOrd="0" presId="urn:microsoft.com/office/officeart/2005/8/layout/hChevron3"/>
    <dgm:cxn modelId="{1E818BFB-E42D-4BAC-9CD2-25094AC8C444}" type="presParOf" srcId="{DDC06415-69C7-44F4-A8CF-AA69E18B9A95}" destId="{48357E7E-0CB1-45FF-B0C4-694A229DB39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6B98B-A4C6-46DE-821F-69BD379903AF}">
      <dsp:nvSpPr>
        <dsp:cNvPr id="0" name=""/>
        <dsp:cNvSpPr/>
      </dsp:nvSpPr>
      <dsp:spPr>
        <a:xfrm>
          <a:off x="1327" y="2105396"/>
          <a:ext cx="2588396" cy="2070717"/>
        </a:xfrm>
        <a:prstGeom prst="homePlate">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313" tIns="55880" rIns="365252"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010000"/>
              </a:solidFill>
              <a:latin typeface="Tw Cen MT"/>
            </a:rPr>
            <a:t>1943</a:t>
          </a:r>
        </a:p>
        <a:p>
          <a:pPr marL="171450" lvl="1" indent="-171450" algn="l" defTabSz="755650">
            <a:lnSpc>
              <a:spcPct val="90000"/>
            </a:lnSpc>
            <a:spcBef>
              <a:spcPct val="0"/>
            </a:spcBef>
            <a:spcAft>
              <a:spcPct val="15000"/>
            </a:spcAft>
            <a:buChar char="•"/>
          </a:pPr>
          <a:r>
            <a:rPr lang="en-US" sz="1700" kern="1200" dirty="0">
              <a:solidFill>
                <a:srgbClr val="010000"/>
              </a:solidFill>
              <a:latin typeface="Tw Cen MT"/>
            </a:rPr>
            <a:t>ANN introduced</a:t>
          </a:r>
        </a:p>
      </dsp:txBody>
      <dsp:txXfrm>
        <a:off x="1327" y="2105396"/>
        <a:ext cx="2329556" cy="2070717"/>
      </dsp:txXfrm>
    </dsp:sp>
    <dsp:sp modelId="{ED55080F-F4E9-4DBB-8EE3-D6FFD093D6DB}">
      <dsp:nvSpPr>
        <dsp:cNvPr id="0" name=""/>
        <dsp:cNvSpPr/>
      </dsp:nvSpPr>
      <dsp:spPr>
        <a:xfrm>
          <a:off x="2072044" y="2105396"/>
          <a:ext cx="2588396" cy="2070717"/>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313" tIns="55880" rIns="91313"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010000"/>
              </a:solidFill>
              <a:latin typeface="Tw Cen MT"/>
            </a:rPr>
            <a:t>1960's</a:t>
          </a:r>
        </a:p>
        <a:p>
          <a:pPr marL="171450" lvl="1" indent="-171450" algn="l" defTabSz="755650">
            <a:lnSpc>
              <a:spcPct val="90000"/>
            </a:lnSpc>
            <a:spcBef>
              <a:spcPct val="0"/>
            </a:spcBef>
            <a:spcAft>
              <a:spcPct val="15000"/>
            </a:spcAft>
            <a:buChar char="•"/>
          </a:pPr>
          <a:r>
            <a:rPr lang="en-US" sz="1700" kern="1200" dirty="0">
              <a:solidFill>
                <a:srgbClr val="010000"/>
              </a:solidFill>
              <a:latin typeface="Tw Cen MT"/>
            </a:rPr>
            <a:t>Dark era as funding leaves ANN research</a:t>
          </a:r>
        </a:p>
      </dsp:txBody>
      <dsp:txXfrm>
        <a:off x="2589723" y="2105396"/>
        <a:ext cx="1553038" cy="2070717"/>
      </dsp:txXfrm>
    </dsp:sp>
    <dsp:sp modelId="{1D11782D-114E-4D31-93E3-07B7528177E7}">
      <dsp:nvSpPr>
        <dsp:cNvPr id="0" name=""/>
        <dsp:cNvSpPr/>
      </dsp:nvSpPr>
      <dsp:spPr>
        <a:xfrm>
          <a:off x="4142762" y="2105396"/>
          <a:ext cx="2588396" cy="2070717"/>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313" tIns="55880" rIns="91313"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010000"/>
              </a:solidFill>
              <a:latin typeface="Tw Cen MT"/>
            </a:rPr>
            <a:t>1980's</a:t>
          </a:r>
        </a:p>
        <a:p>
          <a:pPr marL="171450" lvl="1" indent="-171450" algn="l" defTabSz="755650">
            <a:lnSpc>
              <a:spcPct val="90000"/>
            </a:lnSpc>
            <a:spcBef>
              <a:spcPct val="0"/>
            </a:spcBef>
            <a:spcAft>
              <a:spcPct val="15000"/>
            </a:spcAft>
            <a:buChar char="•"/>
          </a:pPr>
          <a:r>
            <a:rPr lang="en-US" sz="1700" kern="1200" dirty="0">
              <a:solidFill>
                <a:srgbClr val="010000"/>
              </a:solidFill>
              <a:latin typeface="Tw Cen MT"/>
            </a:rPr>
            <a:t>Revival of interest</a:t>
          </a:r>
        </a:p>
        <a:p>
          <a:pPr marL="171450" lvl="1" indent="-171450" algn="l" defTabSz="755650">
            <a:lnSpc>
              <a:spcPct val="90000"/>
            </a:lnSpc>
            <a:spcBef>
              <a:spcPct val="0"/>
            </a:spcBef>
            <a:spcAft>
              <a:spcPct val="15000"/>
            </a:spcAft>
            <a:buChar char="•"/>
          </a:pPr>
          <a:r>
            <a:rPr lang="en-US" sz="1700" kern="1200" dirty="0">
              <a:solidFill>
                <a:srgbClr val="010000"/>
              </a:solidFill>
              <a:latin typeface="Tw Cen MT"/>
            </a:rPr>
            <a:t>New network architectures and improved training techniques</a:t>
          </a:r>
        </a:p>
      </dsp:txBody>
      <dsp:txXfrm>
        <a:off x="4660441" y="2105396"/>
        <a:ext cx="1553038" cy="2070717"/>
      </dsp:txXfrm>
    </dsp:sp>
    <dsp:sp modelId="{1F68BD55-7848-4696-BBFB-D8577B27C83A}">
      <dsp:nvSpPr>
        <dsp:cNvPr id="0" name=""/>
        <dsp:cNvSpPr/>
      </dsp:nvSpPr>
      <dsp:spPr>
        <a:xfrm>
          <a:off x="6213479" y="2105396"/>
          <a:ext cx="2588396" cy="2070717"/>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313" tIns="55880" rIns="91313" bIns="55880" numCol="1" spcCol="1270" anchor="t" anchorCtr="0">
          <a:noAutofit/>
        </a:bodyPr>
        <a:lstStyle/>
        <a:p>
          <a:pPr marL="0" lvl="0" indent="0" algn="l" defTabSz="977900">
            <a:lnSpc>
              <a:spcPct val="90000"/>
            </a:lnSpc>
            <a:spcBef>
              <a:spcPct val="0"/>
            </a:spcBef>
            <a:spcAft>
              <a:spcPct val="35000"/>
            </a:spcAft>
            <a:buNone/>
          </a:pPr>
          <a:r>
            <a:rPr lang="en-US" sz="2200" kern="1200" dirty="0"/>
            <a:t>1990's</a:t>
          </a:r>
          <a:endParaRPr lang="en-US" sz="2200" kern="1200" dirty="0">
            <a:solidFill>
              <a:srgbClr val="010000"/>
            </a:solidFill>
            <a:latin typeface="Tw Cen MT"/>
          </a:endParaRPr>
        </a:p>
        <a:p>
          <a:pPr marL="171450" lvl="1" indent="-171450" algn="l" defTabSz="755650">
            <a:lnSpc>
              <a:spcPct val="90000"/>
            </a:lnSpc>
            <a:spcBef>
              <a:spcPct val="0"/>
            </a:spcBef>
            <a:spcAft>
              <a:spcPct val="15000"/>
            </a:spcAft>
            <a:buChar char="•"/>
          </a:pPr>
          <a:r>
            <a:rPr lang="en-US" sz="1700" kern="1200" dirty="0"/>
            <a:t>Support Vector Machines introduced</a:t>
          </a:r>
        </a:p>
      </dsp:txBody>
      <dsp:txXfrm>
        <a:off x="6731158" y="2105396"/>
        <a:ext cx="1553038" cy="2070717"/>
      </dsp:txXfrm>
    </dsp:sp>
    <dsp:sp modelId="{48357E7E-0CB1-45FF-B0C4-694A229DB395}">
      <dsp:nvSpPr>
        <dsp:cNvPr id="0" name=""/>
        <dsp:cNvSpPr/>
      </dsp:nvSpPr>
      <dsp:spPr>
        <a:xfrm>
          <a:off x="8284196" y="2105396"/>
          <a:ext cx="2588396" cy="2070717"/>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313" tIns="55880" rIns="91313" bIns="55880" numCol="1" spcCol="1270" anchor="t" anchorCtr="0">
          <a:noAutofit/>
        </a:bodyPr>
        <a:lstStyle/>
        <a:p>
          <a:pPr marL="0" lvl="0" indent="0" algn="l" defTabSz="977900">
            <a:lnSpc>
              <a:spcPct val="90000"/>
            </a:lnSpc>
            <a:spcBef>
              <a:spcPct val="0"/>
            </a:spcBef>
            <a:spcAft>
              <a:spcPct val="35000"/>
            </a:spcAft>
            <a:buNone/>
          </a:pPr>
          <a:r>
            <a:rPr lang="en-US" sz="2200" kern="1200" dirty="0"/>
            <a:t>Today</a:t>
          </a:r>
        </a:p>
        <a:p>
          <a:pPr marL="171450" lvl="1" indent="-171450" algn="l" defTabSz="755650">
            <a:lnSpc>
              <a:spcPct val="90000"/>
            </a:lnSpc>
            <a:spcBef>
              <a:spcPct val="0"/>
            </a:spcBef>
            <a:spcAft>
              <a:spcPct val="15000"/>
            </a:spcAft>
            <a:buChar char="•"/>
          </a:pPr>
          <a:r>
            <a:rPr lang="en-US" sz="1700" kern="1200" dirty="0"/>
            <a:t>Machine Learning is declared, "Software 2.0"</a:t>
          </a:r>
        </a:p>
      </dsp:txBody>
      <dsp:txXfrm>
        <a:off x="8801875" y="2105396"/>
        <a:ext cx="1553038" cy="207071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Artificial neural networks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inspired by the way biological neural networks in the human brain process information</a:t>
            </a:r>
            <a:endParaRPr lang="en-US" dirty="0">
              <a:solidFill>
                <a:schemeClr val="tx1"/>
              </a:solidFill>
            </a:endParaRPr>
          </a:p>
        </p:txBody>
      </p:sp>
      <p:sp>
        <p:nvSpPr>
          <p:cNvPr id="4" name="TextBox 3">
            <a:extLst>
              <a:ext uri="{FF2B5EF4-FFF2-40B4-BE49-F238E27FC236}">
                <a16:creationId xmlns:a16="http://schemas.microsoft.com/office/drawing/2014/main" id="{5B8455B9-97BD-4917-8477-0E2D3983928F}"/>
              </a:ext>
            </a:extLst>
          </p:cNvPr>
          <p:cNvSpPr txBox="1"/>
          <p:nvPr/>
        </p:nvSpPr>
        <p:spPr>
          <a:xfrm>
            <a:off x="9284758" y="57531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9869-DCD5-4C00-B0DE-2C15984BE246}"/>
              </a:ext>
            </a:extLst>
          </p:cNvPr>
          <p:cNvSpPr>
            <a:spLocks noGrp="1"/>
          </p:cNvSpPr>
          <p:nvPr>
            <p:ph type="title"/>
          </p:nvPr>
        </p:nvSpPr>
        <p:spPr/>
        <p:txBody>
          <a:bodyPr/>
          <a:lstStyle/>
          <a:p>
            <a:r>
              <a:rPr lang="en-US" dirty="0"/>
              <a:t>C = A or B</a:t>
            </a:r>
          </a:p>
        </p:txBody>
      </p:sp>
      <p:sp>
        <p:nvSpPr>
          <p:cNvPr id="22" name="Oval 21">
            <a:extLst>
              <a:ext uri="{FF2B5EF4-FFF2-40B4-BE49-F238E27FC236}">
                <a16:creationId xmlns:a16="http://schemas.microsoft.com/office/drawing/2014/main" id="{3C646944-A816-409B-A21C-83FFCA5B5745}"/>
              </a:ext>
            </a:extLst>
          </p:cNvPr>
          <p:cNvSpPr/>
          <p:nvPr/>
        </p:nvSpPr>
        <p:spPr>
          <a:xfrm>
            <a:off x="5343525" y="308610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Oval 22">
            <a:extLst>
              <a:ext uri="{FF2B5EF4-FFF2-40B4-BE49-F238E27FC236}">
                <a16:creationId xmlns:a16="http://schemas.microsoft.com/office/drawing/2014/main" id="{A3809365-4836-4C47-AFDC-E3E21E1F1BF9}"/>
              </a:ext>
            </a:extLst>
          </p:cNvPr>
          <p:cNvSpPr/>
          <p:nvPr/>
        </p:nvSpPr>
        <p:spPr>
          <a:xfrm>
            <a:off x="4857750" y="438150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5" name="Straight Arrow Connector 24">
            <a:extLst>
              <a:ext uri="{FF2B5EF4-FFF2-40B4-BE49-F238E27FC236}">
                <a16:creationId xmlns:a16="http://schemas.microsoft.com/office/drawing/2014/main" id="{EF5EF214-D8AC-4663-8E02-5C378647096A}"/>
              </a:ext>
            </a:extLst>
          </p:cNvPr>
          <p:cNvCxnSpPr>
            <a:cxnSpLocks/>
          </p:cNvCxnSpPr>
          <p:nvPr/>
        </p:nvCxnSpPr>
        <p:spPr>
          <a:xfrm flipV="1">
            <a:off x="5505450" y="3581400"/>
            <a:ext cx="382211" cy="48562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9561C1C-BB41-4BEE-B2AD-33D0EEA934F9}"/>
              </a:ext>
            </a:extLst>
          </p:cNvPr>
          <p:cNvCxnSpPr>
            <a:cxnSpLocks/>
          </p:cNvCxnSpPr>
          <p:nvPr/>
        </p:nvCxnSpPr>
        <p:spPr>
          <a:xfrm flipV="1">
            <a:off x="5257800" y="4038600"/>
            <a:ext cx="234045" cy="394910"/>
          </a:xfrm>
          <a:prstGeom prst="straightConnector1">
            <a:avLst/>
          </a:prstGeom>
          <a:ln w="57150">
            <a:headEnd type="none"/>
            <a:tailEnd type="none"/>
          </a:ln>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A8CEE361-D4D8-4A6F-944B-6B41BF8C9A5F}"/>
              </a:ext>
            </a:extLst>
          </p:cNvPr>
          <p:cNvSpPr/>
          <p:nvPr/>
        </p:nvSpPr>
        <p:spPr>
          <a:xfrm>
            <a:off x="5905500" y="438150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cxnSp>
        <p:nvCxnSpPr>
          <p:cNvPr id="28" name="Straight Arrow Connector 27">
            <a:extLst>
              <a:ext uri="{FF2B5EF4-FFF2-40B4-BE49-F238E27FC236}">
                <a16:creationId xmlns:a16="http://schemas.microsoft.com/office/drawing/2014/main" id="{D3004AA4-9833-42F8-A380-8525C3577928}"/>
              </a:ext>
            </a:extLst>
          </p:cNvPr>
          <p:cNvCxnSpPr>
            <a:cxnSpLocks/>
          </p:cNvCxnSpPr>
          <p:nvPr/>
        </p:nvCxnSpPr>
        <p:spPr>
          <a:xfrm flipH="1" flipV="1">
            <a:off x="5543550" y="3638550"/>
            <a:ext cx="407001" cy="4311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43D73D7-91B0-4CD7-8CBE-53FB311DC03C}"/>
              </a:ext>
            </a:extLst>
          </p:cNvPr>
          <p:cNvCxnSpPr>
            <a:cxnSpLocks/>
          </p:cNvCxnSpPr>
          <p:nvPr/>
        </p:nvCxnSpPr>
        <p:spPr>
          <a:xfrm flipH="1" flipV="1">
            <a:off x="5762625" y="3581400"/>
            <a:ext cx="159050" cy="51888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00B2441-9EBC-43D3-97E0-93A2F7582846}"/>
              </a:ext>
            </a:extLst>
          </p:cNvPr>
          <p:cNvCxnSpPr>
            <a:cxnSpLocks/>
          </p:cNvCxnSpPr>
          <p:nvPr/>
        </p:nvCxnSpPr>
        <p:spPr>
          <a:xfrm flipH="1" flipV="1">
            <a:off x="5924550" y="4067175"/>
            <a:ext cx="301169" cy="382817"/>
          </a:xfrm>
          <a:prstGeom prst="straightConnector1">
            <a:avLst/>
          </a:prstGeom>
          <a:ln w="57150">
            <a:headEnd type="none"/>
            <a:tailEnd type="non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276CE363-E762-42FA-9319-582AD1F9C6E6}"/>
              </a:ext>
            </a:extLst>
          </p:cNvPr>
          <p:cNvCxnSpPr>
            <a:cxnSpLocks/>
          </p:cNvCxnSpPr>
          <p:nvPr/>
        </p:nvCxnSpPr>
        <p:spPr>
          <a:xfrm flipV="1">
            <a:off x="5476875" y="3629025"/>
            <a:ext cx="31450" cy="4463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0C6A430-4817-43C7-B1EC-F21B38EF4740}"/>
              </a:ext>
            </a:extLst>
          </p:cNvPr>
          <p:cNvSpPr txBox="1"/>
          <p:nvPr/>
        </p:nvSpPr>
        <p:spPr>
          <a:xfrm>
            <a:off x="2013044" y="5429250"/>
            <a:ext cx="7726438"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Where neurons A and B each "feed" all inputs to C.</a:t>
            </a:r>
          </a:p>
        </p:txBody>
      </p:sp>
    </p:spTree>
    <p:extLst>
      <p:ext uri="{BB962C8B-B14F-4D97-AF65-F5344CB8AC3E}">
        <p14:creationId xmlns:p14="http://schemas.microsoft.com/office/powerpoint/2010/main" val="122719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9869-DCD5-4C00-B0DE-2C15984BE246}"/>
              </a:ext>
            </a:extLst>
          </p:cNvPr>
          <p:cNvSpPr>
            <a:spLocks noGrp="1"/>
          </p:cNvSpPr>
          <p:nvPr>
            <p:ph type="title"/>
          </p:nvPr>
        </p:nvSpPr>
        <p:spPr/>
        <p:txBody>
          <a:bodyPr/>
          <a:lstStyle/>
          <a:p>
            <a:r>
              <a:rPr lang="en-US" dirty="0"/>
              <a:t>c = a AND NOT B</a:t>
            </a:r>
          </a:p>
        </p:txBody>
      </p:sp>
      <p:sp>
        <p:nvSpPr>
          <p:cNvPr id="27" name="Oval 26">
            <a:extLst>
              <a:ext uri="{FF2B5EF4-FFF2-40B4-BE49-F238E27FC236}">
                <a16:creationId xmlns:a16="http://schemas.microsoft.com/office/drawing/2014/main" id="{A8CEE361-D4D8-4A6F-944B-6B41BF8C9A5F}"/>
              </a:ext>
            </a:extLst>
          </p:cNvPr>
          <p:cNvSpPr/>
          <p:nvPr/>
        </p:nvSpPr>
        <p:spPr>
          <a:xfrm>
            <a:off x="6191250" y="436245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cxnSp>
        <p:nvCxnSpPr>
          <p:cNvPr id="28" name="Straight Arrow Connector 27">
            <a:extLst>
              <a:ext uri="{FF2B5EF4-FFF2-40B4-BE49-F238E27FC236}">
                <a16:creationId xmlns:a16="http://schemas.microsoft.com/office/drawing/2014/main" id="{D3004AA4-9833-42F8-A380-8525C3577928}"/>
              </a:ext>
            </a:extLst>
          </p:cNvPr>
          <p:cNvCxnSpPr>
            <a:cxnSpLocks/>
          </p:cNvCxnSpPr>
          <p:nvPr/>
        </p:nvCxnSpPr>
        <p:spPr>
          <a:xfrm flipH="1" flipV="1">
            <a:off x="5886450" y="3295650"/>
            <a:ext cx="373740" cy="3858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00B2441-9EBC-43D3-97E0-93A2F7582846}"/>
              </a:ext>
            </a:extLst>
          </p:cNvPr>
          <p:cNvCxnSpPr>
            <a:cxnSpLocks/>
          </p:cNvCxnSpPr>
          <p:nvPr/>
        </p:nvCxnSpPr>
        <p:spPr>
          <a:xfrm flipH="1" flipV="1">
            <a:off x="6505575" y="4019550"/>
            <a:ext cx="16931" cy="476554"/>
          </a:xfrm>
          <a:prstGeom prst="straightConnector1">
            <a:avLst/>
          </a:prstGeom>
          <a:ln w="57150">
            <a:headEnd type="none"/>
            <a:tailEnd type="none"/>
          </a:ln>
        </p:spPr>
        <p:style>
          <a:lnRef idx="3">
            <a:schemeClr val="dk1"/>
          </a:lnRef>
          <a:fillRef idx="0">
            <a:schemeClr val="dk1"/>
          </a:fillRef>
          <a:effectRef idx="2">
            <a:schemeClr val="dk1"/>
          </a:effectRef>
          <a:fontRef idx="minor">
            <a:schemeClr val="tx1"/>
          </a:fontRef>
        </p:style>
      </p:cxnSp>
      <p:sp>
        <p:nvSpPr>
          <p:cNvPr id="31" name="Oval 30">
            <a:extLst>
              <a:ext uri="{FF2B5EF4-FFF2-40B4-BE49-F238E27FC236}">
                <a16:creationId xmlns:a16="http://schemas.microsoft.com/office/drawing/2014/main" id="{B8F7CFAF-5708-415F-BA18-B25EDD33471C}"/>
              </a:ext>
            </a:extLst>
          </p:cNvPr>
          <p:cNvSpPr/>
          <p:nvPr/>
        </p:nvSpPr>
        <p:spPr>
          <a:xfrm>
            <a:off x="4514850" y="430530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2" name="Straight Arrow Connector 31">
            <a:extLst>
              <a:ext uri="{FF2B5EF4-FFF2-40B4-BE49-F238E27FC236}">
                <a16:creationId xmlns:a16="http://schemas.microsoft.com/office/drawing/2014/main" id="{701FAB81-221E-4F8B-ABCF-6A5B8A8CEF64}"/>
              </a:ext>
            </a:extLst>
          </p:cNvPr>
          <p:cNvCxnSpPr>
            <a:cxnSpLocks/>
          </p:cNvCxnSpPr>
          <p:nvPr/>
        </p:nvCxnSpPr>
        <p:spPr>
          <a:xfrm flipH="1" flipV="1">
            <a:off x="5324475" y="3400425"/>
            <a:ext cx="186264" cy="5007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895B5F4-4312-4729-B6B6-E39EEDBF661E}"/>
              </a:ext>
            </a:extLst>
          </p:cNvPr>
          <p:cNvCxnSpPr>
            <a:cxnSpLocks/>
          </p:cNvCxnSpPr>
          <p:nvPr/>
        </p:nvCxnSpPr>
        <p:spPr>
          <a:xfrm flipV="1">
            <a:off x="5476875" y="3457575"/>
            <a:ext cx="261259" cy="4886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EF4C76B-3E48-4EA5-8CAB-E31EA165967C}"/>
              </a:ext>
            </a:extLst>
          </p:cNvPr>
          <p:cNvCxnSpPr>
            <a:cxnSpLocks/>
          </p:cNvCxnSpPr>
          <p:nvPr/>
        </p:nvCxnSpPr>
        <p:spPr>
          <a:xfrm flipV="1">
            <a:off x="4972050" y="3924300"/>
            <a:ext cx="509211" cy="428174"/>
          </a:xfrm>
          <a:prstGeom prst="straightConnector1">
            <a:avLst/>
          </a:prstGeom>
          <a:ln w="57150">
            <a:headEnd type="none"/>
            <a:tailEnd type="none"/>
          </a:ln>
        </p:spPr>
        <p:style>
          <a:lnRef idx="3">
            <a:schemeClr val="dk1"/>
          </a:lnRef>
          <a:fillRef idx="0">
            <a:schemeClr val="dk1"/>
          </a:fillRef>
          <a:effectRef idx="2">
            <a:schemeClr val="dk1"/>
          </a:effectRef>
          <a:fontRef idx="minor">
            <a:schemeClr val="tx1"/>
          </a:fontRef>
        </p:style>
      </p:cxnSp>
      <p:sp>
        <p:nvSpPr>
          <p:cNvPr id="35" name="Oval 34">
            <a:extLst>
              <a:ext uri="{FF2B5EF4-FFF2-40B4-BE49-F238E27FC236}">
                <a16:creationId xmlns:a16="http://schemas.microsoft.com/office/drawing/2014/main" id="{C17E12CF-9175-4E70-ABD3-636BEFDFE433}"/>
              </a:ext>
            </a:extLst>
          </p:cNvPr>
          <p:cNvSpPr/>
          <p:nvPr/>
        </p:nvSpPr>
        <p:spPr>
          <a:xfrm>
            <a:off x="5229225" y="2809875"/>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Rectangle: Rounded Corners 12">
            <a:extLst>
              <a:ext uri="{FF2B5EF4-FFF2-40B4-BE49-F238E27FC236}">
                <a16:creationId xmlns:a16="http://schemas.microsoft.com/office/drawing/2014/main" id="{7648CCD8-E80E-4940-B7F2-27015B8897CC}"/>
              </a:ext>
            </a:extLst>
          </p:cNvPr>
          <p:cNvSpPr/>
          <p:nvPr/>
        </p:nvSpPr>
        <p:spPr>
          <a:xfrm>
            <a:off x="6191250" y="3495675"/>
            <a:ext cx="720877" cy="61202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a:t>
            </a:r>
          </a:p>
        </p:txBody>
      </p:sp>
    </p:spTree>
    <p:extLst>
      <p:ext uri="{BB962C8B-B14F-4D97-AF65-F5344CB8AC3E}">
        <p14:creationId xmlns:p14="http://schemas.microsoft.com/office/powerpoint/2010/main" val="248508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395D-A8D1-4C9E-8249-488F59B6F3CA}"/>
              </a:ext>
            </a:extLst>
          </p:cNvPr>
          <p:cNvSpPr>
            <a:spLocks noGrp="1"/>
          </p:cNvSpPr>
          <p:nvPr>
            <p:ph type="title"/>
          </p:nvPr>
        </p:nvSpPr>
        <p:spPr/>
        <p:txBody>
          <a:bodyPr/>
          <a:lstStyle/>
          <a:p>
            <a:r>
              <a:rPr lang="en-US" dirty="0"/>
              <a:t>The perceptron</a:t>
            </a:r>
          </a:p>
        </p:txBody>
      </p:sp>
      <p:sp>
        <p:nvSpPr>
          <p:cNvPr id="3" name="Content Placeholder 2">
            <a:extLst>
              <a:ext uri="{FF2B5EF4-FFF2-40B4-BE49-F238E27FC236}">
                <a16:creationId xmlns:a16="http://schemas.microsoft.com/office/drawing/2014/main" id="{2835FEE2-E4EA-4BCE-8E48-0C9FE1F50797}"/>
              </a:ext>
            </a:extLst>
          </p:cNvPr>
          <p:cNvSpPr>
            <a:spLocks noGrp="1"/>
          </p:cNvSpPr>
          <p:nvPr>
            <p:ph idx="1"/>
          </p:nvPr>
        </p:nvSpPr>
        <p:spPr/>
        <p:txBody>
          <a:bodyPr vert="horz" lIns="91440" tIns="45720" rIns="91440" bIns="45720" rtlCol="0" anchor="t">
            <a:normAutofit/>
          </a:bodyPr>
          <a:lstStyle/>
          <a:p>
            <a:r>
              <a:rPr lang="en-US" dirty="0"/>
              <a:t>Invented in 1957 by Frank Rosenblatt, the Perceptron is one of the </a:t>
            </a:r>
            <a:r>
              <a:rPr lang="en-US" dirty="0" err="1"/>
              <a:t>simpletest</a:t>
            </a:r>
            <a:r>
              <a:rPr lang="en-US" dirty="0"/>
              <a:t> ANN architectures based on a </a:t>
            </a:r>
            <a:r>
              <a:rPr lang="en-US" i="1" dirty="0"/>
              <a:t>linear threshold unit.</a:t>
            </a:r>
            <a:r>
              <a:rPr lang="en-US" dirty="0"/>
              <a:t> (LTU)</a:t>
            </a:r>
          </a:p>
          <a:p>
            <a:r>
              <a:rPr lang="en-US" dirty="0"/>
              <a:t>Inputs and Outputs are a range of numbers instead of a binary (0/1) state.</a:t>
            </a:r>
          </a:p>
        </p:txBody>
      </p:sp>
    </p:spTree>
    <p:extLst>
      <p:ext uri="{BB962C8B-B14F-4D97-AF65-F5344CB8AC3E}">
        <p14:creationId xmlns:p14="http://schemas.microsoft.com/office/powerpoint/2010/main" val="368207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86E2-5A85-4ED4-9E17-1F87D092780F}"/>
              </a:ext>
            </a:extLst>
          </p:cNvPr>
          <p:cNvSpPr>
            <a:spLocks noGrp="1"/>
          </p:cNvSpPr>
          <p:nvPr>
            <p:ph type="title"/>
          </p:nvPr>
        </p:nvSpPr>
        <p:spPr>
          <a:xfrm>
            <a:off x="1141413" y="619125"/>
            <a:ext cx="9905998" cy="1478570"/>
          </a:xfrm>
        </p:spPr>
        <p:txBody>
          <a:bodyPr/>
          <a:lstStyle/>
          <a:p>
            <a:r>
              <a:rPr lang="en-US" dirty="0"/>
              <a:t>LTU : Linear Threshold unit</a:t>
            </a:r>
          </a:p>
        </p:txBody>
      </p:sp>
      <p:sp>
        <p:nvSpPr>
          <p:cNvPr id="3" name="Content Placeholder 2">
            <a:extLst>
              <a:ext uri="{FF2B5EF4-FFF2-40B4-BE49-F238E27FC236}">
                <a16:creationId xmlns:a16="http://schemas.microsoft.com/office/drawing/2014/main" id="{3DC5D6A3-8F53-403B-8547-43F818C9CC31}"/>
              </a:ext>
            </a:extLst>
          </p:cNvPr>
          <p:cNvSpPr>
            <a:spLocks noGrp="1"/>
          </p:cNvSpPr>
          <p:nvPr>
            <p:ph idx="1"/>
          </p:nvPr>
        </p:nvSpPr>
        <p:spPr>
          <a:xfrm>
            <a:off x="1141413" y="2249488"/>
            <a:ext cx="5080000" cy="3541712"/>
          </a:xfrm>
        </p:spPr>
        <p:txBody>
          <a:bodyPr vert="horz" lIns="91440" tIns="45720" rIns="91440" bIns="45720" rtlCol="0" anchor="t">
            <a:normAutofit/>
          </a:bodyPr>
          <a:lstStyle/>
          <a:p>
            <a:r>
              <a:rPr lang="en-US" dirty="0"/>
              <a:t>When a target output value is provided for a single neuron with a fixed input- incrementally changing the weights can be used to train the model to produce the expected outcome.</a:t>
            </a:r>
          </a:p>
          <a:p>
            <a:endParaRPr lang="en-US" dirty="0"/>
          </a:p>
        </p:txBody>
      </p:sp>
      <p:sp>
        <p:nvSpPr>
          <p:cNvPr id="4" name="Oval 3">
            <a:extLst>
              <a:ext uri="{FF2B5EF4-FFF2-40B4-BE49-F238E27FC236}">
                <a16:creationId xmlns:a16="http://schemas.microsoft.com/office/drawing/2014/main" id="{C67BB986-EDFF-4211-8AB3-7710C6121790}"/>
              </a:ext>
            </a:extLst>
          </p:cNvPr>
          <p:cNvSpPr/>
          <p:nvPr/>
        </p:nvSpPr>
        <p:spPr>
          <a:xfrm>
            <a:off x="7867328" y="2590954"/>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B4E538-E753-4455-9634-85646FD0FCD2}"/>
              </a:ext>
            </a:extLst>
          </p:cNvPr>
          <p:cNvSpPr txBox="1"/>
          <p:nvPr/>
        </p:nvSpPr>
        <p:spPr>
          <a:xfrm>
            <a:off x="7849356" y="2988129"/>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6" name="Straight Arrow Connector 5">
            <a:extLst>
              <a:ext uri="{FF2B5EF4-FFF2-40B4-BE49-F238E27FC236}">
                <a16:creationId xmlns:a16="http://schemas.microsoft.com/office/drawing/2014/main" id="{8F6A87DB-2C96-4C99-AFA4-781E2F697878}"/>
              </a:ext>
            </a:extLst>
          </p:cNvPr>
          <p:cNvCxnSpPr/>
          <p:nvPr/>
        </p:nvCxnSpPr>
        <p:spPr>
          <a:xfrm>
            <a:off x="7937961" y="2985104"/>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CF08B7F-45FE-48C8-BE90-948CB1CB87D3}"/>
              </a:ext>
            </a:extLst>
          </p:cNvPr>
          <p:cNvCxnSpPr>
            <a:cxnSpLocks/>
          </p:cNvCxnSpPr>
          <p:nvPr/>
        </p:nvCxnSpPr>
        <p:spPr>
          <a:xfrm flipV="1">
            <a:off x="8258175" y="27527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69390A8-5889-41FA-8A8D-ACF6EBAB4F3A}"/>
              </a:ext>
            </a:extLst>
          </p:cNvPr>
          <p:cNvCxnSpPr>
            <a:cxnSpLocks/>
          </p:cNvCxnSpPr>
          <p:nvPr/>
        </p:nvCxnSpPr>
        <p:spPr>
          <a:xfrm flipV="1">
            <a:off x="8048625" y="28765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940EE8-55FD-4B95-BDFC-78B2384047B5}"/>
              </a:ext>
            </a:extLst>
          </p:cNvPr>
          <p:cNvCxnSpPr>
            <a:cxnSpLocks/>
          </p:cNvCxnSpPr>
          <p:nvPr/>
        </p:nvCxnSpPr>
        <p:spPr>
          <a:xfrm>
            <a:off x="8258175" y="274320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B08593-7874-4243-A6D7-9C47A49C2558}"/>
              </a:ext>
            </a:extLst>
          </p:cNvPr>
          <p:cNvCxnSpPr/>
          <p:nvPr/>
        </p:nvCxnSpPr>
        <p:spPr>
          <a:xfrm flipV="1">
            <a:off x="8269495" y="2251748"/>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A1019A-D413-489F-A58F-5AF41AE2AE29}"/>
              </a:ext>
            </a:extLst>
          </p:cNvPr>
          <p:cNvCxnSpPr>
            <a:cxnSpLocks/>
          </p:cNvCxnSpPr>
          <p:nvPr/>
        </p:nvCxnSpPr>
        <p:spPr>
          <a:xfrm flipV="1">
            <a:off x="7734298" y="3301954"/>
            <a:ext cx="282423" cy="47957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F10338-CE7C-42ED-81BE-8CBCDD9A635E}"/>
              </a:ext>
            </a:extLst>
          </p:cNvPr>
          <p:cNvCxnSpPr>
            <a:cxnSpLocks/>
          </p:cNvCxnSpPr>
          <p:nvPr/>
        </p:nvCxnSpPr>
        <p:spPr>
          <a:xfrm flipH="1" flipV="1">
            <a:off x="8273729" y="3387821"/>
            <a:ext cx="1813" cy="4553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0CDD30-C923-40C4-9D53-C9612A48433F}"/>
              </a:ext>
            </a:extLst>
          </p:cNvPr>
          <p:cNvCxnSpPr>
            <a:cxnSpLocks/>
          </p:cNvCxnSpPr>
          <p:nvPr/>
        </p:nvCxnSpPr>
        <p:spPr>
          <a:xfrm flipH="1" flipV="1">
            <a:off x="8493777" y="3305175"/>
            <a:ext cx="364669" cy="5037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9A21CEBB-3A66-41B8-B115-843763C0254D}"/>
              </a:ext>
            </a:extLst>
          </p:cNvPr>
          <p:cNvSpPr/>
          <p:nvPr/>
        </p:nvSpPr>
        <p:spPr>
          <a:xfrm>
            <a:off x="7324725" y="3784146"/>
            <a:ext cx="586544" cy="49008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6" name="TextBox 15">
            <a:extLst>
              <a:ext uri="{FF2B5EF4-FFF2-40B4-BE49-F238E27FC236}">
                <a16:creationId xmlns:a16="http://schemas.microsoft.com/office/drawing/2014/main" id="{09BDF514-9868-447A-B7C2-4603F509EC30}"/>
              </a:ext>
            </a:extLst>
          </p:cNvPr>
          <p:cNvSpPr txBox="1"/>
          <p:nvPr/>
        </p:nvSpPr>
        <p:spPr>
          <a:xfrm>
            <a:off x="7524750" y="3943955"/>
            <a:ext cx="46929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1</a:t>
            </a:r>
          </a:p>
        </p:txBody>
      </p:sp>
      <p:sp>
        <p:nvSpPr>
          <p:cNvPr id="17" name="Oval 16">
            <a:extLst>
              <a:ext uri="{FF2B5EF4-FFF2-40B4-BE49-F238E27FC236}">
                <a16:creationId xmlns:a16="http://schemas.microsoft.com/office/drawing/2014/main" id="{2488CF0A-9F96-45A8-96B1-ECF8CB7BD50D}"/>
              </a:ext>
            </a:extLst>
          </p:cNvPr>
          <p:cNvSpPr/>
          <p:nvPr/>
        </p:nvSpPr>
        <p:spPr>
          <a:xfrm>
            <a:off x="8010658" y="3801081"/>
            <a:ext cx="586544" cy="49008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8" name="TextBox 17">
            <a:extLst>
              <a:ext uri="{FF2B5EF4-FFF2-40B4-BE49-F238E27FC236}">
                <a16:creationId xmlns:a16="http://schemas.microsoft.com/office/drawing/2014/main" id="{B44D0929-0951-4182-A01D-47B259A54BC6}"/>
              </a:ext>
            </a:extLst>
          </p:cNvPr>
          <p:cNvSpPr txBox="1"/>
          <p:nvPr/>
        </p:nvSpPr>
        <p:spPr>
          <a:xfrm>
            <a:off x="8227937" y="3950002"/>
            <a:ext cx="46929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2</a:t>
            </a:r>
          </a:p>
        </p:txBody>
      </p:sp>
      <p:sp>
        <p:nvSpPr>
          <p:cNvPr id="19" name="Oval 18">
            <a:extLst>
              <a:ext uri="{FF2B5EF4-FFF2-40B4-BE49-F238E27FC236}">
                <a16:creationId xmlns:a16="http://schemas.microsoft.com/office/drawing/2014/main" id="{BB753D3D-4EB5-46B5-BB06-943CD7B272CD}"/>
              </a:ext>
            </a:extLst>
          </p:cNvPr>
          <p:cNvSpPr/>
          <p:nvPr/>
        </p:nvSpPr>
        <p:spPr>
          <a:xfrm>
            <a:off x="8699650" y="3784146"/>
            <a:ext cx="586544" cy="49008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20" name="TextBox 19">
            <a:extLst>
              <a:ext uri="{FF2B5EF4-FFF2-40B4-BE49-F238E27FC236}">
                <a16:creationId xmlns:a16="http://schemas.microsoft.com/office/drawing/2014/main" id="{181ED1F2-E615-4507-8FB8-6E2B8B40FCA3}"/>
              </a:ext>
            </a:extLst>
          </p:cNvPr>
          <p:cNvSpPr txBox="1"/>
          <p:nvPr/>
        </p:nvSpPr>
        <p:spPr>
          <a:xfrm>
            <a:off x="8904930" y="3943955"/>
            <a:ext cx="46929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3</a:t>
            </a:r>
          </a:p>
        </p:txBody>
      </p:sp>
      <p:cxnSp>
        <p:nvCxnSpPr>
          <p:cNvPr id="21" name="Straight Arrow Connector 20">
            <a:extLst>
              <a:ext uri="{FF2B5EF4-FFF2-40B4-BE49-F238E27FC236}">
                <a16:creationId xmlns:a16="http://schemas.microsoft.com/office/drawing/2014/main" id="{D165EFE2-F29A-4BF5-96E4-0D97B4AA23C0}"/>
              </a:ext>
            </a:extLst>
          </p:cNvPr>
          <p:cNvCxnSpPr>
            <a:cxnSpLocks/>
          </p:cNvCxnSpPr>
          <p:nvPr/>
        </p:nvCxnSpPr>
        <p:spPr>
          <a:xfrm flipV="1">
            <a:off x="7615009" y="4274553"/>
            <a:ext cx="4234" cy="334433"/>
          </a:xfrm>
          <a:prstGeom prst="straightConnector1">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6EDD9D4-8204-4F75-8624-5D23EA349FDE}"/>
              </a:ext>
            </a:extLst>
          </p:cNvPr>
          <p:cNvCxnSpPr>
            <a:cxnSpLocks/>
          </p:cNvCxnSpPr>
          <p:nvPr/>
        </p:nvCxnSpPr>
        <p:spPr>
          <a:xfrm flipV="1">
            <a:off x="8306861" y="4291488"/>
            <a:ext cx="4234" cy="334433"/>
          </a:xfrm>
          <a:prstGeom prst="straightConnector1">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B97960-CB11-480D-9466-DF3302FC33ED}"/>
              </a:ext>
            </a:extLst>
          </p:cNvPr>
          <p:cNvCxnSpPr>
            <a:cxnSpLocks/>
          </p:cNvCxnSpPr>
          <p:nvPr/>
        </p:nvCxnSpPr>
        <p:spPr>
          <a:xfrm flipV="1">
            <a:off x="8993259" y="4291487"/>
            <a:ext cx="4234" cy="334433"/>
          </a:xfrm>
          <a:prstGeom prst="straightConnector1">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12CE13-D720-464C-BB9A-CE291D9EF839}"/>
              </a:ext>
            </a:extLst>
          </p:cNvPr>
          <p:cNvSpPr txBox="1"/>
          <p:nvPr/>
        </p:nvSpPr>
        <p:spPr>
          <a:xfrm>
            <a:off x="7324725" y="4552950"/>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p:txBody>
      </p:sp>
      <p:sp>
        <p:nvSpPr>
          <p:cNvPr id="25" name="TextBox 24">
            <a:extLst>
              <a:ext uri="{FF2B5EF4-FFF2-40B4-BE49-F238E27FC236}">
                <a16:creationId xmlns:a16="http://schemas.microsoft.com/office/drawing/2014/main" id="{D0E905FC-61E4-4D77-82BE-6BF8F6E29E08}"/>
              </a:ext>
            </a:extLst>
          </p:cNvPr>
          <p:cNvSpPr txBox="1"/>
          <p:nvPr/>
        </p:nvSpPr>
        <p:spPr>
          <a:xfrm>
            <a:off x="7458075" y="4686300"/>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1</a:t>
            </a:r>
          </a:p>
        </p:txBody>
      </p:sp>
      <p:sp>
        <p:nvSpPr>
          <p:cNvPr id="26" name="TextBox 25">
            <a:extLst>
              <a:ext uri="{FF2B5EF4-FFF2-40B4-BE49-F238E27FC236}">
                <a16:creationId xmlns:a16="http://schemas.microsoft.com/office/drawing/2014/main" id="{8F161A05-03AF-4B2B-B732-3EFB8AD93A26}"/>
              </a:ext>
            </a:extLst>
          </p:cNvPr>
          <p:cNvSpPr txBox="1"/>
          <p:nvPr/>
        </p:nvSpPr>
        <p:spPr>
          <a:xfrm>
            <a:off x="8010525" y="4552950"/>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p:txBody>
      </p:sp>
      <p:sp>
        <p:nvSpPr>
          <p:cNvPr id="27" name="TextBox 26">
            <a:extLst>
              <a:ext uri="{FF2B5EF4-FFF2-40B4-BE49-F238E27FC236}">
                <a16:creationId xmlns:a16="http://schemas.microsoft.com/office/drawing/2014/main" id="{3284B0DF-A582-4BCF-9331-4C67FF2465AE}"/>
              </a:ext>
            </a:extLst>
          </p:cNvPr>
          <p:cNvSpPr txBox="1"/>
          <p:nvPr/>
        </p:nvSpPr>
        <p:spPr>
          <a:xfrm>
            <a:off x="8153400" y="4705350"/>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2</a:t>
            </a:r>
          </a:p>
        </p:txBody>
      </p:sp>
      <p:sp>
        <p:nvSpPr>
          <p:cNvPr id="28" name="TextBox 27">
            <a:extLst>
              <a:ext uri="{FF2B5EF4-FFF2-40B4-BE49-F238E27FC236}">
                <a16:creationId xmlns:a16="http://schemas.microsoft.com/office/drawing/2014/main" id="{E95622B5-31E0-483B-B521-E26C72DCBC78}"/>
              </a:ext>
            </a:extLst>
          </p:cNvPr>
          <p:cNvSpPr txBox="1"/>
          <p:nvPr/>
        </p:nvSpPr>
        <p:spPr>
          <a:xfrm>
            <a:off x="8705850" y="4533900"/>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a:t>
            </a:r>
          </a:p>
        </p:txBody>
      </p:sp>
      <p:sp>
        <p:nvSpPr>
          <p:cNvPr id="29" name="TextBox 28">
            <a:extLst>
              <a:ext uri="{FF2B5EF4-FFF2-40B4-BE49-F238E27FC236}">
                <a16:creationId xmlns:a16="http://schemas.microsoft.com/office/drawing/2014/main" id="{801AD49C-7E5C-4CDD-9C45-4A52CB3B50CA}"/>
              </a:ext>
            </a:extLst>
          </p:cNvPr>
          <p:cNvSpPr txBox="1"/>
          <p:nvPr/>
        </p:nvSpPr>
        <p:spPr>
          <a:xfrm>
            <a:off x="8848725" y="4676775"/>
            <a:ext cx="590248"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3</a:t>
            </a:r>
          </a:p>
        </p:txBody>
      </p:sp>
    </p:spTree>
    <p:extLst>
      <p:ext uri="{BB962C8B-B14F-4D97-AF65-F5344CB8AC3E}">
        <p14:creationId xmlns:p14="http://schemas.microsoft.com/office/powerpoint/2010/main" val="110724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87E4-ED51-4770-84C1-3CE96F390233}"/>
              </a:ext>
            </a:extLst>
          </p:cNvPr>
          <p:cNvSpPr>
            <a:spLocks noGrp="1"/>
          </p:cNvSpPr>
          <p:nvPr>
            <p:ph type="title"/>
          </p:nvPr>
        </p:nvSpPr>
        <p:spPr/>
        <p:txBody>
          <a:bodyPr/>
          <a:lstStyle/>
          <a:p>
            <a:r>
              <a:rPr lang="en-US" dirty="0" err="1"/>
              <a:t>Ltu</a:t>
            </a:r>
            <a:r>
              <a:rPr lang="en-US" dirty="0"/>
              <a:t> and simply classification</a:t>
            </a:r>
          </a:p>
        </p:txBody>
      </p:sp>
      <p:sp>
        <p:nvSpPr>
          <p:cNvPr id="3" name="Content Placeholder 2">
            <a:extLst>
              <a:ext uri="{FF2B5EF4-FFF2-40B4-BE49-F238E27FC236}">
                <a16:creationId xmlns:a16="http://schemas.microsoft.com/office/drawing/2014/main" id="{093189FA-489C-4861-9F7D-4372D653DDB2}"/>
              </a:ext>
            </a:extLst>
          </p:cNvPr>
          <p:cNvSpPr>
            <a:spLocks noGrp="1"/>
          </p:cNvSpPr>
          <p:nvPr>
            <p:ph idx="1"/>
          </p:nvPr>
        </p:nvSpPr>
        <p:spPr>
          <a:xfrm>
            <a:off x="1141413" y="2249488"/>
            <a:ext cx="5418667" cy="3541712"/>
          </a:xfrm>
        </p:spPr>
        <p:txBody>
          <a:bodyPr vert="horz" lIns="91440" tIns="45720" rIns="91440" bIns="45720" rtlCol="0" anchor="t">
            <a:normAutofit/>
          </a:bodyPr>
          <a:lstStyle/>
          <a:p>
            <a:r>
              <a:rPr lang="en-US" dirty="0"/>
              <a:t>A single LTU can be used for simple linear binary classification.</a:t>
            </a:r>
          </a:p>
          <a:p>
            <a:r>
              <a:rPr lang="en-US" dirty="0"/>
              <a:t>By computing a linear combination of the inputs- the LTU outputs the 'positive' class if the result exceeds a threshold. Otherwise it outputs the negative class.</a:t>
            </a:r>
          </a:p>
        </p:txBody>
      </p:sp>
    </p:spTree>
    <p:extLst>
      <p:ext uri="{BB962C8B-B14F-4D97-AF65-F5344CB8AC3E}">
        <p14:creationId xmlns:p14="http://schemas.microsoft.com/office/powerpoint/2010/main" val="400231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BEB7-61E3-4427-A816-4F1D8D0C0564}"/>
              </a:ext>
            </a:extLst>
          </p:cNvPr>
          <p:cNvSpPr>
            <a:spLocks noGrp="1"/>
          </p:cNvSpPr>
          <p:nvPr>
            <p:ph type="title"/>
          </p:nvPr>
        </p:nvSpPr>
        <p:spPr/>
        <p:txBody>
          <a:bodyPr/>
          <a:lstStyle/>
          <a:p>
            <a:r>
              <a:rPr lang="en-US" dirty="0"/>
              <a:t>Multioutput classifier</a:t>
            </a:r>
          </a:p>
        </p:txBody>
      </p:sp>
      <p:sp>
        <p:nvSpPr>
          <p:cNvPr id="3" name="Content Placeholder 2">
            <a:extLst>
              <a:ext uri="{FF2B5EF4-FFF2-40B4-BE49-F238E27FC236}">
                <a16:creationId xmlns:a16="http://schemas.microsoft.com/office/drawing/2014/main" id="{2F8C1D3F-E029-43BB-8147-AEF10D9B9803}"/>
              </a:ext>
            </a:extLst>
          </p:cNvPr>
          <p:cNvSpPr>
            <a:spLocks noGrp="1"/>
          </p:cNvSpPr>
          <p:nvPr>
            <p:ph idx="1"/>
          </p:nvPr>
        </p:nvSpPr>
        <p:spPr>
          <a:xfrm>
            <a:off x="1141413" y="2249488"/>
            <a:ext cx="4064000" cy="3541712"/>
          </a:xfrm>
        </p:spPr>
        <p:txBody>
          <a:bodyPr vert="horz" lIns="91440" tIns="45720" rIns="91440" bIns="45720" rtlCol="0" anchor="t">
            <a:normAutofit/>
          </a:bodyPr>
          <a:lstStyle/>
          <a:p>
            <a:r>
              <a:rPr lang="en-US" dirty="0"/>
              <a:t>A Perceptron with two inputs and three outputs, can classify instances simultaneously into three different binary classes.</a:t>
            </a:r>
          </a:p>
        </p:txBody>
      </p:sp>
      <p:sp>
        <p:nvSpPr>
          <p:cNvPr id="5" name="Oval 4">
            <a:extLst>
              <a:ext uri="{FF2B5EF4-FFF2-40B4-BE49-F238E27FC236}">
                <a16:creationId xmlns:a16="http://schemas.microsoft.com/office/drawing/2014/main" id="{654EEA75-3057-44A0-B6D9-4D6F0208C99C}"/>
              </a:ext>
            </a:extLst>
          </p:cNvPr>
          <p:cNvSpPr/>
          <p:nvPr/>
        </p:nvSpPr>
        <p:spPr>
          <a:xfrm>
            <a:off x="7572375" y="259080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E8C194-24CD-4A68-BE8D-6B45F4E7374A}"/>
              </a:ext>
            </a:extLst>
          </p:cNvPr>
          <p:cNvSpPr txBox="1"/>
          <p:nvPr/>
        </p:nvSpPr>
        <p:spPr>
          <a:xfrm>
            <a:off x="7562850" y="299085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9" name="Straight Arrow Connector 8">
            <a:extLst>
              <a:ext uri="{FF2B5EF4-FFF2-40B4-BE49-F238E27FC236}">
                <a16:creationId xmlns:a16="http://schemas.microsoft.com/office/drawing/2014/main" id="{42B52F0A-B4B1-4FAF-A3EC-3C6AC45D90B2}"/>
              </a:ext>
            </a:extLst>
          </p:cNvPr>
          <p:cNvCxnSpPr/>
          <p:nvPr/>
        </p:nvCxnSpPr>
        <p:spPr>
          <a:xfrm>
            <a:off x="7648575" y="299085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0422CC5-7599-4A28-81B1-72001A3C79A3}"/>
              </a:ext>
            </a:extLst>
          </p:cNvPr>
          <p:cNvCxnSpPr>
            <a:cxnSpLocks/>
          </p:cNvCxnSpPr>
          <p:nvPr/>
        </p:nvCxnSpPr>
        <p:spPr>
          <a:xfrm flipV="1">
            <a:off x="7972425" y="27622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7C1E37-26BF-48FB-8312-5A38E0899A15}"/>
              </a:ext>
            </a:extLst>
          </p:cNvPr>
          <p:cNvCxnSpPr>
            <a:cxnSpLocks/>
          </p:cNvCxnSpPr>
          <p:nvPr/>
        </p:nvCxnSpPr>
        <p:spPr>
          <a:xfrm flipV="1">
            <a:off x="7753350" y="28765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42DD9A-1D5B-4358-BB4D-FE430575989B}"/>
              </a:ext>
            </a:extLst>
          </p:cNvPr>
          <p:cNvCxnSpPr>
            <a:cxnSpLocks/>
          </p:cNvCxnSpPr>
          <p:nvPr/>
        </p:nvCxnSpPr>
        <p:spPr>
          <a:xfrm>
            <a:off x="7972425" y="274320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A48E7F-EBA1-4900-9842-90768E6AF544}"/>
              </a:ext>
            </a:extLst>
          </p:cNvPr>
          <p:cNvCxnSpPr/>
          <p:nvPr/>
        </p:nvCxnSpPr>
        <p:spPr>
          <a:xfrm flipV="1">
            <a:off x="7991475" y="22479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E91862-75B4-4844-AA25-B521E56BE852}"/>
              </a:ext>
            </a:extLst>
          </p:cNvPr>
          <p:cNvCxnSpPr>
            <a:cxnSpLocks/>
          </p:cNvCxnSpPr>
          <p:nvPr/>
        </p:nvCxnSpPr>
        <p:spPr>
          <a:xfrm flipV="1">
            <a:off x="7924800" y="3343275"/>
            <a:ext cx="10283" cy="86662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9853BD0-1B2E-47CF-A9A4-D82E423CFB61}"/>
              </a:ext>
            </a:extLst>
          </p:cNvPr>
          <p:cNvSpPr/>
          <p:nvPr/>
        </p:nvSpPr>
        <p:spPr>
          <a:xfrm>
            <a:off x="8839200" y="26003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438B0A-518B-4E71-95CF-E51432357EAE}"/>
              </a:ext>
            </a:extLst>
          </p:cNvPr>
          <p:cNvSpPr txBox="1"/>
          <p:nvPr/>
        </p:nvSpPr>
        <p:spPr>
          <a:xfrm>
            <a:off x="8820150" y="300037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22" name="Straight Arrow Connector 21">
            <a:extLst>
              <a:ext uri="{FF2B5EF4-FFF2-40B4-BE49-F238E27FC236}">
                <a16:creationId xmlns:a16="http://schemas.microsoft.com/office/drawing/2014/main" id="{4A3D5339-0F73-4988-860D-7D00E0659ED5}"/>
              </a:ext>
            </a:extLst>
          </p:cNvPr>
          <p:cNvCxnSpPr>
            <a:cxnSpLocks/>
          </p:cNvCxnSpPr>
          <p:nvPr/>
        </p:nvCxnSpPr>
        <p:spPr>
          <a:xfrm>
            <a:off x="8905875" y="300037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141DCB-9E7D-4DC9-A604-4E8C28557F71}"/>
              </a:ext>
            </a:extLst>
          </p:cNvPr>
          <p:cNvCxnSpPr>
            <a:cxnSpLocks/>
          </p:cNvCxnSpPr>
          <p:nvPr/>
        </p:nvCxnSpPr>
        <p:spPr>
          <a:xfrm flipV="1">
            <a:off x="9239250" y="27717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533F12-9838-4998-8617-EA0FE468D636}"/>
              </a:ext>
            </a:extLst>
          </p:cNvPr>
          <p:cNvCxnSpPr>
            <a:cxnSpLocks/>
          </p:cNvCxnSpPr>
          <p:nvPr/>
        </p:nvCxnSpPr>
        <p:spPr>
          <a:xfrm flipV="1">
            <a:off x="9020175" y="28860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FC678BD-CC79-4C3E-A453-23B4B0DCAE6C}"/>
              </a:ext>
            </a:extLst>
          </p:cNvPr>
          <p:cNvCxnSpPr>
            <a:cxnSpLocks/>
          </p:cNvCxnSpPr>
          <p:nvPr/>
        </p:nvCxnSpPr>
        <p:spPr>
          <a:xfrm>
            <a:off x="9239250" y="27527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1E7B02-281F-43D5-BF65-F5C735A28836}"/>
              </a:ext>
            </a:extLst>
          </p:cNvPr>
          <p:cNvCxnSpPr>
            <a:cxnSpLocks/>
          </p:cNvCxnSpPr>
          <p:nvPr/>
        </p:nvCxnSpPr>
        <p:spPr>
          <a:xfrm flipV="1">
            <a:off x="9248775" y="225742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0043E7E-2AD4-4D7B-9084-0F08781D32C7}"/>
              </a:ext>
            </a:extLst>
          </p:cNvPr>
          <p:cNvSpPr/>
          <p:nvPr/>
        </p:nvSpPr>
        <p:spPr>
          <a:xfrm>
            <a:off x="10067925" y="259080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D9C2C2-53D0-4C69-A86C-903D7AE67544}"/>
              </a:ext>
            </a:extLst>
          </p:cNvPr>
          <p:cNvSpPr txBox="1"/>
          <p:nvPr/>
        </p:nvSpPr>
        <p:spPr>
          <a:xfrm>
            <a:off x="10058400" y="299085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29" name="Straight Arrow Connector 28">
            <a:extLst>
              <a:ext uri="{FF2B5EF4-FFF2-40B4-BE49-F238E27FC236}">
                <a16:creationId xmlns:a16="http://schemas.microsoft.com/office/drawing/2014/main" id="{44A6A186-C2B4-4ADF-AAE1-EC54AB7308F4}"/>
              </a:ext>
            </a:extLst>
          </p:cNvPr>
          <p:cNvCxnSpPr>
            <a:cxnSpLocks/>
          </p:cNvCxnSpPr>
          <p:nvPr/>
        </p:nvCxnSpPr>
        <p:spPr>
          <a:xfrm>
            <a:off x="10134600" y="299085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E65538A-8A50-41A5-BBBD-CB75AF1A0C2A}"/>
              </a:ext>
            </a:extLst>
          </p:cNvPr>
          <p:cNvCxnSpPr>
            <a:cxnSpLocks/>
          </p:cNvCxnSpPr>
          <p:nvPr/>
        </p:nvCxnSpPr>
        <p:spPr>
          <a:xfrm flipV="1">
            <a:off x="10467975" y="27622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E1EC4A-CC21-45A9-8D1F-A4B98A89BF32}"/>
              </a:ext>
            </a:extLst>
          </p:cNvPr>
          <p:cNvCxnSpPr>
            <a:cxnSpLocks/>
          </p:cNvCxnSpPr>
          <p:nvPr/>
        </p:nvCxnSpPr>
        <p:spPr>
          <a:xfrm flipV="1">
            <a:off x="10248900" y="28860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AC1E8D1-F6B6-47C9-9E0B-A51A753B15C7}"/>
              </a:ext>
            </a:extLst>
          </p:cNvPr>
          <p:cNvCxnSpPr>
            <a:cxnSpLocks/>
          </p:cNvCxnSpPr>
          <p:nvPr/>
        </p:nvCxnSpPr>
        <p:spPr>
          <a:xfrm>
            <a:off x="10467975" y="27527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856961-21C3-463E-8A94-FD9E4053E8CC}"/>
              </a:ext>
            </a:extLst>
          </p:cNvPr>
          <p:cNvCxnSpPr>
            <a:cxnSpLocks/>
          </p:cNvCxnSpPr>
          <p:nvPr/>
        </p:nvCxnSpPr>
        <p:spPr>
          <a:xfrm flipV="1">
            <a:off x="10467975" y="226695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AC75F8D8-7143-436A-95D4-51057AAA5B3F}"/>
              </a:ext>
            </a:extLst>
          </p:cNvPr>
          <p:cNvSpPr/>
          <p:nvPr/>
        </p:nvSpPr>
        <p:spPr>
          <a:xfrm>
            <a:off x="7562850" y="40195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35" name="Oval 34">
            <a:extLst>
              <a:ext uri="{FF2B5EF4-FFF2-40B4-BE49-F238E27FC236}">
                <a16:creationId xmlns:a16="http://schemas.microsoft.com/office/drawing/2014/main" id="{5671D459-2551-4921-9EF1-C24DC1FD056A}"/>
              </a:ext>
            </a:extLst>
          </p:cNvPr>
          <p:cNvSpPr/>
          <p:nvPr/>
        </p:nvSpPr>
        <p:spPr>
          <a:xfrm>
            <a:off x="8905875" y="40195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348A6B11-FC67-49C3-82F2-DB0E7A80771C}"/>
              </a:ext>
            </a:extLst>
          </p:cNvPr>
          <p:cNvSpPr/>
          <p:nvPr/>
        </p:nvSpPr>
        <p:spPr>
          <a:xfrm>
            <a:off x="10058400" y="40195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CCB0D3DF-2B4B-438D-AFC6-BA4D075E9F3C}"/>
              </a:ext>
            </a:extLst>
          </p:cNvPr>
          <p:cNvCxnSpPr>
            <a:cxnSpLocks/>
          </p:cNvCxnSpPr>
          <p:nvPr/>
        </p:nvCxnSpPr>
        <p:spPr>
          <a:xfrm flipV="1">
            <a:off x="9267825" y="3362325"/>
            <a:ext cx="10283" cy="72148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56F695-FD60-4FC3-B923-0D6279036E33}"/>
              </a:ext>
            </a:extLst>
          </p:cNvPr>
          <p:cNvCxnSpPr>
            <a:cxnSpLocks/>
          </p:cNvCxnSpPr>
          <p:nvPr/>
        </p:nvCxnSpPr>
        <p:spPr>
          <a:xfrm flipV="1">
            <a:off x="10467975" y="3333750"/>
            <a:ext cx="10283" cy="72148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0210ED-EFD6-4088-9E94-C581CA8DAF34}"/>
              </a:ext>
            </a:extLst>
          </p:cNvPr>
          <p:cNvCxnSpPr>
            <a:cxnSpLocks/>
          </p:cNvCxnSpPr>
          <p:nvPr/>
        </p:nvCxnSpPr>
        <p:spPr>
          <a:xfrm flipH="1" flipV="1">
            <a:off x="7991475" y="3400425"/>
            <a:ext cx="1259716" cy="66100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91F9149-9756-4FD2-AE8B-929C5D774A76}"/>
              </a:ext>
            </a:extLst>
          </p:cNvPr>
          <p:cNvCxnSpPr>
            <a:cxnSpLocks/>
          </p:cNvCxnSpPr>
          <p:nvPr/>
        </p:nvCxnSpPr>
        <p:spPr>
          <a:xfrm flipV="1">
            <a:off x="9315450" y="3390900"/>
            <a:ext cx="1159331" cy="62471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65CED79-4086-40AD-928E-DE5E3E93899E}"/>
              </a:ext>
            </a:extLst>
          </p:cNvPr>
          <p:cNvCxnSpPr>
            <a:cxnSpLocks/>
          </p:cNvCxnSpPr>
          <p:nvPr/>
        </p:nvCxnSpPr>
        <p:spPr>
          <a:xfrm flipV="1">
            <a:off x="8001000" y="3381375"/>
            <a:ext cx="1159331" cy="62471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29BC775-DDB6-4496-B4E2-EBA80ACF5D35}"/>
              </a:ext>
            </a:extLst>
          </p:cNvPr>
          <p:cNvCxnSpPr>
            <a:cxnSpLocks/>
          </p:cNvCxnSpPr>
          <p:nvPr/>
        </p:nvCxnSpPr>
        <p:spPr>
          <a:xfrm flipV="1">
            <a:off x="7991475" y="3390900"/>
            <a:ext cx="2393045" cy="64890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FACAF7B-FA91-47BE-B6F1-9777A6DFB878}"/>
              </a:ext>
            </a:extLst>
          </p:cNvPr>
          <p:cNvCxnSpPr>
            <a:cxnSpLocks/>
          </p:cNvCxnSpPr>
          <p:nvPr/>
        </p:nvCxnSpPr>
        <p:spPr>
          <a:xfrm flipH="1" flipV="1">
            <a:off x="8096250" y="3409950"/>
            <a:ext cx="2384572" cy="58843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7DD8912-F8BA-406C-AB64-862C29604517}"/>
              </a:ext>
            </a:extLst>
          </p:cNvPr>
          <p:cNvCxnSpPr>
            <a:cxnSpLocks/>
          </p:cNvCxnSpPr>
          <p:nvPr/>
        </p:nvCxnSpPr>
        <p:spPr>
          <a:xfrm flipV="1">
            <a:off x="9305925" y="4114800"/>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6157E19-63A1-4C34-B680-C69A48780D65}"/>
              </a:ext>
            </a:extLst>
          </p:cNvPr>
          <p:cNvCxnSpPr>
            <a:cxnSpLocks/>
          </p:cNvCxnSpPr>
          <p:nvPr/>
        </p:nvCxnSpPr>
        <p:spPr>
          <a:xfrm flipV="1">
            <a:off x="10467975" y="4086225"/>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FAAF2C8-4349-40F3-9E8D-90D1066010BA}"/>
              </a:ext>
            </a:extLst>
          </p:cNvPr>
          <p:cNvCxnSpPr>
            <a:cxnSpLocks/>
          </p:cNvCxnSpPr>
          <p:nvPr/>
        </p:nvCxnSpPr>
        <p:spPr>
          <a:xfrm flipV="1">
            <a:off x="9305925" y="481012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1F7ADDF-951E-41E0-8B88-CE041CC2822E}"/>
              </a:ext>
            </a:extLst>
          </p:cNvPr>
          <p:cNvCxnSpPr>
            <a:cxnSpLocks/>
          </p:cNvCxnSpPr>
          <p:nvPr/>
        </p:nvCxnSpPr>
        <p:spPr>
          <a:xfrm flipV="1">
            <a:off x="10525125" y="48387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58EB9F7-54CE-4233-B145-61A595347460}"/>
              </a:ext>
            </a:extLst>
          </p:cNvPr>
          <p:cNvSpPr txBox="1"/>
          <p:nvPr/>
        </p:nvSpPr>
        <p:spPr>
          <a:xfrm>
            <a:off x="7904440" y="18097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Outputs</a:t>
            </a:r>
          </a:p>
        </p:txBody>
      </p:sp>
      <p:sp>
        <p:nvSpPr>
          <p:cNvPr id="49" name="TextBox 48">
            <a:extLst>
              <a:ext uri="{FF2B5EF4-FFF2-40B4-BE49-F238E27FC236}">
                <a16:creationId xmlns:a16="http://schemas.microsoft.com/office/drawing/2014/main" id="{D40AECCD-9463-4B4C-A61D-896F864978F6}"/>
              </a:ext>
            </a:extLst>
          </p:cNvPr>
          <p:cNvSpPr txBox="1"/>
          <p:nvPr/>
        </p:nvSpPr>
        <p:spPr>
          <a:xfrm>
            <a:off x="9151257" y="5148790"/>
            <a:ext cx="182396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X1               X2</a:t>
            </a:r>
          </a:p>
          <a:p>
            <a:r>
              <a:rPr lang="en-US" dirty="0"/>
              <a:t>        Inputs</a:t>
            </a:r>
          </a:p>
        </p:txBody>
      </p:sp>
      <p:sp>
        <p:nvSpPr>
          <p:cNvPr id="50" name="TextBox 49">
            <a:extLst>
              <a:ext uri="{FF2B5EF4-FFF2-40B4-BE49-F238E27FC236}">
                <a16:creationId xmlns:a16="http://schemas.microsoft.com/office/drawing/2014/main" id="{81C2EAD7-5756-4773-A12F-7F29AA88BE7B}"/>
              </a:ext>
            </a:extLst>
          </p:cNvPr>
          <p:cNvSpPr txBox="1"/>
          <p:nvPr/>
        </p:nvSpPr>
        <p:spPr>
          <a:xfrm>
            <a:off x="10880877" y="4019550"/>
            <a:ext cx="1340228"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input neurons are a pass-thru.</a:t>
            </a:r>
            <a:endParaRPr lang="en-US" dirty="0" err="1"/>
          </a:p>
        </p:txBody>
      </p:sp>
      <p:sp>
        <p:nvSpPr>
          <p:cNvPr id="51" name="TextBox 50">
            <a:extLst>
              <a:ext uri="{FF2B5EF4-FFF2-40B4-BE49-F238E27FC236}">
                <a16:creationId xmlns:a16="http://schemas.microsoft.com/office/drawing/2014/main" id="{99193532-18FB-4692-A73C-8EC5E3F82E94}"/>
              </a:ext>
            </a:extLst>
          </p:cNvPr>
          <p:cNvSpPr txBox="1"/>
          <p:nvPr/>
        </p:nvSpPr>
        <p:spPr>
          <a:xfrm>
            <a:off x="5661327" y="3880455"/>
            <a:ext cx="1920421"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a Bias neuron and always outputs a value of one.</a:t>
            </a:r>
            <a:endParaRPr lang="en-US" dirty="0" err="1"/>
          </a:p>
        </p:txBody>
      </p:sp>
      <p:sp>
        <p:nvSpPr>
          <p:cNvPr id="52" name="TextBox 51">
            <a:extLst>
              <a:ext uri="{FF2B5EF4-FFF2-40B4-BE49-F238E27FC236}">
                <a16:creationId xmlns:a16="http://schemas.microsoft.com/office/drawing/2014/main" id="{8BABCC25-0AA9-40C1-8CD1-9C38702AFE02}"/>
              </a:ext>
            </a:extLst>
          </p:cNvPr>
          <p:cNvSpPr txBox="1"/>
          <p:nvPr/>
        </p:nvSpPr>
        <p:spPr>
          <a:xfrm>
            <a:off x="5695950" y="2708175"/>
            <a:ext cx="192042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LTU</a:t>
            </a:r>
            <a:endParaRPr lang="en-US" dirty="0" err="1"/>
          </a:p>
          <a:p>
            <a:r>
              <a:rPr lang="en-US" dirty="0"/>
              <a:t>Output Layer</a:t>
            </a:r>
          </a:p>
        </p:txBody>
      </p:sp>
    </p:spTree>
    <p:extLst>
      <p:ext uri="{BB962C8B-B14F-4D97-AF65-F5344CB8AC3E}">
        <p14:creationId xmlns:p14="http://schemas.microsoft.com/office/powerpoint/2010/main" val="341310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18EE-35C8-4850-BF92-85435C0B1DAE}"/>
              </a:ext>
            </a:extLst>
          </p:cNvPr>
          <p:cNvSpPr>
            <a:spLocks noGrp="1"/>
          </p:cNvSpPr>
          <p:nvPr>
            <p:ph type="title"/>
          </p:nvPr>
        </p:nvSpPr>
        <p:spPr/>
        <p:txBody>
          <a:bodyPr/>
          <a:lstStyle/>
          <a:p>
            <a:r>
              <a:rPr lang="en-US" dirty="0"/>
              <a:t>Cells that fire together, wire together</a:t>
            </a:r>
          </a:p>
        </p:txBody>
      </p:sp>
      <p:sp>
        <p:nvSpPr>
          <p:cNvPr id="3" name="Content Placeholder 2">
            <a:extLst>
              <a:ext uri="{FF2B5EF4-FFF2-40B4-BE49-F238E27FC236}">
                <a16:creationId xmlns:a16="http://schemas.microsoft.com/office/drawing/2014/main" id="{D95AF2DB-7942-4F29-8F99-459E062C182A}"/>
              </a:ext>
            </a:extLst>
          </p:cNvPr>
          <p:cNvSpPr>
            <a:spLocks noGrp="1"/>
          </p:cNvSpPr>
          <p:nvPr>
            <p:ph idx="1"/>
          </p:nvPr>
        </p:nvSpPr>
        <p:spPr/>
        <p:txBody>
          <a:bodyPr vert="horz" lIns="91440" tIns="45720" rIns="91440" bIns="45720" rtlCol="0" anchor="t">
            <a:normAutofit/>
          </a:bodyPr>
          <a:lstStyle/>
          <a:p>
            <a:r>
              <a:rPr lang="en-US" dirty="0"/>
              <a:t>Hebb's rule – the connection weight between two neurons is increased whenever they have the same output.</a:t>
            </a:r>
          </a:p>
          <a:p>
            <a:r>
              <a:rPr lang="en-US" dirty="0"/>
              <a:t>Perceptron training does NOT reinforce connections that lead to the wrong output.</a:t>
            </a:r>
          </a:p>
        </p:txBody>
      </p:sp>
    </p:spTree>
    <p:extLst>
      <p:ext uri="{BB962C8B-B14F-4D97-AF65-F5344CB8AC3E}">
        <p14:creationId xmlns:p14="http://schemas.microsoft.com/office/powerpoint/2010/main" val="16704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430-96DA-4DA1-916A-91DE6F8B16C2}"/>
              </a:ext>
            </a:extLst>
          </p:cNvPr>
          <p:cNvSpPr>
            <a:spLocks noGrp="1"/>
          </p:cNvSpPr>
          <p:nvPr>
            <p:ph type="title"/>
          </p:nvPr>
        </p:nvSpPr>
        <p:spPr/>
        <p:txBody>
          <a:bodyPr/>
          <a:lstStyle/>
          <a:p>
            <a:r>
              <a:rPr lang="en-US" dirty="0"/>
              <a:t>Perceptron weakness</a:t>
            </a:r>
          </a:p>
        </p:txBody>
      </p:sp>
      <p:sp>
        <p:nvSpPr>
          <p:cNvPr id="3" name="Content Placeholder 2">
            <a:extLst>
              <a:ext uri="{FF2B5EF4-FFF2-40B4-BE49-F238E27FC236}">
                <a16:creationId xmlns:a16="http://schemas.microsoft.com/office/drawing/2014/main" id="{8BEB6DC9-897A-422B-B15F-FC2FA3BE2FFC}"/>
              </a:ext>
            </a:extLst>
          </p:cNvPr>
          <p:cNvSpPr>
            <a:spLocks noGrp="1"/>
          </p:cNvSpPr>
          <p:nvPr>
            <p:ph idx="1"/>
          </p:nvPr>
        </p:nvSpPr>
        <p:spPr/>
        <p:txBody>
          <a:bodyPr vert="horz" lIns="91440" tIns="45720" rIns="91440" bIns="45720" rtlCol="0" anchor="t">
            <a:normAutofit/>
          </a:bodyPr>
          <a:lstStyle/>
          <a:p>
            <a:r>
              <a:rPr lang="en-US" dirty="0"/>
              <a:t>The decision boundary of each output neuron is linear, so </a:t>
            </a:r>
            <a:r>
              <a:rPr lang="en-US" dirty="0" err="1"/>
              <a:t>Perceptrons</a:t>
            </a:r>
            <a:r>
              <a:rPr lang="en-US" dirty="0"/>
              <a:t> are incapable of learning complex patterns.</a:t>
            </a:r>
          </a:p>
          <a:p>
            <a:r>
              <a:rPr lang="en-US" dirty="0"/>
              <a:t>Contrary to Logistic Regression classifiers, </a:t>
            </a:r>
            <a:r>
              <a:rPr lang="en-US" dirty="0" err="1"/>
              <a:t>Perceptrons</a:t>
            </a:r>
            <a:r>
              <a:rPr lang="en-US" dirty="0"/>
              <a:t> do not output a class probability- they make predictions based on a hard threshold.</a:t>
            </a:r>
          </a:p>
        </p:txBody>
      </p:sp>
    </p:spTree>
    <p:extLst>
      <p:ext uri="{BB962C8B-B14F-4D97-AF65-F5344CB8AC3E}">
        <p14:creationId xmlns:p14="http://schemas.microsoft.com/office/powerpoint/2010/main" val="41860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BD57-0CD0-437A-881A-AE3FC2DEE7D4}"/>
              </a:ext>
            </a:extLst>
          </p:cNvPr>
          <p:cNvSpPr>
            <a:spLocks noGrp="1"/>
          </p:cNvSpPr>
          <p:nvPr>
            <p:ph type="title"/>
          </p:nvPr>
        </p:nvSpPr>
        <p:spPr/>
        <p:txBody>
          <a:bodyPr/>
          <a:lstStyle/>
          <a:p>
            <a:r>
              <a:rPr lang="en-US" dirty="0"/>
              <a:t>The </a:t>
            </a:r>
            <a:r>
              <a:rPr lang="en-US" dirty="0" err="1"/>
              <a:t>Scikit</a:t>
            </a:r>
            <a:r>
              <a:rPr lang="en-US" dirty="0"/>
              <a:t>-Learn perceptron</a:t>
            </a:r>
          </a:p>
        </p:txBody>
      </p:sp>
      <p:sp>
        <p:nvSpPr>
          <p:cNvPr id="3" name="Content Placeholder 2">
            <a:extLst>
              <a:ext uri="{FF2B5EF4-FFF2-40B4-BE49-F238E27FC236}">
                <a16:creationId xmlns:a16="http://schemas.microsoft.com/office/drawing/2014/main" id="{DCF0BD3A-1A15-4FB5-A531-B8C99281DC01}"/>
              </a:ext>
            </a:extLst>
          </p:cNvPr>
          <p:cNvSpPr>
            <a:spLocks noGrp="1"/>
          </p:cNvSpPr>
          <p:nvPr>
            <p:ph idx="1"/>
          </p:nvPr>
        </p:nvSpPr>
        <p:spPr>
          <a:xfrm>
            <a:off x="1141413" y="2249488"/>
            <a:ext cx="9906000" cy="3856188"/>
          </a:xfrm>
        </p:spPr>
        <p:txBody>
          <a:bodyPr vert="horz" lIns="91440" tIns="45720" rIns="91440" bIns="45720" rtlCol="0" anchor="t">
            <a:normAutofit lnSpcReduction="10000"/>
          </a:bodyPr>
          <a:lstStyle/>
          <a:p>
            <a:r>
              <a:rPr lang="en-US" dirty="0" err="1"/>
              <a:t>Scikit</a:t>
            </a:r>
            <a:r>
              <a:rPr lang="en-US" dirty="0"/>
              <a:t>-Learn provides a Perceptron class implementing a single LTU network.</a:t>
            </a:r>
          </a:p>
          <a:p>
            <a:r>
              <a:rPr lang="en-US" dirty="0" err="1"/>
              <a:t>Scikit-Learn's</a:t>
            </a:r>
            <a:r>
              <a:rPr lang="en-US" dirty="0"/>
              <a:t> Perceptron class I equivalent to using a Stochastic Gradient Descent classifier.</a:t>
            </a:r>
          </a:p>
          <a:p>
            <a:pPr lvl="1"/>
            <a:r>
              <a:rPr lang="en-US" dirty="0"/>
              <a:t>The Perceptron class is the same as using the </a:t>
            </a:r>
            <a:r>
              <a:rPr lang="en-US" dirty="0" err="1"/>
              <a:t>SGDClassifier</a:t>
            </a:r>
            <a:r>
              <a:rPr lang="en-US" dirty="0"/>
              <a:t> with the following hyperparameter settings:</a:t>
            </a:r>
          </a:p>
          <a:p>
            <a:pPr lvl="2"/>
            <a:r>
              <a:rPr lang="en-US" dirty="0"/>
              <a:t>loss = "perceptron"</a:t>
            </a:r>
          </a:p>
          <a:p>
            <a:pPr lvl="2"/>
            <a:r>
              <a:rPr lang="en-US" dirty="0" err="1"/>
              <a:t>learning_rate</a:t>
            </a:r>
            <a:r>
              <a:rPr lang="en-US" dirty="0"/>
              <a:t> = "constant"</a:t>
            </a:r>
          </a:p>
          <a:p>
            <a:pPr lvl="2"/>
            <a:r>
              <a:rPr lang="en-US" dirty="0"/>
              <a:t>eta0=1 (this is the learning rate)</a:t>
            </a:r>
          </a:p>
          <a:p>
            <a:pPr lvl="2"/>
            <a:r>
              <a:rPr lang="en-US" dirty="0"/>
              <a:t>Penalty = None (no regularization)</a:t>
            </a:r>
          </a:p>
        </p:txBody>
      </p:sp>
    </p:spTree>
    <p:extLst>
      <p:ext uri="{BB962C8B-B14F-4D97-AF65-F5344CB8AC3E}">
        <p14:creationId xmlns:p14="http://schemas.microsoft.com/office/powerpoint/2010/main" val="98910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649D-AB82-453D-850B-89E3D33EE2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3AFEEE-4781-4C7B-B6F3-E81178C55557}"/>
              </a:ext>
            </a:extLst>
          </p:cNvPr>
          <p:cNvSpPr>
            <a:spLocks noGrp="1"/>
          </p:cNvSpPr>
          <p:nvPr>
            <p:ph idx="1"/>
          </p:nvPr>
        </p:nvSpPr>
        <p:spPr>
          <a:xfrm>
            <a:off x="1141413" y="2249488"/>
            <a:ext cx="5914572" cy="3541712"/>
          </a:xfrm>
        </p:spPr>
        <p:txBody>
          <a:bodyPr vert="horz" lIns="91440" tIns="45720" rIns="91440" bIns="45720" rtlCol="0" anchor="t">
            <a:normAutofit/>
          </a:bodyPr>
          <a:lstStyle/>
          <a:p>
            <a:r>
              <a:rPr lang="en-US" dirty="0"/>
              <a:t>In 1969 Marvin Minsky and Seymour </a:t>
            </a:r>
            <a:r>
              <a:rPr lang="en-US" dirty="0" err="1"/>
              <a:t>Papert</a:t>
            </a:r>
            <a:r>
              <a:rPr lang="en-US" dirty="0"/>
              <a:t> highlighted a number of serious Perceptron weaknesses- indicating they are incapable of solving some trivial problems.</a:t>
            </a:r>
          </a:p>
          <a:p>
            <a:r>
              <a:rPr lang="en-US" dirty="0"/>
              <a:t>These limitations are true of any other linear classification model- however researchers had expected more from </a:t>
            </a:r>
            <a:r>
              <a:rPr lang="en-US" dirty="0" err="1"/>
              <a:t>Perceptrons</a:t>
            </a:r>
            <a:r>
              <a:rPr lang="en-US" dirty="0"/>
              <a:t>.</a:t>
            </a:r>
          </a:p>
        </p:txBody>
      </p:sp>
      <p:cxnSp>
        <p:nvCxnSpPr>
          <p:cNvPr id="4" name="Straight Arrow Connector 3">
            <a:extLst>
              <a:ext uri="{FF2B5EF4-FFF2-40B4-BE49-F238E27FC236}">
                <a16:creationId xmlns:a16="http://schemas.microsoft.com/office/drawing/2014/main" id="{A89C185C-689A-4643-A9F9-07E272D2501F}"/>
              </a:ext>
            </a:extLst>
          </p:cNvPr>
          <p:cNvCxnSpPr/>
          <p:nvPr/>
        </p:nvCxnSpPr>
        <p:spPr>
          <a:xfrm flipH="1" flipV="1">
            <a:off x="7896225" y="2752725"/>
            <a:ext cx="16933" cy="2351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B62F29F6-F252-447C-9A87-B424D8A59532}"/>
              </a:ext>
            </a:extLst>
          </p:cNvPr>
          <p:cNvCxnSpPr>
            <a:cxnSpLocks/>
          </p:cNvCxnSpPr>
          <p:nvPr/>
        </p:nvCxnSpPr>
        <p:spPr>
          <a:xfrm flipV="1">
            <a:off x="7909274" y="5081682"/>
            <a:ext cx="2970590" cy="41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Lightning Bolt 5">
            <a:extLst>
              <a:ext uri="{FF2B5EF4-FFF2-40B4-BE49-F238E27FC236}">
                <a16:creationId xmlns:a16="http://schemas.microsoft.com/office/drawing/2014/main" id="{E20D14C1-869C-4BFB-B648-7FAECF3A8EC2}"/>
              </a:ext>
            </a:extLst>
          </p:cNvPr>
          <p:cNvSpPr/>
          <p:nvPr/>
        </p:nvSpPr>
        <p:spPr>
          <a:xfrm>
            <a:off x="8534400" y="3228975"/>
            <a:ext cx="503162" cy="720877"/>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a:extLst>
              <a:ext uri="{FF2B5EF4-FFF2-40B4-BE49-F238E27FC236}">
                <a16:creationId xmlns:a16="http://schemas.microsoft.com/office/drawing/2014/main" id="{292981E0-75B9-4A3D-9E59-924828A4AA5F}"/>
              </a:ext>
            </a:extLst>
          </p:cNvPr>
          <p:cNvSpPr/>
          <p:nvPr/>
        </p:nvSpPr>
        <p:spPr>
          <a:xfrm>
            <a:off x="9481185" y="3829050"/>
            <a:ext cx="503162" cy="720877"/>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7107BD3E-8B3B-4333-A2D3-094A1B0EA1D2}"/>
              </a:ext>
            </a:extLst>
          </p:cNvPr>
          <p:cNvSpPr/>
          <p:nvPr/>
        </p:nvSpPr>
        <p:spPr>
          <a:xfrm>
            <a:off x="9610725" y="2924175"/>
            <a:ext cx="551543" cy="49106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80C5275D-83FF-4342-8F3C-3BF2DE14137F}"/>
              </a:ext>
            </a:extLst>
          </p:cNvPr>
          <p:cNvSpPr/>
          <p:nvPr/>
        </p:nvSpPr>
        <p:spPr>
          <a:xfrm>
            <a:off x="8146296" y="4333875"/>
            <a:ext cx="551543" cy="49106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E6116DF-8452-430C-96D6-6425FC4D2F17}"/>
              </a:ext>
            </a:extLst>
          </p:cNvPr>
          <p:cNvCxnSpPr/>
          <p:nvPr/>
        </p:nvCxnSpPr>
        <p:spPr>
          <a:xfrm>
            <a:off x="7770029" y="3218240"/>
            <a:ext cx="2365828" cy="1954590"/>
          </a:xfrm>
          <a:prstGeom prst="straightConnector1">
            <a:avLst/>
          </a:prstGeom>
          <a:ln w="57150"/>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FA32B339-C025-46F3-A82A-DB7EA45BFB11}"/>
              </a:ext>
            </a:extLst>
          </p:cNvPr>
          <p:cNvCxnSpPr>
            <a:cxnSpLocks/>
          </p:cNvCxnSpPr>
          <p:nvPr/>
        </p:nvCxnSpPr>
        <p:spPr>
          <a:xfrm>
            <a:off x="7929486" y="2218976"/>
            <a:ext cx="3321351" cy="2740779"/>
          </a:xfrm>
          <a:prstGeom prst="straightConnector1">
            <a:avLst/>
          </a:prstGeom>
          <a:ln w="571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2297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9ECA-58A4-4213-BFD3-211A856020EC}"/>
              </a:ext>
            </a:extLst>
          </p:cNvPr>
          <p:cNvSpPr>
            <a:spLocks noGrp="1"/>
          </p:cNvSpPr>
          <p:nvPr>
            <p:ph type="title"/>
          </p:nvPr>
        </p:nvSpPr>
        <p:spPr/>
        <p:txBody>
          <a:bodyPr/>
          <a:lstStyle/>
          <a:p>
            <a:r>
              <a:rPr lang="en-US" dirty="0"/>
              <a:t>ANN – Artificial Neural Networks</a:t>
            </a:r>
          </a:p>
        </p:txBody>
      </p:sp>
      <p:sp>
        <p:nvSpPr>
          <p:cNvPr id="3" name="Content Placeholder 2">
            <a:extLst>
              <a:ext uri="{FF2B5EF4-FFF2-40B4-BE49-F238E27FC236}">
                <a16:creationId xmlns:a16="http://schemas.microsoft.com/office/drawing/2014/main" id="{F44CFF74-F646-4673-97A6-C3DEB047CD3E}"/>
              </a:ext>
            </a:extLst>
          </p:cNvPr>
          <p:cNvSpPr>
            <a:spLocks noGrp="1"/>
          </p:cNvSpPr>
          <p:nvPr>
            <p:ph idx="1"/>
          </p:nvPr>
        </p:nvSpPr>
        <p:spPr/>
        <p:txBody>
          <a:bodyPr vert="horz" lIns="91440" tIns="45720" rIns="91440" bIns="45720" rtlCol="0" anchor="t">
            <a:normAutofit/>
          </a:bodyPr>
          <a:lstStyle/>
          <a:p>
            <a:pPr lvl="1"/>
            <a:r>
              <a:rPr lang="en-US" sz="2400" dirty="0"/>
              <a:t>Some researchers argue that the biological analogy to 'neurons' should be dropped altogether "lest we restrict our creativity to biologically plausible systems".</a:t>
            </a:r>
          </a:p>
          <a:p>
            <a:pPr lvl="1"/>
            <a:r>
              <a:rPr lang="en-US" sz="2400" dirty="0"/>
              <a:t>ANNs are at the very core of Deep Learning and were first introduced back in 1943 by neurophysiologist Warren McCulloch and mathematician Walter Pitts.</a:t>
            </a:r>
          </a:p>
        </p:txBody>
      </p:sp>
    </p:spTree>
    <p:extLst>
      <p:ext uri="{BB962C8B-B14F-4D97-AF65-F5344CB8AC3E}">
        <p14:creationId xmlns:p14="http://schemas.microsoft.com/office/powerpoint/2010/main" val="5952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E173-2C6F-4F36-87E8-4CB8F74E93B1}"/>
              </a:ext>
            </a:extLst>
          </p:cNvPr>
          <p:cNvSpPr>
            <a:spLocks noGrp="1"/>
          </p:cNvSpPr>
          <p:nvPr>
            <p:ph type="title"/>
          </p:nvPr>
        </p:nvSpPr>
        <p:spPr/>
        <p:txBody>
          <a:bodyPr/>
          <a:lstStyle/>
          <a:p>
            <a:r>
              <a:rPr lang="en-US" dirty="0"/>
              <a:t>MLP: multi-layer </a:t>
            </a:r>
            <a:r>
              <a:rPr lang="en-US" dirty="0" err="1"/>
              <a:t>perceptrons</a:t>
            </a:r>
          </a:p>
        </p:txBody>
      </p:sp>
      <p:sp>
        <p:nvSpPr>
          <p:cNvPr id="3" name="Content Placeholder 2">
            <a:extLst>
              <a:ext uri="{FF2B5EF4-FFF2-40B4-BE49-F238E27FC236}">
                <a16:creationId xmlns:a16="http://schemas.microsoft.com/office/drawing/2014/main" id="{0A290970-A01B-4127-94BC-332A61B4EF77}"/>
              </a:ext>
            </a:extLst>
          </p:cNvPr>
          <p:cNvSpPr>
            <a:spLocks noGrp="1"/>
          </p:cNvSpPr>
          <p:nvPr>
            <p:ph idx="1"/>
          </p:nvPr>
        </p:nvSpPr>
        <p:spPr/>
        <p:txBody>
          <a:bodyPr vert="horz" lIns="91440" tIns="45720" rIns="91440" bIns="45720" rtlCol="0" anchor="t">
            <a:normAutofit/>
          </a:bodyPr>
          <a:lstStyle/>
          <a:p>
            <a:r>
              <a:rPr lang="en-US" dirty="0"/>
              <a:t>Some of the limitations of </a:t>
            </a:r>
            <a:r>
              <a:rPr lang="en-US" dirty="0" err="1"/>
              <a:t>Perceptrons</a:t>
            </a:r>
            <a:r>
              <a:rPr lang="en-US" dirty="0"/>
              <a:t> can be eliminate by stacking multiple </a:t>
            </a:r>
            <a:r>
              <a:rPr lang="en-US" dirty="0" err="1"/>
              <a:t>Perceptrons</a:t>
            </a:r>
            <a:r>
              <a:rPr lang="en-US" dirty="0"/>
              <a:t>.</a:t>
            </a:r>
          </a:p>
          <a:p>
            <a:r>
              <a:rPr lang="en-US" dirty="0"/>
              <a:t>In particular, MLP's can solve the XOR problem (described earlier).</a:t>
            </a:r>
          </a:p>
        </p:txBody>
      </p:sp>
    </p:spTree>
    <p:extLst>
      <p:ext uri="{BB962C8B-B14F-4D97-AF65-F5344CB8AC3E}">
        <p14:creationId xmlns:p14="http://schemas.microsoft.com/office/powerpoint/2010/main" val="2232423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917B-3CC1-4C73-98DB-316A1C4C1ACC}"/>
              </a:ext>
            </a:extLst>
          </p:cNvPr>
          <p:cNvSpPr>
            <a:spLocks noGrp="1"/>
          </p:cNvSpPr>
          <p:nvPr>
            <p:ph type="title"/>
          </p:nvPr>
        </p:nvSpPr>
        <p:spPr>
          <a:xfrm>
            <a:off x="1141413" y="618518"/>
            <a:ext cx="9905998" cy="1478570"/>
          </a:xfrm>
        </p:spPr>
        <p:txBody>
          <a:bodyPr/>
          <a:lstStyle/>
          <a:p>
            <a:r>
              <a:rPr lang="en-US" dirty="0"/>
              <a:t>Hidden layers</a:t>
            </a:r>
          </a:p>
        </p:txBody>
      </p:sp>
      <p:sp>
        <p:nvSpPr>
          <p:cNvPr id="3" name="Content Placeholder 2">
            <a:extLst>
              <a:ext uri="{FF2B5EF4-FFF2-40B4-BE49-F238E27FC236}">
                <a16:creationId xmlns:a16="http://schemas.microsoft.com/office/drawing/2014/main" id="{970CEC10-9CD6-4D1A-B7CE-E8F2E9F5FB06}"/>
              </a:ext>
            </a:extLst>
          </p:cNvPr>
          <p:cNvSpPr>
            <a:spLocks noGrp="1"/>
          </p:cNvSpPr>
          <p:nvPr>
            <p:ph idx="1"/>
          </p:nvPr>
        </p:nvSpPr>
        <p:spPr>
          <a:xfrm>
            <a:off x="1141413" y="2249488"/>
            <a:ext cx="2598476" cy="3628479"/>
          </a:xfrm>
        </p:spPr>
        <p:txBody>
          <a:bodyPr vert="horz" lIns="91440" tIns="45720" rIns="91440" bIns="45720" rtlCol="0" anchor="t">
            <a:normAutofit/>
          </a:bodyPr>
          <a:lstStyle/>
          <a:p>
            <a:r>
              <a:rPr lang="en-US" dirty="0"/>
              <a:t>This model accepts two inputs and classifies to three outputs.</a:t>
            </a:r>
          </a:p>
        </p:txBody>
      </p:sp>
      <p:sp>
        <p:nvSpPr>
          <p:cNvPr id="5" name="Oval 4">
            <a:extLst>
              <a:ext uri="{FF2B5EF4-FFF2-40B4-BE49-F238E27FC236}">
                <a16:creationId xmlns:a16="http://schemas.microsoft.com/office/drawing/2014/main" id="{46A65D4C-7CB2-48E4-BF00-014272ACA2E4}"/>
              </a:ext>
            </a:extLst>
          </p:cNvPr>
          <p:cNvSpPr/>
          <p:nvPr/>
        </p:nvSpPr>
        <p:spPr>
          <a:xfrm>
            <a:off x="5762625" y="19526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BD9A38-2218-41A4-9A5C-2C3AFA908D55}"/>
              </a:ext>
            </a:extLst>
          </p:cNvPr>
          <p:cNvSpPr txBox="1"/>
          <p:nvPr/>
        </p:nvSpPr>
        <p:spPr>
          <a:xfrm>
            <a:off x="5753100" y="235267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9" name="Straight Arrow Connector 8">
            <a:extLst>
              <a:ext uri="{FF2B5EF4-FFF2-40B4-BE49-F238E27FC236}">
                <a16:creationId xmlns:a16="http://schemas.microsoft.com/office/drawing/2014/main" id="{652EB302-8113-406B-B3D7-2C42B2B930DC}"/>
              </a:ext>
            </a:extLst>
          </p:cNvPr>
          <p:cNvCxnSpPr/>
          <p:nvPr/>
        </p:nvCxnSpPr>
        <p:spPr>
          <a:xfrm>
            <a:off x="5838825" y="235267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39458D-F8EB-4EEC-9472-7DF21A01D761}"/>
              </a:ext>
            </a:extLst>
          </p:cNvPr>
          <p:cNvCxnSpPr>
            <a:cxnSpLocks/>
          </p:cNvCxnSpPr>
          <p:nvPr/>
        </p:nvCxnSpPr>
        <p:spPr>
          <a:xfrm flipV="1">
            <a:off x="6162675" y="21240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D23FB1-C420-4645-B13E-F609D7613534}"/>
              </a:ext>
            </a:extLst>
          </p:cNvPr>
          <p:cNvCxnSpPr>
            <a:cxnSpLocks/>
          </p:cNvCxnSpPr>
          <p:nvPr/>
        </p:nvCxnSpPr>
        <p:spPr>
          <a:xfrm flipV="1">
            <a:off x="5943600" y="22383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439BD3-E45D-4513-8F06-257F4865C41F}"/>
              </a:ext>
            </a:extLst>
          </p:cNvPr>
          <p:cNvCxnSpPr>
            <a:cxnSpLocks/>
          </p:cNvCxnSpPr>
          <p:nvPr/>
        </p:nvCxnSpPr>
        <p:spPr>
          <a:xfrm>
            <a:off x="6162675" y="21050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280CEA-D3FC-45B6-B34F-0D13B5C8204A}"/>
              </a:ext>
            </a:extLst>
          </p:cNvPr>
          <p:cNvCxnSpPr/>
          <p:nvPr/>
        </p:nvCxnSpPr>
        <p:spPr>
          <a:xfrm flipV="1">
            <a:off x="6181725" y="160972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D011C6-86F6-4D68-8D58-FA6FF4F98737}"/>
              </a:ext>
            </a:extLst>
          </p:cNvPr>
          <p:cNvCxnSpPr>
            <a:cxnSpLocks/>
          </p:cNvCxnSpPr>
          <p:nvPr/>
        </p:nvCxnSpPr>
        <p:spPr>
          <a:xfrm flipV="1">
            <a:off x="5697765" y="2695575"/>
            <a:ext cx="427568" cy="78195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BD15D1F-8345-409D-8D0D-46FF76448A7A}"/>
              </a:ext>
            </a:extLst>
          </p:cNvPr>
          <p:cNvSpPr/>
          <p:nvPr/>
        </p:nvSpPr>
        <p:spPr>
          <a:xfrm>
            <a:off x="7029450" y="19621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5F1DB97-F87E-4EDB-B951-A7F9AE390694}"/>
              </a:ext>
            </a:extLst>
          </p:cNvPr>
          <p:cNvSpPr txBox="1"/>
          <p:nvPr/>
        </p:nvSpPr>
        <p:spPr>
          <a:xfrm>
            <a:off x="7010400" y="236220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25" name="Straight Arrow Connector 24">
            <a:extLst>
              <a:ext uri="{FF2B5EF4-FFF2-40B4-BE49-F238E27FC236}">
                <a16:creationId xmlns:a16="http://schemas.microsoft.com/office/drawing/2014/main" id="{1861E289-A79F-4B7B-9D62-8F4686245925}"/>
              </a:ext>
            </a:extLst>
          </p:cNvPr>
          <p:cNvCxnSpPr>
            <a:cxnSpLocks/>
          </p:cNvCxnSpPr>
          <p:nvPr/>
        </p:nvCxnSpPr>
        <p:spPr>
          <a:xfrm>
            <a:off x="7096125" y="236220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9F13B0-4391-4376-8D44-A361B1C9C547}"/>
              </a:ext>
            </a:extLst>
          </p:cNvPr>
          <p:cNvCxnSpPr>
            <a:cxnSpLocks/>
          </p:cNvCxnSpPr>
          <p:nvPr/>
        </p:nvCxnSpPr>
        <p:spPr>
          <a:xfrm flipV="1">
            <a:off x="7429500" y="21336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A2B46D-7F20-4844-9F52-B54B2D16FB26}"/>
              </a:ext>
            </a:extLst>
          </p:cNvPr>
          <p:cNvCxnSpPr>
            <a:cxnSpLocks/>
          </p:cNvCxnSpPr>
          <p:nvPr/>
        </p:nvCxnSpPr>
        <p:spPr>
          <a:xfrm flipV="1">
            <a:off x="7210425" y="22479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C0D3BE-5CDE-4863-967B-776F695A2A64}"/>
              </a:ext>
            </a:extLst>
          </p:cNvPr>
          <p:cNvCxnSpPr>
            <a:cxnSpLocks/>
          </p:cNvCxnSpPr>
          <p:nvPr/>
        </p:nvCxnSpPr>
        <p:spPr>
          <a:xfrm>
            <a:off x="7429500" y="212407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B22F002-02B9-4D49-A06D-33F9541FC822}"/>
              </a:ext>
            </a:extLst>
          </p:cNvPr>
          <p:cNvCxnSpPr>
            <a:cxnSpLocks/>
          </p:cNvCxnSpPr>
          <p:nvPr/>
        </p:nvCxnSpPr>
        <p:spPr>
          <a:xfrm flipV="1">
            <a:off x="7439025" y="161925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40EB4B3-8013-4D00-9EA4-18C5F6C7D356}"/>
              </a:ext>
            </a:extLst>
          </p:cNvPr>
          <p:cNvSpPr/>
          <p:nvPr/>
        </p:nvSpPr>
        <p:spPr>
          <a:xfrm>
            <a:off x="8258175" y="19526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A50BFDE-7326-469B-8423-B62F338A7A83}"/>
              </a:ext>
            </a:extLst>
          </p:cNvPr>
          <p:cNvSpPr txBox="1"/>
          <p:nvPr/>
        </p:nvSpPr>
        <p:spPr>
          <a:xfrm>
            <a:off x="8258175" y="235267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39" name="Straight Arrow Connector 38">
            <a:extLst>
              <a:ext uri="{FF2B5EF4-FFF2-40B4-BE49-F238E27FC236}">
                <a16:creationId xmlns:a16="http://schemas.microsoft.com/office/drawing/2014/main" id="{DB05CACF-DD7F-4AC2-950C-E3EA11B312F9}"/>
              </a:ext>
            </a:extLst>
          </p:cNvPr>
          <p:cNvCxnSpPr>
            <a:cxnSpLocks/>
          </p:cNvCxnSpPr>
          <p:nvPr/>
        </p:nvCxnSpPr>
        <p:spPr>
          <a:xfrm>
            <a:off x="8324850" y="235267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239780-E082-45BA-9845-1C4ABFEA7AEB}"/>
              </a:ext>
            </a:extLst>
          </p:cNvPr>
          <p:cNvCxnSpPr>
            <a:cxnSpLocks/>
          </p:cNvCxnSpPr>
          <p:nvPr/>
        </p:nvCxnSpPr>
        <p:spPr>
          <a:xfrm flipV="1">
            <a:off x="8648700" y="21240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E2B2B6D-EAE7-4220-81EC-44C8F480AE69}"/>
              </a:ext>
            </a:extLst>
          </p:cNvPr>
          <p:cNvCxnSpPr>
            <a:cxnSpLocks/>
          </p:cNvCxnSpPr>
          <p:nvPr/>
        </p:nvCxnSpPr>
        <p:spPr>
          <a:xfrm flipV="1">
            <a:off x="8439150" y="22479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CF0CE29-E2BD-4AD6-BDD4-DC9DC4260F29}"/>
              </a:ext>
            </a:extLst>
          </p:cNvPr>
          <p:cNvCxnSpPr>
            <a:cxnSpLocks/>
          </p:cNvCxnSpPr>
          <p:nvPr/>
        </p:nvCxnSpPr>
        <p:spPr>
          <a:xfrm>
            <a:off x="8648700" y="212407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EB9468-936E-4A7C-835B-23A17DD063C0}"/>
              </a:ext>
            </a:extLst>
          </p:cNvPr>
          <p:cNvCxnSpPr>
            <a:cxnSpLocks/>
          </p:cNvCxnSpPr>
          <p:nvPr/>
        </p:nvCxnSpPr>
        <p:spPr>
          <a:xfrm flipV="1">
            <a:off x="8648700" y="161925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7F239D1-29B5-4D9A-970A-CDFA331EE746}"/>
              </a:ext>
            </a:extLst>
          </p:cNvPr>
          <p:cNvSpPr/>
          <p:nvPr/>
        </p:nvSpPr>
        <p:spPr>
          <a:xfrm>
            <a:off x="5715000" y="4981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1" name="Oval 50">
            <a:extLst>
              <a:ext uri="{FF2B5EF4-FFF2-40B4-BE49-F238E27FC236}">
                <a16:creationId xmlns:a16="http://schemas.microsoft.com/office/drawing/2014/main" id="{1F9A8730-3765-478F-85AA-C34381B95B6C}"/>
              </a:ext>
            </a:extLst>
          </p:cNvPr>
          <p:cNvSpPr/>
          <p:nvPr/>
        </p:nvSpPr>
        <p:spPr>
          <a:xfrm>
            <a:off x="7058025" y="4981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0652D0A8-3561-4C0A-8EF5-B00CA936B386}"/>
              </a:ext>
            </a:extLst>
          </p:cNvPr>
          <p:cNvSpPr/>
          <p:nvPr/>
        </p:nvSpPr>
        <p:spPr>
          <a:xfrm>
            <a:off x="8220075" y="4981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3026AEDF-8AF9-4F62-8D70-C54CD0287BC5}"/>
              </a:ext>
            </a:extLst>
          </p:cNvPr>
          <p:cNvCxnSpPr>
            <a:cxnSpLocks/>
          </p:cNvCxnSpPr>
          <p:nvPr/>
        </p:nvCxnSpPr>
        <p:spPr>
          <a:xfrm flipV="1">
            <a:off x="6865410" y="2724150"/>
            <a:ext cx="602948" cy="7577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83AE320-E9BE-4B0A-9327-46DB3F9598EF}"/>
              </a:ext>
            </a:extLst>
          </p:cNvPr>
          <p:cNvCxnSpPr>
            <a:cxnSpLocks/>
          </p:cNvCxnSpPr>
          <p:nvPr/>
        </p:nvCxnSpPr>
        <p:spPr>
          <a:xfrm flipH="1" flipV="1">
            <a:off x="8658983" y="2695575"/>
            <a:ext cx="600526" cy="79405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951253C-8899-4CD6-964D-EC3656C49051}"/>
              </a:ext>
            </a:extLst>
          </p:cNvPr>
          <p:cNvCxnSpPr>
            <a:cxnSpLocks/>
          </p:cNvCxnSpPr>
          <p:nvPr/>
        </p:nvCxnSpPr>
        <p:spPr>
          <a:xfrm flipH="1" flipV="1">
            <a:off x="6181725" y="2762250"/>
            <a:ext cx="588431" cy="72752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459541-3268-4DA3-A9D6-DCB0533F7435}"/>
              </a:ext>
            </a:extLst>
          </p:cNvPr>
          <p:cNvCxnSpPr>
            <a:cxnSpLocks/>
          </p:cNvCxnSpPr>
          <p:nvPr/>
        </p:nvCxnSpPr>
        <p:spPr>
          <a:xfrm flipV="1">
            <a:off x="8140699" y="2752725"/>
            <a:ext cx="524332" cy="76986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1324992-6A07-4383-B7AB-138F211CAEA2}"/>
              </a:ext>
            </a:extLst>
          </p:cNvPr>
          <p:cNvCxnSpPr>
            <a:cxnSpLocks/>
          </p:cNvCxnSpPr>
          <p:nvPr/>
        </p:nvCxnSpPr>
        <p:spPr>
          <a:xfrm flipV="1">
            <a:off x="5753252" y="2752725"/>
            <a:ext cx="1606854" cy="7638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8C11E45-FF51-4ED5-95C2-F85F3076472F}"/>
              </a:ext>
            </a:extLst>
          </p:cNvPr>
          <p:cNvCxnSpPr>
            <a:cxnSpLocks/>
          </p:cNvCxnSpPr>
          <p:nvPr/>
        </p:nvCxnSpPr>
        <p:spPr>
          <a:xfrm flipV="1">
            <a:off x="6883248" y="2752725"/>
            <a:ext cx="1691522" cy="7819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33E8B37-3881-4DE7-B25A-5BD857A86A1C}"/>
              </a:ext>
            </a:extLst>
          </p:cNvPr>
          <p:cNvCxnSpPr>
            <a:cxnSpLocks/>
          </p:cNvCxnSpPr>
          <p:nvPr/>
        </p:nvCxnSpPr>
        <p:spPr>
          <a:xfrm flipH="1" flipV="1">
            <a:off x="6286500" y="2771775"/>
            <a:ext cx="1761669" cy="75171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0E11229-4EEF-459F-8784-E3533DCFF4D4}"/>
              </a:ext>
            </a:extLst>
          </p:cNvPr>
          <p:cNvCxnSpPr>
            <a:cxnSpLocks/>
          </p:cNvCxnSpPr>
          <p:nvPr/>
        </p:nvCxnSpPr>
        <p:spPr>
          <a:xfrm flipV="1">
            <a:off x="7458075" y="5076825"/>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F9D23E8-6564-4397-AE9E-65C7344F7D6C}"/>
              </a:ext>
            </a:extLst>
          </p:cNvPr>
          <p:cNvCxnSpPr>
            <a:cxnSpLocks/>
          </p:cNvCxnSpPr>
          <p:nvPr/>
        </p:nvCxnSpPr>
        <p:spPr>
          <a:xfrm flipV="1">
            <a:off x="8610600" y="5048250"/>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F507ACE-DF03-45CD-9A1B-8A728B086E62}"/>
              </a:ext>
            </a:extLst>
          </p:cNvPr>
          <p:cNvCxnSpPr>
            <a:cxnSpLocks/>
          </p:cNvCxnSpPr>
          <p:nvPr/>
        </p:nvCxnSpPr>
        <p:spPr>
          <a:xfrm flipV="1">
            <a:off x="7458075" y="577215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3402CBF-F64D-4049-8C13-9CBC523B4B88}"/>
              </a:ext>
            </a:extLst>
          </p:cNvPr>
          <p:cNvCxnSpPr>
            <a:cxnSpLocks/>
          </p:cNvCxnSpPr>
          <p:nvPr/>
        </p:nvCxnSpPr>
        <p:spPr>
          <a:xfrm flipV="1">
            <a:off x="8677275" y="580072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CDBF0DB-D870-4D7E-BC8F-3891A4C31293}"/>
              </a:ext>
            </a:extLst>
          </p:cNvPr>
          <p:cNvSpPr txBox="1"/>
          <p:nvPr/>
        </p:nvSpPr>
        <p:spPr>
          <a:xfrm>
            <a:off x="6096000" y="11715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Outputs</a:t>
            </a:r>
          </a:p>
        </p:txBody>
      </p:sp>
      <p:sp>
        <p:nvSpPr>
          <p:cNvPr id="79" name="TextBox 78">
            <a:extLst>
              <a:ext uri="{FF2B5EF4-FFF2-40B4-BE49-F238E27FC236}">
                <a16:creationId xmlns:a16="http://schemas.microsoft.com/office/drawing/2014/main" id="{213AE4D3-F923-4B52-B7DA-E4BBB912ED63}"/>
              </a:ext>
            </a:extLst>
          </p:cNvPr>
          <p:cNvSpPr txBox="1"/>
          <p:nvPr/>
        </p:nvSpPr>
        <p:spPr>
          <a:xfrm>
            <a:off x="7305675" y="6115050"/>
            <a:ext cx="182396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X1               X2</a:t>
            </a:r>
          </a:p>
          <a:p>
            <a:r>
              <a:rPr lang="en-US" dirty="0"/>
              <a:t>        Inputs</a:t>
            </a:r>
          </a:p>
        </p:txBody>
      </p:sp>
      <p:sp>
        <p:nvSpPr>
          <p:cNvPr id="106" name="Oval 105">
            <a:extLst>
              <a:ext uri="{FF2B5EF4-FFF2-40B4-BE49-F238E27FC236}">
                <a16:creationId xmlns:a16="http://schemas.microsoft.com/office/drawing/2014/main" id="{D0B2E4AF-896E-4709-8E96-BA3E159C967A}"/>
              </a:ext>
            </a:extLst>
          </p:cNvPr>
          <p:cNvSpPr/>
          <p:nvPr/>
        </p:nvSpPr>
        <p:spPr>
          <a:xfrm>
            <a:off x="6429375" y="350520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501D8826-FF55-4455-B0AC-66F02CDC0F6D}"/>
              </a:ext>
            </a:extLst>
          </p:cNvPr>
          <p:cNvSpPr txBox="1"/>
          <p:nvPr/>
        </p:nvSpPr>
        <p:spPr>
          <a:xfrm>
            <a:off x="6419850" y="390525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08" name="Straight Arrow Connector 107">
            <a:extLst>
              <a:ext uri="{FF2B5EF4-FFF2-40B4-BE49-F238E27FC236}">
                <a16:creationId xmlns:a16="http://schemas.microsoft.com/office/drawing/2014/main" id="{0B636AE4-23C2-4D15-9E97-1B5E2070C14F}"/>
              </a:ext>
            </a:extLst>
          </p:cNvPr>
          <p:cNvCxnSpPr>
            <a:cxnSpLocks/>
          </p:cNvCxnSpPr>
          <p:nvPr/>
        </p:nvCxnSpPr>
        <p:spPr>
          <a:xfrm>
            <a:off x="6505575" y="390525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2073525-0717-4CD8-B3A1-D06C030C63BB}"/>
              </a:ext>
            </a:extLst>
          </p:cNvPr>
          <p:cNvCxnSpPr>
            <a:cxnSpLocks/>
          </p:cNvCxnSpPr>
          <p:nvPr/>
        </p:nvCxnSpPr>
        <p:spPr>
          <a:xfrm flipV="1">
            <a:off x="6829425" y="36766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89202BD-F8A8-43CA-AD43-F64E292116EF}"/>
              </a:ext>
            </a:extLst>
          </p:cNvPr>
          <p:cNvCxnSpPr>
            <a:cxnSpLocks/>
          </p:cNvCxnSpPr>
          <p:nvPr/>
        </p:nvCxnSpPr>
        <p:spPr>
          <a:xfrm flipV="1">
            <a:off x="6610350" y="37909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3DCC1F-BF68-4ACA-9E3C-56AA575AD133}"/>
              </a:ext>
            </a:extLst>
          </p:cNvPr>
          <p:cNvCxnSpPr>
            <a:cxnSpLocks/>
          </p:cNvCxnSpPr>
          <p:nvPr/>
        </p:nvCxnSpPr>
        <p:spPr>
          <a:xfrm>
            <a:off x="6829425" y="365760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DB6FDC3-F611-4B36-8A89-22D687C7AF98}"/>
              </a:ext>
            </a:extLst>
          </p:cNvPr>
          <p:cNvCxnSpPr>
            <a:cxnSpLocks/>
          </p:cNvCxnSpPr>
          <p:nvPr/>
        </p:nvCxnSpPr>
        <p:spPr>
          <a:xfrm flipH="1" flipV="1">
            <a:off x="5642434" y="4337289"/>
            <a:ext cx="364669" cy="65495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B0B7AC18-6CD4-48EA-AD81-DE0C67C64002}"/>
              </a:ext>
            </a:extLst>
          </p:cNvPr>
          <p:cNvSpPr/>
          <p:nvPr/>
        </p:nvSpPr>
        <p:spPr>
          <a:xfrm>
            <a:off x="7696200" y="35147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CBD4561-97F9-4B8D-A98A-1780DE7778D8}"/>
              </a:ext>
            </a:extLst>
          </p:cNvPr>
          <p:cNvSpPr txBox="1"/>
          <p:nvPr/>
        </p:nvSpPr>
        <p:spPr>
          <a:xfrm>
            <a:off x="7677150" y="391477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15" name="Straight Arrow Connector 114">
            <a:extLst>
              <a:ext uri="{FF2B5EF4-FFF2-40B4-BE49-F238E27FC236}">
                <a16:creationId xmlns:a16="http://schemas.microsoft.com/office/drawing/2014/main" id="{7E099A49-8303-432E-85A0-28E7973F01AB}"/>
              </a:ext>
            </a:extLst>
          </p:cNvPr>
          <p:cNvCxnSpPr>
            <a:cxnSpLocks/>
          </p:cNvCxnSpPr>
          <p:nvPr/>
        </p:nvCxnSpPr>
        <p:spPr>
          <a:xfrm>
            <a:off x="7762875" y="391477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A64B5B4-761F-459D-9E91-CD92F3B1F77B}"/>
              </a:ext>
            </a:extLst>
          </p:cNvPr>
          <p:cNvCxnSpPr>
            <a:cxnSpLocks/>
          </p:cNvCxnSpPr>
          <p:nvPr/>
        </p:nvCxnSpPr>
        <p:spPr>
          <a:xfrm flipV="1">
            <a:off x="8096250" y="36861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4F3AE56-04C3-46B8-A674-354FF2CEBCF2}"/>
              </a:ext>
            </a:extLst>
          </p:cNvPr>
          <p:cNvCxnSpPr>
            <a:cxnSpLocks/>
          </p:cNvCxnSpPr>
          <p:nvPr/>
        </p:nvCxnSpPr>
        <p:spPr>
          <a:xfrm flipV="1">
            <a:off x="7877175" y="37909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E5DB5AD-A9BF-47AF-9BAC-5A030D0CB069}"/>
              </a:ext>
            </a:extLst>
          </p:cNvPr>
          <p:cNvCxnSpPr>
            <a:cxnSpLocks/>
          </p:cNvCxnSpPr>
          <p:nvPr/>
        </p:nvCxnSpPr>
        <p:spPr>
          <a:xfrm>
            <a:off x="8096250" y="367665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CEC935D4-A37C-4DD3-81F8-FE43CC986793}"/>
              </a:ext>
            </a:extLst>
          </p:cNvPr>
          <p:cNvSpPr/>
          <p:nvPr/>
        </p:nvSpPr>
        <p:spPr>
          <a:xfrm>
            <a:off x="8924925" y="350520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D0010299-9CBE-441F-B0BF-1EC6E46B4293}"/>
              </a:ext>
            </a:extLst>
          </p:cNvPr>
          <p:cNvSpPr txBox="1"/>
          <p:nvPr/>
        </p:nvSpPr>
        <p:spPr>
          <a:xfrm>
            <a:off x="8924925" y="390525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21" name="Straight Arrow Connector 120">
            <a:extLst>
              <a:ext uri="{FF2B5EF4-FFF2-40B4-BE49-F238E27FC236}">
                <a16:creationId xmlns:a16="http://schemas.microsoft.com/office/drawing/2014/main" id="{B7DADC29-7220-4882-9F10-9DF2DDF13F16}"/>
              </a:ext>
            </a:extLst>
          </p:cNvPr>
          <p:cNvCxnSpPr>
            <a:cxnSpLocks/>
          </p:cNvCxnSpPr>
          <p:nvPr/>
        </p:nvCxnSpPr>
        <p:spPr>
          <a:xfrm>
            <a:off x="8991600" y="390525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C0AA53B8-4893-4D53-BC1F-C442C2975C87}"/>
              </a:ext>
            </a:extLst>
          </p:cNvPr>
          <p:cNvCxnSpPr>
            <a:cxnSpLocks/>
          </p:cNvCxnSpPr>
          <p:nvPr/>
        </p:nvCxnSpPr>
        <p:spPr>
          <a:xfrm flipV="1">
            <a:off x="9315450" y="36766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7ED7A51-7B0C-4EF2-A013-438921AFA48D}"/>
              </a:ext>
            </a:extLst>
          </p:cNvPr>
          <p:cNvCxnSpPr>
            <a:cxnSpLocks/>
          </p:cNvCxnSpPr>
          <p:nvPr/>
        </p:nvCxnSpPr>
        <p:spPr>
          <a:xfrm flipV="1">
            <a:off x="9105900" y="37909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4BE2063-F011-410E-85F8-2250FA627C77}"/>
              </a:ext>
            </a:extLst>
          </p:cNvPr>
          <p:cNvCxnSpPr>
            <a:cxnSpLocks/>
          </p:cNvCxnSpPr>
          <p:nvPr/>
        </p:nvCxnSpPr>
        <p:spPr>
          <a:xfrm>
            <a:off x="9315450" y="367665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6393EE1-B925-4490-A6AC-BE3A698D3720}"/>
              </a:ext>
            </a:extLst>
          </p:cNvPr>
          <p:cNvCxnSpPr>
            <a:cxnSpLocks/>
          </p:cNvCxnSpPr>
          <p:nvPr/>
        </p:nvCxnSpPr>
        <p:spPr>
          <a:xfrm flipV="1">
            <a:off x="7501921" y="4276725"/>
            <a:ext cx="633187" cy="69124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4AB0B31-0456-477A-8A9C-78AFE4FDB07E}"/>
              </a:ext>
            </a:extLst>
          </p:cNvPr>
          <p:cNvCxnSpPr>
            <a:cxnSpLocks/>
          </p:cNvCxnSpPr>
          <p:nvPr/>
        </p:nvCxnSpPr>
        <p:spPr>
          <a:xfrm flipV="1">
            <a:off x="8668355" y="4238625"/>
            <a:ext cx="657378" cy="72752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EB542AB-9B9D-4113-87A8-7E39F2E4F1E0}"/>
              </a:ext>
            </a:extLst>
          </p:cNvPr>
          <p:cNvCxnSpPr>
            <a:cxnSpLocks/>
          </p:cNvCxnSpPr>
          <p:nvPr/>
        </p:nvCxnSpPr>
        <p:spPr>
          <a:xfrm flipH="1" flipV="1">
            <a:off x="5783351" y="4228647"/>
            <a:ext cx="1580239" cy="769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5655D97-016C-40E3-974B-B8CFF651C18A}"/>
              </a:ext>
            </a:extLst>
          </p:cNvPr>
          <p:cNvCxnSpPr>
            <a:cxnSpLocks/>
          </p:cNvCxnSpPr>
          <p:nvPr/>
        </p:nvCxnSpPr>
        <p:spPr>
          <a:xfrm flipV="1">
            <a:off x="7525355" y="4305300"/>
            <a:ext cx="1806426" cy="703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6F8ECA0B-A597-4BD9-88FA-BE40C5C75E27}"/>
              </a:ext>
            </a:extLst>
          </p:cNvPr>
          <p:cNvCxnSpPr>
            <a:cxnSpLocks/>
          </p:cNvCxnSpPr>
          <p:nvPr/>
        </p:nvCxnSpPr>
        <p:spPr>
          <a:xfrm flipV="1">
            <a:off x="6153906" y="4305300"/>
            <a:ext cx="1872950" cy="68519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EA72D5B-610A-4584-9335-BAFA37EEA38C}"/>
              </a:ext>
            </a:extLst>
          </p:cNvPr>
          <p:cNvCxnSpPr>
            <a:cxnSpLocks/>
          </p:cNvCxnSpPr>
          <p:nvPr/>
        </p:nvCxnSpPr>
        <p:spPr>
          <a:xfrm flipV="1">
            <a:off x="6235698" y="4305605"/>
            <a:ext cx="2919187" cy="7033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4AF52426-577E-43C9-B5D7-DAE9B8613ACF}"/>
              </a:ext>
            </a:extLst>
          </p:cNvPr>
          <p:cNvCxnSpPr>
            <a:cxnSpLocks/>
          </p:cNvCxnSpPr>
          <p:nvPr/>
        </p:nvCxnSpPr>
        <p:spPr>
          <a:xfrm flipH="1" flipV="1">
            <a:off x="6953250" y="4324350"/>
            <a:ext cx="1598382" cy="642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9D66A434-D83D-4318-BD5B-B81165FF99FF}"/>
              </a:ext>
            </a:extLst>
          </p:cNvPr>
          <p:cNvSpPr/>
          <p:nvPr/>
        </p:nvSpPr>
        <p:spPr>
          <a:xfrm>
            <a:off x="5191125" y="35147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D558C424-A997-4B85-8F54-B236EFF885C1}"/>
              </a:ext>
            </a:extLst>
          </p:cNvPr>
          <p:cNvSpPr txBox="1"/>
          <p:nvPr/>
        </p:nvSpPr>
        <p:spPr>
          <a:xfrm>
            <a:off x="5191125" y="391477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34" name="Straight Arrow Connector 133">
            <a:extLst>
              <a:ext uri="{FF2B5EF4-FFF2-40B4-BE49-F238E27FC236}">
                <a16:creationId xmlns:a16="http://schemas.microsoft.com/office/drawing/2014/main" id="{ADD9C918-479B-4AF7-94F1-FD64C955D717}"/>
              </a:ext>
            </a:extLst>
          </p:cNvPr>
          <p:cNvCxnSpPr>
            <a:cxnSpLocks/>
          </p:cNvCxnSpPr>
          <p:nvPr/>
        </p:nvCxnSpPr>
        <p:spPr>
          <a:xfrm>
            <a:off x="5267325" y="391477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FDCFB7B-3C2C-47C1-A99F-B5BF78E12A18}"/>
              </a:ext>
            </a:extLst>
          </p:cNvPr>
          <p:cNvCxnSpPr>
            <a:cxnSpLocks/>
          </p:cNvCxnSpPr>
          <p:nvPr/>
        </p:nvCxnSpPr>
        <p:spPr>
          <a:xfrm flipV="1">
            <a:off x="5581650" y="36861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2B3DC28-2EEE-4CC1-8AAF-7C303CDEFB3C}"/>
              </a:ext>
            </a:extLst>
          </p:cNvPr>
          <p:cNvCxnSpPr>
            <a:cxnSpLocks/>
          </p:cNvCxnSpPr>
          <p:nvPr/>
        </p:nvCxnSpPr>
        <p:spPr>
          <a:xfrm flipV="1">
            <a:off x="5372100" y="380047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B0B00BD-CBEB-4B8F-9473-EAA7A472E218}"/>
              </a:ext>
            </a:extLst>
          </p:cNvPr>
          <p:cNvCxnSpPr>
            <a:cxnSpLocks/>
          </p:cNvCxnSpPr>
          <p:nvPr/>
        </p:nvCxnSpPr>
        <p:spPr>
          <a:xfrm>
            <a:off x="5581650" y="36671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60E0D449-3378-43C4-8090-E2D5084395BD}"/>
              </a:ext>
            </a:extLst>
          </p:cNvPr>
          <p:cNvSpPr/>
          <p:nvPr/>
        </p:nvSpPr>
        <p:spPr>
          <a:xfrm>
            <a:off x="3981450" y="3467856"/>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cxnSp>
        <p:nvCxnSpPr>
          <p:cNvPr id="139" name="Straight Arrow Connector 138">
            <a:extLst>
              <a:ext uri="{FF2B5EF4-FFF2-40B4-BE49-F238E27FC236}">
                <a16:creationId xmlns:a16="http://schemas.microsoft.com/office/drawing/2014/main" id="{9515062F-4EB6-4F61-B617-685008063B40}"/>
              </a:ext>
            </a:extLst>
          </p:cNvPr>
          <p:cNvCxnSpPr>
            <a:cxnSpLocks/>
          </p:cNvCxnSpPr>
          <p:nvPr/>
        </p:nvCxnSpPr>
        <p:spPr>
          <a:xfrm flipV="1">
            <a:off x="5847567" y="2710543"/>
            <a:ext cx="2677282" cy="87266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6F6EEF6-1E55-4F68-950F-AD0324032455}"/>
              </a:ext>
            </a:extLst>
          </p:cNvPr>
          <p:cNvCxnSpPr>
            <a:cxnSpLocks/>
          </p:cNvCxnSpPr>
          <p:nvPr/>
        </p:nvCxnSpPr>
        <p:spPr>
          <a:xfrm flipV="1">
            <a:off x="4605379" y="2689526"/>
            <a:ext cx="1316568" cy="8363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B9D4D58-9B92-4474-ADE5-5DEE06BBEBAD}"/>
              </a:ext>
            </a:extLst>
          </p:cNvPr>
          <p:cNvCxnSpPr>
            <a:cxnSpLocks/>
          </p:cNvCxnSpPr>
          <p:nvPr/>
        </p:nvCxnSpPr>
        <p:spPr>
          <a:xfrm flipV="1">
            <a:off x="4614333" y="2745619"/>
            <a:ext cx="2610758" cy="77590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EA4944C-FFC5-497E-9E57-DDEB51DF30C8}"/>
              </a:ext>
            </a:extLst>
          </p:cNvPr>
          <p:cNvCxnSpPr>
            <a:cxnSpLocks/>
          </p:cNvCxnSpPr>
          <p:nvPr/>
        </p:nvCxnSpPr>
        <p:spPr>
          <a:xfrm flipV="1">
            <a:off x="4638524" y="2691191"/>
            <a:ext cx="3783996" cy="84847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FA60086-7333-4DCB-8FD5-5128F7C86EA2}"/>
              </a:ext>
            </a:extLst>
          </p:cNvPr>
          <p:cNvCxnSpPr>
            <a:cxnSpLocks/>
          </p:cNvCxnSpPr>
          <p:nvPr/>
        </p:nvCxnSpPr>
        <p:spPr>
          <a:xfrm flipH="1" flipV="1">
            <a:off x="7503316" y="2740673"/>
            <a:ext cx="558191" cy="7819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E91C9574-A0F5-4B32-AA01-D1B95BC206E5}"/>
              </a:ext>
            </a:extLst>
          </p:cNvPr>
          <p:cNvCxnSpPr>
            <a:cxnSpLocks/>
          </p:cNvCxnSpPr>
          <p:nvPr/>
        </p:nvCxnSpPr>
        <p:spPr>
          <a:xfrm flipH="1" flipV="1">
            <a:off x="7542680" y="2719884"/>
            <a:ext cx="1640716" cy="8363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60C2AB8-BF20-4EB2-B3B4-25198681C4DB}"/>
              </a:ext>
            </a:extLst>
          </p:cNvPr>
          <p:cNvCxnSpPr>
            <a:cxnSpLocks/>
          </p:cNvCxnSpPr>
          <p:nvPr/>
        </p:nvCxnSpPr>
        <p:spPr>
          <a:xfrm flipH="1" flipV="1">
            <a:off x="6306378" y="2699446"/>
            <a:ext cx="2898621" cy="81824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EEE26BC-9C29-4925-8C6B-9074631E2B48}"/>
              </a:ext>
            </a:extLst>
          </p:cNvPr>
          <p:cNvCxnSpPr>
            <a:cxnSpLocks/>
          </p:cNvCxnSpPr>
          <p:nvPr/>
        </p:nvCxnSpPr>
        <p:spPr>
          <a:xfrm flipH="1" flipV="1">
            <a:off x="8190022" y="4297892"/>
            <a:ext cx="419097" cy="642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6C7CCF8-573B-4FBC-859F-EF52A09F7EFD}"/>
              </a:ext>
            </a:extLst>
          </p:cNvPr>
          <p:cNvCxnSpPr>
            <a:cxnSpLocks/>
          </p:cNvCxnSpPr>
          <p:nvPr/>
        </p:nvCxnSpPr>
        <p:spPr>
          <a:xfrm flipH="1" flipV="1">
            <a:off x="5655732" y="4291932"/>
            <a:ext cx="2711143" cy="7396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831D764-BCCD-4F32-ADFD-B194A09A476B}"/>
              </a:ext>
            </a:extLst>
          </p:cNvPr>
          <p:cNvCxnSpPr>
            <a:cxnSpLocks/>
          </p:cNvCxnSpPr>
          <p:nvPr/>
        </p:nvCxnSpPr>
        <p:spPr>
          <a:xfrm flipH="1" flipV="1">
            <a:off x="6890160" y="4323851"/>
            <a:ext cx="570288" cy="6791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FE241C5-A797-47BF-83A2-F18A0DC72066}"/>
              </a:ext>
            </a:extLst>
          </p:cNvPr>
          <p:cNvCxnSpPr>
            <a:cxnSpLocks/>
          </p:cNvCxnSpPr>
          <p:nvPr/>
        </p:nvCxnSpPr>
        <p:spPr>
          <a:xfrm flipV="1">
            <a:off x="6140145" y="4287762"/>
            <a:ext cx="657378" cy="6791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F41DD1-D60D-41BE-B83E-736DBA86EE57}"/>
              </a:ext>
            </a:extLst>
          </p:cNvPr>
          <p:cNvSpPr txBox="1"/>
          <p:nvPr/>
        </p:nvSpPr>
        <p:spPr>
          <a:xfrm>
            <a:off x="9023865" y="360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Hidden</a:t>
            </a:r>
          </a:p>
          <a:p>
            <a:pPr algn="ctr"/>
            <a:r>
              <a:rPr lang="en-US" dirty="0"/>
              <a:t>Layer</a:t>
            </a:r>
          </a:p>
        </p:txBody>
      </p:sp>
    </p:spTree>
    <p:extLst>
      <p:ext uri="{BB962C8B-B14F-4D97-AF65-F5344CB8AC3E}">
        <p14:creationId xmlns:p14="http://schemas.microsoft.com/office/powerpoint/2010/main" val="83110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867A-CA51-4AFA-B0B4-A5001A6DED57}"/>
              </a:ext>
            </a:extLst>
          </p:cNvPr>
          <p:cNvSpPr>
            <a:spLocks noGrp="1"/>
          </p:cNvSpPr>
          <p:nvPr>
            <p:ph type="title"/>
          </p:nvPr>
        </p:nvSpPr>
        <p:spPr/>
        <p:txBody>
          <a:bodyPr/>
          <a:lstStyle/>
          <a:p>
            <a:r>
              <a:rPr lang="en-US" dirty="0"/>
              <a:t>DNN: Deep neural network</a:t>
            </a:r>
          </a:p>
        </p:txBody>
      </p:sp>
      <p:sp>
        <p:nvSpPr>
          <p:cNvPr id="3" name="Content Placeholder 2">
            <a:extLst>
              <a:ext uri="{FF2B5EF4-FFF2-40B4-BE49-F238E27FC236}">
                <a16:creationId xmlns:a16="http://schemas.microsoft.com/office/drawing/2014/main" id="{21F8B408-97EB-4C7B-89D1-DBC8C8BD7557}"/>
              </a:ext>
            </a:extLst>
          </p:cNvPr>
          <p:cNvSpPr>
            <a:spLocks noGrp="1"/>
          </p:cNvSpPr>
          <p:nvPr>
            <p:ph idx="1"/>
          </p:nvPr>
        </p:nvSpPr>
        <p:spPr>
          <a:xfrm>
            <a:off x="1141413" y="2249488"/>
            <a:ext cx="4578029" cy="3541712"/>
          </a:xfrm>
        </p:spPr>
        <p:txBody>
          <a:bodyPr vert="horz" lIns="91440" tIns="45720" rIns="91440" bIns="45720" rtlCol="0" anchor="t">
            <a:normAutofit/>
          </a:bodyPr>
          <a:lstStyle/>
          <a:p>
            <a:r>
              <a:rPr lang="en-US" dirty="0"/>
              <a:t>An ANN (Artificial Neural Network) having two or more hidden layers, is known as a deep neural network.</a:t>
            </a:r>
          </a:p>
        </p:txBody>
      </p:sp>
      <p:sp>
        <p:nvSpPr>
          <p:cNvPr id="6" name="Rectangle 5">
            <a:extLst>
              <a:ext uri="{FF2B5EF4-FFF2-40B4-BE49-F238E27FC236}">
                <a16:creationId xmlns:a16="http://schemas.microsoft.com/office/drawing/2014/main" id="{46A5FC00-774F-43D6-AFB9-753251F4EC36}"/>
              </a:ext>
            </a:extLst>
          </p:cNvPr>
          <p:cNvSpPr/>
          <p:nvPr/>
        </p:nvSpPr>
        <p:spPr>
          <a:xfrm>
            <a:off x="6041836" y="2249488"/>
            <a:ext cx="5243513" cy="66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p:txBody>
      </p:sp>
      <p:sp>
        <p:nvSpPr>
          <p:cNvPr id="7" name="Rectangle 6">
            <a:extLst>
              <a:ext uri="{FF2B5EF4-FFF2-40B4-BE49-F238E27FC236}">
                <a16:creationId xmlns:a16="http://schemas.microsoft.com/office/drawing/2014/main" id="{03E1C31E-1D2C-4DD9-999A-423BC68D78FD}"/>
              </a:ext>
            </a:extLst>
          </p:cNvPr>
          <p:cNvSpPr/>
          <p:nvPr/>
        </p:nvSpPr>
        <p:spPr>
          <a:xfrm>
            <a:off x="6041837" y="3287395"/>
            <a:ext cx="5243513" cy="66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Layer</a:t>
            </a:r>
          </a:p>
        </p:txBody>
      </p:sp>
      <p:sp>
        <p:nvSpPr>
          <p:cNvPr id="8" name="Rectangle 7">
            <a:extLst>
              <a:ext uri="{FF2B5EF4-FFF2-40B4-BE49-F238E27FC236}">
                <a16:creationId xmlns:a16="http://schemas.microsoft.com/office/drawing/2014/main" id="{7A7B4CA5-A3DA-42CF-AD84-2237A3D9D420}"/>
              </a:ext>
            </a:extLst>
          </p:cNvPr>
          <p:cNvSpPr/>
          <p:nvPr/>
        </p:nvSpPr>
        <p:spPr>
          <a:xfrm>
            <a:off x="6222902" y="3748405"/>
            <a:ext cx="5243513" cy="66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Layer</a:t>
            </a:r>
          </a:p>
        </p:txBody>
      </p:sp>
      <p:sp>
        <p:nvSpPr>
          <p:cNvPr id="9" name="Rectangle 8">
            <a:extLst>
              <a:ext uri="{FF2B5EF4-FFF2-40B4-BE49-F238E27FC236}">
                <a16:creationId xmlns:a16="http://schemas.microsoft.com/office/drawing/2014/main" id="{1DD67A38-9AC3-4569-B390-CFD2E5D3C715}"/>
              </a:ext>
            </a:extLst>
          </p:cNvPr>
          <p:cNvSpPr/>
          <p:nvPr/>
        </p:nvSpPr>
        <p:spPr>
          <a:xfrm>
            <a:off x="6146664" y="5407025"/>
            <a:ext cx="5243513" cy="66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10" name="Rectangle 9">
            <a:extLst>
              <a:ext uri="{FF2B5EF4-FFF2-40B4-BE49-F238E27FC236}">
                <a16:creationId xmlns:a16="http://schemas.microsoft.com/office/drawing/2014/main" id="{AA8670CC-9818-4B9C-A3BA-FB7CA50DFBCF}"/>
              </a:ext>
            </a:extLst>
          </p:cNvPr>
          <p:cNvSpPr/>
          <p:nvPr/>
        </p:nvSpPr>
        <p:spPr>
          <a:xfrm>
            <a:off x="6461145" y="4286250"/>
            <a:ext cx="5243513" cy="66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Layer...</a:t>
            </a:r>
          </a:p>
        </p:txBody>
      </p:sp>
      <p:cxnSp>
        <p:nvCxnSpPr>
          <p:cNvPr id="12" name="Straight Arrow Connector 11">
            <a:extLst>
              <a:ext uri="{FF2B5EF4-FFF2-40B4-BE49-F238E27FC236}">
                <a16:creationId xmlns:a16="http://schemas.microsoft.com/office/drawing/2014/main" id="{32CF1A27-C03B-42E0-AE20-62B0A5305CC2}"/>
              </a:ext>
            </a:extLst>
          </p:cNvPr>
          <p:cNvCxnSpPr>
            <a:cxnSpLocks/>
          </p:cNvCxnSpPr>
          <p:nvPr/>
        </p:nvCxnSpPr>
        <p:spPr>
          <a:xfrm flipV="1">
            <a:off x="8900362" y="4819650"/>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9708F4-4406-4379-B16C-3EBB31503E00}"/>
              </a:ext>
            </a:extLst>
          </p:cNvPr>
          <p:cNvCxnSpPr>
            <a:cxnSpLocks/>
          </p:cNvCxnSpPr>
          <p:nvPr/>
        </p:nvCxnSpPr>
        <p:spPr>
          <a:xfrm flipV="1">
            <a:off x="8693830" y="2733675"/>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8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3E57-AC30-402B-91ED-3DC9ABAAEC3C}"/>
              </a:ext>
            </a:extLst>
          </p:cNvPr>
          <p:cNvSpPr>
            <a:spLocks noGrp="1"/>
          </p:cNvSpPr>
          <p:nvPr>
            <p:ph type="title"/>
          </p:nvPr>
        </p:nvSpPr>
        <p:spPr/>
        <p:txBody>
          <a:bodyPr/>
          <a:lstStyle/>
          <a:p>
            <a:r>
              <a:rPr lang="en-US" dirty="0"/>
              <a:t>Backpropagation breakthrough</a:t>
            </a:r>
          </a:p>
        </p:txBody>
      </p:sp>
      <p:sp>
        <p:nvSpPr>
          <p:cNvPr id="3" name="Content Placeholder 2">
            <a:extLst>
              <a:ext uri="{FF2B5EF4-FFF2-40B4-BE49-F238E27FC236}">
                <a16:creationId xmlns:a16="http://schemas.microsoft.com/office/drawing/2014/main" id="{3DBF6055-5EBD-4B0F-BF8C-7C26AE8A4618}"/>
              </a:ext>
            </a:extLst>
          </p:cNvPr>
          <p:cNvSpPr>
            <a:spLocks noGrp="1"/>
          </p:cNvSpPr>
          <p:nvPr>
            <p:ph idx="1"/>
          </p:nvPr>
        </p:nvSpPr>
        <p:spPr/>
        <p:txBody>
          <a:bodyPr vert="horz" lIns="91440" tIns="45720" rIns="91440" bIns="45720" rtlCol="0" anchor="t">
            <a:normAutofit/>
          </a:bodyPr>
          <a:lstStyle/>
          <a:p>
            <a:r>
              <a:rPr lang="en-US" dirty="0"/>
              <a:t>Multi-Layer Perceptron training confounded researchers for many years without much success.</a:t>
            </a:r>
          </a:p>
          <a:p>
            <a:r>
              <a:rPr lang="en-US" dirty="0"/>
              <a:t>In 1986, D.E. </a:t>
            </a:r>
            <a:r>
              <a:rPr lang="en-US" dirty="0" err="1"/>
              <a:t>Rumelhart</a:t>
            </a:r>
            <a:r>
              <a:rPr lang="en-US" dirty="0"/>
              <a:t> published a groundbreaking article introducing the </a:t>
            </a:r>
            <a:r>
              <a:rPr lang="en-US" i="1" dirty="0"/>
              <a:t>backpropagation</a:t>
            </a:r>
            <a:r>
              <a:rPr lang="en-US" dirty="0"/>
              <a:t> training model algorithm.</a:t>
            </a:r>
          </a:p>
          <a:p>
            <a:r>
              <a:rPr lang="en-US" dirty="0"/>
              <a:t>Essentially we know this today as "Gradient Descent utilizing reverse-mode </a:t>
            </a:r>
            <a:r>
              <a:rPr lang="en-US" dirty="0" err="1"/>
              <a:t>autodiff</a:t>
            </a:r>
            <a:r>
              <a:rPr lang="en-US" dirty="0"/>
              <a:t>".</a:t>
            </a:r>
          </a:p>
        </p:txBody>
      </p:sp>
    </p:spTree>
    <p:extLst>
      <p:ext uri="{BB962C8B-B14F-4D97-AF65-F5344CB8AC3E}">
        <p14:creationId xmlns:p14="http://schemas.microsoft.com/office/powerpoint/2010/main" val="97079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E645-7F34-4F88-9885-52E79B151E35}"/>
              </a:ext>
            </a:extLst>
          </p:cNvPr>
          <p:cNvSpPr>
            <a:spLocks noGrp="1"/>
          </p:cNvSpPr>
          <p:nvPr>
            <p:ph type="title"/>
          </p:nvPr>
        </p:nvSpPr>
        <p:spPr/>
        <p:txBody>
          <a:bodyPr/>
          <a:lstStyle/>
          <a:p>
            <a:r>
              <a:rPr lang="en-US" dirty="0"/>
              <a:t>Backpropagation explained</a:t>
            </a:r>
          </a:p>
        </p:txBody>
      </p:sp>
      <p:sp>
        <p:nvSpPr>
          <p:cNvPr id="3" name="Content Placeholder 2">
            <a:extLst>
              <a:ext uri="{FF2B5EF4-FFF2-40B4-BE49-F238E27FC236}">
                <a16:creationId xmlns:a16="http://schemas.microsoft.com/office/drawing/2014/main" id="{F6BEF890-3396-4F11-8CD3-46919829CF2E}"/>
              </a:ext>
            </a:extLst>
          </p:cNvPr>
          <p:cNvSpPr>
            <a:spLocks noGrp="1"/>
          </p:cNvSpPr>
          <p:nvPr>
            <p:ph idx="1"/>
          </p:nvPr>
        </p:nvSpPr>
        <p:spPr/>
        <p:txBody>
          <a:bodyPr vert="horz" lIns="91440" tIns="45720" rIns="91440" bIns="45720" rtlCol="0" anchor="t">
            <a:normAutofit/>
          </a:bodyPr>
          <a:lstStyle/>
          <a:p>
            <a:r>
              <a:rPr lang="en-US" dirty="0"/>
              <a:t>"For each training instance the backpropagation algorithm makes a prediction (forward pass), measures the error, then goes through each layer in reverse to measure the error contribution from each connection (reverse pass), and finally slightly tweaks the connection weights to reduce the error (Gradient Descent)"*</a:t>
            </a:r>
          </a:p>
        </p:txBody>
      </p:sp>
      <p:sp>
        <p:nvSpPr>
          <p:cNvPr id="4" name="TextBox 3">
            <a:extLst>
              <a:ext uri="{FF2B5EF4-FFF2-40B4-BE49-F238E27FC236}">
                <a16:creationId xmlns:a16="http://schemas.microsoft.com/office/drawing/2014/main" id="{3714172D-297F-42BC-B50E-5869BA4496E2}"/>
              </a:ext>
            </a:extLst>
          </p:cNvPr>
          <p:cNvSpPr txBox="1"/>
          <p:nvPr/>
        </p:nvSpPr>
        <p:spPr>
          <a:xfrm>
            <a:off x="1876425" y="5886450"/>
            <a:ext cx="9855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Hands-On Machine Learning with </a:t>
            </a:r>
            <a:r>
              <a:rPr lang="en-US" dirty="0" err="1"/>
              <a:t>Scikit</a:t>
            </a:r>
            <a:r>
              <a:rPr lang="en-US" dirty="0"/>
              <a:t>-Learn &amp; </a:t>
            </a:r>
            <a:r>
              <a:rPr lang="en-US" dirty="0" err="1"/>
              <a:t>TensorFlow</a:t>
            </a:r>
            <a:r>
              <a:rPr lang="en-US" dirty="0"/>
              <a:t>, </a:t>
            </a:r>
            <a:r>
              <a:rPr lang="en-US" dirty="0" err="1"/>
              <a:t>Aurelien</a:t>
            </a:r>
            <a:r>
              <a:rPr lang="en-US" dirty="0"/>
              <a:t> Geron, O'Reilly Publishing</a:t>
            </a:r>
          </a:p>
        </p:txBody>
      </p:sp>
    </p:spTree>
    <p:extLst>
      <p:ext uri="{BB962C8B-B14F-4D97-AF65-F5344CB8AC3E}">
        <p14:creationId xmlns:p14="http://schemas.microsoft.com/office/powerpoint/2010/main" val="311618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233E-C055-4D2F-BCDA-41B1191B0157}"/>
              </a:ext>
            </a:extLst>
          </p:cNvPr>
          <p:cNvSpPr>
            <a:spLocks noGrp="1"/>
          </p:cNvSpPr>
          <p:nvPr>
            <p:ph type="title"/>
          </p:nvPr>
        </p:nvSpPr>
        <p:spPr/>
        <p:txBody>
          <a:bodyPr/>
          <a:lstStyle/>
          <a:p>
            <a:r>
              <a:rPr lang="en-US" dirty="0"/>
              <a:t>Longer explanation</a:t>
            </a:r>
          </a:p>
        </p:txBody>
      </p:sp>
      <p:sp>
        <p:nvSpPr>
          <p:cNvPr id="3" name="Content Placeholder 2">
            <a:extLst>
              <a:ext uri="{FF2B5EF4-FFF2-40B4-BE49-F238E27FC236}">
                <a16:creationId xmlns:a16="http://schemas.microsoft.com/office/drawing/2014/main" id="{858E042C-13B4-4F33-AFD0-7E9F527F5BDD}"/>
              </a:ext>
            </a:extLst>
          </p:cNvPr>
          <p:cNvSpPr>
            <a:spLocks noGrp="1"/>
          </p:cNvSpPr>
          <p:nvPr>
            <p:ph idx="1"/>
          </p:nvPr>
        </p:nvSpPr>
        <p:spPr/>
        <p:txBody>
          <a:bodyPr vert="horz" lIns="91440" tIns="45720" rIns="91440" bIns="45720" rtlCol="0" anchor="t">
            <a:normAutofit/>
          </a:bodyPr>
          <a:lstStyle/>
          <a:p>
            <a:r>
              <a:rPr lang="en-US" dirty="0"/>
              <a:t>The forward and reverse passes of backpropagation simply perform reverse-mode </a:t>
            </a:r>
            <a:r>
              <a:rPr lang="en-US" dirty="0" err="1"/>
              <a:t>autodiff</a:t>
            </a:r>
            <a:r>
              <a:rPr lang="en-US" dirty="0"/>
              <a:t>.</a:t>
            </a:r>
          </a:p>
        </p:txBody>
      </p:sp>
      <p:pic>
        <p:nvPicPr>
          <p:cNvPr id="4" name="Picture 4">
            <a:extLst>
              <a:ext uri="{FF2B5EF4-FFF2-40B4-BE49-F238E27FC236}">
                <a16:creationId xmlns:a16="http://schemas.microsoft.com/office/drawing/2014/main" id="{72D06494-31F7-4FAC-BE02-9D8E34331FD3}"/>
              </a:ext>
            </a:extLst>
          </p:cNvPr>
          <p:cNvPicPr>
            <a:picLocks noChangeAspect="1"/>
          </p:cNvPicPr>
          <p:nvPr/>
        </p:nvPicPr>
        <p:blipFill>
          <a:blip r:embed="rId2"/>
          <a:stretch>
            <a:fillRect/>
          </a:stretch>
        </p:blipFill>
        <p:spPr>
          <a:xfrm>
            <a:off x="2125663" y="3381375"/>
            <a:ext cx="3819062" cy="2689015"/>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B7A54D83-8FF3-4297-9B65-A7E77FCFF337}"/>
              </a:ext>
            </a:extLst>
          </p:cNvPr>
          <p:cNvPicPr>
            <a:picLocks noChangeAspect="1"/>
          </p:cNvPicPr>
          <p:nvPr/>
        </p:nvPicPr>
        <p:blipFill>
          <a:blip r:embed="rId3"/>
          <a:stretch>
            <a:fillRect/>
          </a:stretch>
        </p:blipFill>
        <p:spPr>
          <a:xfrm>
            <a:off x="6461125" y="3381375"/>
            <a:ext cx="3846191" cy="2662792"/>
          </a:xfrm>
          <a:prstGeom prst="rect">
            <a:avLst/>
          </a:prstGeom>
        </p:spPr>
      </p:pic>
      <p:sp>
        <p:nvSpPr>
          <p:cNvPr id="8" name="TextBox 7">
            <a:extLst>
              <a:ext uri="{FF2B5EF4-FFF2-40B4-BE49-F238E27FC236}">
                <a16:creationId xmlns:a16="http://schemas.microsoft.com/office/drawing/2014/main" id="{909B2F95-6778-4EFC-8F62-FF131E5B7BE4}"/>
              </a:ext>
            </a:extLst>
          </p:cNvPr>
          <p:cNvSpPr txBox="1"/>
          <p:nvPr/>
        </p:nvSpPr>
        <p:spPr>
          <a:xfrm>
            <a:off x="2525713" y="6105525"/>
            <a:ext cx="7496054"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Forward Pass                                                   Reverse Pass</a:t>
            </a:r>
          </a:p>
        </p:txBody>
      </p:sp>
    </p:spTree>
    <p:extLst>
      <p:ext uri="{BB962C8B-B14F-4D97-AF65-F5344CB8AC3E}">
        <p14:creationId xmlns:p14="http://schemas.microsoft.com/office/powerpoint/2010/main" val="204896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D01E-3953-4BD4-81C3-FBE9AFA9A133}"/>
              </a:ext>
            </a:extLst>
          </p:cNvPr>
          <p:cNvSpPr>
            <a:spLocks noGrp="1"/>
          </p:cNvSpPr>
          <p:nvPr>
            <p:ph type="title"/>
          </p:nvPr>
        </p:nvSpPr>
        <p:spPr/>
        <p:txBody>
          <a:bodyPr/>
          <a:lstStyle/>
          <a:p>
            <a:r>
              <a:rPr lang="en-US" dirty="0"/>
              <a:t>For backpropagation to work...</a:t>
            </a:r>
          </a:p>
        </p:txBody>
      </p:sp>
      <p:sp>
        <p:nvSpPr>
          <p:cNvPr id="3" name="Content Placeholder 2">
            <a:extLst>
              <a:ext uri="{FF2B5EF4-FFF2-40B4-BE49-F238E27FC236}">
                <a16:creationId xmlns:a16="http://schemas.microsoft.com/office/drawing/2014/main" id="{DD8CBB29-D15A-456F-8519-211AF8B14B86}"/>
              </a:ext>
            </a:extLst>
          </p:cNvPr>
          <p:cNvSpPr>
            <a:spLocks noGrp="1"/>
          </p:cNvSpPr>
          <p:nvPr>
            <p:ph idx="1"/>
          </p:nvPr>
        </p:nvSpPr>
        <p:spPr>
          <a:xfrm>
            <a:off x="1141413" y="2249488"/>
            <a:ext cx="6325810" cy="3541712"/>
          </a:xfrm>
        </p:spPr>
        <p:txBody>
          <a:bodyPr vert="horz" lIns="91440" tIns="45720" rIns="91440" bIns="45720" rtlCol="0" anchor="t">
            <a:normAutofit fontScale="85000" lnSpcReduction="10000"/>
          </a:bodyPr>
          <a:lstStyle/>
          <a:p>
            <a:r>
              <a:rPr lang="en-US" dirty="0"/>
              <a:t>The MLP architecture utilized a step function as the activation function.</a:t>
            </a:r>
          </a:p>
          <a:p>
            <a:r>
              <a:rPr lang="en-US" dirty="0"/>
              <a:t>The step function only contains flat segments- there is NO gradient to work with. (Gradient Descent cannot move on a flat surface).</a:t>
            </a:r>
          </a:p>
          <a:p>
            <a:r>
              <a:rPr lang="en-US" dirty="0"/>
              <a:t>The replacement with a logistic function (Sigmoid Curve or equivalent) which has a well-defined nonzero derivative everywhere- allowing the Gradient Descent to make some progress at every step.</a:t>
            </a:r>
          </a:p>
        </p:txBody>
      </p:sp>
      <p:pic>
        <p:nvPicPr>
          <p:cNvPr id="4" name="Picture 4">
            <a:extLst>
              <a:ext uri="{FF2B5EF4-FFF2-40B4-BE49-F238E27FC236}">
                <a16:creationId xmlns:a16="http://schemas.microsoft.com/office/drawing/2014/main" id="{5F8D09BE-F27A-4136-98AA-80DD7A29C554}"/>
              </a:ext>
            </a:extLst>
          </p:cNvPr>
          <p:cNvPicPr>
            <a:picLocks noChangeAspect="1"/>
          </p:cNvPicPr>
          <p:nvPr/>
        </p:nvPicPr>
        <p:blipFill>
          <a:blip r:embed="rId2"/>
          <a:stretch>
            <a:fillRect/>
          </a:stretch>
        </p:blipFill>
        <p:spPr>
          <a:xfrm>
            <a:off x="7791450" y="2400300"/>
            <a:ext cx="3679050" cy="2769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35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2467-B762-4522-BCFD-036542A993DB}"/>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1386A33C-6D8A-4C98-9FB5-16F0A95BB011}"/>
              </a:ext>
            </a:extLst>
          </p:cNvPr>
          <p:cNvSpPr>
            <a:spLocks noGrp="1"/>
          </p:cNvSpPr>
          <p:nvPr>
            <p:ph idx="1"/>
          </p:nvPr>
        </p:nvSpPr>
        <p:spPr/>
        <p:txBody>
          <a:bodyPr vert="horz" lIns="91440" tIns="45720" rIns="91440" bIns="45720" rtlCol="0" anchor="t">
            <a:normAutofit/>
          </a:bodyPr>
          <a:lstStyle/>
          <a:p>
            <a:r>
              <a:rPr lang="en-US" dirty="0"/>
              <a:t>There is an entire slide deck dedicated to activation functions:</a:t>
            </a:r>
          </a:p>
          <a:p>
            <a:pPr lvl="1"/>
            <a:r>
              <a:rPr lang="en-US" dirty="0"/>
              <a:t>Logistic (Sigmoid) Function</a:t>
            </a:r>
          </a:p>
          <a:p>
            <a:pPr lvl="1"/>
            <a:r>
              <a:rPr lang="en-US" dirty="0"/>
              <a:t>Hyperbolic Tangent</a:t>
            </a:r>
          </a:p>
          <a:p>
            <a:pPr lvl="1"/>
            <a:r>
              <a:rPr lang="en-US" dirty="0" err="1"/>
              <a:t>ReLU</a:t>
            </a:r>
          </a:p>
        </p:txBody>
      </p:sp>
    </p:spTree>
    <p:extLst>
      <p:ext uri="{BB962C8B-B14F-4D97-AF65-F5344CB8AC3E}">
        <p14:creationId xmlns:p14="http://schemas.microsoft.com/office/powerpoint/2010/main" val="70930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2EAD-DE7F-41E7-B936-7E86B85A8458}"/>
              </a:ext>
            </a:extLst>
          </p:cNvPr>
          <p:cNvSpPr>
            <a:spLocks noGrp="1"/>
          </p:cNvSpPr>
          <p:nvPr>
            <p:ph type="title"/>
          </p:nvPr>
        </p:nvSpPr>
        <p:spPr/>
        <p:txBody>
          <a:bodyPr/>
          <a:lstStyle/>
          <a:p>
            <a:r>
              <a:rPr lang="en-US" dirty="0"/>
              <a:t>MLP Classification</a:t>
            </a:r>
            <a:endParaRPr lang="en-US" dirty="0" err="1"/>
          </a:p>
        </p:txBody>
      </p:sp>
      <p:sp>
        <p:nvSpPr>
          <p:cNvPr id="3" name="Content Placeholder 2">
            <a:extLst>
              <a:ext uri="{FF2B5EF4-FFF2-40B4-BE49-F238E27FC236}">
                <a16:creationId xmlns:a16="http://schemas.microsoft.com/office/drawing/2014/main" id="{645B5A53-9E77-4318-ACAD-C8D710C81E36}"/>
              </a:ext>
            </a:extLst>
          </p:cNvPr>
          <p:cNvSpPr>
            <a:spLocks noGrp="1"/>
          </p:cNvSpPr>
          <p:nvPr>
            <p:ph idx="1"/>
          </p:nvPr>
        </p:nvSpPr>
        <p:spPr>
          <a:xfrm>
            <a:off x="1141413" y="2249488"/>
            <a:ext cx="5796846" cy="3541712"/>
          </a:xfrm>
        </p:spPr>
        <p:txBody>
          <a:bodyPr vert="horz" lIns="91440" tIns="45720" rIns="91440" bIns="45720" rtlCol="0" anchor="t">
            <a:normAutofit/>
          </a:bodyPr>
          <a:lstStyle/>
          <a:p>
            <a:r>
              <a:rPr lang="en-US" dirty="0"/>
              <a:t>MLP is often used for classification, with each output corresponding to a different binary class.</a:t>
            </a:r>
          </a:p>
        </p:txBody>
      </p:sp>
      <p:pic>
        <p:nvPicPr>
          <p:cNvPr id="4" name="Picture 4" descr="A picture containing text&#10;&#10;Description generated with high confidence">
            <a:extLst>
              <a:ext uri="{FF2B5EF4-FFF2-40B4-BE49-F238E27FC236}">
                <a16:creationId xmlns:a16="http://schemas.microsoft.com/office/drawing/2014/main" id="{B20F7165-E23A-4B0D-988F-C0780C89A11F}"/>
              </a:ext>
            </a:extLst>
          </p:cNvPr>
          <p:cNvPicPr>
            <a:picLocks noChangeAspect="1"/>
          </p:cNvPicPr>
          <p:nvPr/>
        </p:nvPicPr>
        <p:blipFill>
          <a:blip r:embed="rId2"/>
          <a:stretch>
            <a:fillRect/>
          </a:stretch>
        </p:blipFill>
        <p:spPr>
          <a:xfrm>
            <a:off x="6461145" y="2105877"/>
            <a:ext cx="4606746" cy="367663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638907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724F-A556-453C-9C93-4C46A739ECFB}"/>
              </a:ext>
            </a:extLst>
          </p:cNvPr>
          <p:cNvSpPr>
            <a:spLocks noGrp="1"/>
          </p:cNvSpPr>
          <p:nvPr>
            <p:ph type="title"/>
          </p:nvPr>
        </p:nvSpPr>
        <p:spPr/>
        <p:txBody>
          <a:bodyPr/>
          <a:lstStyle/>
          <a:p>
            <a:r>
              <a:rPr lang="en-US" dirty="0" err="1"/>
              <a:t>Mlp</a:t>
            </a:r>
            <a:r>
              <a:rPr lang="en-US" dirty="0"/>
              <a:t> classification</a:t>
            </a:r>
          </a:p>
        </p:txBody>
      </p:sp>
      <p:sp>
        <p:nvSpPr>
          <p:cNvPr id="3" name="Content Placeholder 2">
            <a:extLst>
              <a:ext uri="{FF2B5EF4-FFF2-40B4-BE49-F238E27FC236}">
                <a16:creationId xmlns:a16="http://schemas.microsoft.com/office/drawing/2014/main" id="{AFC40C4F-5CC0-4BDA-ADB0-707C88700001}"/>
              </a:ext>
            </a:extLst>
          </p:cNvPr>
          <p:cNvSpPr>
            <a:spLocks noGrp="1"/>
          </p:cNvSpPr>
          <p:nvPr>
            <p:ph idx="1"/>
          </p:nvPr>
        </p:nvSpPr>
        <p:spPr>
          <a:xfrm>
            <a:off x="751350" y="2249488"/>
            <a:ext cx="3546013" cy="3541712"/>
          </a:xfrm>
        </p:spPr>
        <p:txBody>
          <a:bodyPr vert="horz" lIns="91440" tIns="45720" rIns="91440" bIns="45720" rtlCol="0" anchor="t">
            <a:normAutofit/>
          </a:bodyPr>
          <a:lstStyle/>
          <a:p>
            <a:r>
              <a:rPr lang="en-US" dirty="0"/>
              <a:t>Each neuron of the output layer has it's individual activation function replaced with a shared </a:t>
            </a:r>
            <a:r>
              <a:rPr lang="en-US" i="1" dirty="0" err="1"/>
              <a:t>softmax</a:t>
            </a:r>
            <a:r>
              <a:rPr lang="en-US" dirty="0"/>
              <a:t> activation function.</a:t>
            </a:r>
          </a:p>
        </p:txBody>
      </p:sp>
      <p:sp>
        <p:nvSpPr>
          <p:cNvPr id="5" name="Oval 4">
            <a:extLst>
              <a:ext uri="{FF2B5EF4-FFF2-40B4-BE49-F238E27FC236}">
                <a16:creationId xmlns:a16="http://schemas.microsoft.com/office/drawing/2014/main" id="{33F533A4-8071-4567-9CD9-61DFA8A93CC8}"/>
              </a:ext>
            </a:extLst>
          </p:cNvPr>
          <p:cNvSpPr/>
          <p:nvPr/>
        </p:nvSpPr>
        <p:spPr>
          <a:xfrm>
            <a:off x="6241961" y="1933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800AB3-0849-4A23-AAB0-2B6F73CA30BB}"/>
              </a:ext>
            </a:extLst>
          </p:cNvPr>
          <p:cNvSpPr txBox="1"/>
          <p:nvPr/>
        </p:nvSpPr>
        <p:spPr>
          <a:xfrm>
            <a:off x="6222902" y="233362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9" name="Straight Arrow Connector 8">
            <a:extLst>
              <a:ext uri="{FF2B5EF4-FFF2-40B4-BE49-F238E27FC236}">
                <a16:creationId xmlns:a16="http://schemas.microsoft.com/office/drawing/2014/main" id="{330CC941-993D-4D4F-9B3C-666800F47A02}"/>
              </a:ext>
            </a:extLst>
          </p:cNvPr>
          <p:cNvCxnSpPr/>
          <p:nvPr/>
        </p:nvCxnSpPr>
        <p:spPr>
          <a:xfrm>
            <a:off x="6318199" y="233362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05ACEC-3D85-43C1-A492-43C727B07CCA}"/>
              </a:ext>
            </a:extLst>
          </p:cNvPr>
          <p:cNvCxnSpPr>
            <a:cxnSpLocks/>
          </p:cNvCxnSpPr>
          <p:nvPr/>
        </p:nvCxnSpPr>
        <p:spPr>
          <a:xfrm flipV="1">
            <a:off x="6642209" y="21050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537AD5-1DDC-49FD-AAD4-22E8FEF626EE}"/>
              </a:ext>
            </a:extLst>
          </p:cNvPr>
          <p:cNvCxnSpPr>
            <a:cxnSpLocks/>
          </p:cNvCxnSpPr>
          <p:nvPr/>
        </p:nvCxnSpPr>
        <p:spPr>
          <a:xfrm flipV="1">
            <a:off x="6413496" y="22193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FCE1FC-DB75-47FE-A975-DC47F5F16A75}"/>
              </a:ext>
            </a:extLst>
          </p:cNvPr>
          <p:cNvCxnSpPr>
            <a:cxnSpLocks/>
          </p:cNvCxnSpPr>
          <p:nvPr/>
        </p:nvCxnSpPr>
        <p:spPr>
          <a:xfrm>
            <a:off x="6642209" y="208597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13A1D2F-0308-46C0-B016-9040E49F3882}"/>
              </a:ext>
            </a:extLst>
          </p:cNvPr>
          <p:cNvCxnSpPr/>
          <p:nvPr/>
        </p:nvCxnSpPr>
        <p:spPr>
          <a:xfrm flipV="1">
            <a:off x="6651739" y="159067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6F9F62-0074-4A52-8403-B899B39E5EE7}"/>
              </a:ext>
            </a:extLst>
          </p:cNvPr>
          <p:cNvCxnSpPr>
            <a:cxnSpLocks/>
          </p:cNvCxnSpPr>
          <p:nvPr/>
        </p:nvCxnSpPr>
        <p:spPr>
          <a:xfrm flipV="1">
            <a:off x="6175253" y="2676525"/>
            <a:ext cx="427568" cy="78195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8C017D6-C831-4719-A17D-06D7CBDDD653}"/>
              </a:ext>
            </a:extLst>
          </p:cNvPr>
          <p:cNvSpPr/>
          <p:nvPr/>
        </p:nvSpPr>
        <p:spPr>
          <a:xfrm>
            <a:off x="7499884" y="194310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DB003CB-29BB-425D-A840-4FB556740A25}"/>
              </a:ext>
            </a:extLst>
          </p:cNvPr>
          <p:cNvSpPr txBox="1"/>
          <p:nvPr/>
        </p:nvSpPr>
        <p:spPr>
          <a:xfrm>
            <a:off x="7490354" y="234315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25" name="Straight Arrow Connector 24">
            <a:extLst>
              <a:ext uri="{FF2B5EF4-FFF2-40B4-BE49-F238E27FC236}">
                <a16:creationId xmlns:a16="http://schemas.microsoft.com/office/drawing/2014/main" id="{D9B05F0A-BA9D-4603-9DD1-9DD141CA4F0A}"/>
              </a:ext>
            </a:extLst>
          </p:cNvPr>
          <p:cNvCxnSpPr>
            <a:cxnSpLocks/>
          </p:cNvCxnSpPr>
          <p:nvPr/>
        </p:nvCxnSpPr>
        <p:spPr>
          <a:xfrm>
            <a:off x="7576121" y="234315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D4FD5A-08E9-4C3F-BFA1-7D800FA5A9FD}"/>
              </a:ext>
            </a:extLst>
          </p:cNvPr>
          <p:cNvCxnSpPr>
            <a:cxnSpLocks/>
          </p:cNvCxnSpPr>
          <p:nvPr/>
        </p:nvCxnSpPr>
        <p:spPr>
          <a:xfrm flipV="1">
            <a:off x="7900132" y="21145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244BED-1974-4B78-9F64-1D98011D90A0}"/>
              </a:ext>
            </a:extLst>
          </p:cNvPr>
          <p:cNvCxnSpPr>
            <a:cxnSpLocks/>
          </p:cNvCxnSpPr>
          <p:nvPr/>
        </p:nvCxnSpPr>
        <p:spPr>
          <a:xfrm flipV="1">
            <a:off x="7680948" y="22288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4A367F-F771-40A5-9DA1-3A2BD72FEC11}"/>
              </a:ext>
            </a:extLst>
          </p:cNvPr>
          <p:cNvCxnSpPr>
            <a:cxnSpLocks/>
          </p:cNvCxnSpPr>
          <p:nvPr/>
        </p:nvCxnSpPr>
        <p:spPr>
          <a:xfrm>
            <a:off x="7900132" y="21050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5EE430-36D8-45DC-A9CD-B62216FCA935}"/>
              </a:ext>
            </a:extLst>
          </p:cNvPr>
          <p:cNvCxnSpPr>
            <a:cxnSpLocks/>
          </p:cNvCxnSpPr>
          <p:nvPr/>
        </p:nvCxnSpPr>
        <p:spPr>
          <a:xfrm flipV="1">
            <a:off x="7909661" y="16002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07A17F7-1591-4BA2-B8E5-9E677B0E1386}"/>
              </a:ext>
            </a:extLst>
          </p:cNvPr>
          <p:cNvSpPr/>
          <p:nvPr/>
        </p:nvSpPr>
        <p:spPr>
          <a:xfrm>
            <a:off x="8738746" y="1933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F573589-C0D4-4D53-99DF-D4ED3625C923}"/>
              </a:ext>
            </a:extLst>
          </p:cNvPr>
          <p:cNvSpPr txBox="1"/>
          <p:nvPr/>
        </p:nvSpPr>
        <p:spPr>
          <a:xfrm>
            <a:off x="8738746" y="233362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39" name="Straight Arrow Connector 38">
            <a:extLst>
              <a:ext uri="{FF2B5EF4-FFF2-40B4-BE49-F238E27FC236}">
                <a16:creationId xmlns:a16="http://schemas.microsoft.com/office/drawing/2014/main" id="{9E4DA59D-B5B7-44A0-8253-90504A92CF35}"/>
              </a:ext>
            </a:extLst>
          </p:cNvPr>
          <p:cNvCxnSpPr>
            <a:cxnSpLocks/>
          </p:cNvCxnSpPr>
          <p:nvPr/>
        </p:nvCxnSpPr>
        <p:spPr>
          <a:xfrm>
            <a:off x="8795924" y="233362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C1E2130-5FA7-426C-B54F-EB5BF3C87164}"/>
              </a:ext>
            </a:extLst>
          </p:cNvPr>
          <p:cNvCxnSpPr>
            <a:cxnSpLocks/>
          </p:cNvCxnSpPr>
          <p:nvPr/>
        </p:nvCxnSpPr>
        <p:spPr>
          <a:xfrm flipV="1">
            <a:off x="9129464" y="21050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2607512-7FBE-4825-BAF6-CE171FFFDC85}"/>
              </a:ext>
            </a:extLst>
          </p:cNvPr>
          <p:cNvCxnSpPr>
            <a:cxnSpLocks/>
          </p:cNvCxnSpPr>
          <p:nvPr/>
        </p:nvCxnSpPr>
        <p:spPr>
          <a:xfrm flipV="1">
            <a:off x="8910281" y="222885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E6E6DB6-8A86-4CC6-A6F5-EF4EA8DA998B}"/>
              </a:ext>
            </a:extLst>
          </p:cNvPr>
          <p:cNvCxnSpPr>
            <a:cxnSpLocks/>
          </p:cNvCxnSpPr>
          <p:nvPr/>
        </p:nvCxnSpPr>
        <p:spPr>
          <a:xfrm>
            <a:off x="9129464" y="210502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B22219C-C493-4377-865F-A2307AB0EF86}"/>
              </a:ext>
            </a:extLst>
          </p:cNvPr>
          <p:cNvCxnSpPr>
            <a:cxnSpLocks/>
          </p:cNvCxnSpPr>
          <p:nvPr/>
        </p:nvCxnSpPr>
        <p:spPr>
          <a:xfrm flipV="1">
            <a:off x="9129464" y="16002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F5F4AA92-2A34-45E7-B5A2-A8EC41091138}"/>
              </a:ext>
            </a:extLst>
          </p:cNvPr>
          <p:cNvSpPr/>
          <p:nvPr/>
        </p:nvSpPr>
        <p:spPr>
          <a:xfrm>
            <a:off x="6184783" y="49625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51" name="Oval 50">
            <a:extLst>
              <a:ext uri="{FF2B5EF4-FFF2-40B4-BE49-F238E27FC236}">
                <a16:creationId xmlns:a16="http://schemas.microsoft.com/office/drawing/2014/main" id="{6A348A0E-8FDF-42C7-8F24-DC1B700F1C48}"/>
              </a:ext>
            </a:extLst>
          </p:cNvPr>
          <p:cNvSpPr/>
          <p:nvPr/>
        </p:nvSpPr>
        <p:spPr>
          <a:xfrm>
            <a:off x="7528473" y="49625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FF75E8CC-73B6-498A-A27B-9BACB030D58F}"/>
              </a:ext>
            </a:extLst>
          </p:cNvPr>
          <p:cNvSpPr/>
          <p:nvPr/>
        </p:nvSpPr>
        <p:spPr>
          <a:xfrm>
            <a:off x="8691097" y="496252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E25D7DB5-AA2B-44C2-88A2-9361306F218F}"/>
              </a:ext>
            </a:extLst>
          </p:cNvPr>
          <p:cNvCxnSpPr>
            <a:cxnSpLocks/>
          </p:cNvCxnSpPr>
          <p:nvPr/>
        </p:nvCxnSpPr>
        <p:spPr>
          <a:xfrm flipV="1">
            <a:off x="7337878" y="2705100"/>
            <a:ext cx="602948" cy="7577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125CD7-6BF9-4706-BFFD-AAB7269F41AB}"/>
              </a:ext>
            </a:extLst>
          </p:cNvPr>
          <p:cNvCxnSpPr>
            <a:cxnSpLocks/>
          </p:cNvCxnSpPr>
          <p:nvPr/>
        </p:nvCxnSpPr>
        <p:spPr>
          <a:xfrm flipH="1" flipV="1">
            <a:off x="9138994" y="2676525"/>
            <a:ext cx="600526" cy="79405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E2FDD42-6071-4F53-8D7A-E86CBBE2930A}"/>
              </a:ext>
            </a:extLst>
          </p:cNvPr>
          <p:cNvCxnSpPr>
            <a:cxnSpLocks/>
          </p:cNvCxnSpPr>
          <p:nvPr/>
        </p:nvCxnSpPr>
        <p:spPr>
          <a:xfrm flipH="1" flipV="1">
            <a:off x="6651739" y="2752725"/>
            <a:ext cx="588431" cy="72752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6EEDF1-5EEC-467F-9F82-849E3B162465}"/>
              </a:ext>
            </a:extLst>
          </p:cNvPr>
          <p:cNvCxnSpPr>
            <a:cxnSpLocks/>
          </p:cNvCxnSpPr>
          <p:nvPr/>
        </p:nvCxnSpPr>
        <p:spPr>
          <a:xfrm flipV="1">
            <a:off x="8614860" y="2733675"/>
            <a:ext cx="524332" cy="76986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FDE07EE-B9BF-4821-94AB-2C6767C189B1}"/>
              </a:ext>
            </a:extLst>
          </p:cNvPr>
          <p:cNvCxnSpPr>
            <a:cxnSpLocks/>
          </p:cNvCxnSpPr>
          <p:nvPr/>
        </p:nvCxnSpPr>
        <p:spPr>
          <a:xfrm flipV="1">
            <a:off x="6222902" y="2733675"/>
            <a:ext cx="1606854" cy="7638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999E591-C2D9-4249-9467-AA4E4BE1A980}"/>
              </a:ext>
            </a:extLst>
          </p:cNvPr>
          <p:cNvCxnSpPr>
            <a:cxnSpLocks/>
          </p:cNvCxnSpPr>
          <p:nvPr/>
        </p:nvCxnSpPr>
        <p:spPr>
          <a:xfrm flipV="1">
            <a:off x="7356938" y="2733675"/>
            <a:ext cx="1691522" cy="7819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4172666-1B07-40DD-A7C3-AEE3FC30443B}"/>
              </a:ext>
            </a:extLst>
          </p:cNvPr>
          <p:cNvCxnSpPr>
            <a:cxnSpLocks/>
          </p:cNvCxnSpPr>
          <p:nvPr/>
        </p:nvCxnSpPr>
        <p:spPr>
          <a:xfrm flipH="1" flipV="1">
            <a:off x="6756566" y="2752725"/>
            <a:ext cx="1761669" cy="75171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7AFE743-E560-476D-8FBE-52BFF392AD29}"/>
              </a:ext>
            </a:extLst>
          </p:cNvPr>
          <p:cNvCxnSpPr>
            <a:cxnSpLocks/>
          </p:cNvCxnSpPr>
          <p:nvPr/>
        </p:nvCxnSpPr>
        <p:spPr>
          <a:xfrm flipV="1">
            <a:off x="7928721" y="5057775"/>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8D52E3A-BF52-4FA5-B53A-0C09B2757B7D}"/>
              </a:ext>
            </a:extLst>
          </p:cNvPr>
          <p:cNvCxnSpPr>
            <a:cxnSpLocks/>
          </p:cNvCxnSpPr>
          <p:nvPr/>
        </p:nvCxnSpPr>
        <p:spPr>
          <a:xfrm flipV="1">
            <a:off x="9081815" y="5029200"/>
            <a:ext cx="16329" cy="6972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9549B1C-1AA1-4A48-BE61-2111A0D0741E}"/>
              </a:ext>
            </a:extLst>
          </p:cNvPr>
          <p:cNvCxnSpPr>
            <a:cxnSpLocks/>
          </p:cNvCxnSpPr>
          <p:nvPr/>
        </p:nvCxnSpPr>
        <p:spPr>
          <a:xfrm flipV="1">
            <a:off x="7928721" y="57531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8EC4B0-C9DD-473B-9634-2AC9F77B0739}"/>
              </a:ext>
            </a:extLst>
          </p:cNvPr>
          <p:cNvCxnSpPr>
            <a:cxnSpLocks/>
          </p:cNvCxnSpPr>
          <p:nvPr/>
        </p:nvCxnSpPr>
        <p:spPr>
          <a:xfrm flipV="1">
            <a:off x="9148524" y="578167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57B1BD3-971D-463A-B6F1-7991B1517FB2}"/>
              </a:ext>
            </a:extLst>
          </p:cNvPr>
          <p:cNvSpPr txBox="1"/>
          <p:nvPr/>
        </p:nvSpPr>
        <p:spPr>
          <a:xfrm>
            <a:off x="8826043" y="199208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Output</a:t>
            </a:r>
          </a:p>
          <a:p>
            <a:pPr algn="ctr"/>
            <a:r>
              <a:rPr lang="en-US" dirty="0"/>
              <a:t>Layer</a:t>
            </a:r>
          </a:p>
        </p:txBody>
      </p:sp>
      <p:sp>
        <p:nvSpPr>
          <p:cNvPr id="79" name="TextBox 78">
            <a:extLst>
              <a:ext uri="{FF2B5EF4-FFF2-40B4-BE49-F238E27FC236}">
                <a16:creationId xmlns:a16="http://schemas.microsoft.com/office/drawing/2014/main" id="{6AE8BCDD-736B-4776-8FDD-2DAE2C686575}"/>
              </a:ext>
            </a:extLst>
          </p:cNvPr>
          <p:cNvSpPr txBox="1"/>
          <p:nvPr/>
        </p:nvSpPr>
        <p:spPr>
          <a:xfrm>
            <a:off x="7776245" y="6105525"/>
            <a:ext cx="182396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X1               X2</a:t>
            </a:r>
          </a:p>
          <a:p>
            <a:r>
              <a:rPr lang="en-US" dirty="0"/>
              <a:t>        Inputs</a:t>
            </a:r>
          </a:p>
        </p:txBody>
      </p:sp>
      <p:sp>
        <p:nvSpPr>
          <p:cNvPr id="81" name="Oval 80">
            <a:extLst>
              <a:ext uri="{FF2B5EF4-FFF2-40B4-BE49-F238E27FC236}">
                <a16:creationId xmlns:a16="http://schemas.microsoft.com/office/drawing/2014/main" id="{A3805A35-9DD3-40A0-B281-0290CDE993FD}"/>
              </a:ext>
            </a:extLst>
          </p:cNvPr>
          <p:cNvSpPr/>
          <p:nvPr/>
        </p:nvSpPr>
        <p:spPr>
          <a:xfrm>
            <a:off x="6899511" y="34861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2C40252-0FEE-46E7-A607-D4772B308547}"/>
              </a:ext>
            </a:extLst>
          </p:cNvPr>
          <p:cNvSpPr txBox="1"/>
          <p:nvPr/>
        </p:nvSpPr>
        <p:spPr>
          <a:xfrm>
            <a:off x="6889982" y="388620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85" name="Straight Arrow Connector 84">
            <a:extLst>
              <a:ext uri="{FF2B5EF4-FFF2-40B4-BE49-F238E27FC236}">
                <a16:creationId xmlns:a16="http://schemas.microsoft.com/office/drawing/2014/main" id="{BA0BF7F4-A526-4B1A-BE66-E3AEA00E3B85}"/>
              </a:ext>
            </a:extLst>
          </p:cNvPr>
          <p:cNvCxnSpPr>
            <a:cxnSpLocks/>
          </p:cNvCxnSpPr>
          <p:nvPr/>
        </p:nvCxnSpPr>
        <p:spPr>
          <a:xfrm>
            <a:off x="6975749" y="388620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532373C-E37E-4584-92E9-88C76700C881}"/>
              </a:ext>
            </a:extLst>
          </p:cNvPr>
          <p:cNvCxnSpPr>
            <a:cxnSpLocks/>
          </p:cNvCxnSpPr>
          <p:nvPr/>
        </p:nvCxnSpPr>
        <p:spPr>
          <a:xfrm flipV="1">
            <a:off x="7299759" y="36576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C851434-622D-4F10-A54D-D432A02F84F7}"/>
              </a:ext>
            </a:extLst>
          </p:cNvPr>
          <p:cNvCxnSpPr>
            <a:cxnSpLocks/>
          </p:cNvCxnSpPr>
          <p:nvPr/>
        </p:nvCxnSpPr>
        <p:spPr>
          <a:xfrm flipV="1">
            <a:off x="7080576" y="37719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5C19575-C030-474E-B201-C2DBBC83E18E}"/>
              </a:ext>
            </a:extLst>
          </p:cNvPr>
          <p:cNvCxnSpPr>
            <a:cxnSpLocks/>
          </p:cNvCxnSpPr>
          <p:nvPr/>
        </p:nvCxnSpPr>
        <p:spPr>
          <a:xfrm>
            <a:off x="7299759" y="363855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6553C53-397D-4B58-82C7-5BF5C94E26D0}"/>
              </a:ext>
            </a:extLst>
          </p:cNvPr>
          <p:cNvCxnSpPr>
            <a:cxnSpLocks/>
          </p:cNvCxnSpPr>
          <p:nvPr/>
        </p:nvCxnSpPr>
        <p:spPr>
          <a:xfrm flipH="1" flipV="1">
            <a:off x="6118075" y="4324350"/>
            <a:ext cx="364669" cy="65495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0528C1D-690B-4B2B-92CE-EC1366A8A3E1}"/>
              </a:ext>
            </a:extLst>
          </p:cNvPr>
          <p:cNvSpPr/>
          <p:nvPr/>
        </p:nvSpPr>
        <p:spPr>
          <a:xfrm>
            <a:off x="8166963" y="34956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F8266996-A72A-4A24-ADE3-08EC0E25DC2E}"/>
              </a:ext>
            </a:extLst>
          </p:cNvPr>
          <p:cNvSpPr txBox="1"/>
          <p:nvPr/>
        </p:nvSpPr>
        <p:spPr>
          <a:xfrm>
            <a:off x="8147904" y="389572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99" name="Straight Arrow Connector 98">
            <a:extLst>
              <a:ext uri="{FF2B5EF4-FFF2-40B4-BE49-F238E27FC236}">
                <a16:creationId xmlns:a16="http://schemas.microsoft.com/office/drawing/2014/main" id="{5E8A299D-0D65-405F-A666-009BD6983EB2}"/>
              </a:ext>
            </a:extLst>
          </p:cNvPr>
          <p:cNvCxnSpPr>
            <a:cxnSpLocks/>
          </p:cNvCxnSpPr>
          <p:nvPr/>
        </p:nvCxnSpPr>
        <p:spPr>
          <a:xfrm>
            <a:off x="8233671" y="389572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7CF5E3F-976C-46DF-84D9-D1C6FA8C7E4F}"/>
              </a:ext>
            </a:extLst>
          </p:cNvPr>
          <p:cNvCxnSpPr>
            <a:cxnSpLocks/>
          </p:cNvCxnSpPr>
          <p:nvPr/>
        </p:nvCxnSpPr>
        <p:spPr>
          <a:xfrm flipV="1">
            <a:off x="8567211" y="36671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0E1537F-2CF7-471E-8F3E-5A85D59FBAE2}"/>
              </a:ext>
            </a:extLst>
          </p:cNvPr>
          <p:cNvCxnSpPr>
            <a:cxnSpLocks/>
          </p:cNvCxnSpPr>
          <p:nvPr/>
        </p:nvCxnSpPr>
        <p:spPr>
          <a:xfrm flipV="1">
            <a:off x="8357558" y="37719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FBCFA02-384A-44E8-8938-AF20325E6BAF}"/>
              </a:ext>
            </a:extLst>
          </p:cNvPr>
          <p:cNvCxnSpPr>
            <a:cxnSpLocks/>
          </p:cNvCxnSpPr>
          <p:nvPr/>
        </p:nvCxnSpPr>
        <p:spPr>
          <a:xfrm>
            <a:off x="8567211" y="365760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C74909AD-E856-42EB-B1A5-42A9C36ED51B}"/>
              </a:ext>
            </a:extLst>
          </p:cNvPr>
          <p:cNvSpPr/>
          <p:nvPr/>
        </p:nvSpPr>
        <p:spPr>
          <a:xfrm>
            <a:off x="9396296" y="3486150"/>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B9522AF8-8487-4B58-A6D1-080C6B441F22}"/>
              </a:ext>
            </a:extLst>
          </p:cNvPr>
          <p:cNvSpPr txBox="1"/>
          <p:nvPr/>
        </p:nvSpPr>
        <p:spPr>
          <a:xfrm>
            <a:off x="9396296" y="3886200"/>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11" name="Straight Arrow Connector 110">
            <a:extLst>
              <a:ext uri="{FF2B5EF4-FFF2-40B4-BE49-F238E27FC236}">
                <a16:creationId xmlns:a16="http://schemas.microsoft.com/office/drawing/2014/main" id="{EDFD078B-361E-4BDB-88DD-394B9F8178EE}"/>
              </a:ext>
            </a:extLst>
          </p:cNvPr>
          <p:cNvCxnSpPr>
            <a:cxnSpLocks/>
          </p:cNvCxnSpPr>
          <p:nvPr/>
        </p:nvCxnSpPr>
        <p:spPr>
          <a:xfrm>
            <a:off x="9463004" y="3886200"/>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C15ADC8-1DB2-4B8F-8FAD-0870DD84826D}"/>
              </a:ext>
            </a:extLst>
          </p:cNvPr>
          <p:cNvCxnSpPr>
            <a:cxnSpLocks/>
          </p:cNvCxnSpPr>
          <p:nvPr/>
        </p:nvCxnSpPr>
        <p:spPr>
          <a:xfrm flipV="1">
            <a:off x="9787015" y="36576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437C70F-707E-4F21-BE18-80F13C24698D}"/>
              </a:ext>
            </a:extLst>
          </p:cNvPr>
          <p:cNvCxnSpPr>
            <a:cxnSpLocks/>
          </p:cNvCxnSpPr>
          <p:nvPr/>
        </p:nvCxnSpPr>
        <p:spPr>
          <a:xfrm flipV="1">
            <a:off x="9577361" y="3771900"/>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A669A43-C655-4843-95E2-4D251FC0879A}"/>
              </a:ext>
            </a:extLst>
          </p:cNvPr>
          <p:cNvCxnSpPr>
            <a:cxnSpLocks/>
          </p:cNvCxnSpPr>
          <p:nvPr/>
        </p:nvCxnSpPr>
        <p:spPr>
          <a:xfrm>
            <a:off x="9787015" y="3657600"/>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7EC84DB-CB95-4CE0-A687-14501E9DA76A}"/>
              </a:ext>
            </a:extLst>
          </p:cNvPr>
          <p:cNvCxnSpPr>
            <a:cxnSpLocks/>
          </p:cNvCxnSpPr>
          <p:nvPr/>
        </p:nvCxnSpPr>
        <p:spPr>
          <a:xfrm flipV="1">
            <a:off x="7976369" y="4257675"/>
            <a:ext cx="633187" cy="69124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6CD0C5D-EE95-4159-BEFB-2DE8B0F88AAA}"/>
              </a:ext>
            </a:extLst>
          </p:cNvPr>
          <p:cNvCxnSpPr>
            <a:cxnSpLocks/>
          </p:cNvCxnSpPr>
          <p:nvPr/>
        </p:nvCxnSpPr>
        <p:spPr>
          <a:xfrm flipV="1">
            <a:off x="9138994" y="4219575"/>
            <a:ext cx="657378" cy="72752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0F3E9021-EA5C-4016-80A2-15C7B0AFEABB}"/>
              </a:ext>
            </a:extLst>
          </p:cNvPr>
          <p:cNvCxnSpPr>
            <a:cxnSpLocks/>
          </p:cNvCxnSpPr>
          <p:nvPr/>
        </p:nvCxnSpPr>
        <p:spPr>
          <a:xfrm flipH="1" flipV="1">
            <a:off x="6261021" y="4210050"/>
            <a:ext cx="1580239" cy="769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75A9180-8707-438A-8D8C-174166895611}"/>
              </a:ext>
            </a:extLst>
          </p:cNvPr>
          <p:cNvCxnSpPr>
            <a:cxnSpLocks/>
          </p:cNvCxnSpPr>
          <p:nvPr/>
        </p:nvCxnSpPr>
        <p:spPr>
          <a:xfrm flipV="1">
            <a:off x="7995428" y="4286250"/>
            <a:ext cx="1806426" cy="703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CAA659A-0E14-4DF1-B48F-9A9BB6416AD2}"/>
              </a:ext>
            </a:extLst>
          </p:cNvPr>
          <p:cNvCxnSpPr>
            <a:cxnSpLocks/>
          </p:cNvCxnSpPr>
          <p:nvPr/>
        </p:nvCxnSpPr>
        <p:spPr>
          <a:xfrm flipV="1">
            <a:off x="6632680" y="4286250"/>
            <a:ext cx="1872950" cy="68519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A86469-98CF-4DC6-8639-3E9B33A4DA6F}"/>
              </a:ext>
            </a:extLst>
          </p:cNvPr>
          <p:cNvCxnSpPr>
            <a:cxnSpLocks/>
          </p:cNvCxnSpPr>
          <p:nvPr/>
        </p:nvCxnSpPr>
        <p:spPr>
          <a:xfrm flipV="1">
            <a:off x="6708917" y="4286250"/>
            <a:ext cx="2919187" cy="7033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BC94E87-2786-4EFA-8A79-4600FE54CDED}"/>
              </a:ext>
            </a:extLst>
          </p:cNvPr>
          <p:cNvCxnSpPr>
            <a:cxnSpLocks/>
          </p:cNvCxnSpPr>
          <p:nvPr/>
        </p:nvCxnSpPr>
        <p:spPr>
          <a:xfrm flipH="1" flipV="1">
            <a:off x="7423645" y="4314825"/>
            <a:ext cx="1598382" cy="642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31294940-EAC7-4904-9DE6-4DC8A5242375}"/>
              </a:ext>
            </a:extLst>
          </p:cNvPr>
          <p:cNvSpPr/>
          <p:nvPr/>
        </p:nvSpPr>
        <p:spPr>
          <a:xfrm>
            <a:off x="5660649" y="34956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82962C85-57AB-45AA-9B74-937DE76BD466}"/>
              </a:ext>
            </a:extLst>
          </p:cNvPr>
          <p:cNvSpPr txBox="1"/>
          <p:nvPr/>
        </p:nvSpPr>
        <p:spPr>
          <a:xfrm>
            <a:off x="5660649" y="3895725"/>
            <a:ext cx="82073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Σ</a:t>
            </a:r>
          </a:p>
        </p:txBody>
      </p:sp>
      <p:cxnSp>
        <p:nvCxnSpPr>
          <p:cNvPr id="137" name="Straight Arrow Connector 136">
            <a:extLst>
              <a:ext uri="{FF2B5EF4-FFF2-40B4-BE49-F238E27FC236}">
                <a16:creationId xmlns:a16="http://schemas.microsoft.com/office/drawing/2014/main" id="{DA596540-74C1-4BD2-BF14-375D5CD5348E}"/>
              </a:ext>
            </a:extLst>
          </p:cNvPr>
          <p:cNvCxnSpPr>
            <a:cxnSpLocks/>
          </p:cNvCxnSpPr>
          <p:nvPr/>
        </p:nvCxnSpPr>
        <p:spPr>
          <a:xfrm>
            <a:off x="5736887" y="3895725"/>
            <a:ext cx="676747" cy="701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94C8ECF-439B-45E4-B8C5-B8374696D3A7}"/>
              </a:ext>
            </a:extLst>
          </p:cNvPr>
          <p:cNvCxnSpPr>
            <a:cxnSpLocks/>
          </p:cNvCxnSpPr>
          <p:nvPr/>
        </p:nvCxnSpPr>
        <p:spPr>
          <a:xfrm flipV="1">
            <a:off x="6051367" y="36671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8FE8F5E-0A0E-4EAD-BE2C-8863A745996E}"/>
              </a:ext>
            </a:extLst>
          </p:cNvPr>
          <p:cNvCxnSpPr>
            <a:cxnSpLocks/>
          </p:cNvCxnSpPr>
          <p:nvPr/>
        </p:nvCxnSpPr>
        <p:spPr>
          <a:xfrm flipV="1">
            <a:off x="5851243" y="3781425"/>
            <a:ext cx="211080" cy="205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8084B80-ED26-41CB-8164-B67264581EC7}"/>
              </a:ext>
            </a:extLst>
          </p:cNvPr>
          <p:cNvCxnSpPr>
            <a:cxnSpLocks/>
          </p:cNvCxnSpPr>
          <p:nvPr/>
        </p:nvCxnSpPr>
        <p:spPr>
          <a:xfrm>
            <a:off x="6051367" y="3648075"/>
            <a:ext cx="2438" cy="14913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DDAE2BB-54C7-4996-8C24-B0938EC3AF60}"/>
              </a:ext>
            </a:extLst>
          </p:cNvPr>
          <p:cNvSpPr/>
          <p:nvPr/>
        </p:nvSpPr>
        <p:spPr>
          <a:xfrm>
            <a:off x="4459905" y="3457575"/>
            <a:ext cx="805543" cy="792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cxnSp>
        <p:nvCxnSpPr>
          <p:cNvPr id="147" name="Straight Arrow Connector 146">
            <a:extLst>
              <a:ext uri="{FF2B5EF4-FFF2-40B4-BE49-F238E27FC236}">
                <a16:creationId xmlns:a16="http://schemas.microsoft.com/office/drawing/2014/main" id="{BF4D4F24-B478-468A-9EDA-C76270699357}"/>
              </a:ext>
            </a:extLst>
          </p:cNvPr>
          <p:cNvCxnSpPr>
            <a:cxnSpLocks/>
          </p:cNvCxnSpPr>
          <p:nvPr/>
        </p:nvCxnSpPr>
        <p:spPr>
          <a:xfrm flipV="1">
            <a:off x="6327729" y="2695575"/>
            <a:ext cx="2677282" cy="87266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3D90F0C-262C-428A-BE94-25745163ABA3}"/>
              </a:ext>
            </a:extLst>
          </p:cNvPr>
          <p:cNvCxnSpPr>
            <a:cxnSpLocks/>
          </p:cNvCxnSpPr>
          <p:nvPr/>
        </p:nvCxnSpPr>
        <p:spPr>
          <a:xfrm flipV="1">
            <a:off x="5079337" y="2676525"/>
            <a:ext cx="1316568" cy="8363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C187A25-0D17-4DA2-B367-2CA9C3401B15}"/>
              </a:ext>
            </a:extLst>
          </p:cNvPr>
          <p:cNvCxnSpPr>
            <a:cxnSpLocks/>
          </p:cNvCxnSpPr>
          <p:nvPr/>
        </p:nvCxnSpPr>
        <p:spPr>
          <a:xfrm flipV="1">
            <a:off x="5088866" y="2724150"/>
            <a:ext cx="2610758" cy="77590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74AC922-47B8-4633-9EF4-592FD3ECB461}"/>
              </a:ext>
            </a:extLst>
          </p:cNvPr>
          <p:cNvCxnSpPr>
            <a:cxnSpLocks/>
          </p:cNvCxnSpPr>
          <p:nvPr/>
        </p:nvCxnSpPr>
        <p:spPr>
          <a:xfrm flipV="1">
            <a:off x="5107926" y="2676525"/>
            <a:ext cx="3783996" cy="84847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1711AF79-BEE2-4D55-A74D-D162D60891BA}"/>
              </a:ext>
            </a:extLst>
          </p:cNvPr>
          <p:cNvCxnSpPr>
            <a:cxnSpLocks/>
          </p:cNvCxnSpPr>
          <p:nvPr/>
        </p:nvCxnSpPr>
        <p:spPr>
          <a:xfrm flipH="1" flipV="1">
            <a:off x="7976369" y="2724150"/>
            <a:ext cx="558191" cy="7819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B171846-62BE-4845-90B5-0B349E901867}"/>
              </a:ext>
            </a:extLst>
          </p:cNvPr>
          <p:cNvCxnSpPr>
            <a:cxnSpLocks/>
          </p:cNvCxnSpPr>
          <p:nvPr/>
        </p:nvCxnSpPr>
        <p:spPr>
          <a:xfrm flipH="1" flipV="1">
            <a:off x="8014488" y="2705100"/>
            <a:ext cx="1640716" cy="8363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F021B7A-9E4C-4A5E-92F0-235F2DC52DFF}"/>
              </a:ext>
            </a:extLst>
          </p:cNvPr>
          <p:cNvCxnSpPr>
            <a:cxnSpLocks/>
          </p:cNvCxnSpPr>
          <p:nvPr/>
        </p:nvCxnSpPr>
        <p:spPr>
          <a:xfrm flipH="1" flipV="1">
            <a:off x="6785155" y="2686050"/>
            <a:ext cx="2898621" cy="81824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BB7FA0D-9340-4E3F-95DB-A8AB5EDF492E}"/>
              </a:ext>
            </a:extLst>
          </p:cNvPr>
          <p:cNvCxnSpPr>
            <a:cxnSpLocks/>
          </p:cNvCxnSpPr>
          <p:nvPr/>
        </p:nvCxnSpPr>
        <p:spPr>
          <a:xfrm flipH="1" flipV="1">
            <a:off x="8662508" y="4276725"/>
            <a:ext cx="419097" cy="6428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F3AB52F-F0F8-4244-AC6A-F6E2CA2A21EE}"/>
              </a:ext>
            </a:extLst>
          </p:cNvPr>
          <p:cNvCxnSpPr>
            <a:cxnSpLocks/>
          </p:cNvCxnSpPr>
          <p:nvPr/>
        </p:nvCxnSpPr>
        <p:spPr>
          <a:xfrm flipH="1" flipV="1">
            <a:off x="6127605" y="4276725"/>
            <a:ext cx="2711143" cy="7396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4D18AA5-9692-410C-B600-1ABEA7BD1948}"/>
              </a:ext>
            </a:extLst>
          </p:cNvPr>
          <p:cNvCxnSpPr>
            <a:cxnSpLocks/>
          </p:cNvCxnSpPr>
          <p:nvPr/>
        </p:nvCxnSpPr>
        <p:spPr>
          <a:xfrm flipH="1" flipV="1">
            <a:off x="7366467" y="4295775"/>
            <a:ext cx="570288" cy="6791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DB8DECA5-5C4B-4B19-821C-8F7ACAD3D70C}"/>
              </a:ext>
            </a:extLst>
          </p:cNvPr>
          <p:cNvCxnSpPr>
            <a:cxnSpLocks/>
          </p:cNvCxnSpPr>
          <p:nvPr/>
        </p:nvCxnSpPr>
        <p:spPr>
          <a:xfrm flipV="1">
            <a:off x="6613620" y="4267200"/>
            <a:ext cx="657378" cy="6791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5D18BDA5-B054-4D1E-BE88-5194D4CD361C}"/>
              </a:ext>
            </a:extLst>
          </p:cNvPr>
          <p:cNvSpPr txBox="1"/>
          <p:nvPr/>
        </p:nvSpPr>
        <p:spPr>
          <a:xfrm>
            <a:off x="9491593" y="358140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Hidden</a:t>
            </a:r>
          </a:p>
          <a:p>
            <a:pPr algn="ctr"/>
            <a:r>
              <a:rPr lang="en-US" dirty="0"/>
              <a:t>Layer</a:t>
            </a:r>
          </a:p>
        </p:txBody>
      </p:sp>
      <p:sp>
        <p:nvSpPr>
          <p:cNvPr id="170" name="Rectangle: Rounded Corners 169">
            <a:extLst>
              <a:ext uri="{FF2B5EF4-FFF2-40B4-BE49-F238E27FC236}">
                <a16:creationId xmlns:a16="http://schemas.microsoft.com/office/drawing/2014/main" id="{68AFDD62-F82A-457A-B60F-17ABB3183F06}"/>
              </a:ext>
            </a:extLst>
          </p:cNvPr>
          <p:cNvSpPr/>
          <p:nvPr/>
        </p:nvSpPr>
        <p:spPr>
          <a:xfrm>
            <a:off x="6118225" y="1100138"/>
            <a:ext cx="3366786" cy="492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Softmax</a:t>
            </a:r>
            <a:endParaRPr lang="en-US" dirty="0" err="1"/>
          </a:p>
        </p:txBody>
      </p:sp>
      <p:cxnSp>
        <p:nvCxnSpPr>
          <p:cNvPr id="171" name="Straight Arrow Connector 170">
            <a:extLst>
              <a:ext uri="{FF2B5EF4-FFF2-40B4-BE49-F238E27FC236}">
                <a16:creationId xmlns:a16="http://schemas.microsoft.com/office/drawing/2014/main" id="{5A73D762-85FF-4C1F-B2E6-7C98CF048A0B}"/>
              </a:ext>
            </a:extLst>
          </p:cNvPr>
          <p:cNvCxnSpPr>
            <a:cxnSpLocks/>
          </p:cNvCxnSpPr>
          <p:nvPr/>
        </p:nvCxnSpPr>
        <p:spPr>
          <a:xfrm flipV="1">
            <a:off x="6632680" y="752475"/>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92CCB37-ABE8-4082-8DFB-498350837509}"/>
              </a:ext>
            </a:extLst>
          </p:cNvPr>
          <p:cNvCxnSpPr>
            <a:cxnSpLocks/>
          </p:cNvCxnSpPr>
          <p:nvPr/>
        </p:nvCxnSpPr>
        <p:spPr>
          <a:xfrm flipV="1">
            <a:off x="7890602" y="7620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4E32E9E8-1025-452F-9C69-41392250162A}"/>
              </a:ext>
            </a:extLst>
          </p:cNvPr>
          <p:cNvCxnSpPr>
            <a:cxnSpLocks/>
          </p:cNvCxnSpPr>
          <p:nvPr/>
        </p:nvCxnSpPr>
        <p:spPr>
          <a:xfrm flipV="1">
            <a:off x="9100875" y="762000"/>
            <a:ext cx="4234" cy="33443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23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415F-FB26-435A-B35A-FF081AE4C5FE}"/>
              </a:ext>
            </a:extLst>
          </p:cNvPr>
          <p:cNvSpPr>
            <a:spLocks noGrp="1"/>
          </p:cNvSpPr>
          <p:nvPr>
            <p:ph type="title"/>
          </p:nvPr>
        </p:nvSpPr>
        <p:spPr/>
        <p:txBody>
          <a:bodyPr/>
          <a:lstStyle/>
          <a:p>
            <a:r>
              <a:rPr lang="en-US" dirty="0"/>
              <a:t>Ann Timeline</a:t>
            </a:r>
          </a:p>
        </p:txBody>
      </p:sp>
      <p:graphicFrame>
        <p:nvGraphicFramePr>
          <p:cNvPr id="6" name="Diagram 6">
            <a:extLst>
              <a:ext uri="{FF2B5EF4-FFF2-40B4-BE49-F238E27FC236}">
                <a16:creationId xmlns:a16="http://schemas.microsoft.com/office/drawing/2014/main" id="{AEC7EA5A-3A63-4534-BD1A-01D995725141}"/>
              </a:ext>
            </a:extLst>
          </p:cNvPr>
          <p:cNvGraphicFramePr/>
          <p:nvPr>
            <p:extLst>
              <p:ext uri="{D42A27DB-BD31-4B8C-83A1-F6EECF244321}">
                <p14:modId xmlns:p14="http://schemas.microsoft.com/office/powerpoint/2010/main" val="2684106826"/>
              </p:ext>
            </p:extLst>
          </p:nvPr>
        </p:nvGraphicFramePr>
        <p:xfrm>
          <a:off x="933450" y="838200"/>
          <a:ext cx="10873921" cy="6281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814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6318-BABC-4239-800A-4ED4EFE7B9D6}"/>
              </a:ext>
            </a:extLst>
          </p:cNvPr>
          <p:cNvSpPr>
            <a:spLocks noGrp="1"/>
          </p:cNvSpPr>
          <p:nvPr>
            <p:ph type="title"/>
          </p:nvPr>
        </p:nvSpPr>
        <p:spPr/>
        <p:txBody>
          <a:bodyPr/>
          <a:lstStyle/>
          <a:p>
            <a:r>
              <a:rPr lang="en-US" dirty="0"/>
              <a:t>Single hidden layer</a:t>
            </a:r>
          </a:p>
        </p:txBody>
      </p:sp>
      <p:sp>
        <p:nvSpPr>
          <p:cNvPr id="3" name="Content Placeholder 2">
            <a:extLst>
              <a:ext uri="{FF2B5EF4-FFF2-40B4-BE49-F238E27FC236}">
                <a16:creationId xmlns:a16="http://schemas.microsoft.com/office/drawing/2014/main" id="{1EAA7501-80ED-4991-8ECD-AB0C27385734}"/>
              </a:ext>
            </a:extLst>
          </p:cNvPr>
          <p:cNvSpPr>
            <a:spLocks noGrp="1"/>
          </p:cNvSpPr>
          <p:nvPr>
            <p:ph idx="1"/>
          </p:nvPr>
        </p:nvSpPr>
        <p:spPr/>
        <p:txBody>
          <a:bodyPr vert="horz" lIns="91440" tIns="45720" rIns="91440" bIns="45720" rtlCol="0" anchor="t">
            <a:normAutofit/>
          </a:bodyPr>
          <a:lstStyle/>
          <a:p>
            <a:r>
              <a:rPr lang="en-US" dirty="0"/>
              <a:t>It has been shown that an MLP with just one hidden layer can model even the most complex functions- provided it has enough neurons.</a:t>
            </a:r>
          </a:p>
        </p:txBody>
      </p:sp>
    </p:spTree>
    <p:extLst>
      <p:ext uri="{BB962C8B-B14F-4D97-AF65-F5344CB8AC3E}">
        <p14:creationId xmlns:p14="http://schemas.microsoft.com/office/powerpoint/2010/main" val="396053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21D-B593-48E1-B6DE-9C31219B8A04}"/>
              </a:ext>
            </a:extLst>
          </p:cNvPr>
          <p:cNvSpPr>
            <a:spLocks noGrp="1"/>
          </p:cNvSpPr>
          <p:nvPr>
            <p:ph type="title"/>
          </p:nvPr>
        </p:nvSpPr>
        <p:spPr/>
        <p:txBody>
          <a:bodyPr/>
          <a:lstStyle/>
          <a:p>
            <a:r>
              <a:rPr lang="en-US" dirty="0"/>
              <a:t>Non-biological activation</a:t>
            </a:r>
          </a:p>
        </p:txBody>
      </p:sp>
      <p:sp>
        <p:nvSpPr>
          <p:cNvPr id="3" name="Content Placeholder 2">
            <a:extLst>
              <a:ext uri="{FF2B5EF4-FFF2-40B4-BE49-F238E27FC236}">
                <a16:creationId xmlns:a16="http://schemas.microsoft.com/office/drawing/2014/main" id="{ADB0FEEA-2C3A-48F5-83AD-C2CE7036AEA1}"/>
              </a:ext>
            </a:extLst>
          </p:cNvPr>
          <p:cNvSpPr>
            <a:spLocks noGrp="1"/>
          </p:cNvSpPr>
          <p:nvPr>
            <p:ph idx="1"/>
          </p:nvPr>
        </p:nvSpPr>
        <p:spPr/>
        <p:txBody>
          <a:bodyPr vert="horz" lIns="91440" tIns="45720" rIns="91440" bIns="45720" rtlCol="0" anchor="t">
            <a:normAutofit/>
          </a:bodyPr>
          <a:lstStyle/>
          <a:p>
            <a:r>
              <a:rPr lang="en-US" dirty="0"/>
              <a:t>Biological neurons seem to implement a roughly sigmoid (S-shaped) activation function. A such, AI/ML researchers tended to stick with sigmoid functions for a long time. However, it turns out that the </a:t>
            </a:r>
            <a:r>
              <a:rPr lang="en-US" dirty="0" err="1"/>
              <a:t>ReLU</a:t>
            </a:r>
            <a:r>
              <a:rPr lang="en-US" dirty="0"/>
              <a:t> activation function typically works better for Artificial Neural Networks.</a:t>
            </a:r>
          </a:p>
          <a:p>
            <a:r>
              <a:rPr lang="en-US" dirty="0"/>
              <a:t>This is one such example where the biological analogy turned out to be misleading.</a:t>
            </a:r>
          </a:p>
        </p:txBody>
      </p:sp>
      <p:pic>
        <p:nvPicPr>
          <p:cNvPr id="4" name="Picture 4" descr="A picture containing sky, outdoor, motorcycle, black&#10;&#10;Description generated with very high confidence">
            <a:extLst>
              <a:ext uri="{FF2B5EF4-FFF2-40B4-BE49-F238E27FC236}">
                <a16:creationId xmlns:a16="http://schemas.microsoft.com/office/drawing/2014/main" id="{0CDC9327-9D09-4A42-B0B5-4C3EAAF4CA04}"/>
              </a:ext>
            </a:extLst>
          </p:cNvPr>
          <p:cNvPicPr>
            <a:picLocks noChangeAspect="1"/>
          </p:cNvPicPr>
          <p:nvPr/>
        </p:nvPicPr>
        <p:blipFill>
          <a:blip r:embed="rId2"/>
          <a:stretch>
            <a:fillRect/>
          </a:stretch>
        </p:blipFill>
        <p:spPr>
          <a:xfrm>
            <a:off x="9976985" y="4648200"/>
            <a:ext cx="2143125" cy="2143125"/>
          </a:xfrm>
          <a:prstGeom prst="rect">
            <a:avLst/>
          </a:prstGeom>
        </p:spPr>
      </p:pic>
    </p:spTree>
    <p:extLst>
      <p:ext uri="{BB962C8B-B14F-4D97-AF65-F5344CB8AC3E}">
        <p14:creationId xmlns:p14="http://schemas.microsoft.com/office/powerpoint/2010/main" val="679927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6E24-E5E3-4AE1-A4C1-50A4985B5C68}"/>
              </a:ext>
            </a:extLst>
          </p:cNvPr>
          <p:cNvSpPr>
            <a:spLocks noGrp="1"/>
          </p:cNvSpPr>
          <p:nvPr>
            <p:ph type="title"/>
          </p:nvPr>
        </p:nvSpPr>
        <p:spPr/>
        <p:txBody>
          <a:bodyPr/>
          <a:lstStyle/>
          <a:p>
            <a:r>
              <a:rPr lang="en-US" dirty="0"/>
              <a:t>Simple MLP with </a:t>
            </a:r>
            <a:r>
              <a:rPr lang="en-US" dirty="0" err="1"/>
              <a:t>Tensorflow</a:t>
            </a:r>
          </a:p>
        </p:txBody>
      </p:sp>
      <p:sp>
        <p:nvSpPr>
          <p:cNvPr id="3" name="Content Placeholder 2">
            <a:extLst>
              <a:ext uri="{FF2B5EF4-FFF2-40B4-BE49-F238E27FC236}">
                <a16:creationId xmlns:a16="http://schemas.microsoft.com/office/drawing/2014/main" id="{76CFE2B2-9476-48CB-8807-5261AF10CA99}"/>
              </a:ext>
            </a:extLst>
          </p:cNvPr>
          <p:cNvSpPr>
            <a:spLocks noGrp="1"/>
          </p:cNvSpPr>
          <p:nvPr>
            <p:ph idx="1"/>
          </p:nvPr>
        </p:nvSpPr>
        <p:spPr/>
        <p:txBody>
          <a:bodyPr vert="horz" lIns="91440" tIns="45720" rIns="91440" bIns="45720" rtlCol="0" anchor="t">
            <a:normAutofit/>
          </a:bodyPr>
          <a:lstStyle/>
          <a:p>
            <a:r>
              <a:rPr lang="en-US" dirty="0"/>
              <a:t>The </a:t>
            </a:r>
            <a:r>
              <a:rPr lang="en-US" dirty="0" err="1"/>
              <a:t>DNNClassifier</a:t>
            </a:r>
            <a:r>
              <a:rPr lang="en-US" dirty="0"/>
              <a:t> class is the easiest way to train a deep neural network with the number of hidden layers you define and a </a:t>
            </a:r>
            <a:r>
              <a:rPr lang="en-US" dirty="0" err="1"/>
              <a:t>softmax</a:t>
            </a:r>
            <a:r>
              <a:rPr lang="en-US" dirty="0"/>
              <a:t> output layer to estimate class </a:t>
            </a:r>
            <a:r>
              <a:rPr lang="en-US" dirty="0" err="1"/>
              <a:t>probablilities</a:t>
            </a:r>
            <a:r>
              <a:rPr lang="en-US" dirty="0"/>
              <a:t>.</a:t>
            </a:r>
          </a:p>
        </p:txBody>
      </p:sp>
    </p:spTree>
    <p:extLst>
      <p:ext uri="{BB962C8B-B14F-4D97-AF65-F5344CB8AC3E}">
        <p14:creationId xmlns:p14="http://schemas.microsoft.com/office/powerpoint/2010/main" val="180272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986C-52DA-4799-9597-467B0D5D951C}"/>
              </a:ext>
            </a:extLst>
          </p:cNvPr>
          <p:cNvSpPr>
            <a:spLocks noGrp="1"/>
          </p:cNvSpPr>
          <p:nvPr>
            <p:ph type="title"/>
          </p:nvPr>
        </p:nvSpPr>
        <p:spPr/>
        <p:txBody>
          <a:bodyPr/>
          <a:lstStyle/>
          <a:p>
            <a:r>
              <a:rPr lang="en-US" dirty="0" err="1"/>
              <a:t>DNNClassifier</a:t>
            </a:r>
            <a:r>
              <a:rPr lang="en-US" dirty="0"/>
              <a:t> code</a:t>
            </a:r>
          </a:p>
        </p:txBody>
      </p:sp>
      <p:sp>
        <p:nvSpPr>
          <p:cNvPr id="3" name="Content Placeholder 2">
            <a:extLst>
              <a:ext uri="{FF2B5EF4-FFF2-40B4-BE49-F238E27FC236}">
                <a16:creationId xmlns:a16="http://schemas.microsoft.com/office/drawing/2014/main" id="{E467C41D-AF26-4518-B358-D3572CE6DE5A}"/>
              </a:ext>
            </a:extLst>
          </p:cNvPr>
          <p:cNvSpPr>
            <a:spLocks noGrp="1"/>
          </p:cNvSpPr>
          <p:nvPr>
            <p:ph idx="1"/>
          </p:nvPr>
        </p:nvSpPr>
        <p:spPr>
          <a:xfrm>
            <a:off x="306388" y="2249488"/>
            <a:ext cx="11511464" cy="3541712"/>
          </a:xfrm>
          <a:solidFill>
            <a:schemeClr val="bg1"/>
          </a:solidFill>
        </p:spPr>
        <p:txBody>
          <a:bodyPr vert="horz" lIns="91440" tIns="45720" rIns="91440" bIns="45720" rtlCol="0" anchor="t">
            <a:normAutofit fontScale="85000" lnSpcReduction="10000"/>
          </a:bodyPr>
          <a:lstStyle/>
          <a:p>
            <a:pPr marL="0" indent="0">
              <a:spcBef>
                <a:spcPts val="0"/>
              </a:spcBef>
              <a:buNone/>
            </a:pPr>
            <a:r>
              <a:rPr lang="en-US" dirty="0">
                <a:latin typeface="Consolas"/>
              </a:rPr>
              <a:t>import </a:t>
            </a:r>
            <a:r>
              <a:rPr lang="en-US" dirty="0" err="1">
                <a:latin typeface="Consolas"/>
              </a:rPr>
              <a:t>tensorflow</a:t>
            </a:r>
            <a:r>
              <a:rPr lang="en-US" dirty="0">
                <a:latin typeface="Consolas"/>
              </a:rPr>
              <a:t> as </a:t>
            </a:r>
            <a:r>
              <a:rPr lang="en-US" dirty="0" err="1">
                <a:latin typeface="Consolas"/>
              </a:rPr>
              <a:t>tf</a:t>
            </a:r>
            <a:endParaRPr lang="en-US">
              <a:latin typeface="Consolas"/>
            </a:endParaRPr>
          </a:p>
          <a:p>
            <a:pPr marL="0" indent="0">
              <a:spcBef>
                <a:spcPts val="0"/>
              </a:spcBef>
              <a:buNone/>
            </a:pPr>
            <a:r>
              <a:rPr lang="en-US" dirty="0">
                <a:latin typeface="Consolas"/>
              </a:rPr>
              <a:t>config = </a:t>
            </a:r>
            <a:r>
              <a:rPr lang="en-US" dirty="0" err="1">
                <a:latin typeface="Consolas"/>
              </a:rPr>
              <a:t>tf.contrib.learn.RunConfig</a:t>
            </a:r>
            <a:r>
              <a:rPr lang="en-US" dirty="0">
                <a:latin typeface="Consolas"/>
              </a:rPr>
              <a:t>(</a:t>
            </a:r>
            <a:r>
              <a:rPr lang="en-US" dirty="0" err="1">
                <a:latin typeface="Consolas"/>
              </a:rPr>
              <a:t>tf_random_seed</a:t>
            </a:r>
            <a:r>
              <a:rPr lang="en-US" dirty="0">
                <a:latin typeface="Consolas"/>
              </a:rPr>
              <a:t>=42) # not shown in the config</a:t>
            </a:r>
          </a:p>
          <a:p>
            <a:pPr>
              <a:spcBef>
                <a:spcPts val="0"/>
              </a:spcBef>
              <a:buFont typeface="Arial"/>
            </a:pPr>
            <a:endParaRPr lang="en-US" dirty="0">
              <a:latin typeface="Consolas"/>
            </a:endParaRPr>
          </a:p>
          <a:p>
            <a:pPr marL="0" indent="0">
              <a:spcBef>
                <a:spcPts val="0"/>
              </a:spcBef>
              <a:buNone/>
            </a:pPr>
            <a:r>
              <a:rPr lang="en-US" dirty="0" err="1">
                <a:latin typeface="Consolas"/>
              </a:rPr>
              <a:t>feature_cols</a:t>
            </a:r>
            <a:r>
              <a:rPr lang="en-US" dirty="0">
                <a:latin typeface="Consolas"/>
              </a:rPr>
              <a:t> = </a:t>
            </a:r>
            <a:r>
              <a:rPr lang="en-US" dirty="0" err="1">
                <a:latin typeface="Consolas"/>
              </a:rPr>
              <a:t>tf.contrib.learn.infer_real_valued_columns_from_input</a:t>
            </a:r>
            <a:r>
              <a:rPr lang="en-US" dirty="0">
                <a:latin typeface="Consolas"/>
              </a:rPr>
              <a:t>(</a:t>
            </a:r>
            <a:r>
              <a:rPr lang="en-US" dirty="0" err="1">
                <a:latin typeface="Consolas"/>
              </a:rPr>
              <a:t>X_train</a:t>
            </a:r>
            <a:r>
              <a:rPr lang="en-US" dirty="0">
                <a:latin typeface="Consolas"/>
              </a:rPr>
              <a:t>)</a:t>
            </a:r>
          </a:p>
          <a:p>
            <a:pPr marL="0" indent="0">
              <a:spcBef>
                <a:spcPts val="0"/>
              </a:spcBef>
              <a:buNone/>
            </a:pPr>
            <a:r>
              <a:rPr lang="en-US" dirty="0" err="1">
                <a:latin typeface="Consolas"/>
              </a:rPr>
              <a:t>dnn_clf</a:t>
            </a:r>
            <a:r>
              <a:rPr lang="en-US" dirty="0">
                <a:latin typeface="Consolas"/>
              </a:rPr>
              <a:t> = </a:t>
            </a:r>
            <a:r>
              <a:rPr lang="en-US" dirty="0" err="1">
                <a:latin typeface="Consolas"/>
              </a:rPr>
              <a:t>tf.contrib.learn.DNNClassifier</a:t>
            </a:r>
            <a:r>
              <a:rPr lang="en-US" dirty="0">
                <a:latin typeface="Consolas"/>
              </a:rPr>
              <a:t>(</a:t>
            </a:r>
            <a:r>
              <a:rPr lang="en-US" dirty="0" err="1">
                <a:latin typeface="Consolas"/>
              </a:rPr>
              <a:t>hidden_units</a:t>
            </a:r>
            <a:r>
              <a:rPr lang="en-US" dirty="0">
                <a:latin typeface="Consolas"/>
              </a:rPr>
              <a:t>=[300,100], </a:t>
            </a:r>
            <a:r>
              <a:rPr lang="en-US" dirty="0" err="1">
                <a:latin typeface="Consolas"/>
              </a:rPr>
              <a:t>n_classes</a:t>
            </a:r>
            <a:r>
              <a:rPr lang="en-US" dirty="0">
                <a:latin typeface="Consolas"/>
              </a:rPr>
              <a:t>=10,</a:t>
            </a:r>
          </a:p>
          <a:p>
            <a:pPr marL="0" indent="0">
              <a:spcBef>
                <a:spcPts val="0"/>
              </a:spcBef>
              <a:buNone/>
            </a:pPr>
            <a:r>
              <a:rPr lang="en-US" dirty="0">
                <a:latin typeface="Consolas"/>
              </a:rPr>
              <a:t>                                         </a:t>
            </a:r>
            <a:r>
              <a:rPr lang="en-US" dirty="0" err="1">
                <a:latin typeface="Consolas"/>
              </a:rPr>
              <a:t>feature_columns</a:t>
            </a:r>
            <a:r>
              <a:rPr lang="en-US" dirty="0">
                <a:latin typeface="Consolas"/>
              </a:rPr>
              <a:t>=</a:t>
            </a:r>
            <a:r>
              <a:rPr lang="en-US" dirty="0" err="1">
                <a:latin typeface="Consolas"/>
              </a:rPr>
              <a:t>feature_cols</a:t>
            </a:r>
            <a:r>
              <a:rPr lang="en-US" dirty="0">
                <a:latin typeface="Consolas"/>
              </a:rPr>
              <a:t>,</a:t>
            </a:r>
          </a:p>
          <a:p>
            <a:pPr marL="0" indent="0">
              <a:spcBef>
                <a:spcPts val="0"/>
              </a:spcBef>
              <a:buNone/>
            </a:pPr>
            <a:r>
              <a:rPr lang="en-US" dirty="0">
                <a:latin typeface="Consolas"/>
              </a:rPr>
              <a:t>                                         config=config)</a:t>
            </a:r>
            <a:endParaRPr lang="en-US" dirty="0"/>
          </a:p>
          <a:p>
            <a:pPr marL="0" indent="0">
              <a:spcBef>
                <a:spcPts val="0"/>
              </a:spcBef>
              <a:buNone/>
            </a:pPr>
            <a:r>
              <a:rPr lang="en-US" dirty="0" err="1">
                <a:latin typeface="Consolas"/>
              </a:rPr>
              <a:t>dnn_clf</a:t>
            </a:r>
            <a:r>
              <a:rPr lang="en-US" dirty="0">
                <a:latin typeface="Consolas"/>
              </a:rPr>
              <a:t> = </a:t>
            </a:r>
            <a:r>
              <a:rPr lang="en-US" dirty="0" err="1">
                <a:latin typeface="Consolas"/>
              </a:rPr>
              <a:t>tf.contrib.learn.SKCompat</a:t>
            </a:r>
            <a:r>
              <a:rPr lang="en-US" dirty="0">
                <a:latin typeface="Consolas"/>
              </a:rPr>
              <a:t>(</a:t>
            </a:r>
            <a:r>
              <a:rPr lang="en-US" dirty="0" err="1">
                <a:latin typeface="Consolas"/>
              </a:rPr>
              <a:t>dnn_clf</a:t>
            </a:r>
            <a:r>
              <a:rPr lang="en-US" dirty="0">
                <a:latin typeface="Consolas"/>
              </a:rPr>
              <a:t>) # if </a:t>
            </a:r>
            <a:r>
              <a:rPr lang="en-US" dirty="0" err="1">
                <a:latin typeface="Consolas"/>
              </a:rPr>
              <a:t>TensorFlow</a:t>
            </a:r>
            <a:r>
              <a:rPr lang="en-US" dirty="0">
                <a:latin typeface="Consolas"/>
              </a:rPr>
              <a:t> &gt;= 1.1</a:t>
            </a:r>
          </a:p>
          <a:p>
            <a:pPr marL="0" indent="0">
              <a:spcBef>
                <a:spcPts val="0"/>
              </a:spcBef>
              <a:buNone/>
            </a:pPr>
            <a:r>
              <a:rPr lang="en-US" dirty="0" err="1">
                <a:latin typeface="Consolas"/>
              </a:rPr>
              <a:t>dnn_clf.fit</a:t>
            </a:r>
            <a:r>
              <a:rPr lang="en-US" dirty="0">
                <a:latin typeface="Consolas"/>
              </a:rPr>
              <a:t>(</a:t>
            </a:r>
            <a:r>
              <a:rPr lang="en-US" dirty="0" err="1">
                <a:latin typeface="Consolas"/>
              </a:rPr>
              <a:t>X_train</a:t>
            </a:r>
            <a:r>
              <a:rPr lang="en-US" dirty="0">
                <a:latin typeface="Consolas"/>
              </a:rPr>
              <a:t>, </a:t>
            </a:r>
            <a:r>
              <a:rPr lang="en-US" dirty="0" err="1">
                <a:latin typeface="Consolas"/>
              </a:rPr>
              <a:t>y_train</a:t>
            </a:r>
            <a:r>
              <a:rPr lang="en-US" dirty="0">
                <a:latin typeface="Consolas"/>
              </a:rPr>
              <a:t>, </a:t>
            </a:r>
            <a:r>
              <a:rPr lang="en-US" dirty="0" err="1">
                <a:latin typeface="Consolas"/>
              </a:rPr>
              <a:t>batch_size</a:t>
            </a:r>
            <a:r>
              <a:rPr lang="en-US" dirty="0">
                <a:latin typeface="Consolas"/>
              </a:rPr>
              <a:t>=50, steps=40000)</a:t>
            </a:r>
          </a:p>
        </p:txBody>
      </p:sp>
      <p:sp>
        <p:nvSpPr>
          <p:cNvPr id="4" name="Arrow: Down 3">
            <a:extLst>
              <a:ext uri="{FF2B5EF4-FFF2-40B4-BE49-F238E27FC236}">
                <a16:creationId xmlns:a16="http://schemas.microsoft.com/office/drawing/2014/main" id="{F0FCF908-A721-48C7-AA24-0064056C558A}"/>
              </a:ext>
            </a:extLst>
          </p:cNvPr>
          <p:cNvSpPr/>
          <p:nvPr/>
        </p:nvSpPr>
        <p:spPr>
          <a:xfrm rot="1260000">
            <a:off x="8642269" y="1938928"/>
            <a:ext cx="484188" cy="17213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7CD9BB-F063-4412-B959-98F538A5CEB4}"/>
              </a:ext>
            </a:extLst>
          </p:cNvPr>
          <p:cNvSpPr txBox="1"/>
          <p:nvPr/>
        </p:nvSpPr>
        <p:spPr>
          <a:xfrm>
            <a:off x="7869981" y="1600200"/>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2 Hidden Layers</a:t>
            </a:r>
          </a:p>
        </p:txBody>
      </p:sp>
      <p:sp>
        <p:nvSpPr>
          <p:cNvPr id="6" name="Arrow: Down 5">
            <a:extLst>
              <a:ext uri="{FF2B5EF4-FFF2-40B4-BE49-F238E27FC236}">
                <a16:creationId xmlns:a16="http://schemas.microsoft.com/office/drawing/2014/main" id="{F784AF36-D30B-454B-B268-1736E5EF8DBF}"/>
              </a:ext>
            </a:extLst>
          </p:cNvPr>
          <p:cNvSpPr/>
          <p:nvPr/>
        </p:nvSpPr>
        <p:spPr>
          <a:xfrm rot="9960000">
            <a:off x="10342417" y="3907866"/>
            <a:ext cx="484188" cy="2154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5B7EF8-C7E0-44F2-83B2-4145E32DEA22}"/>
              </a:ext>
            </a:extLst>
          </p:cNvPr>
          <p:cNvSpPr txBox="1"/>
          <p:nvPr/>
        </p:nvSpPr>
        <p:spPr>
          <a:xfrm>
            <a:off x="8555985" y="5981700"/>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t>Softmax</a:t>
            </a:r>
            <a:r>
              <a:rPr lang="en-US" sz="2000" dirty="0"/>
              <a:t> output layer with 10 neurons</a:t>
            </a:r>
          </a:p>
        </p:txBody>
      </p:sp>
    </p:spTree>
    <p:extLst>
      <p:ext uri="{BB962C8B-B14F-4D97-AF65-F5344CB8AC3E}">
        <p14:creationId xmlns:p14="http://schemas.microsoft.com/office/powerpoint/2010/main" val="41709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1180-77CB-42FA-8433-215EE73BF824}"/>
              </a:ext>
            </a:extLst>
          </p:cNvPr>
          <p:cNvSpPr>
            <a:spLocks noGrp="1"/>
          </p:cNvSpPr>
          <p:nvPr>
            <p:ph type="title"/>
          </p:nvPr>
        </p:nvSpPr>
        <p:spPr/>
        <p:txBody>
          <a:bodyPr/>
          <a:lstStyle/>
          <a:p>
            <a:r>
              <a:rPr lang="en-US" dirty="0" err="1"/>
              <a:t>DNNClassifier</a:t>
            </a:r>
          </a:p>
        </p:txBody>
      </p:sp>
      <p:sp>
        <p:nvSpPr>
          <p:cNvPr id="3" name="Content Placeholder 2">
            <a:extLst>
              <a:ext uri="{FF2B5EF4-FFF2-40B4-BE49-F238E27FC236}">
                <a16:creationId xmlns:a16="http://schemas.microsoft.com/office/drawing/2014/main" id="{E055F5F5-83A5-4851-B0D0-36A62FD7D4CA}"/>
              </a:ext>
            </a:extLst>
          </p:cNvPr>
          <p:cNvSpPr>
            <a:spLocks noGrp="1"/>
          </p:cNvSpPr>
          <p:nvPr>
            <p:ph idx="1"/>
          </p:nvPr>
        </p:nvSpPr>
        <p:spPr/>
        <p:txBody>
          <a:bodyPr vert="horz" lIns="91440" tIns="45720" rIns="91440" bIns="45720" rtlCol="0" anchor="t">
            <a:normAutofit/>
          </a:bodyPr>
          <a:lstStyle/>
          <a:p>
            <a:r>
              <a:rPr lang="en-US" dirty="0"/>
              <a:t>The </a:t>
            </a:r>
            <a:r>
              <a:rPr lang="en-US" dirty="0" err="1"/>
              <a:t>DNNClassifier</a:t>
            </a:r>
            <a:r>
              <a:rPr lang="en-US" dirty="0"/>
              <a:t> creates all of the specified neuron levels.</a:t>
            </a:r>
          </a:p>
          <a:p>
            <a:r>
              <a:rPr lang="en-US" dirty="0"/>
              <a:t>The activation function can be defined by the </a:t>
            </a:r>
            <a:r>
              <a:rPr lang="en-US" dirty="0" err="1"/>
              <a:t>activation_fn</a:t>
            </a:r>
            <a:r>
              <a:rPr lang="en-US" dirty="0"/>
              <a:t> hyperparameter and defaults to the </a:t>
            </a:r>
            <a:r>
              <a:rPr lang="en-US" dirty="0" err="1"/>
              <a:t>ReLU</a:t>
            </a:r>
            <a:r>
              <a:rPr lang="en-US" dirty="0"/>
              <a:t> activation function.</a:t>
            </a:r>
          </a:p>
          <a:p>
            <a:r>
              <a:rPr lang="en-US" dirty="0"/>
              <a:t>The output layer relies on the </a:t>
            </a:r>
            <a:r>
              <a:rPr lang="en-US" i="1" dirty="0" err="1"/>
              <a:t>softmax</a:t>
            </a:r>
            <a:r>
              <a:rPr lang="en-US" dirty="0"/>
              <a:t> function.</a:t>
            </a:r>
          </a:p>
          <a:p>
            <a:r>
              <a:rPr lang="en-US" dirty="0"/>
              <a:t>The cost function is cross entropy.</a:t>
            </a:r>
          </a:p>
        </p:txBody>
      </p:sp>
    </p:spTree>
    <p:extLst>
      <p:ext uri="{BB962C8B-B14F-4D97-AF65-F5344CB8AC3E}">
        <p14:creationId xmlns:p14="http://schemas.microsoft.com/office/powerpoint/2010/main" val="726558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50F3-CD47-4835-A672-00B01C969D69}"/>
              </a:ext>
            </a:extLst>
          </p:cNvPr>
          <p:cNvSpPr>
            <a:spLocks noGrp="1"/>
          </p:cNvSpPr>
          <p:nvPr>
            <p:ph type="title"/>
          </p:nvPr>
        </p:nvSpPr>
        <p:spPr/>
        <p:txBody>
          <a:bodyPr/>
          <a:lstStyle/>
          <a:p>
            <a:r>
              <a:rPr lang="en-US" dirty="0" err="1"/>
              <a:t>Contrib</a:t>
            </a:r>
            <a:r>
              <a:rPr lang="en-US" dirty="0"/>
              <a:t> namespace</a:t>
            </a:r>
          </a:p>
        </p:txBody>
      </p:sp>
      <p:sp>
        <p:nvSpPr>
          <p:cNvPr id="3" name="Content Placeholder 2">
            <a:extLst>
              <a:ext uri="{FF2B5EF4-FFF2-40B4-BE49-F238E27FC236}">
                <a16:creationId xmlns:a16="http://schemas.microsoft.com/office/drawing/2014/main" id="{6F273D02-E30D-48C4-A955-8184FA6ABB77}"/>
              </a:ext>
            </a:extLst>
          </p:cNvPr>
          <p:cNvSpPr>
            <a:spLocks noGrp="1"/>
          </p:cNvSpPr>
          <p:nvPr>
            <p:ph idx="1"/>
          </p:nvPr>
        </p:nvSpPr>
        <p:spPr/>
        <p:txBody>
          <a:bodyPr vert="horz" lIns="91440" tIns="45720" rIns="91440" bIns="45720" rtlCol="0" anchor="t">
            <a:normAutofit/>
          </a:bodyPr>
          <a:lstStyle/>
          <a:p>
            <a:r>
              <a:rPr lang="en-US" dirty="0"/>
              <a:t>The </a:t>
            </a:r>
            <a:r>
              <a:rPr lang="en-US" dirty="0" err="1"/>
              <a:t>tensorflow.contrib</a:t>
            </a:r>
            <a:r>
              <a:rPr lang="en-US" dirty="0"/>
              <a:t> package namespace is a place for experimental code that has not been locked down to part of the core </a:t>
            </a:r>
            <a:r>
              <a:rPr lang="en-US" dirty="0" err="1"/>
              <a:t>TensorFlow</a:t>
            </a:r>
            <a:r>
              <a:rPr lang="en-US" dirty="0"/>
              <a:t> API.</a:t>
            </a:r>
          </a:p>
          <a:p>
            <a:r>
              <a:rPr lang="en-US" dirty="0"/>
              <a:t>The </a:t>
            </a:r>
            <a:r>
              <a:rPr lang="en-US" dirty="0" err="1"/>
              <a:t>DNNClassifier</a:t>
            </a:r>
            <a:r>
              <a:rPr lang="en-US" dirty="0"/>
              <a:t> class is part of the </a:t>
            </a:r>
            <a:r>
              <a:rPr lang="en-US" dirty="0" err="1"/>
              <a:t>tensorflow.contrib</a:t>
            </a:r>
            <a:r>
              <a:rPr lang="en-US" dirty="0"/>
              <a:t> package, as such, this class's definition is subject to change in the future without notice.</a:t>
            </a:r>
          </a:p>
          <a:p>
            <a:r>
              <a:rPr lang="en-US" dirty="0"/>
              <a:t>(In practice though... many changes simply result in deprecation or other warnings as the </a:t>
            </a:r>
            <a:r>
              <a:rPr lang="en-US" dirty="0" err="1"/>
              <a:t>TensorFlow</a:t>
            </a:r>
            <a:r>
              <a:rPr lang="en-US" dirty="0"/>
              <a:t> codebase evolves.)</a:t>
            </a:r>
          </a:p>
        </p:txBody>
      </p:sp>
    </p:spTree>
    <p:extLst>
      <p:ext uri="{BB962C8B-B14F-4D97-AF65-F5344CB8AC3E}">
        <p14:creationId xmlns:p14="http://schemas.microsoft.com/office/powerpoint/2010/main" val="3924450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97CB-C550-464F-983F-FC4444CD3FD0}"/>
              </a:ext>
            </a:extLst>
          </p:cNvPr>
          <p:cNvSpPr>
            <a:spLocks noGrp="1"/>
          </p:cNvSpPr>
          <p:nvPr>
            <p:ph type="title"/>
          </p:nvPr>
        </p:nvSpPr>
        <p:spPr/>
        <p:txBody>
          <a:bodyPr/>
          <a:lstStyle/>
          <a:p>
            <a:r>
              <a:rPr lang="en-US" dirty="0"/>
              <a:t>So many options... </a:t>
            </a:r>
          </a:p>
        </p:txBody>
      </p:sp>
      <p:sp>
        <p:nvSpPr>
          <p:cNvPr id="3" name="Content Placeholder 2">
            <a:extLst>
              <a:ext uri="{FF2B5EF4-FFF2-40B4-BE49-F238E27FC236}">
                <a16:creationId xmlns:a16="http://schemas.microsoft.com/office/drawing/2014/main" id="{DCC7ADCC-9A56-499F-8438-AA393450B253}"/>
              </a:ext>
            </a:extLst>
          </p:cNvPr>
          <p:cNvSpPr>
            <a:spLocks noGrp="1"/>
          </p:cNvSpPr>
          <p:nvPr>
            <p:ph idx="1"/>
          </p:nvPr>
        </p:nvSpPr>
        <p:spPr/>
        <p:txBody>
          <a:bodyPr vert="horz" lIns="91440" tIns="45720" rIns="91440" bIns="45720" rtlCol="0" anchor="t">
            <a:normAutofit/>
          </a:bodyPr>
          <a:lstStyle/>
          <a:p>
            <a:r>
              <a:rPr lang="en-US" dirty="0"/>
              <a:t>Neural network topology flexibility is practically limitless.</a:t>
            </a:r>
          </a:p>
          <a:p>
            <a:pPr lvl="1"/>
            <a:r>
              <a:rPr lang="en-US" dirty="0"/>
              <a:t>How to interconnect neurons.</a:t>
            </a:r>
          </a:p>
          <a:p>
            <a:pPr lvl="1"/>
            <a:r>
              <a:rPr lang="en-US" dirty="0"/>
              <a:t>How many layers to define.</a:t>
            </a:r>
          </a:p>
          <a:p>
            <a:pPr lvl="1"/>
            <a:r>
              <a:rPr lang="en-US" dirty="0"/>
              <a:t>How many neurons per layer.</a:t>
            </a:r>
          </a:p>
          <a:p>
            <a:pPr lvl="1"/>
            <a:r>
              <a:rPr lang="en-US" dirty="0"/>
              <a:t>Which activation function to use (in each layer).</a:t>
            </a:r>
          </a:p>
          <a:p>
            <a:pPr lvl="1"/>
            <a:r>
              <a:rPr lang="en-US" dirty="0"/>
              <a:t>How to initialize weights.</a:t>
            </a:r>
          </a:p>
        </p:txBody>
      </p:sp>
    </p:spTree>
    <p:extLst>
      <p:ext uri="{BB962C8B-B14F-4D97-AF65-F5344CB8AC3E}">
        <p14:creationId xmlns:p14="http://schemas.microsoft.com/office/powerpoint/2010/main" val="582461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CDAD-A773-4184-A401-03509CC206DD}"/>
              </a:ext>
            </a:extLst>
          </p:cNvPr>
          <p:cNvSpPr>
            <a:spLocks noGrp="1"/>
          </p:cNvSpPr>
          <p:nvPr>
            <p:ph type="title"/>
          </p:nvPr>
        </p:nvSpPr>
        <p:spPr/>
        <p:txBody>
          <a:bodyPr/>
          <a:lstStyle/>
          <a:p>
            <a:r>
              <a:rPr lang="en-US" dirty="0"/>
              <a:t>Fine-tuning neural network hyperparameters</a:t>
            </a:r>
          </a:p>
        </p:txBody>
      </p:sp>
      <p:sp>
        <p:nvSpPr>
          <p:cNvPr id="3" name="Content Placeholder 2">
            <a:extLst>
              <a:ext uri="{FF2B5EF4-FFF2-40B4-BE49-F238E27FC236}">
                <a16:creationId xmlns:a16="http://schemas.microsoft.com/office/drawing/2014/main" id="{7394332D-9501-4412-A08A-AD90781EFD5A}"/>
              </a:ext>
            </a:extLst>
          </p:cNvPr>
          <p:cNvSpPr>
            <a:spLocks noGrp="1"/>
          </p:cNvSpPr>
          <p:nvPr>
            <p:ph idx="1"/>
          </p:nvPr>
        </p:nvSpPr>
        <p:spPr/>
        <p:txBody>
          <a:bodyPr vert="horz" lIns="91440" tIns="45720" rIns="91440" bIns="45720" rtlCol="0" anchor="t">
            <a:normAutofit/>
          </a:bodyPr>
          <a:lstStyle/>
          <a:p>
            <a:r>
              <a:rPr lang="en-US" dirty="0"/>
              <a:t>Since training a neural network on a large dataset takes a lot of time, it is only possible to explore a small part of the hyperparameter space given these constraints.</a:t>
            </a:r>
          </a:p>
          <a:p>
            <a:r>
              <a:rPr lang="en-US" dirty="0"/>
              <a:t>It is helpful to have an idea of the reasonable </a:t>
            </a:r>
            <a:r>
              <a:rPr lang="en-US" dirty="0" err="1"/>
              <a:t>hyperparmeter</a:t>
            </a:r>
            <a:r>
              <a:rPr lang="en-US" dirty="0"/>
              <a:t> values to help define the search space.</a:t>
            </a:r>
          </a:p>
        </p:txBody>
      </p:sp>
    </p:spTree>
    <p:extLst>
      <p:ext uri="{BB962C8B-B14F-4D97-AF65-F5344CB8AC3E}">
        <p14:creationId xmlns:p14="http://schemas.microsoft.com/office/powerpoint/2010/main" val="1173105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08C4-7AE9-451E-8D4A-61A7041BC7C3}"/>
              </a:ext>
            </a:extLst>
          </p:cNvPr>
          <p:cNvSpPr>
            <a:spLocks noGrp="1"/>
          </p:cNvSpPr>
          <p:nvPr>
            <p:ph type="title"/>
          </p:nvPr>
        </p:nvSpPr>
        <p:spPr/>
        <p:txBody>
          <a:bodyPr/>
          <a:lstStyle/>
          <a:p>
            <a:r>
              <a:rPr lang="en-US" dirty="0"/>
              <a:t>Hidden layers</a:t>
            </a:r>
          </a:p>
        </p:txBody>
      </p:sp>
      <p:sp>
        <p:nvSpPr>
          <p:cNvPr id="3" name="Content Placeholder 2">
            <a:extLst>
              <a:ext uri="{FF2B5EF4-FFF2-40B4-BE49-F238E27FC236}">
                <a16:creationId xmlns:a16="http://schemas.microsoft.com/office/drawing/2014/main" id="{8A44954C-52C4-4070-8513-64AB763F7A1E}"/>
              </a:ext>
            </a:extLst>
          </p:cNvPr>
          <p:cNvSpPr>
            <a:spLocks noGrp="1"/>
          </p:cNvSpPr>
          <p:nvPr>
            <p:ph idx="1"/>
          </p:nvPr>
        </p:nvSpPr>
        <p:spPr/>
        <p:txBody>
          <a:bodyPr vert="horz" lIns="91440" tIns="45720" rIns="91440" bIns="45720" rtlCol="0" anchor="t">
            <a:normAutofit/>
          </a:bodyPr>
          <a:lstStyle/>
          <a:p>
            <a:r>
              <a:rPr lang="en-US" dirty="0"/>
              <a:t>Deep networks (those with more than two hidden layers) have much higher 'parameter efficiency' then those models with less layers.</a:t>
            </a:r>
          </a:p>
          <a:p>
            <a:r>
              <a:rPr lang="en-US" dirty="0"/>
              <a:t>Lower layers model low-level structures.</a:t>
            </a:r>
          </a:p>
          <a:p>
            <a:r>
              <a:rPr lang="en-US" dirty="0"/>
              <a:t>Intermediate layers combine the low-level structures.</a:t>
            </a:r>
          </a:p>
          <a:p>
            <a:r>
              <a:rPr lang="en-US" dirty="0"/>
              <a:t>Higher layers combine the intermediate layer structures, etc.</a:t>
            </a:r>
          </a:p>
        </p:txBody>
      </p:sp>
    </p:spTree>
    <p:extLst>
      <p:ext uri="{BB962C8B-B14F-4D97-AF65-F5344CB8AC3E}">
        <p14:creationId xmlns:p14="http://schemas.microsoft.com/office/powerpoint/2010/main" val="4186702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DC3D-8377-4CB9-9FFE-790C62DB09B1}"/>
              </a:ext>
            </a:extLst>
          </p:cNvPr>
          <p:cNvSpPr>
            <a:spLocks noGrp="1"/>
          </p:cNvSpPr>
          <p:nvPr>
            <p:ph type="title"/>
          </p:nvPr>
        </p:nvSpPr>
        <p:spPr/>
        <p:txBody>
          <a:bodyPr/>
          <a:lstStyle/>
          <a:p>
            <a:r>
              <a:rPr lang="en-US" dirty="0"/>
              <a:t>Hidden layers = good stuff</a:t>
            </a:r>
          </a:p>
        </p:txBody>
      </p:sp>
      <p:sp>
        <p:nvSpPr>
          <p:cNvPr id="3" name="Content Placeholder 2">
            <a:extLst>
              <a:ext uri="{FF2B5EF4-FFF2-40B4-BE49-F238E27FC236}">
                <a16:creationId xmlns:a16="http://schemas.microsoft.com/office/drawing/2014/main" id="{8B29540A-7938-4273-BB27-BE3EE0B93C00}"/>
              </a:ext>
            </a:extLst>
          </p:cNvPr>
          <p:cNvSpPr>
            <a:spLocks noGrp="1"/>
          </p:cNvSpPr>
          <p:nvPr>
            <p:ph idx="1"/>
          </p:nvPr>
        </p:nvSpPr>
        <p:spPr/>
        <p:txBody>
          <a:bodyPr vert="horz" lIns="91440" tIns="45720" rIns="91440" bIns="45720" rtlCol="0" anchor="t">
            <a:normAutofit/>
          </a:bodyPr>
          <a:lstStyle/>
          <a:p>
            <a:r>
              <a:rPr lang="en-US" dirty="0"/>
              <a:t>The hierarchical architecture helps Deep Neural networks:</a:t>
            </a:r>
            <a:endParaRPr lang="en-US" dirty="0" err="1"/>
          </a:p>
          <a:p>
            <a:pPr lvl="1"/>
            <a:r>
              <a:rPr lang="en-US" dirty="0"/>
              <a:t>Converge on a solution faster</a:t>
            </a:r>
          </a:p>
          <a:p>
            <a:pPr lvl="1"/>
            <a:r>
              <a:rPr lang="en-US" dirty="0"/>
              <a:t>Generalize new datasets</a:t>
            </a:r>
          </a:p>
        </p:txBody>
      </p:sp>
    </p:spTree>
    <p:extLst>
      <p:ext uri="{BB962C8B-B14F-4D97-AF65-F5344CB8AC3E}">
        <p14:creationId xmlns:p14="http://schemas.microsoft.com/office/powerpoint/2010/main" val="116499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455E-6CD4-4D7F-9ADE-2DF6F0265E10}"/>
              </a:ext>
            </a:extLst>
          </p:cNvPr>
          <p:cNvSpPr>
            <a:spLocks noGrp="1"/>
          </p:cNvSpPr>
          <p:nvPr>
            <p:ph type="title"/>
          </p:nvPr>
        </p:nvSpPr>
        <p:spPr/>
        <p:txBody>
          <a:bodyPr/>
          <a:lstStyle/>
          <a:p>
            <a:r>
              <a:rPr lang="en-US" dirty="0"/>
              <a:t>ANN Today</a:t>
            </a:r>
          </a:p>
        </p:txBody>
      </p:sp>
      <p:sp>
        <p:nvSpPr>
          <p:cNvPr id="3" name="Content Placeholder 2">
            <a:extLst>
              <a:ext uri="{FF2B5EF4-FFF2-40B4-BE49-F238E27FC236}">
                <a16:creationId xmlns:a16="http://schemas.microsoft.com/office/drawing/2014/main" id="{09192B8F-CFF6-4BDF-90EA-993D274C3109}"/>
              </a:ext>
            </a:extLst>
          </p:cNvPr>
          <p:cNvSpPr>
            <a:spLocks noGrp="1"/>
          </p:cNvSpPr>
          <p:nvPr>
            <p:ph idx="1"/>
          </p:nvPr>
        </p:nvSpPr>
        <p:spPr/>
        <p:txBody>
          <a:bodyPr vert="horz" lIns="91440" tIns="45720" rIns="91440" bIns="45720" rtlCol="0" anchor="t">
            <a:normAutofit fontScale="92500" lnSpcReduction="10000"/>
          </a:bodyPr>
          <a:lstStyle/>
          <a:p>
            <a:r>
              <a:rPr lang="en-US" dirty="0"/>
              <a:t>There is now an enormous quantity of data available from which to construct models and train neural networks.</a:t>
            </a:r>
          </a:p>
          <a:p>
            <a:r>
              <a:rPr lang="en-US" dirty="0"/>
              <a:t>A tremendous increase in computing power aided by the introduction of graphics-based GPU cards. (Big thanks to the gaming industry!)</a:t>
            </a:r>
          </a:p>
          <a:p>
            <a:r>
              <a:rPr lang="en-US" dirty="0"/>
              <a:t>Small tweaks to established training algorithms have shown to have great impact on model performance.</a:t>
            </a:r>
          </a:p>
          <a:p>
            <a:r>
              <a:rPr lang="en-US" dirty="0"/>
              <a:t>ANN algorithms that were predicted to remain stuck in local optima, tend to achieve global optima in most cases.</a:t>
            </a:r>
          </a:p>
        </p:txBody>
      </p:sp>
    </p:spTree>
    <p:extLst>
      <p:ext uri="{BB962C8B-B14F-4D97-AF65-F5344CB8AC3E}">
        <p14:creationId xmlns:p14="http://schemas.microsoft.com/office/powerpoint/2010/main" val="2628488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9B35-4E9B-4655-93D4-F225D81332EB}"/>
              </a:ext>
            </a:extLst>
          </p:cNvPr>
          <p:cNvSpPr>
            <a:spLocks noGrp="1"/>
          </p:cNvSpPr>
          <p:nvPr>
            <p:ph type="title"/>
          </p:nvPr>
        </p:nvSpPr>
        <p:spPr/>
        <p:txBody>
          <a:bodyPr/>
          <a:lstStyle/>
          <a:p>
            <a:r>
              <a:rPr lang="en-US" dirty="0"/>
              <a:t>Re-using weights and biases</a:t>
            </a:r>
          </a:p>
        </p:txBody>
      </p:sp>
      <p:sp>
        <p:nvSpPr>
          <p:cNvPr id="3" name="Content Placeholder 2">
            <a:extLst>
              <a:ext uri="{FF2B5EF4-FFF2-40B4-BE49-F238E27FC236}">
                <a16:creationId xmlns:a16="http://schemas.microsoft.com/office/drawing/2014/main" id="{0A865F68-364E-48EF-80A4-530B813899AA}"/>
              </a:ext>
            </a:extLst>
          </p:cNvPr>
          <p:cNvSpPr>
            <a:spLocks noGrp="1"/>
          </p:cNvSpPr>
          <p:nvPr>
            <p:ph idx="1"/>
          </p:nvPr>
        </p:nvSpPr>
        <p:spPr/>
        <p:txBody>
          <a:bodyPr vert="horz" lIns="91440" tIns="45720" rIns="91440" bIns="45720" rtlCol="0" anchor="t">
            <a:normAutofit/>
          </a:bodyPr>
          <a:lstStyle/>
          <a:p>
            <a:r>
              <a:rPr lang="en-US" dirty="0"/>
              <a:t>If you already have a network which recognizes cars and you want to train a new network that specifically identifies convertibles, you can jumpstart the training of this model by reusing the lower layers of the first network.</a:t>
            </a:r>
          </a:p>
          <a:p>
            <a:r>
              <a:rPr lang="en-US" dirty="0"/>
              <a:t>Instead of randomly initializing the weights and biases of the first few layers of the new neural network, the weights and biases can be initialized to the value of the weights and biases of the lower layers of the first network.</a:t>
            </a:r>
          </a:p>
        </p:txBody>
      </p:sp>
    </p:spTree>
    <p:extLst>
      <p:ext uri="{BB962C8B-B14F-4D97-AF65-F5344CB8AC3E}">
        <p14:creationId xmlns:p14="http://schemas.microsoft.com/office/powerpoint/2010/main" val="3501496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5AC3-725F-4660-8351-D42E53473BEA}"/>
              </a:ext>
            </a:extLst>
          </p:cNvPr>
          <p:cNvSpPr>
            <a:spLocks noGrp="1"/>
          </p:cNvSpPr>
          <p:nvPr>
            <p:ph type="title"/>
          </p:nvPr>
        </p:nvSpPr>
        <p:spPr/>
        <p:txBody>
          <a:bodyPr/>
          <a:lstStyle/>
          <a:p>
            <a:r>
              <a:rPr lang="en-US" dirty="0"/>
              <a:t>Number of neurons per hidden layer</a:t>
            </a:r>
          </a:p>
        </p:txBody>
      </p:sp>
      <p:sp>
        <p:nvSpPr>
          <p:cNvPr id="3" name="Content Placeholder 2">
            <a:extLst>
              <a:ext uri="{FF2B5EF4-FFF2-40B4-BE49-F238E27FC236}">
                <a16:creationId xmlns:a16="http://schemas.microsoft.com/office/drawing/2014/main" id="{179DEF19-AA14-4DA6-BBEC-4583B1DE3244}"/>
              </a:ext>
            </a:extLst>
          </p:cNvPr>
          <p:cNvSpPr>
            <a:spLocks noGrp="1"/>
          </p:cNvSpPr>
          <p:nvPr>
            <p:ph idx="1"/>
          </p:nvPr>
        </p:nvSpPr>
        <p:spPr>
          <a:xfrm>
            <a:off x="1141413" y="2249488"/>
            <a:ext cx="6265334" cy="3541712"/>
          </a:xfrm>
        </p:spPr>
        <p:txBody>
          <a:bodyPr vert="horz" lIns="91440" tIns="45720" rIns="91440" bIns="45720" rtlCol="0" anchor="t">
            <a:normAutofit/>
          </a:bodyPr>
          <a:lstStyle/>
          <a:p>
            <a:r>
              <a:rPr lang="en-US" dirty="0"/>
              <a:t>A common approach to identifying the number of neurons in each hidden layer is to select a size which results in a funnel.</a:t>
            </a:r>
          </a:p>
          <a:p>
            <a:pPr lvl="1"/>
            <a:r>
              <a:rPr lang="en-US" dirty="0"/>
              <a:t>In a MNIST example, the Input layer contains 768 neurons, the output has 10 neurons... the hidden layers may contain 300 and 150 respectively.</a:t>
            </a:r>
          </a:p>
        </p:txBody>
      </p:sp>
      <p:pic>
        <p:nvPicPr>
          <p:cNvPr id="4" name="Picture 4" descr="A picture containing sky, sitting, glass, cup&#10;&#10;Description generated with very high confidence">
            <a:extLst>
              <a:ext uri="{FF2B5EF4-FFF2-40B4-BE49-F238E27FC236}">
                <a16:creationId xmlns:a16="http://schemas.microsoft.com/office/drawing/2014/main" id="{FB1819BD-D635-4DDD-B321-46867EB8D2DA}"/>
              </a:ext>
            </a:extLst>
          </p:cNvPr>
          <p:cNvPicPr>
            <a:picLocks noChangeAspect="1"/>
          </p:cNvPicPr>
          <p:nvPr/>
        </p:nvPicPr>
        <p:blipFill>
          <a:blip r:embed="rId2"/>
          <a:stretch>
            <a:fillRect/>
          </a:stretch>
        </p:blipFill>
        <p:spPr>
          <a:xfrm>
            <a:off x="7762875" y="2428875"/>
            <a:ext cx="2743200" cy="2743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974767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B4E1-ECBC-473B-82C4-119E055FF114}"/>
              </a:ext>
            </a:extLst>
          </p:cNvPr>
          <p:cNvSpPr>
            <a:spLocks noGrp="1"/>
          </p:cNvSpPr>
          <p:nvPr>
            <p:ph type="title"/>
          </p:nvPr>
        </p:nvSpPr>
        <p:spPr/>
        <p:txBody>
          <a:bodyPr/>
          <a:lstStyle/>
          <a:p>
            <a:r>
              <a:rPr lang="en-US" dirty="0" err="1"/>
              <a:t>TiP</a:t>
            </a:r>
            <a:r>
              <a:rPr lang="en-US" dirty="0"/>
              <a:t>: Neurons and layers</a:t>
            </a:r>
          </a:p>
        </p:txBody>
      </p:sp>
      <p:sp>
        <p:nvSpPr>
          <p:cNvPr id="3" name="Content Placeholder 2">
            <a:extLst>
              <a:ext uri="{FF2B5EF4-FFF2-40B4-BE49-F238E27FC236}">
                <a16:creationId xmlns:a16="http://schemas.microsoft.com/office/drawing/2014/main" id="{8AB652B0-F6D0-4217-8F88-44B2F3E26FF5}"/>
              </a:ext>
            </a:extLst>
          </p:cNvPr>
          <p:cNvSpPr>
            <a:spLocks noGrp="1"/>
          </p:cNvSpPr>
          <p:nvPr>
            <p:ph idx="1"/>
          </p:nvPr>
        </p:nvSpPr>
        <p:spPr/>
        <p:txBody>
          <a:bodyPr vert="horz" lIns="91440" tIns="45720" rIns="91440" bIns="45720" rtlCol="0" anchor="t">
            <a:normAutofit/>
          </a:bodyPr>
          <a:lstStyle/>
          <a:p>
            <a:r>
              <a:rPr lang="en-US" dirty="0"/>
              <a:t>In general, better results may be achieved by increasing the number of layers in a model than the number of neurons per layer.</a:t>
            </a:r>
          </a:p>
        </p:txBody>
      </p:sp>
    </p:spTree>
    <p:extLst>
      <p:ext uri="{BB962C8B-B14F-4D97-AF65-F5344CB8AC3E}">
        <p14:creationId xmlns:p14="http://schemas.microsoft.com/office/powerpoint/2010/main" val="40511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793C-981E-4324-9A54-88E908657BD6}"/>
              </a:ext>
            </a:extLst>
          </p:cNvPr>
          <p:cNvSpPr>
            <a:spLocks noGrp="1"/>
          </p:cNvSpPr>
          <p:nvPr>
            <p:ph type="title"/>
          </p:nvPr>
        </p:nvSpPr>
        <p:spPr>
          <a:xfrm>
            <a:off x="1190625" y="171450"/>
            <a:ext cx="9905998" cy="1478570"/>
          </a:xfrm>
        </p:spPr>
        <p:txBody>
          <a:bodyPr/>
          <a:lstStyle/>
          <a:p>
            <a:r>
              <a:rPr lang="en-US" dirty="0"/>
              <a:t>Biological Neurons</a:t>
            </a:r>
          </a:p>
        </p:txBody>
      </p:sp>
      <p:sp>
        <p:nvSpPr>
          <p:cNvPr id="3" name="Content Placeholder 2">
            <a:extLst>
              <a:ext uri="{FF2B5EF4-FFF2-40B4-BE49-F238E27FC236}">
                <a16:creationId xmlns:a16="http://schemas.microsoft.com/office/drawing/2014/main" id="{4AB24EBC-4BE1-4B38-9322-B7A756EFB1C3}"/>
              </a:ext>
            </a:extLst>
          </p:cNvPr>
          <p:cNvSpPr>
            <a:spLocks noGrp="1"/>
          </p:cNvSpPr>
          <p:nvPr>
            <p:ph idx="1"/>
          </p:nvPr>
        </p:nvSpPr>
        <p:spPr>
          <a:xfrm>
            <a:off x="1141413" y="1620838"/>
            <a:ext cx="4027487" cy="4496933"/>
          </a:xfrm>
        </p:spPr>
        <p:txBody>
          <a:bodyPr vert="horz" lIns="91440" tIns="45720" rIns="91440" bIns="45720" rtlCol="0" anchor="t">
            <a:normAutofit fontScale="92500" lnSpcReduction="10000"/>
          </a:bodyPr>
          <a:lstStyle/>
          <a:p>
            <a:r>
              <a:rPr lang="en-US" dirty="0"/>
              <a:t>Axon length may be up to tens of thousands of times longer than the cell body.</a:t>
            </a:r>
          </a:p>
          <a:p>
            <a:r>
              <a:rPr lang="en-US" dirty="0"/>
              <a:t>When a neuron receives a sufficient number of signals from other neurons within a few milliseconds, it fires its own signals.</a:t>
            </a:r>
          </a:p>
          <a:p>
            <a:r>
              <a:rPr lang="en-US" dirty="0"/>
              <a:t>Each neuron is typically connected to thousands of other neurons.</a:t>
            </a:r>
          </a:p>
        </p:txBody>
      </p:sp>
      <p:pic>
        <p:nvPicPr>
          <p:cNvPr id="4" name="Picture 4" descr="A close up of a map&#10;&#10;Description generated with high confidence">
            <a:extLst>
              <a:ext uri="{FF2B5EF4-FFF2-40B4-BE49-F238E27FC236}">
                <a16:creationId xmlns:a16="http://schemas.microsoft.com/office/drawing/2014/main" id="{82AE19BE-05D0-4717-B6FF-50EE8253581C}"/>
              </a:ext>
            </a:extLst>
          </p:cNvPr>
          <p:cNvPicPr>
            <a:picLocks noChangeAspect="1"/>
          </p:cNvPicPr>
          <p:nvPr/>
        </p:nvPicPr>
        <p:blipFill>
          <a:blip r:embed="rId2"/>
          <a:stretch>
            <a:fillRect/>
          </a:stretch>
        </p:blipFill>
        <p:spPr>
          <a:xfrm>
            <a:off x="4471761" y="1314450"/>
            <a:ext cx="7147152" cy="460689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8881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6BDF-7404-42FB-BBB9-72040F7102DC}"/>
              </a:ext>
            </a:extLst>
          </p:cNvPr>
          <p:cNvSpPr>
            <a:spLocks noGrp="1"/>
          </p:cNvSpPr>
          <p:nvPr>
            <p:ph type="title"/>
          </p:nvPr>
        </p:nvSpPr>
        <p:spPr/>
        <p:txBody>
          <a:bodyPr/>
          <a:lstStyle/>
          <a:p>
            <a:r>
              <a:rPr lang="en-US" dirty="0"/>
              <a:t>Layers upon layers</a:t>
            </a:r>
          </a:p>
        </p:txBody>
      </p:sp>
      <p:sp>
        <p:nvSpPr>
          <p:cNvPr id="3" name="Content Placeholder 2">
            <a:extLst>
              <a:ext uri="{FF2B5EF4-FFF2-40B4-BE49-F238E27FC236}">
                <a16:creationId xmlns:a16="http://schemas.microsoft.com/office/drawing/2014/main" id="{1E22AE05-E4BA-4AC6-8829-21DB6BF90060}"/>
              </a:ext>
            </a:extLst>
          </p:cNvPr>
          <p:cNvSpPr>
            <a:spLocks noGrp="1"/>
          </p:cNvSpPr>
          <p:nvPr>
            <p:ph idx="1"/>
          </p:nvPr>
        </p:nvSpPr>
        <p:spPr>
          <a:xfrm>
            <a:off x="1141413" y="2249488"/>
            <a:ext cx="4656667" cy="3541712"/>
          </a:xfrm>
        </p:spPr>
        <p:txBody>
          <a:bodyPr vert="horz" lIns="91440" tIns="45720" rIns="91440" bIns="45720" rtlCol="0" anchor="t">
            <a:normAutofit lnSpcReduction="10000"/>
          </a:bodyPr>
          <a:lstStyle/>
          <a:p>
            <a:r>
              <a:rPr lang="en-US" dirty="0"/>
              <a:t>The architecture of the human brain indicates that neurons are often organized in consecutive layers.</a:t>
            </a:r>
          </a:p>
          <a:p>
            <a:r>
              <a:rPr lang="en-US" dirty="0"/>
              <a:t>Layers are a concept that is exploited in Artificial Neural Networks also... especially "Hidden Layers"</a:t>
            </a:r>
          </a:p>
        </p:txBody>
      </p:sp>
      <p:pic>
        <p:nvPicPr>
          <p:cNvPr id="6" name="Picture 6" descr="A close up of a curtain&#10;&#10;Description generated with high confidence">
            <a:extLst>
              <a:ext uri="{FF2B5EF4-FFF2-40B4-BE49-F238E27FC236}">
                <a16:creationId xmlns:a16="http://schemas.microsoft.com/office/drawing/2014/main" id="{4D4EC2CF-35A0-4527-9E5C-C6D6636B877D}"/>
              </a:ext>
            </a:extLst>
          </p:cNvPr>
          <p:cNvPicPr>
            <a:picLocks noChangeAspect="1"/>
          </p:cNvPicPr>
          <p:nvPr/>
        </p:nvPicPr>
        <p:blipFill>
          <a:blip r:embed="rId2"/>
          <a:stretch>
            <a:fillRect/>
          </a:stretch>
        </p:blipFill>
        <p:spPr>
          <a:xfrm>
            <a:off x="5219700" y="1771650"/>
            <a:ext cx="5857724" cy="367300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72158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34C-60F1-41E8-8EC5-9FFF847AD559}"/>
              </a:ext>
            </a:extLst>
          </p:cNvPr>
          <p:cNvSpPr>
            <a:spLocks noGrp="1"/>
          </p:cNvSpPr>
          <p:nvPr>
            <p:ph type="title"/>
          </p:nvPr>
        </p:nvSpPr>
        <p:spPr/>
        <p:txBody>
          <a:bodyPr/>
          <a:lstStyle/>
          <a:p>
            <a:r>
              <a:rPr lang="en-US" dirty="0"/>
              <a:t>Like a switch</a:t>
            </a:r>
          </a:p>
        </p:txBody>
      </p:sp>
      <p:sp>
        <p:nvSpPr>
          <p:cNvPr id="3" name="Content Placeholder 2">
            <a:extLst>
              <a:ext uri="{FF2B5EF4-FFF2-40B4-BE49-F238E27FC236}">
                <a16:creationId xmlns:a16="http://schemas.microsoft.com/office/drawing/2014/main" id="{AEFFA52D-7A9C-494A-B57C-D1866C0BE35E}"/>
              </a:ext>
            </a:extLst>
          </p:cNvPr>
          <p:cNvSpPr>
            <a:spLocks noGrp="1"/>
          </p:cNvSpPr>
          <p:nvPr>
            <p:ph idx="1"/>
          </p:nvPr>
        </p:nvSpPr>
        <p:spPr/>
        <p:txBody>
          <a:bodyPr vert="horz" lIns="91440" tIns="45720" rIns="91440" bIns="45720" rtlCol="0" anchor="t">
            <a:normAutofit/>
          </a:bodyPr>
          <a:lstStyle/>
          <a:p>
            <a:r>
              <a:rPr lang="en-US" dirty="0"/>
              <a:t>The McCulloch/Pitts </a:t>
            </a:r>
            <a:r>
              <a:rPr lang="en-US" i="1" dirty="0"/>
              <a:t>artificial neuron</a:t>
            </a:r>
            <a:r>
              <a:rPr lang="en-US" dirty="0"/>
              <a:t> has one or more binary inputs and one binary output. This artificial neuron simply activates its output when more than a certain number of inputs are active.</a:t>
            </a:r>
          </a:p>
          <a:p>
            <a:r>
              <a:rPr lang="en-US" dirty="0"/>
              <a:t>Artificial Neurons can even perform various logical computations, as we will see in the next slides.</a:t>
            </a:r>
          </a:p>
        </p:txBody>
      </p:sp>
    </p:spTree>
    <p:extLst>
      <p:ext uri="{BB962C8B-B14F-4D97-AF65-F5344CB8AC3E}">
        <p14:creationId xmlns:p14="http://schemas.microsoft.com/office/powerpoint/2010/main" val="41620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9869-DCD5-4C00-B0DE-2C15984BE246}"/>
              </a:ext>
            </a:extLst>
          </p:cNvPr>
          <p:cNvSpPr>
            <a:spLocks noGrp="1"/>
          </p:cNvSpPr>
          <p:nvPr>
            <p:ph type="title"/>
          </p:nvPr>
        </p:nvSpPr>
        <p:spPr/>
        <p:txBody>
          <a:bodyPr/>
          <a:lstStyle/>
          <a:p>
            <a:r>
              <a:rPr lang="en-US" dirty="0"/>
              <a:t>C = A</a:t>
            </a:r>
          </a:p>
        </p:txBody>
      </p:sp>
      <p:sp>
        <p:nvSpPr>
          <p:cNvPr id="3" name="Content Placeholder 2">
            <a:extLst>
              <a:ext uri="{FF2B5EF4-FFF2-40B4-BE49-F238E27FC236}">
                <a16:creationId xmlns:a16="http://schemas.microsoft.com/office/drawing/2014/main" id="{9B08E525-325D-4B39-84F0-754429AC6560}"/>
              </a:ext>
            </a:extLst>
          </p:cNvPr>
          <p:cNvSpPr>
            <a:spLocks noGrp="1"/>
          </p:cNvSpPr>
          <p:nvPr>
            <p:ph idx="1"/>
          </p:nvPr>
        </p:nvSpPr>
        <p:spPr/>
        <p:txBody>
          <a:bodyPr vert="horz" lIns="91440" tIns="45720" rIns="91440" bIns="45720" rtlCol="0" anchor="t">
            <a:normAutofit/>
          </a:bodyPr>
          <a:lstStyle/>
          <a:p>
            <a:r>
              <a:rPr lang="en-US" dirty="0"/>
              <a:t>The artificial neurons are designated by the green circles "A" and "C"</a:t>
            </a:r>
          </a:p>
        </p:txBody>
      </p:sp>
      <p:sp>
        <p:nvSpPr>
          <p:cNvPr id="4" name="Oval 3">
            <a:extLst>
              <a:ext uri="{FF2B5EF4-FFF2-40B4-BE49-F238E27FC236}">
                <a16:creationId xmlns:a16="http://schemas.microsoft.com/office/drawing/2014/main" id="{CA7D7C77-8FBE-456C-AB91-7629269C0027}"/>
              </a:ext>
            </a:extLst>
          </p:cNvPr>
          <p:cNvSpPr/>
          <p:nvPr/>
        </p:nvSpPr>
        <p:spPr>
          <a:xfrm>
            <a:off x="5467350" y="3667125"/>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Oval 4">
            <a:extLst>
              <a:ext uri="{FF2B5EF4-FFF2-40B4-BE49-F238E27FC236}">
                <a16:creationId xmlns:a16="http://schemas.microsoft.com/office/drawing/2014/main" id="{0DE8EEBC-FFB2-42C1-98DE-B9472549DDC3}"/>
              </a:ext>
            </a:extLst>
          </p:cNvPr>
          <p:cNvSpPr/>
          <p:nvPr/>
        </p:nvSpPr>
        <p:spPr>
          <a:xfrm>
            <a:off x="5467350" y="489585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6" name="Straight Arrow Connector 5">
            <a:extLst>
              <a:ext uri="{FF2B5EF4-FFF2-40B4-BE49-F238E27FC236}">
                <a16:creationId xmlns:a16="http://schemas.microsoft.com/office/drawing/2014/main" id="{F79F9A22-87CB-4B0E-8271-97F78E43F49B}"/>
              </a:ext>
            </a:extLst>
          </p:cNvPr>
          <p:cNvCxnSpPr/>
          <p:nvPr/>
        </p:nvCxnSpPr>
        <p:spPr>
          <a:xfrm flipH="1" flipV="1">
            <a:off x="5819775" y="3086100"/>
            <a:ext cx="4836" cy="7063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2D3CBBC-F189-473D-938E-D773F35F6B0D}"/>
              </a:ext>
            </a:extLst>
          </p:cNvPr>
          <p:cNvCxnSpPr>
            <a:cxnSpLocks/>
          </p:cNvCxnSpPr>
          <p:nvPr/>
        </p:nvCxnSpPr>
        <p:spPr>
          <a:xfrm flipH="1" flipV="1">
            <a:off x="5619750" y="4133850"/>
            <a:ext cx="186264" cy="5007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EE5F1A9-67F1-4BC7-B524-7749AEF70FFD}"/>
              </a:ext>
            </a:extLst>
          </p:cNvPr>
          <p:cNvCxnSpPr>
            <a:cxnSpLocks/>
          </p:cNvCxnSpPr>
          <p:nvPr/>
        </p:nvCxnSpPr>
        <p:spPr>
          <a:xfrm flipV="1">
            <a:off x="5762625" y="4162425"/>
            <a:ext cx="261259" cy="4886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2CCF54C-BAA2-493A-A333-29B19F1597A9}"/>
              </a:ext>
            </a:extLst>
          </p:cNvPr>
          <p:cNvCxnSpPr>
            <a:cxnSpLocks/>
          </p:cNvCxnSpPr>
          <p:nvPr/>
        </p:nvCxnSpPr>
        <p:spPr>
          <a:xfrm flipH="1" flipV="1">
            <a:off x="5791200" y="4543425"/>
            <a:ext cx="16931" cy="476554"/>
          </a:xfrm>
          <a:prstGeom prst="straightConnector1">
            <a:avLst/>
          </a:prstGeom>
          <a:ln w="57150">
            <a:headEnd type="none"/>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043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9869-DCD5-4C00-B0DE-2C15984BE246}"/>
              </a:ext>
            </a:extLst>
          </p:cNvPr>
          <p:cNvSpPr>
            <a:spLocks noGrp="1"/>
          </p:cNvSpPr>
          <p:nvPr>
            <p:ph type="title"/>
          </p:nvPr>
        </p:nvSpPr>
        <p:spPr/>
        <p:txBody>
          <a:bodyPr/>
          <a:lstStyle/>
          <a:p>
            <a:r>
              <a:rPr lang="en-US" dirty="0"/>
              <a:t>C = a and B</a:t>
            </a:r>
          </a:p>
        </p:txBody>
      </p:sp>
      <p:sp>
        <p:nvSpPr>
          <p:cNvPr id="16" name="Oval 15">
            <a:extLst>
              <a:ext uri="{FF2B5EF4-FFF2-40B4-BE49-F238E27FC236}">
                <a16:creationId xmlns:a16="http://schemas.microsoft.com/office/drawing/2014/main" id="{43DBA990-C322-4255-AB8C-833A6FFDC713}"/>
              </a:ext>
            </a:extLst>
          </p:cNvPr>
          <p:cNvSpPr/>
          <p:nvPr/>
        </p:nvSpPr>
        <p:spPr>
          <a:xfrm>
            <a:off x="5553075" y="3448050"/>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 name="Oval 16">
            <a:extLst>
              <a:ext uri="{FF2B5EF4-FFF2-40B4-BE49-F238E27FC236}">
                <a16:creationId xmlns:a16="http://schemas.microsoft.com/office/drawing/2014/main" id="{67A7B2C0-036C-40D7-9CD9-235F89E566CB}"/>
              </a:ext>
            </a:extLst>
          </p:cNvPr>
          <p:cNvSpPr/>
          <p:nvPr/>
        </p:nvSpPr>
        <p:spPr>
          <a:xfrm>
            <a:off x="4972050" y="4676775"/>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8" name="Straight Arrow Connector 17">
            <a:extLst>
              <a:ext uri="{FF2B5EF4-FFF2-40B4-BE49-F238E27FC236}">
                <a16:creationId xmlns:a16="http://schemas.microsoft.com/office/drawing/2014/main" id="{A49CD508-C95C-424C-8BAF-DAB657316B23}"/>
              </a:ext>
            </a:extLst>
          </p:cNvPr>
          <p:cNvCxnSpPr>
            <a:cxnSpLocks/>
          </p:cNvCxnSpPr>
          <p:nvPr/>
        </p:nvCxnSpPr>
        <p:spPr>
          <a:xfrm flipH="1" flipV="1">
            <a:off x="5915025" y="2867025"/>
            <a:ext cx="4836" cy="7063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784CB56-7C83-4D58-8DF4-0577E2353E4F}"/>
              </a:ext>
            </a:extLst>
          </p:cNvPr>
          <p:cNvCxnSpPr>
            <a:cxnSpLocks/>
          </p:cNvCxnSpPr>
          <p:nvPr/>
        </p:nvCxnSpPr>
        <p:spPr>
          <a:xfrm flipV="1">
            <a:off x="5495925" y="4019550"/>
            <a:ext cx="249164" cy="7426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27233606-DFB7-438B-9816-8D5D58357699}"/>
              </a:ext>
            </a:extLst>
          </p:cNvPr>
          <p:cNvSpPr/>
          <p:nvPr/>
        </p:nvSpPr>
        <p:spPr>
          <a:xfrm>
            <a:off x="6191250" y="4676775"/>
            <a:ext cx="672496" cy="68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1" name="Straight Arrow Connector 20">
            <a:extLst>
              <a:ext uri="{FF2B5EF4-FFF2-40B4-BE49-F238E27FC236}">
                <a16:creationId xmlns:a16="http://schemas.microsoft.com/office/drawing/2014/main" id="{988BEF2E-3637-455F-8554-F1BB8112A6D5}"/>
              </a:ext>
            </a:extLst>
          </p:cNvPr>
          <p:cNvCxnSpPr>
            <a:cxnSpLocks/>
          </p:cNvCxnSpPr>
          <p:nvPr/>
        </p:nvCxnSpPr>
        <p:spPr>
          <a:xfrm flipH="1" flipV="1">
            <a:off x="6019800" y="4019550"/>
            <a:ext cx="319312" cy="7063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03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Circuit</vt:lpstr>
      <vt:lpstr>INTRODUCTION TO Artificial neural networks</vt:lpstr>
      <vt:lpstr>ANN – Artificial Neural Networks</vt:lpstr>
      <vt:lpstr>Ann Timeline</vt:lpstr>
      <vt:lpstr>ANN Today</vt:lpstr>
      <vt:lpstr>Biological Neurons</vt:lpstr>
      <vt:lpstr>Layers upon layers</vt:lpstr>
      <vt:lpstr>Like a switch</vt:lpstr>
      <vt:lpstr>C = A</vt:lpstr>
      <vt:lpstr>C = a and B</vt:lpstr>
      <vt:lpstr>C = A or B</vt:lpstr>
      <vt:lpstr>c = a AND NOT B</vt:lpstr>
      <vt:lpstr>The perceptron</vt:lpstr>
      <vt:lpstr>LTU : Linear Threshold unit</vt:lpstr>
      <vt:lpstr>Ltu and simply classification</vt:lpstr>
      <vt:lpstr>Multioutput classifier</vt:lpstr>
      <vt:lpstr>Cells that fire together, wire together</vt:lpstr>
      <vt:lpstr>Perceptron weakness</vt:lpstr>
      <vt:lpstr>The Scikit-Learn perceptron</vt:lpstr>
      <vt:lpstr>PowerPoint Presentation</vt:lpstr>
      <vt:lpstr>MLP: multi-layer perceptrons</vt:lpstr>
      <vt:lpstr>Hidden layers</vt:lpstr>
      <vt:lpstr>DNN: Deep neural network</vt:lpstr>
      <vt:lpstr>Backpropagation breakthrough</vt:lpstr>
      <vt:lpstr>Backpropagation explained</vt:lpstr>
      <vt:lpstr>Longer explanation</vt:lpstr>
      <vt:lpstr>For backpropagation to work...</vt:lpstr>
      <vt:lpstr>Activation functions</vt:lpstr>
      <vt:lpstr>MLP Classification</vt:lpstr>
      <vt:lpstr>Mlp classification</vt:lpstr>
      <vt:lpstr>Single hidden layer</vt:lpstr>
      <vt:lpstr>Non-biological activation</vt:lpstr>
      <vt:lpstr>Simple MLP with Tensorflow</vt:lpstr>
      <vt:lpstr>DNNClassifier code</vt:lpstr>
      <vt:lpstr>DNNClassifier</vt:lpstr>
      <vt:lpstr>Contrib namespace</vt:lpstr>
      <vt:lpstr>So many options... </vt:lpstr>
      <vt:lpstr>Fine-tuning neural network hyperparameters</vt:lpstr>
      <vt:lpstr>Hidden layers</vt:lpstr>
      <vt:lpstr>Hidden layers = good stuff</vt:lpstr>
      <vt:lpstr>Re-using weights and biases</vt:lpstr>
      <vt:lpstr>Number of neurons per hidden layer</vt:lpstr>
      <vt:lpstr>TiP: Neurons and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29</cp:revision>
  <dcterms:created xsi:type="dcterms:W3CDTF">2014-08-26T23:43:54Z</dcterms:created>
  <dcterms:modified xsi:type="dcterms:W3CDTF">2018-01-31T01:57:48Z</dcterms:modified>
</cp:coreProperties>
</file>