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7" r:id="rId10"/>
    <p:sldId id="263" r:id="rId11"/>
    <p:sldId id="264" r:id="rId12"/>
    <p:sldId id="265" r:id="rId13"/>
    <p:sldId id="271" r:id="rId14"/>
    <p:sldId id="272" r:id="rId15"/>
    <p:sldId id="268" r:id="rId16"/>
    <p:sldId id="269" r:id="rId17"/>
    <p:sldId id="270" r:id="rId18"/>
    <p:sldId id="273" r:id="rId19"/>
    <p:sldId id="274" r:id="rId20"/>
    <p:sldId id="275" r:id="rId21"/>
    <p:sldId id="276" r:id="rId22"/>
    <p:sldId id="277" r:id="rId23"/>
    <p:sldId id="280" r:id="rId24"/>
    <p:sldId id="278" r:id="rId25"/>
    <p:sldId id="279" r:id="rId26"/>
    <p:sldId id="281" r:id="rId27"/>
    <p:sldId id="282" r:id="rId28"/>
    <p:sldId id="283" r:id="rId29"/>
    <p:sldId id="284" r:id="rId30"/>
    <p:sldId id="285" r:id="rId31"/>
    <p:sldId id="286" r:id="rId32"/>
    <p:sldId id="292" r:id="rId33"/>
    <p:sldId id="287" r:id="rId34"/>
    <p:sldId id="288" r:id="rId35"/>
    <p:sldId id="289" r:id="rId36"/>
    <p:sldId id="290" r:id="rId37"/>
    <p:sldId id="293" r:id="rId38"/>
    <p:sldId id="294" r:id="rId39"/>
    <p:sldId id="295" r:id="rId40"/>
    <p:sldId id="302" r:id="rId41"/>
    <p:sldId id="301" r:id="rId42"/>
    <p:sldId id="296" r:id="rId43"/>
    <p:sldId id="303" r:id="rId44"/>
    <p:sldId id="297" r:id="rId45"/>
    <p:sldId id="304" r:id="rId46"/>
    <p:sldId id="298" r:id="rId47"/>
    <p:sldId id="305" r:id="rId48"/>
    <p:sldId id="299" r:id="rId49"/>
    <p:sldId id="300" r:id="rId50"/>
    <p:sldId id="306" r:id="rId51"/>
    <p:sldId id="30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oo.gl/XI02X3" TargetMode="External"/><Relationship Id="rId2" Type="http://schemas.openxmlformats.org/officeDocument/2006/relationships/hyperlink" Target="https://github.com/tensorflow/model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Training Deep Neural Networks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Content in this presentation is largely based on 'Hands-on machine learning with sci-kit learn &amp; </a:t>
            </a:r>
            <a:r>
              <a:rPr lang="en-US" dirty="0" err="1"/>
              <a:t>Tensorflow</a:t>
            </a:r>
            <a:r>
              <a:rPr lang="en-US" dirty="0"/>
              <a:t>', </a:t>
            </a:r>
            <a:r>
              <a:rPr lang="en-US" dirty="0" err="1"/>
              <a:t>Aurelien</a:t>
            </a:r>
            <a:r>
              <a:rPr lang="en-US" dirty="0"/>
              <a:t> Geron, O'reilly publishing</a:t>
            </a:r>
          </a:p>
        </p:txBody>
      </p:sp>
      <p:sp>
        <p:nvSpPr>
          <p:cNvPr id="4" name="TextBox 3">
            <a:extLst>
              <a:ext uri="{FF2B5EF4-FFF2-40B4-BE49-F238E27FC236}">
                <a16:creationId xmlns:a16="http://schemas.microsoft.com/office/drawing/2014/main" id="{319DF736-7B11-4F22-B23B-B9AFC2A44422}"/>
              </a:ext>
            </a:extLst>
          </p:cNvPr>
          <p:cNvSpPr txBox="1"/>
          <p:nvPr/>
        </p:nvSpPr>
        <p:spPr>
          <a:xfrm>
            <a:off x="9241988" y="60102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130A-3EED-4E40-829E-12913D49CEFD}"/>
              </a:ext>
            </a:extLst>
          </p:cNvPr>
          <p:cNvSpPr>
            <a:spLocks noGrp="1"/>
          </p:cNvSpPr>
          <p:nvPr>
            <p:ph type="title"/>
          </p:nvPr>
        </p:nvSpPr>
        <p:spPr/>
        <p:txBody>
          <a:bodyPr/>
          <a:lstStyle/>
          <a:p>
            <a:r>
              <a:rPr lang="en-US" dirty="0"/>
              <a:t>Activation visual</a:t>
            </a:r>
          </a:p>
        </p:txBody>
      </p:sp>
      <p:sp>
        <p:nvSpPr>
          <p:cNvPr id="3" name="Content Placeholder 2">
            <a:extLst>
              <a:ext uri="{FF2B5EF4-FFF2-40B4-BE49-F238E27FC236}">
                <a16:creationId xmlns:a16="http://schemas.microsoft.com/office/drawing/2014/main" id="{B8BFFCA7-AFD2-4998-8F6C-09951DC6A75A}"/>
              </a:ext>
            </a:extLst>
          </p:cNvPr>
          <p:cNvSpPr>
            <a:spLocks noGrp="1"/>
          </p:cNvSpPr>
          <p:nvPr>
            <p:ph idx="1"/>
          </p:nvPr>
        </p:nvSpPr>
        <p:spPr>
          <a:xfrm>
            <a:off x="1141413" y="2249488"/>
            <a:ext cx="4910061" cy="3541712"/>
          </a:xfrm>
        </p:spPr>
        <p:txBody>
          <a:bodyPr vert="horz" lIns="91440" tIns="45720" rIns="91440" bIns="45720" rtlCol="0" anchor="t">
            <a:normAutofit/>
          </a:bodyPr>
          <a:lstStyle/>
          <a:p>
            <a:r>
              <a:rPr lang="en-US" dirty="0"/>
              <a:t>The function saturates at 0 or 1 with a derivative very close to 0.</a:t>
            </a:r>
          </a:p>
          <a:p>
            <a:r>
              <a:rPr lang="en-US" dirty="0"/>
              <a:t>Backpropagation has virtually no gradient to propagate back through the network. What little gradient exists, becomes diluted to an ineffective value at lower layers.</a:t>
            </a:r>
          </a:p>
        </p:txBody>
      </p:sp>
      <p:pic>
        <p:nvPicPr>
          <p:cNvPr id="8" name="Picture 8" descr="A picture containing text&#10;&#10;Description generated with very high confidence">
            <a:extLst>
              <a:ext uri="{FF2B5EF4-FFF2-40B4-BE49-F238E27FC236}">
                <a16:creationId xmlns:a16="http://schemas.microsoft.com/office/drawing/2014/main" id="{8AA4993E-F123-4585-BFE7-44F85E6C79E0}"/>
              </a:ext>
            </a:extLst>
          </p:cNvPr>
          <p:cNvPicPr>
            <a:picLocks noChangeAspect="1"/>
          </p:cNvPicPr>
          <p:nvPr/>
        </p:nvPicPr>
        <p:blipFill>
          <a:blip r:embed="rId2"/>
          <a:stretch>
            <a:fillRect/>
          </a:stretch>
        </p:blipFill>
        <p:spPr>
          <a:xfrm>
            <a:off x="5155071" y="1419225"/>
            <a:ext cx="6352267" cy="42342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26256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ABB6-D54A-466D-A896-37A6C2A8E604}"/>
              </a:ext>
            </a:extLst>
          </p:cNvPr>
          <p:cNvSpPr>
            <a:spLocks noGrp="1"/>
          </p:cNvSpPr>
          <p:nvPr>
            <p:ph type="title"/>
          </p:nvPr>
        </p:nvSpPr>
        <p:spPr/>
        <p:txBody>
          <a:bodyPr/>
          <a:lstStyle/>
          <a:p>
            <a:r>
              <a:rPr lang="en-US" dirty="0"/>
              <a:t>Xavier and He proposal</a:t>
            </a:r>
          </a:p>
        </p:txBody>
      </p:sp>
      <p:sp>
        <p:nvSpPr>
          <p:cNvPr id="3" name="Content Placeholder 2">
            <a:extLst>
              <a:ext uri="{FF2B5EF4-FFF2-40B4-BE49-F238E27FC236}">
                <a16:creationId xmlns:a16="http://schemas.microsoft.com/office/drawing/2014/main" id="{69330684-7767-4882-8447-1545B99D21DA}"/>
              </a:ext>
            </a:extLst>
          </p:cNvPr>
          <p:cNvSpPr>
            <a:spLocks noGrp="1"/>
          </p:cNvSpPr>
          <p:nvPr>
            <p:ph idx="1"/>
          </p:nvPr>
        </p:nvSpPr>
        <p:spPr/>
        <p:txBody>
          <a:bodyPr vert="horz" lIns="91440" tIns="45720" rIns="91440" bIns="45720" rtlCol="0" anchor="t">
            <a:normAutofit fontScale="92500" lnSpcReduction="20000"/>
          </a:bodyPr>
          <a:lstStyle/>
          <a:p>
            <a:r>
              <a:rPr lang="en-US" dirty="0"/>
              <a:t>The signal needs to flow properly in both directions- forward when predicting and in reverse during backpropagation of gradients.</a:t>
            </a:r>
          </a:p>
          <a:p>
            <a:r>
              <a:rPr lang="en-US" dirty="0"/>
              <a:t>The signal should not die out.</a:t>
            </a:r>
          </a:p>
          <a:p>
            <a:r>
              <a:rPr lang="en-US" dirty="0"/>
              <a:t>The signal should not explode or saturate.</a:t>
            </a:r>
          </a:p>
          <a:p>
            <a:r>
              <a:rPr lang="en-US" dirty="0"/>
              <a:t>The variance of the outputs of each layer need to be equal to the variance of the inputs.</a:t>
            </a:r>
          </a:p>
          <a:p>
            <a:r>
              <a:rPr lang="en-US" dirty="0"/>
              <a:t>The gradients need to have equal variance before and after flowing through a layer in the reverse direction.</a:t>
            </a:r>
          </a:p>
        </p:txBody>
      </p:sp>
    </p:spTree>
    <p:extLst>
      <p:ext uri="{BB962C8B-B14F-4D97-AF65-F5344CB8AC3E}">
        <p14:creationId xmlns:p14="http://schemas.microsoft.com/office/powerpoint/2010/main" val="97383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7AF5-F6D0-4D56-83DC-C28E7DBECC70}"/>
              </a:ext>
            </a:extLst>
          </p:cNvPr>
          <p:cNvSpPr>
            <a:spLocks noGrp="1"/>
          </p:cNvSpPr>
          <p:nvPr>
            <p:ph type="title"/>
          </p:nvPr>
        </p:nvSpPr>
        <p:spPr/>
        <p:txBody>
          <a:bodyPr/>
          <a:lstStyle/>
          <a:p>
            <a:r>
              <a:rPr lang="en-US" dirty="0"/>
              <a:t>Proposal compromise</a:t>
            </a:r>
          </a:p>
        </p:txBody>
      </p:sp>
      <p:sp>
        <p:nvSpPr>
          <p:cNvPr id="3" name="Content Placeholder 2">
            <a:extLst>
              <a:ext uri="{FF2B5EF4-FFF2-40B4-BE49-F238E27FC236}">
                <a16:creationId xmlns:a16="http://schemas.microsoft.com/office/drawing/2014/main" id="{9A0F5AC4-BB62-4969-86A9-E875125FC925}"/>
              </a:ext>
            </a:extLst>
          </p:cNvPr>
          <p:cNvSpPr>
            <a:spLocks noGrp="1"/>
          </p:cNvSpPr>
          <p:nvPr>
            <p:ph idx="1"/>
          </p:nvPr>
        </p:nvSpPr>
        <p:spPr/>
        <p:txBody>
          <a:bodyPr vert="horz" lIns="91440" tIns="45720" rIns="91440" bIns="45720" rtlCol="0" anchor="t">
            <a:normAutofit/>
          </a:bodyPr>
          <a:lstStyle/>
          <a:p>
            <a:r>
              <a:rPr lang="en-US" dirty="0"/>
              <a:t>Guaranteeing equal variance through a layer and equal variance of outputs from inputs.</a:t>
            </a:r>
          </a:p>
          <a:p>
            <a:r>
              <a:rPr lang="en-US" dirty="0"/>
              <a:t>This is typically NOT possible unless the layer has an equal number of inputs and outputs.</a:t>
            </a:r>
          </a:p>
          <a:p>
            <a:r>
              <a:rPr lang="en-US" dirty="0"/>
              <a:t>Solution: The connection weights must be initialized randomly.</a:t>
            </a:r>
          </a:p>
        </p:txBody>
      </p:sp>
      <p:sp>
        <p:nvSpPr>
          <p:cNvPr id="4" name="TextBox 3">
            <a:extLst>
              <a:ext uri="{FF2B5EF4-FFF2-40B4-BE49-F238E27FC236}">
                <a16:creationId xmlns:a16="http://schemas.microsoft.com/office/drawing/2014/main" id="{C802E23B-876F-417C-BEE3-9292DE093B86}"/>
              </a:ext>
            </a:extLst>
          </p:cNvPr>
          <p:cNvSpPr txBox="1"/>
          <p:nvPr/>
        </p:nvSpPr>
        <p:spPr>
          <a:xfrm>
            <a:off x="4611118" y="4876800"/>
            <a:ext cx="5621866"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initialization strategy is often referred to as </a:t>
            </a:r>
            <a:r>
              <a:rPr lang="en-US" i="1" dirty="0"/>
              <a:t>Xavier Initialization.</a:t>
            </a:r>
            <a:endParaRPr lang="en-US" dirty="0"/>
          </a:p>
        </p:txBody>
      </p:sp>
    </p:spTree>
    <p:extLst>
      <p:ext uri="{BB962C8B-B14F-4D97-AF65-F5344CB8AC3E}">
        <p14:creationId xmlns:p14="http://schemas.microsoft.com/office/powerpoint/2010/main" val="57745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6E93-F83E-4560-B941-6D06781DF6EE}"/>
              </a:ext>
            </a:extLst>
          </p:cNvPr>
          <p:cNvSpPr>
            <a:spLocks noGrp="1"/>
          </p:cNvSpPr>
          <p:nvPr>
            <p:ph type="title"/>
          </p:nvPr>
        </p:nvSpPr>
        <p:spPr/>
        <p:txBody>
          <a:bodyPr/>
          <a:lstStyle/>
          <a:p>
            <a:r>
              <a:rPr lang="en-US" dirty="0"/>
              <a:t>Xavier initialization</a:t>
            </a:r>
          </a:p>
        </p:txBody>
      </p:sp>
      <p:sp>
        <p:nvSpPr>
          <p:cNvPr id="3" name="Content Placeholder 2">
            <a:extLst>
              <a:ext uri="{FF2B5EF4-FFF2-40B4-BE49-F238E27FC236}">
                <a16:creationId xmlns:a16="http://schemas.microsoft.com/office/drawing/2014/main" id="{065591DD-DC8B-46B5-9F57-FFCA3794F62C}"/>
              </a:ext>
            </a:extLst>
          </p:cNvPr>
          <p:cNvSpPr>
            <a:spLocks noGrp="1"/>
          </p:cNvSpPr>
          <p:nvPr>
            <p:ph idx="1"/>
          </p:nvPr>
        </p:nvSpPr>
        <p:spPr/>
        <p:txBody>
          <a:bodyPr vert="horz" lIns="91440" tIns="45720" rIns="91440" bIns="45720" rtlCol="0" anchor="t">
            <a:normAutofit/>
          </a:bodyPr>
          <a:lstStyle/>
          <a:p>
            <a:r>
              <a:rPr lang="en-US" dirty="0"/>
              <a:t>Xavier initialization results in speeding up training considerably.</a:t>
            </a:r>
          </a:p>
          <a:p>
            <a:r>
              <a:rPr lang="en-US" dirty="0" err="1"/>
              <a:t>TensorFlow's</a:t>
            </a:r>
            <a:r>
              <a:rPr lang="en-US" dirty="0"/>
              <a:t> </a:t>
            </a:r>
            <a:r>
              <a:rPr lang="en-US" dirty="0" err="1"/>
              <a:t>tf.layers.dense</a:t>
            </a:r>
            <a:r>
              <a:rPr lang="en-US" dirty="0"/>
              <a:t>() function utilizes Xavier initialization by default.</a:t>
            </a:r>
          </a:p>
        </p:txBody>
      </p:sp>
    </p:spTree>
    <p:extLst>
      <p:ext uri="{BB962C8B-B14F-4D97-AF65-F5344CB8AC3E}">
        <p14:creationId xmlns:p14="http://schemas.microsoft.com/office/powerpoint/2010/main" val="35236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8142-EF52-40D5-9B33-4487FC0D69EF}"/>
              </a:ext>
            </a:extLst>
          </p:cNvPr>
          <p:cNvSpPr>
            <a:spLocks noGrp="1"/>
          </p:cNvSpPr>
          <p:nvPr>
            <p:ph type="title"/>
          </p:nvPr>
        </p:nvSpPr>
        <p:spPr/>
        <p:txBody>
          <a:bodyPr/>
          <a:lstStyle/>
          <a:p>
            <a:r>
              <a:rPr lang="en-US" dirty="0"/>
              <a:t>Activation Functions and HE initialization</a:t>
            </a:r>
          </a:p>
        </p:txBody>
      </p:sp>
      <p:sp>
        <p:nvSpPr>
          <p:cNvPr id="3" name="Content Placeholder 2">
            <a:extLst>
              <a:ext uri="{FF2B5EF4-FFF2-40B4-BE49-F238E27FC236}">
                <a16:creationId xmlns:a16="http://schemas.microsoft.com/office/drawing/2014/main" id="{D1EB8B9E-05BD-490A-B2D1-07CDFE1E737D}"/>
              </a:ext>
            </a:extLst>
          </p:cNvPr>
          <p:cNvSpPr>
            <a:spLocks noGrp="1"/>
          </p:cNvSpPr>
          <p:nvPr>
            <p:ph idx="1"/>
          </p:nvPr>
        </p:nvSpPr>
        <p:spPr/>
        <p:txBody>
          <a:bodyPr vert="horz" lIns="91440" tIns="45720" rIns="91440" bIns="45720" rtlCol="0" anchor="t">
            <a:normAutofit/>
          </a:bodyPr>
          <a:lstStyle/>
          <a:p>
            <a:r>
              <a:rPr lang="en-US" dirty="0"/>
              <a:t>The success of random weight initialization has let to similar strategies for activation functions.</a:t>
            </a:r>
          </a:p>
          <a:p>
            <a:r>
              <a:rPr lang="en-US" dirty="0"/>
              <a:t>The initialization strategy for </a:t>
            </a:r>
            <a:r>
              <a:rPr lang="en-US" dirty="0" err="1"/>
              <a:t>ReLU</a:t>
            </a:r>
            <a:r>
              <a:rPr lang="en-US" dirty="0"/>
              <a:t> activation function parameters utilizing random values is sometimes referred to </a:t>
            </a:r>
            <a:r>
              <a:rPr lang="en-US" i="1" dirty="0" err="1"/>
              <a:t>He</a:t>
            </a:r>
            <a:r>
              <a:rPr lang="en-US" i="1" dirty="0"/>
              <a:t> Initialization</a:t>
            </a:r>
            <a:r>
              <a:rPr lang="en-US" dirty="0"/>
              <a:t> - identifying the person who's paper popularized this approach.</a:t>
            </a:r>
          </a:p>
        </p:txBody>
      </p:sp>
    </p:spTree>
    <p:extLst>
      <p:ext uri="{BB962C8B-B14F-4D97-AF65-F5344CB8AC3E}">
        <p14:creationId xmlns:p14="http://schemas.microsoft.com/office/powerpoint/2010/main" val="139200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AB28-7EC9-4777-A727-15850F3E305D}"/>
              </a:ext>
            </a:extLst>
          </p:cNvPr>
          <p:cNvSpPr>
            <a:spLocks noGrp="1"/>
          </p:cNvSpPr>
          <p:nvPr>
            <p:ph type="title"/>
          </p:nvPr>
        </p:nvSpPr>
        <p:spPr/>
        <p:txBody>
          <a:bodyPr/>
          <a:lstStyle/>
          <a:p>
            <a:r>
              <a:rPr lang="en-US" dirty="0" err="1"/>
              <a:t>Nonsaturating</a:t>
            </a:r>
            <a:r>
              <a:rPr lang="en-US" dirty="0"/>
              <a:t> activation functions</a:t>
            </a:r>
          </a:p>
        </p:txBody>
      </p:sp>
      <p:sp>
        <p:nvSpPr>
          <p:cNvPr id="3" name="Content Placeholder 2">
            <a:extLst>
              <a:ext uri="{FF2B5EF4-FFF2-40B4-BE49-F238E27FC236}">
                <a16:creationId xmlns:a16="http://schemas.microsoft.com/office/drawing/2014/main" id="{00B820B2-E795-4A7B-963C-857427FC5141}"/>
              </a:ext>
            </a:extLst>
          </p:cNvPr>
          <p:cNvSpPr>
            <a:spLocks noGrp="1"/>
          </p:cNvSpPr>
          <p:nvPr>
            <p:ph idx="1"/>
          </p:nvPr>
        </p:nvSpPr>
        <p:spPr/>
        <p:txBody>
          <a:bodyPr vert="horz" lIns="91440" tIns="45720" rIns="91440" bIns="45720" rtlCol="0" anchor="t">
            <a:normAutofit/>
          </a:bodyPr>
          <a:lstStyle/>
          <a:p>
            <a:r>
              <a:rPr lang="en-US" dirty="0"/>
              <a:t>The </a:t>
            </a:r>
            <a:r>
              <a:rPr lang="en-US" i="1" dirty="0" err="1"/>
              <a:t>Glorot</a:t>
            </a:r>
            <a:r>
              <a:rPr lang="en-US" i="1" dirty="0"/>
              <a:t> and </a:t>
            </a:r>
            <a:r>
              <a:rPr lang="en-US" i="1" dirty="0" err="1"/>
              <a:t>Bengio</a:t>
            </a:r>
            <a:r>
              <a:rPr lang="en-US" dirty="0"/>
              <a:t> paper of 2010 identified the poor choice in selecting a 'biologically inspired' activation function- sigmoid.</a:t>
            </a:r>
          </a:p>
          <a:p>
            <a:r>
              <a:rPr lang="en-US" dirty="0"/>
              <a:t>However </a:t>
            </a:r>
            <a:r>
              <a:rPr lang="en-US" dirty="0" err="1"/>
              <a:t>ReLU</a:t>
            </a:r>
            <a:r>
              <a:rPr lang="en-US" dirty="0"/>
              <a:t> (Rectified Linear Unit) activation functions tend to be a better choice.</a:t>
            </a:r>
          </a:p>
          <a:p>
            <a:endParaRPr lang="en-US" dirty="0"/>
          </a:p>
        </p:txBody>
      </p:sp>
    </p:spTree>
    <p:extLst>
      <p:ext uri="{BB962C8B-B14F-4D97-AF65-F5344CB8AC3E}">
        <p14:creationId xmlns:p14="http://schemas.microsoft.com/office/powerpoint/2010/main" val="55724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727D-BB46-46D5-8699-706964589663}"/>
              </a:ext>
            </a:extLst>
          </p:cNvPr>
          <p:cNvSpPr>
            <a:spLocks noGrp="1"/>
          </p:cNvSpPr>
          <p:nvPr>
            <p:ph type="title"/>
          </p:nvPr>
        </p:nvSpPr>
        <p:spPr>
          <a:solidFill>
            <a:srgbClr val="FF0000"/>
          </a:solidFill>
        </p:spPr>
        <p:txBody>
          <a:bodyPr/>
          <a:lstStyle/>
          <a:p>
            <a:r>
              <a:rPr lang="en-US" dirty="0"/>
              <a:t>JUMP TO the 'Activation function' slide deck</a:t>
            </a:r>
          </a:p>
        </p:txBody>
      </p:sp>
      <p:sp>
        <p:nvSpPr>
          <p:cNvPr id="3" name="Content Placeholder 2">
            <a:extLst>
              <a:ext uri="{FF2B5EF4-FFF2-40B4-BE49-F238E27FC236}">
                <a16:creationId xmlns:a16="http://schemas.microsoft.com/office/drawing/2014/main" id="{1D7B3CA1-B262-4DCC-B15F-14D288E7DDE2}"/>
              </a:ext>
            </a:extLst>
          </p:cNvPr>
          <p:cNvSpPr>
            <a:spLocks noGrp="1"/>
          </p:cNvSpPr>
          <p:nvPr>
            <p:ph idx="1"/>
          </p:nvPr>
        </p:nvSpPr>
        <p:spPr/>
        <p:txBody>
          <a:bodyPr vert="horz" lIns="91440" tIns="45720" rIns="91440" bIns="45720" rtlCol="0" anchor="t">
            <a:normAutofit/>
          </a:bodyPr>
          <a:lstStyle/>
          <a:p>
            <a:pPr marL="0" indent="0">
              <a:buNone/>
            </a:pPr>
            <a:endParaRPr lang="en-US" dirty="0"/>
          </a:p>
        </p:txBody>
      </p:sp>
    </p:spTree>
    <p:extLst>
      <p:ext uri="{BB962C8B-B14F-4D97-AF65-F5344CB8AC3E}">
        <p14:creationId xmlns:p14="http://schemas.microsoft.com/office/powerpoint/2010/main" val="25437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D4D8-1515-4FD2-AC82-E9BBB63378BC}"/>
              </a:ext>
            </a:extLst>
          </p:cNvPr>
          <p:cNvSpPr>
            <a:spLocks noGrp="1"/>
          </p:cNvSpPr>
          <p:nvPr>
            <p:ph type="title"/>
          </p:nvPr>
        </p:nvSpPr>
        <p:spPr/>
        <p:txBody>
          <a:bodyPr/>
          <a:lstStyle/>
          <a:p>
            <a:r>
              <a:rPr lang="en-US" dirty="0"/>
              <a:t>Batch normalization</a:t>
            </a:r>
          </a:p>
        </p:txBody>
      </p:sp>
      <p:sp>
        <p:nvSpPr>
          <p:cNvPr id="3" name="Content Placeholder 2">
            <a:extLst>
              <a:ext uri="{FF2B5EF4-FFF2-40B4-BE49-F238E27FC236}">
                <a16:creationId xmlns:a16="http://schemas.microsoft.com/office/drawing/2014/main" id="{D05C52E7-8A7E-46C8-80E9-0D9234B0591D}"/>
              </a:ext>
            </a:extLst>
          </p:cNvPr>
          <p:cNvSpPr>
            <a:spLocks noGrp="1"/>
          </p:cNvSpPr>
          <p:nvPr>
            <p:ph idx="1"/>
          </p:nvPr>
        </p:nvSpPr>
        <p:spPr/>
        <p:txBody>
          <a:bodyPr vert="horz" lIns="91440" tIns="45720" rIns="91440" bIns="45720" rtlCol="0" anchor="t">
            <a:normAutofit/>
          </a:bodyPr>
          <a:lstStyle/>
          <a:p>
            <a:r>
              <a:rPr lang="en-US" dirty="0"/>
              <a:t>Though the various random initialization strategies presented earlier can initially reduce the vanishing/exploding gradient training problem... it doesn't guarantee that the issue won't come back during later training.</a:t>
            </a:r>
          </a:p>
          <a:p>
            <a:r>
              <a:rPr lang="en-US" dirty="0"/>
              <a:t>A 2015 paper by </a:t>
            </a:r>
            <a:r>
              <a:rPr lang="en-US" dirty="0" err="1"/>
              <a:t>Ioffe</a:t>
            </a:r>
            <a:r>
              <a:rPr lang="en-US" dirty="0"/>
              <a:t> and </a:t>
            </a:r>
            <a:r>
              <a:rPr lang="en-US" dirty="0" err="1"/>
              <a:t>Szegedy</a:t>
            </a:r>
            <a:r>
              <a:rPr lang="en-US" dirty="0"/>
              <a:t> proposed a technique called </a:t>
            </a:r>
            <a:r>
              <a:rPr lang="en-US" i="1" dirty="0"/>
              <a:t>Batch Normalization (BN)</a:t>
            </a:r>
            <a:r>
              <a:rPr lang="en-US" dirty="0"/>
              <a:t>, addressing the vanishing/exploding gradient issue later in training.</a:t>
            </a:r>
          </a:p>
        </p:txBody>
      </p:sp>
    </p:spTree>
    <p:extLst>
      <p:ext uri="{BB962C8B-B14F-4D97-AF65-F5344CB8AC3E}">
        <p14:creationId xmlns:p14="http://schemas.microsoft.com/office/powerpoint/2010/main" val="159534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8D64-6CAB-4804-ACAE-BF98D94CA751}"/>
              </a:ext>
            </a:extLst>
          </p:cNvPr>
          <p:cNvSpPr>
            <a:spLocks noGrp="1"/>
          </p:cNvSpPr>
          <p:nvPr>
            <p:ph type="title"/>
          </p:nvPr>
        </p:nvSpPr>
        <p:spPr/>
        <p:txBody>
          <a:bodyPr/>
          <a:lstStyle/>
          <a:p>
            <a:r>
              <a:rPr lang="en-US" dirty="0"/>
              <a:t>Scaling and shifting</a:t>
            </a:r>
          </a:p>
        </p:txBody>
      </p:sp>
      <p:sp>
        <p:nvSpPr>
          <p:cNvPr id="3" name="Content Placeholder 2">
            <a:extLst>
              <a:ext uri="{FF2B5EF4-FFF2-40B4-BE49-F238E27FC236}">
                <a16:creationId xmlns:a16="http://schemas.microsoft.com/office/drawing/2014/main" id="{77722F44-8AFE-470C-BB41-B5626F726E3E}"/>
              </a:ext>
            </a:extLst>
          </p:cNvPr>
          <p:cNvSpPr>
            <a:spLocks noGrp="1"/>
          </p:cNvSpPr>
          <p:nvPr>
            <p:ph idx="1"/>
          </p:nvPr>
        </p:nvSpPr>
        <p:spPr>
          <a:xfrm>
            <a:off x="1141413" y="2249488"/>
            <a:ext cx="9906000" cy="4025521"/>
          </a:xfrm>
        </p:spPr>
        <p:txBody>
          <a:bodyPr vert="horz" lIns="91440" tIns="45720" rIns="91440" bIns="45720" rtlCol="0" anchor="t">
            <a:normAutofit/>
          </a:bodyPr>
          <a:lstStyle/>
          <a:p>
            <a:r>
              <a:rPr lang="en-US" dirty="0"/>
              <a:t>Batch Normalization consists of adding an operation in the model before the activation function of each layer.</a:t>
            </a:r>
          </a:p>
          <a:p>
            <a:r>
              <a:rPr lang="en-US" dirty="0"/>
              <a:t>The function zero-centers and normalizes the inputs, then scales and shifts the result utilizing two new parameters per layer. (scaling and shifting values)</a:t>
            </a:r>
          </a:p>
          <a:p>
            <a:r>
              <a:rPr lang="en-US" dirty="0"/>
              <a:t>This operation lets the model learn the optimal scale and mean of the inputs for each layer.</a:t>
            </a:r>
          </a:p>
          <a:p>
            <a:r>
              <a:rPr lang="en-US" dirty="0"/>
              <a:t>The whole training set must be utilized to compute the mean and standard deviation. (There is no mini-batch way of doing this.)</a:t>
            </a:r>
          </a:p>
          <a:p>
            <a:endParaRPr lang="en-US" dirty="0"/>
          </a:p>
        </p:txBody>
      </p:sp>
    </p:spTree>
    <p:extLst>
      <p:ext uri="{BB962C8B-B14F-4D97-AF65-F5344CB8AC3E}">
        <p14:creationId xmlns:p14="http://schemas.microsoft.com/office/powerpoint/2010/main" val="519605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BD12-2F43-4B48-B468-033ECA47794A}"/>
              </a:ext>
            </a:extLst>
          </p:cNvPr>
          <p:cNvSpPr>
            <a:spLocks noGrp="1"/>
          </p:cNvSpPr>
          <p:nvPr>
            <p:ph type="title"/>
          </p:nvPr>
        </p:nvSpPr>
        <p:spPr/>
        <p:txBody>
          <a:bodyPr/>
          <a:lstStyle/>
          <a:p>
            <a:r>
              <a:rPr lang="en-US" dirty="0"/>
              <a:t>Batch Normalization in use</a:t>
            </a:r>
          </a:p>
        </p:txBody>
      </p:sp>
      <p:sp>
        <p:nvSpPr>
          <p:cNvPr id="3" name="Content Placeholder 2">
            <a:extLst>
              <a:ext uri="{FF2B5EF4-FFF2-40B4-BE49-F238E27FC236}">
                <a16:creationId xmlns:a16="http://schemas.microsoft.com/office/drawing/2014/main" id="{628980D1-CD6B-403D-B6D2-7B3F23D88411}"/>
              </a:ext>
            </a:extLst>
          </p:cNvPr>
          <p:cNvSpPr>
            <a:spLocks noGrp="1"/>
          </p:cNvSpPr>
          <p:nvPr>
            <p:ph idx="1"/>
          </p:nvPr>
        </p:nvSpPr>
        <p:spPr>
          <a:xfrm>
            <a:off x="1141413" y="2249488"/>
            <a:ext cx="9906000" cy="3977140"/>
          </a:xfrm>
        </p:spPr>
        <p:txBody>
          <a:bodyPr vert="horz" lIns="91440" tIns="45720" rIns="91440" bIns="45720" rtlCol="0" anchor="t">
            <a:normAutofit lnSpcReduction="10000"/>
          </a:bodyPr>
          <a:lstStyle/>
          <a:p>
            <a:r>
              <a:rPr lang="en-US" dirty="0"/>
              <a:t>The vanishing gradients problem was strongly reduced (to the point where saturating activation functions can be used).</a:t>
            </a:r>
          </a:p>
          <a:p>
            <a:r>
              <a:rPr lang="en-US" dirty="0"/>
              <a:t>Removes the need for normalization of the input data.</a:t>
            </a:r>
          </a:p>
          <a:p>
            <a:r>
              <a:rPr lang="en-US" dirty="0"/>
              <a:t>The model networks are much less sensitive to weight initialization.</a:t>
            </a:r>
          </a:p>
          <a:p>
            <a:r>
              <a:rPr lang="en-US" dirty="0"/>
              <a:t>Much larger learning rates may be applied, speeding up the learning process. </a:t>
            </a:r>
          </a:p>
          <a:p>
            <a:r>
              <a:rPr lang="en-US" dirty="0"/>
              <a:t>Batch Normalization acts as a </a:t>
            </a:r>
            <a:r>
              <a:rPr lang="en-US" i="1" dirty="0" err="1"/>
              <a:t>regularizer</a:t>
            </a:r>
            <a:r>
              <a:rPr lang="en-US" dirty="0"/>
              <a:t>- which penalizes the loss function and reduces </a:t>
            </a:r>
            <a:r>
              <a:rPr lang="en-US" i="1" dirty="0"/>
              <a:t>overfitting</a:t>
            </a:r>
            <a:r>
              <a:rPr lang="en-US" dirty="0"/>
              <a:t>.</a:t>
            </a:r>
          </a:p>
        </p:txBody>
      </p:sp>
    </p:spTree>
    <p:extLst>
      <p:ext uri="{BB962C8B-B14F-4D97-AF65-F5344CB8AC3E}">
        <p14:creationId xmlns:p14="http://schemas.microsoft.com/office/powerpoint/2010/main" val="182768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F563-B697-4046-A474-0BAC1ABC5AF4}"/>
              </a:ext>
            </a:extLst>
          </p:cNvPr>
          <p:cNvSpPr>
            <a:spLocks noGrp="1"/>
          </p:cNvSpPr>
          <p:nvPr>
            <p:ph type="title"/>
          </p:nvPr>
        </p:nvSpPr>
        <p:spPr/>
        <p:txBody>
          <a:bodyPr/>
          <a:lstStyle/>
          <a:p>
            <a:r>
              <a:rPr lang="en-US" dirty="0"/>
              <a:t>Getting complex</a:t>
            </a:r>
          </a:p>
        </p:txBody>
      </p:sp>
      <p:sp>
        <p:nvSpPr>
          <p:cNvPr id="3" name="Content Placeholder 2">
            <a:extLst>
              <a:ext uri="{FF2B5EF4-FFF2-40B4-BE49-F238E27FC236}">
                <a16:creationId xmlns:a16="http://schemas.microsoft.com/office/drawing/2014/main" id="{96C92B95-07DB-40E6-A28C-216BB9C73033}"/>
              </a:ext>
            </a:extLst>
          </p:cNvPr>
          <p:cNvSpPr>
            <a:spLocks noGrp="1"/>
          </p:cNvSpPr>
          <p:nvPr>
            <p:ph idx="1"/>
          </p:nvPr>
        </p:nvSpPr>
        <p:spPr/>
        <p:txBody>
          <a:bodyPr vert="horz" lIns="91440" tIns="45720" rIns="91440" bIns="45720" rtlCol="0" anchor="t">
            <a:normAutofit/>
          </a:bodyPr>
          <a:lstStyle/>
          <a:p>
            <a:r>
              <a:rPr lang="en-US" dirty="0"/>
              <a:t>This slide deck begins to consider ML models containing:</a:t>
            </a:r>
          </a:p>
          <a:p>
            <a:pPr lvl="1"/>
            <a:r>
              <a:rPr lang="en-US" dirty="0"/>
              <a:t>10+ layers</a:t>
            </a:r>
          </a:p>
          <a:p>
            <a:pPr lvl="1"/>
            <a:r>
              <a:rPr lang="en-US" dirty="0"/>
              <a:t>Each layer with hundreds of neurons </a:t>
            </a:r>
          </a:p>
          <a:p>
            <a:pPr lvl="1"/>
            <a:r>
              <a:rPr lang="en-US" dirty="0"/>
              <a:t>A model with hundreds of thousands of connections</a:t>
            </a:r>
          </a:p>
          <a:p>
            <a:endParaRPr lang="en-US" dirty="0"/>
          </a:p>
        </p:txBody>
      </p:sp>
    </p:spTree>
    <p:extLst>
      <p:ext uri="{BB962C8B-B14F-4D97-AF65-F5344CB8AC3E}">
        <p14:creationId xmlns:p14="http://schemas.microsoft.com/office/powerpoint/2010/main" val="3604413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E6CC-1238-4AD0-8266-3823DF51FAA6}"/>
              </a:ext>
            </a:extLst>
          </p:cNvPr>
          <p:cNvSpPr>
            <a:spLocks noGrp="1"/>
          </p:cNvSpPr>
          <p:nvPr>
            <p:ph type="title"/>
          </p:nvPr>
        </p:nvSpPr>
        <p:spPr/>
        <p:txBody>
          <a:bodyPr/>
          <a:lstStyle/>
          <a:p>
            <a:r>
              <a:rPr lang="en-US" dirty="0"/>
              <a:t>Batch normalization penalty</a:t>
            </a:r>
          </a:p>
        </p:txBody>
      </p:sp>
      <p:sp>
        <p:nvSpPr>
          <p:cNvPr id="3" name="Content Placeholder 2">
            <a:extLst>
              <a:ext uri="{FF2B5EF4-FFF2-40B4-BE49-F238E27FC236}">
                <a16:creationId xmlns:a16="http://schemas.microsoft.com/office/drawing/2014/main" id="{F29944D0-89E7-4060-8F1E-EA80F8CD060D}"/>
              </a:ext>
            </a:extLst>
          </p:cNvPr>
          <p:cNvSpPr>
            <a:spLocks noGrp="1"/>
          </p:cNvSpPr>
          <p:nvPr>
            <p:ph idx="1"/>
          </p:nvPr>
        </p:nvSpPr>
        <p:spPr/>
        <p:txBody>
          <a:bodyPr vert="horz" lIns="91440" tIns="45720" rIns="91440" bIns="45720" rtlCol="0" anchor="t">
            <a:normAutofit/>
          </a:bodyPr>
          <a:lstStyle/>
          <a:p>
            <a:r>
              <a:rPr lang="en-US" dirty="0"/>
              <a:t>Adds some additional complexity to the model.</a:t>
            </a:r>
          </a:p>
          <a:p>
            <a:r>
              <a:rPr lang="en-US" dirty="0"/>
              <a:t>Neural networks will make slower predictions (due to the extra computations necessary at each layer.)</a:t>
            </a:r>
          </a:p>
        </p:txBody>
      </p:sp>
    </p:spTree>
    <p:extLst>
      <p:ext uri="{BB962C8B-B14F-4D97-AF65-F5344CB8AC3E}">
        <p14:creationId xmlns:p14="http://schemas.microsoft.com/office/powerpoint/2010/main" val="164693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C528-5D95-433A-A1BC-CF78638D85EF}"/>
              </a:ext>
            </a:extLst>
          </p:cNvPr>
          <p:cNvSpPr>
            <a:spLocks noGrp="1"/>
          </p:cNvSpPr>
          <p:nvPr>
            <p:ph type="title"/>
          </p:nvPr>
        </p:nvSpPr>
        <p:spPr/>
        <p:txBody>
          <a:bodyPr/>
          <a:lstStyle/>
          <a:p>
            <a:r>
              <a:rPr lang="en-US" dirty="0"/>
              <a:t>Batch Normalization in Code</a:t>
            </a:r>
          </a:p>
        </p:txBody>
      </p:sp>
      <p:sp>
        <p:nvSpPr>
          <p:cNvPr id="3" name="Content Placeholder 2">
            <a:extLst>
              <a:ext uri="{FF2B5EF4-FFF2-40B4-BE49-F238E27FC236}">
                <a16:creationId xmlns:a16="http://schemas.microsoft.com/office/drawing/2014/main" id="{9EA0063E-CCBE-4ED0-9CE7-67308575A345}"/>
              </a:ext>
            </a:extLst>
          </p:cNvPr>
          <p:cNvSpPr>
            <a:spLocks noGrp="1"/>
          </p:cNvSpPr>
          <p:nvPr>
            <p:ph idx="1"/>
          </p:nvPr>
        </p:nvSpPr>
        <p:spPr/>
        <p:txBody>
          <a:bodyPr vert="horz" lIns="91440" tIns="45720" rIns="91440" bIns="45720" rtlCol="0" anchor="t">
            <a:normAutofit/>
          </a:bodyPr>
          <a:lstStyle/>
          <a:p>
            <a:r>
              <a:rPr lang="en-US" dirty="0"/>
              <a:t>See </a:t>
            </a:r>
            <a:r>
              <a:rPr lang="en-US" dirty="0" err="1"/>
              <a:t>Jupyter</a:t>
            </a:r>
            <a:r>
              <a:rPr lang="en-US" dirty="0"/>
              <a:t> Notebook...</a:t>
            </a:r>
          </a:p>
        </p:txBody>
      </p:sp>
    </p:spTree>
    <p:extLst>
      <p:ext uri="{BB962C8B-B14F-4D97-AF65-F5344CB8AC3E}">
        <p14:creationId xmlns:p14="http://schemas.microsoft.com/office/powerpoint/2010/main" val="3947039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2EF8-A3A5-4AE6-B99E-8A58C1859066}"/>
              </a:ext>
            </a:extLst>
          </p:cNvPr>
          <p:cNvSpPr>
            <a:spLocks noGrp="1"/>
          </p:cNvSpPr>
          <p:nvPr>
            <p:ph type="title"/>
          </p:nvPr>
        </p:nvSpPr>
        <p:spPr/>
        <p:txBody>
          <a:bodyPr/>
          <a:lstStyle/>
          <a:p>
            <a:r>
              <a:rPr lang="en-US" dirty="0"/>
              <a:t>Gradient clipping</a:t>
            </a:r>
          </a:p>
        </p:txBody>
      </p:sp>
      <p:sp>
        <p:nvSpPr>
          <p:cNvPr id="3" name="Content Placeholder 2">
            <a:extLst>
              <a:ext uri="{FF2B5EF4-FFF2-40B4-BE49-F238E27FC236}">
                <a16:creationId xmlns:a16="http://schemas.microsoft.com/office/drawing/2014/main" id="{C098C7D1-05BA-49E7-AC04-BD3E0DC88660}"/>
              </a:ext>
            </a:extLst>
          </p:cNvPr>
          <p:cNvSpPr>
            <a:spLocks noGrp="1"/>
          </p:cNvSpPr>
          <p:nvPr>
            <p:ph idx="1"/>
          </p:nvPr>
        </p:nvSpPr>
        <p:spPr/>
        <p:txBody>
          <a:bodyPr vert="horz" lIns="91440" tIns="45720" rIns="91440" bIns="45720" rtlCol="0" anchor="t">
            <a:normAutofit/>
          </a:bodyPr>
          <a:lstStyle/>
          <a:p>
            <a:r>
              <a:rPr lang="en-US" dirty="0"/>
              <a:t>Though this technique has fallen out of favor since Batch Normalization was introduced... a once popular technique to deal with exploding gradients was to simply clip the gradients during backpropagation so they never exceeded a predetermined threshold.</a:t>
            </a:r>
          </a:p>
          <a:p>
            <a:r>
              <a:rPr lang="en-US" dirty="0" err="1"/>
              <a:t>TensorFlow</a:t>
            </a:r>
            <a:r>
              <a:rPr lang="en-US" dirty="0"/>
              <a:t> provides the </a:t>
            </a:r>
            <a:r>
              <a:rPr lang="en-US" i="1" dirty="0" err="1"/>
              <a:t>clip_by_value</a:t>
            </a:r>
            <a:r>
              <a:rPr lang="en-US" dirty="0"/>
              <a:t> function to perform the clipping function.</a:t>
            </a:r>
            <a:endParaRPr lang="en-US" i="1" u="sng" dirty="0"/>
          </a:p>
        </p:txBody>
      </p:sp>
    </p:spTree>
    <p:extLst>
      <p:ext uri="{BB962C8B-B14F-4D97-AF65-F5344CB8AC3E}">
        <p14:creationId xmlns:p14="http://schemas.microsoft.com/office/powerpoint/2010/main" val="1053837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CD98-4C1D-49FC-B3CA-06520E454D0B}"/>
              </a:ext>
            </a:extLst>
          </p:cNvPr>
          <p:cNvSpPr>
            <a:spLocks noGrp="1"/>
          </p:cNvSpPr>
          <p:nvPr>
            <p:ph type="title"/>
          </p:nvPr>
        </p:nvSpPr>
        <p:spPr/>
        <p:txBody>
          <a:bodyPr/>
          <a:lstStyle/>
          <a:p>
            <a:r>
              <a:rPr lang="en-US" dirty="0"/>
              <a:t>Reusing pretrained layers</a:t>
            </a:r>
          </a:p>
        </p:txBody>
      </p:sp>
      <p:sp>
        <p:nvSpPr>
          <p:cNvPr id="3" name="Content Placeholder 2">
            <a:extLst>
              <a:ext uri="{FF2B5EF4-FFF2-40B4-BE49-F238E27FC236}">
                <a16:creationId xmlns:a16="http://schemas.microsoft.com/office/drawing/2014/main" id="{8D7113F7-39B5-40AF-B1FF-54E13B882252}"/>
              </a:ext>
            </a:extLst>
          </p:cNvPr>
          <p:cNvSpPr>
            <a:spLocks noGrp="1"/>
          </p:cNvSpPr>
          <p:nvPr>
            <p:ph idx="1"/>
          </p:nvPr>
        </p:nvSpPr>
        <p:spPr/>
        <p:txBody>
          <a:bodyPr vert="horz" lIns="91440" tIns="45720" rIns="91440" bIns="45720" rtlCol="0" anchor="t">
            <a:normAutofit/>
          </a:bodyPr>
          <a:lstStyle/>
          <a:p>
            <a:r>
              <a:rPr lang="en-US" dirty="0"/>
              <a:t>It is always a good idea to try to locate an existing neural network that accomplishes a similar task, and re-using it, before endeavoring to train a very large DNN from scratch.</a:t>
            </a:r>
          </a:p>
          <a:p>
            <a:r>
              <a:rPr lang="en-US" dirty="0"/>
              <a:t>Reuse the lower layers of the pre-trained neural network.</a:t>
            </a:r>
          </a:p>
          <a:p>
            <a:r>
              <a:rPr lang="en-US" dirty="0"/>
              <a:t>This is known as </a:t>
            </a:r>
            <a:r>
              <a:rPr lang="en-US" i="1" dirty="0"/>
              <a:t>transfer learning.</a:t>
            </a:r>
            <a:endParaRPr lang="en-US" dirty="0"/>
          </a:p>
          <a:p>
            <a:pPr lvl="1"/>
            <a:r>
              <a:rPr lang="en-US" dirty="0"/>
              <a:t>Greatly speeds up the training process.</a:t>
            </a:r>
          </a:p>
          <a:p>
            <a:pPr lvl="1"/>
            <a:r>
              <a:rPr lang="en-US" dirty="0"/>
              <a:t>Requires much less training data.</a:t>
            </a:r>
          </a:p>
        </p:txBody>
      </p:sp>
    </p:spTree>
    <p:extLst>
      <p:ext uri="{BB962C8B-B14F-4D97-AF65-F5344CB8AC3E}">
        <p14:creationId xmlns:p14="http://schemas.microsoft.com/office/powerpoint/2010/main" val="3041838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19523E98-423D-47EE-9152-9D2684ACCA1C}"/>
              </a:ext>
            </a:extLst>
          </p:cNvPr>
          <p:cNvCxnSpPr>
            <a:cxnSpLocks/>
          </p:cNvCxnSpPr>
          <p:nvPr/>
        </p:nvCxnSpPr>
        <p:spPr>
          <a:xfrm flipV="1">
            <a:off x="9746962" y="1914525"/>
            <a:ext cx="43543" cy="368179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1CC32B-5C7F-4E05-AF14-4780BC398BA5}"/>
              </a:ext>
            </a:extLst>
          </p:cNvPr>
          <p:cNvCxnSpPr/>
          <p:nvPr/>
        </p:nvCxnSpPr>
        <p:spPr>
          <a:xfrm flipV="1">
            <a:off x="7241145" y="1181100"/>
            <a:ext cx="31448" cy="443169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3F5748C-4EFD-42C6-9A18-1233B6AE7DB4}"/>
              </a:ext>
            </a:extLst>
          </p:cNvPr>
          <p:cNvSpPr>
            <a:spLocks noGrp="1"/>
          </p:cNvSpPr>
          <p:nvPr>
            <p:ph type="title"/>
          </p:nvPr>
        </p:nvSpPr>
        <p:spPr/>
        <p:txBody>
          <a:bodyPr/>
          <a:lstStyle/>
          <a:p>
            <a:r>
              <a:rPr lang="en-US" dirty="0"/>
              <a:t>Reusing lower layers</a:t>
            </a:r>
          </a:p>
        </p:txBody>
      </p:sp>
      <p:sp>
        <p:nvSpPr>
          <p:cNvPr id="3" name="Content Placeholder 2">
            <a:extLst>
              <a:ext uri="{FF2B5EF4-FFF2-40B4-BE49-F238E27FC236}">
                <a16:creationId xmlns:a16="http://schemas.microsoft.com/office/drawing/2014/main" id="{27641532-70D2-4A8C-A2D7-FE6A90ABC3A7}"/>
              </a:ext>
            </a:extLst>
          </p:cNvPr>
          <p:cNvSpPr>
            <a:spLocks noGrp="1"/>
          </p:cNvSpPr>
          <p:nvPr>
            <p:ph idx="1"/>
          </p:nvPr>
        </p:nvSpPr>
        <p:spPr>
          <a:xfrm>
            <a:off x="1141413" y="2249488"/>
            <a:ext cx="3612266" cy="3541712"/>
          </a:xfrm>
        </p:spPr>
        <p:txBody>
          <a:bodyPr vert="horz" lIns="91440" tIns="45720" rIns="91440" bIns="45720" rtlCol="0" anchor="t">
            <a:normAutofit/>
          </a:bodyPr>
          <a:lstStyle/>
          <a:p>
            <a:r>
              <a:rPr lang="en-US" dirty="0"/>
              <a:t>An existing network which classifies pictures into 100 different categories.</a:t>
            </a:r>
          </a:p>
          <a:p>
            <a:r>
              <a:rPr lang="en-US" dirty="0"/>
              <a:t>A new DNN which will further classify one of the categories detected in the existing DNN</a:t>
            </a:r>
          </a:p>
        </p:txBody>
      </p:sp>
      <p:sp>
        <p:nvSpPr>
          <p:cNvPr id="4" name="Rectangle: Rounded Corners 3">
            <a:extLst>
              <a:ext uri="{FF2B5EF4-FFF2-40B4-BE49-F238E27FC236}">
                <a16:creationId xmlns:a16="http://schemas.microsoft.com/office/drawing/2014/main" id="{B4294E37-5285-4CEA-BCE4-1BAED7DEDD61}"/>
              </a:ext>
            </a:extLst>
          </p:cNvPr>
          <p:cNvSpPr/>
          <p:nvPr/>
        </p:nvSpPr>
        <p:spPr>
          <a:xfrm>
            <a:off x="6497975" y="560070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Layer</a:t>
            </a:r>
          </a:p>
        </p:txBody>
      </p:sp>
      <p:sp>
        <p:nvSpPr>
          <p:cNvPr id="5" name="Rectangle: Rounded Corners 4">
            <a:extLst>
              <a:ext uri="{FF2B5EF4-FFF2-40B4-BE49-F238E27FC236}">
                <a16:creationId xmlns:a16="http://schemas.microsoft.com/office/drawing/2014/main" id="{9AB83E15-7793-4ABE-A4E0-526C084DC212}"/>
              </a:ext>
            </a:extLst>
          </p:cNvPr>
          <p:cNvSpPr/>
          <p:nvPr/>
        </p:nvSpPr>
        <p:spPr>
          <a:xfrm>
            <a:off x="6497975" y="492442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1</a:t>
            </a:r>
          </a:p>
        </p:txBody>
      </p:sp>
      <p:sp>
        <p:nvSpPr>
          <p:cNvPr id="6" name="Rectangle: Rounded Corners 5">
            <a:extLst>
              <a:ext uri="{FF2B5EF4-FFF2-40B4-BE49-F238E27FC236}">
                <a16:creationId xmlns:a16="http://schemas.microsoft.com/office/drawing/2014/main" id="{26777570-92B4-452E-A310-3D54846E2EEF}"/>
              </a:ext>
            </a:extLst>
          </p:cNvPr>
          <p:cNvSpPr/>
          <p:nvPr/>
        </p:nvSpPr>
        <p:spPr>
          <a:xfrm>
            <a:off x="6497975" y="428625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2</a:t>
            </a:r>
          </a:p>
        </p:txBody>
      </p:sp>
      <p:sp>
        <p:nvSpPr>
          <p:cNvPr id="7" name="Rectangle: Rounded Corners 6">
            <a:extLst>
              <a:ext uri="{FF2B5EF4-FFF2-40B4-BE49-F238E27FC236}">
                <a16:creationId xmlns:a16="http://schemas.microsoft.com/office/drawing/2014/main" id="{6D923EC0-4AC4-4631-AA11-ED9345CDD55E}"/>
              </a:ext>
            </a:extLst>
          </p:cNvPr>
          <p:cNvSpPr/>
          <p:nvPr/>
        </p:nvSpPr>
        <p:spPr>
          <a:xfrm>
            <a:off x="6497975" y="363855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3</a:t>
            </a:r>
          </a:p>
        </p:txBody>
      </p:sp>
      <p:sp>
        <p:nvSpPr>
          <p:cNvPr id="8" name="Rectangle: Rounded Corners 7">
            <a:extLst>
              <a:ext uri="{FF2B5EF4-FFF2-40B4-BE49-F238E27FC236}">
                <a16:creationId xmlns:a16="http://schemas.microsoft.com/office/drawing/2014/main" id="{29C62CB7-0A29-458B-A90C-DDD24EDBF706}"/>
              </a:ext>
            </a:extLst>
          </p:cNvPr>
          <p:cNvSpPr/>
          <p:nvPr/>
        </p:nvSpPr>
        <p:spPr>
          <a:xfrm>
            <a:off x="6497975" y="299085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4</a:t>
            </a:r>
          </a:p>
        </p:txBody>
      </p:sp>
      <p:sp>
        <p:nvSpPr>
          <p:cNvPr id="9" name="Rectangle: Rounded Corners 8">
            <a:extLst>
              <a:ext uri="{FF2B5EF4-FFF2-40B4-BE49-F238E27FC236}">
                <a16:creationId xmlns:a16="http://schemas.microsoft.com/office/drawing/2014/main" id="{6AA30FA4-910E-4BE8-97FB-406FD39A4980}"/>
              </a:ext>
            </a:extLst>
          </p:cNvPr>
          <p:cNvSpPr/>
          <p:nvPr/>
        </p:nvSpPr>
        <p:spPr>
          <a:xfrm>
            <a:off x="6507503" y="229552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Layer</a:t>
            </a:r>
          </a:p>
        </p:txBody>
      </p:sp>
      <p:sp>
        <p:nvSpPr>
          <p:cNvPr id="10" name="Rectangle: Rounded Corners 9">
            <a:extLst>
              <a:ext uri="{FF2B5EF4-FFF2-40B4-BE49-F238E27FC236}">
                <a16:creationId xmlns:a16="http://schemas.microsoft.com/office/drawing/2014/main" id="{52D41836-64F1-47AD-9532-B39AD43752A1}"/>
              </a:ext>
            </a:extLst>
          </p:cNvPr>
          <p:cNvSpPr/>
          <p:nvPr/>
        </p:nvSpPr>
        <p:spPr>
          <a:xfrm>
            <a:off x="6507503" y="161925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Layer</a:t>
            </a:r>
          </a:p>
        </p:txBody>
      </p:sp>
      <p:sp>
        <p:nvSpPr>
          <p:cNvPr id="11" name="Rectangle: Rounded Corners 10">
            <a:extLst>
              <a:ext uri="{FF2B5EF4-FFF2-40B4-BE49-F238E27FC236}">
                <a16:creationId xmlns:a16="http://schemas.microsoft.com/office/drawing/2014/main" id="{0E91B853-0534-483C-9F29-BA8BD961A2D8}"/>
              </a:ext>
            </a:extLst>
          </p:cNvPr>
          <p:cNvSpPr/>
          <p:nvPr/>
        </p:nvSpPr>
        <p:spPr>
          <a:xfrm>
            <a:off x="9013320" y="561022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Layer</a:t>
            </a:r>
          </a:p>
        </p:txBody>
      </p:sp>
      <p:sp>
        <p:nvSpPr>
          <p:cNvPr id="12" name="Rectangle: Rounded Corners 11">
            <a:extLst>
              <a:ext uri="{FF2B5EF4-FFF2-40B4-BE49-F238E27FC236}">
                <a16:creationId xmlns:a16="http://schemas.microsoft.com/office/drawing/2014/main" id="{F7601B2C-4DAA-497A-A518-DE501DE46003}"/>
              </a:ext>
            </a:extLst>
          </p:cNvPr>
          <p:cNvSpPr/>
          <p:nvPr/>
        </p:nvSpPr>
        <p:spPr>
          <a:xfrm>
            <a:off x="9013320" y="493395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1</a:t>
            </a:r>
          </a:p>
        </p:txBody>
      </p:sp>
      <p:sp>
        <p:nvSpPr>
          <p:cNvPr id="13" name="Rectangle: Rounded Corners 12">
            <a:extLst>
              <a:ext uri="{FF2B5EF4-FFF2-40B4-BE49-F238E27FC236}">
                <a16:creationId xmlns:a16="http://schemas.microsoft.com/office/drawing/2014/main" id="{80268E48-3199-46CC-8B87-DB198FE156CE}"/>
              </a:ext>
            </a:extLst>
          </p:cNvPr>
          <p:cNvSpPr/>
          <p:nvPr/>
        </p:nvSpPr>
        <p:spPr>
          <a:xfrm>
            <a:off x="9013320" y="429577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2</a:t>
            </a:r>
          </a:p>
        </p:txBody>
      </p:sp>
      <p:sp>
        <p:nvSpPr>
          <p:cNvPr id="14" name="Rectangle: Rounded Corners 13">
            <a:extLst>
              <a:ext uri="{FF2B5EF4-FFF2-40B4-BE49-F238E27FC236}">
                <a16:creationId xmlns:a16="http://schemas.microsoft.com/office/drawing/2014/main" id="{C31BE6EA-7566-47F8-B68C-C87DA53C290C}"/>
              </a:ext>
            </a:extLst>
          </p:cNvPr>
          <p:cNvSpPr/>
          <p:nvPr/>
        </p:nvSpPr>
        <p:spPr>
          <a:xfrm>
            <a:off x="9013320" y="364807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3</a:t>
            </a:r>
          </a:p>
        </p:txBody>
      </p:sp>
      <p:sp>
        <p:nvSpPr>
          <p:cNvPr id="15" name="Rectangle: Rounded Corners 14">
            <a:extLst>
              <a:ext uri="{FF2B5EF4-FFF2-40B4-BE49-F238E27FC236}">
                <a16:creationId xmlns:a16="http://schemas.microsoft.com/office/drawing/2014/main" id="{0B4D8978-1441-4C29-AAF4-FE9579DF198B}"/>
              </a:ext>
            </a:extLst>
          </p:cNvPr>
          <p:cNvSpPr/>
          <p:nvPr/>
        </p:nvSpPr>
        <p:spPr>
          <a:xfrm>
            <a:off x="9013320" y="300037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4</a:t>
            </a:r>
          </a:p>
        </p:txBody>
      </p:sp>
      <p:sp>
        <p:nvSpPr>
          <p:cNvPr id="16" name="Rectangle: Rounded Corners 15">
            <a:extLst>
              <a:ext uri="{FF2B5EF4-FFF2-40B4-BE49-F238E27FC236}">
                <a16:creationId xmlns:a16="http://schemas.microsoft.com/office/drawing/2014/main" id="{64ACA0FF-D8B4-442D-9ED7-21932E8B34C3}"/>
              </a:ext>
            </a:extLst>
          </p:cNvPr>
          <p:cNvSpPr/>
          <p:nvPr/>
        </p:nvSpPr>
        <p:spPr>
          <a:xfrm>
            <a:off x="9022847" y="230505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Layer</a:t>
            </a:r>
          </a:p>
        </p:txBody>
      </p:sp>
      <p:sp>
        <p:nvSpPr>
          <p:cNvPr id="19" name="TextBox 18">
            <a:extLst>
              <a:ext uri="{FF2B5EF4-FFF2-40B4-BE49-F238E27FC236}">
                <a16:creationId xmlns:a16="http://schemas.microsoft.com/office/drawing/2014/main" id="{F9E05FA3-96F0-4BE4-9A57-AAF923D35F4C}"/>
              </a:ext>
            </a:extLst>
          </p:cNvPr>
          <p:cNvSpPr txBox="1"/>
          <p:nvPr/>
        </p:nvSpPr>
        <p:spPr>
          <a:xfrm>
            <a:off x="6393678" y="6238875"/>
            <a:ext cx="172318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Existing DNN</a:t>
            </a:r>
          </a:p>
        </p:txBody>
      </p:sp>
      <p:sp>
        <p:nvSpPr>
          <p:cNvPr id="20" name="TextBox 19">
            <a:extLst>
              <a:ext uri="{FF2B5EF4-FFF2-40B4-BE49-F238E27FC236}">
                <a16:creationId xmlns:a16="http://schemas.microsoft.com/office/drawing/2014/main" id="{4B1274E3-E535-463B-911C-9E412F6B497B}"/>
              </a:ext>
            </a:extLst>
          </p:cNvPr>
          <p:cNvSpPr txBox="1"/>
          <p:nvPr/>
        </p:nvSpPr>
        <p:spPr>
          <a:xfrm>
            <a:off x="8909024" y="6228036"/>
            <a:ext cx="172318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New DNN</a:t>
            </a:r>
          </a:p>
        </p:txBody>
      </p:sp>
      <p:cxnSp>
        <p:nvCxnSpPr>
          <p:cNvPr id="21" name="Straight Arrow Connector 20">
            <a:extLst>
              <a:ext uri="{FF2B5EF4-FFF2-40B4-BE49-F238E27FC236}">
                <a16:creationId xmlns:a16="http://schemas.microsoft.com/office/drawing/2014/main" id="{569A52ED-3200-4BAE-AE6C-DA94943D7F9D}"/>
              </a:ext>
            </a:extLst>
          </p:cNvPr>
          <p:cNvCxnSpPr>
            <a:cxnSpLocks/>
          </p:cNvCxnSpPr>
          <p:nvPr/>
        </p:nvCxnSpPr>
        <p:spPr>
          <a:xfrm>
            <a:off x="7917620" y="5145279"/>
            <a:ext cx="1181681" cy="515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E19F4C-9019-40FF-8276-4BD7C5384A40}"/>
              </a:ext>
            </a:extLst>
          </p:cNvPr>
          <p:cNvCxnSpPr>
            <a:cxnSpLocks/>
          </p:cNvCxnSpPr>
          <p:nvPr/>
        </p:nvCxnSpPr>
        <p:spPr>
          <a:xfrm>
            <a:off x="7917620" y="4561287"/>
            <a:ext cx="1181681" cy="515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C4479E7-52A2-4E81-804A-3671276720C8}"/>
              </a:ext>
            </a:extLst>
          </p:cNvPr>
          <p:cNvCxnSpPr>
            <a:cxnSpLocks/>
          </p:cNvCxnSpPr>
          <p:nvPr/>
        </p:nvCxnSpPr>
        <p:spPr>
          <a:xfrm>
            <a:off x="7917620" y="3913588"/>
            <a:ext cx="1181681" cy="515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99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1229-5CA3-4A26-80B3-849CB91F3762}"/>
              </a:ext>
            </a:extLst>
          </p:cNvPr>
          <p:cNvSpPr>
            <a:spLocks noGrp="1"/>
          </p:cNvSpPr>
          <p:nvPr>
            <p:ph type="title"/>
          </p:nvPr>
        </p:nvSpPr>
        <p:spPr/>
        <p:txBody>
          <a:bodyPr/>
          <a:lstStyle/>
          <a:p>
            <a:r>
              <a:rPr lang="en-US" dirty="0"/>
              <a:t>Model reuse tip</a:t>
            </a:r>
          </a:p>
        </p:txBody>
      </p:sp>
      <p:sp>
        <p:nvSpPr>
          <p:cNvPr id="3" name="Content Placeholder 2">
            <a:extLst>
              <a:ext uri="{FF2B5EF4-FFF2-40B4-BE49-F238E27FC236}">
                <a16:creationId xmlns:a16="http://schemas.microsoft.com/office/drawing/2014/main" id="{7B09E85D-ACCE-4BD0-AB2C-D216F24BABF8}"/>
              </a:ext>
            </a:extLst>
          </p:cNvPr>
          <p:cNvSpPr>
            <a:spLocks noGrp="1"/>
          </p:cNvSpPr>
          <p:nvPr>
            <p:ph idx="1"/>
          </p:nvPr>
        </p:nvSpPr>
        <p:spPr/>
        <p:txBody>
          <a:bodyPr vert="horz" lIns="91440" tIns="45720" rIns="91440" bIns="45720" rtlCol="0" anchor="t">
            <a:normAutofit/>
          </a:bodyPr>
          <a:lstStyle/>
          <a:p>
            <a:r>
              <a:rPr lang="en-US" dirty="0"/>
              <a:t>The inputs to the model for which you are borrowing the layers of an existing model must be the same.</a:t>
            </a:r>
          </a:p>
          <a:p>
            <a:r>
              <a:rPr lang="en-US" dirty="0"/>
              <a:t>For example, if the model classifies the contents of a specific size image, your model must provide images the same size.</a:t>
            </a:r>
          </a:p>
        </p:txBody>
      </p:sp>
    </p:spTree>
    <p:extLst>
      <p:ext uri="{BB962C8B-B14F-4D97-AF65-F5344CB8AC3E}">
        <p14:creationId xmlns:p14="http://schemas.microsoft.com/office/powerpoint/2010/main" val="388753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CEF3-2E4B-44D9-BBDC-141C2ECA4E7E}"/>
              </a:ext>
            </a:extLst>
          </p:cNvPr>
          <p:cNvSpPr>
            <a:spLocks noGrp="1"/>
          </p:cNvSpPr>
          <p:nvPr>
            <p:ph type="title"/>
          </p:nvPr>
        </p:nvSpPr>
        <p:spPr/>
        <p:txBody>
          <a:bodyPr/>
          <a:lstStyle/>
          <a:p>
            <a:r>
              <a:rPr lang="en-US" dirty="0" err="1"/>
              <a:t>Tensorflow</a:t>
            </a:r>
            <a:r>
              <a:rPr lang="en-US" dirty="0"/>
              <a:t> and model reuse</a:t>
            </a:r>
          </a:p>
        </p:txBody>
      </p:sp>
      <p:sp>
        <p:nvSpPr>
          <p:cNvPr id="3" name="Content Placeholder 2">
            <a:extLst>
              <a:ext uri="{FF2B5EF4-FFF2-40B4-BE49-F238E27FC236}">
                <a16:creationId xmlns:a16="http://schemas.microsoft.com/office/drawing/2014/main" id="{5BC27335-69FA-4E67-89F7-73D0EE5A1764}"/>
              </a:ext>
            </a:extLst>
          </p:cNvPr>
          <p:cNvSpPr>
            <a:spLocks noGrp="1"/>
          </p:cNvSpPr>
          <p:nvPr>
            <p:ph idx="1"/>
          </p:nvPr>
        </p:nvSpPr>
        <p:spPr/>
        <p:txBody>
          <a:bodyPr vert="horz" lIns="91440" tIns="45720" rIns="91440" bIns="45720" rtlCol="0" anchor="t">
            <a:normAutofit/>
          </a:bodyPr>
          <a:lstStyle/>
          <a:p>
            <a:r>
              <a:rPr lang="en-US" dirty="0"/>
              <a:t>Use the </a:t>
            </a:r>
            <a:r>
              <a:rPr lang="en-US" dirty="0" err="1"/>
              <a:t>import_meta_graph</a:t>
            </a:r>
            <a:r>
              <a:rPr lang="en-US"/>
              <a:t>() function to import an existing model's operations into the default graph.</a:t>
            </a:r>
          </a:p>
          <a:p>
            <a:r>
              <a:rPr lang="en-US"/>
              <a:t>If you created the model from which you want to borrow lower layers, then it should not take much time for you to identify the operations you want to export and re-use.</a:t>
            </a:r>
          </a:p>
          <a:p>
            <a:r>
              <a:rPr lang="en-US"/>
              <a:t>If however, the model is created by another person or group, you will have to explore the graph to identify the operations you want to borrow.</a:t>
            </a:r>
            <a:endParaRPr lang="en-US" dirty="0"/>
          </a:p>
        </p:txBody>
      </p:sp>
    </p:spTree>
    <p:extLst>
      <p:ext uri="{BB962C8B-B14F-4D97-AF65-F5344CB8AC3E}">
        <p14:creationId xmlns:p14="http://schemas.microsoft.com/office/powerpoint/2010/main" val="700768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558B-289F-4FA3-BDB6-C7B17A1FBA9D}"/>
              </a:ext>
            </a:extLst>
          </p:cNvPr>
          <p:cNvSpPr>
            <a:spLocks noGrp="1"/>
          </p:cNvSpPr>
          <p:nvPr>
            <p:ph type="title"/>
          </p:nvPr>
        </p:nvSpPr>
        <p:spPr/>
        <p:txBody>
          <a:bodyPr/>
          <a:lstStyle/>
          <a:p>
            <a:r>
              <a:rPr lang="en-US" dirty="0" err="1"/>
              <a:t>Tf.get_collection</a:t>
            </a:r>
          </a:p>
        </p:txBody>
      </p:sp>
      <p:sp>
        <p:nvSpPr>
          <p:cNvPr id="3" name="Content Placeholder 2">
            <a:extLst>
              <a:ext uri="{FF2B5EF4-FFF2-40B4-BE49-F238E27FC236}">
                <a16:creationId xmlns:a16="http://schemas.microsoft.com/office/drawing/2014/main" id="{2D2EA564-1120-4B3B-94BF-748B48CC2C39}"/>
              </a:ext>
            </a:extLst>
          </p:cNvPr>
          <p:cNvSpPr>
            <a:spLocks noGrp="1"/>
          </p:cNvSpPr>
          <p:nvPr>
            <p:ph idx="1"/>
          </p:nvPr>
        </p:nvSpPr>
        <p:spPr>
          <a:xfrm>
            <a:off x="1141413" y="2249488"/>
            <a:ext cx="9906000" cy="4008178"/>
          </a:xfrm>
          <a:solidFill>
            <a:schemeClr val="bg1"/>
          </a:solidFill>
        </p:spPr>
        <p:txBody>
          <a:bodyPr vert="horz" lIns="91440" tIns="45720" rIns="91440" bIns="45720" rtlCol="0" anchor="t">
            <a:normAutofit fontScale="62500" lnSpcReduction="20000"/>
          </a:bodyPr>
          <a:lstStyle/>
          <a:p>
            <a:pPr>
              <a:buNone/>
            </a:pPr>
            <a:r>
              <a:rPr lang="en-US" dirty="0">
                <a:latin typeface="Consolas"/>
              </a:rPr>
              <a:t>with </a:t>
            </a:r>
            <a:r>
              <a:rPr lang="en-US" dirty="0" err="1">
                <a:latin typeface="Consolas"/>
              </a:rPr>
              <a:t>tf.name_scope</a:t>
            </a:r>
            <a:r>
              <a:rPr lang="en-US" dirty="0">
                <a:latin typeface="Consolas"/>
              </a:rPr>
              <a:t>("</a:t>
            </a:r>
            <a:r>
              <a:rPr lang="en-US" dirty="0" err="1">
                <a:latin typeface="Consolas"/>
              </a:rPr>
              <a:t>dnn</a:t>
            </a:r>
            <a:r>
              <a:rPr lang="en-US" dirty="0">
                <a:latin typeface="Consolas"/>
              </a:rPr>
              <a:t>"):</a:t>
            </a:r>
          </a:p>
          <a:p>
            <a:pPr>
              <a:buNone/>
            </a:pPr>
            <a:r>
              <a:rPr lang="en-US" dirty="0">
                <a:latin typeface="Consolas"/>
              </a:rPr>
              <a:t>    hidden1 = tf.layers.dense(X, n_hidden1, activation=tf.nn.relu, name="hidden1")</a:t>
            </a:r>
            <a:endParaRPr lang="en-US">
              <a:latin typeface="Consolas"/>
            </a:endParaRPr>
          </a:p>
          <a:p>
            <a:pPr>
              <a:buNone/>
            </a:pPr>
            <a:r>
              <a:rPr lang="en-US" dirty="0">
                <a:latin typeface="Consolas"/>
              </a:rPr>
              <a:t>    hidden2 = tf.layers.dense(hidden1, n_hidden2, activation=tf.nn.relu, name="hidden2")</a:t>
            </a:r>
            <a:endParaRPr lang="en-US">
              <a:latin typeface="Consolas"/>
            </a:endParaRPr>
          </a:p>
          <a:p>
            <a:pPr>
              <a:buNone/>
            </a:pPr>
            <a:r>
              <a:rPr lang="en-US" dirty="0">
                <a:latin typeface="Consolas"/>
              </a:rPr>
              <a:t>    hidden3 = tf.layers.dense(hidden2, n_hidden3, activation=tf.nn.relu, name="hidden3")</a:t>
            </a:r>
            <a:endParaRPr lang="en-US">
              <a:latin typeface="Consolas"/>
            </a:endParaRPr>
          </a:p>
          <a:p>
            <a:pPr>
              <a:buNone/>
            </a:pPr>
            <a:r>
              <a:rPr lang="en-US" dirty="0">
                <a:latin typeface="Consolas"/>
              </a:rPr>
              <a:t>    hidden4 = tf.layers.dense(hidden3, n_hidden4, activation=tf.nn.relu, name="hidden4")</a:t>
            </a:r>
            <a:endParaRPr lang="en-US">
              <a:latin typeface="Consolas"/>
            </a:endParaRPr>
          </a:p>
          <a:p>
            <a:pPr>
              <a:buNone/>
            </a:pPr>
            <a:r>
              <a:rPr lang="en-US" dirty="0">
                <a:latin typeface="Consolas"/>
              </a:rPr>
              <a:t>    hidden5 = tf.layers.dense(hidden4, n_hidden5, activation=tf.nn.relu, name="hidden5")</a:t>
            </a:r>
            <a:endParaRPr lang="en-US">
              <a:latin typeface="Consolas"/>
            </a:endParaRPr>
          </a:p>
          <a:p>
            <a:pPr>
              <a:buNone/>
            </a:pPr>
            <a:r>
              <a:rPr lang="en-US" dirty="0">
                <a:latin typeface="Consolas"/>
              </a:rPr>
              <a:t>    logits = </a:t>
            </a:r>
            <a:r>
              <a:rPr lang="en-US" dirty="0" err="1">
                <a:latin typeface="Consolas"/>
              </a:rPr>
              <a:t>tf.layers.dense</a:t>
            </a:r>
            <a:r>
              <a:rPr lang="en-US" dirty="0">
                <a:latin typeface="Consolas"/>
              </a:rPr>
              <a:t>(hidden5, </a:t>
            </a:r>
            <a:r>
              <a:rPr lang="en-US" dirty="0" err="1">
                <a:latin typeface="Consolas"/>
              </a:rPr>
              <a:t>n_outputs</a:t>
            </a:r>
            <a:r>
              <a:rPr lang="en-US" dirty="0">
                <a:latin typeface="Consolas"/>
              </a:rPr>
              <a:t>, name="outputs")</a:t>
            </a:r>
          </a:p>
          <a:p>
            <a:pPr>
              <a:buNone/>
            </a:pPr>
            <a:r>
              <a:rPr lang="en-US" dirty="0" err="1">
                <a:latin typeface="Consolas"/>
              </a:rPr>
              <a:t>reuse_vars</a:t>
            </a:r>
            <a:r>
              <a:rPr lang="en-US" dirty="0">
                <a:latin typeface="Consolas"/>
              </a:rPr>
              <a:t> = </a:t>
            </a:r>
            <a:r>
              <a:rPr lang="en-US" dirty="0" err="1">
                <a:latin typeface="Consolas"/>
              </a:rPr>
              <a:t>tf.get_collection</a:t>
            </a:r>
            <a:r>
              <a:rPr lang="en-US" dirty="0">
                <a:latin typeface="Consolas"/>
              </a:rPr>
              <a:t>(</a:t>
            </a:r>
            <a:r>
              <a:rPr lang="en-US" dirty="0" err="1">
                <a:latin typeface="Consolas"/>
              </a:rPr>
              <a:t>tf.GraphKeys.GLOBAL_VARIABLES</a:t>
            </a:r>
            <a:r>
              <a:rPr lang="en-US" dirty="0">
                <a:latin typeface="Consolas"/>
              </a:rPr>
              <a:t>,</a:t>
            </a:r>
          </a:p>
          <a:p>
            <a:pPr>
              <a:buNone/>
            </a:pPr>
            <a:r>
              <a:rPr lang="en-US" dirty="0">
                <a:latin typeface="Consolas"/>
              </a:rPr>
              <a:t>                               scope="hidden[123]") # regular expression</a:t>
            </a:r>
          </a:p>
        </p:txBody>
      </p:sp>
    </p:spTree>
    <p:extLst>
      <p:ext uri="{BB962C8B-B14F-4D97-AF65-F5344CB8AC3E}">
        <p14:creationId xmlns:p14="http://schemas.microsoft.com/office/powerpoint/2010/main" val="2485077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E481-E0DB-4F40-A7AC-86CE7224F51B}"/>
              </a:ext>
            </a:extLst>
          </p:cNvPr>
          <p:cNvSpPr>
            <a:spLocks noGrp="1"/>
          </p:cNvSpPr>
          <p:nvPr>
            <p:ph type="title"/>
          </p:nvPr>
        </p:nvSpPr>
        <p:spPr/>
        <p:txBody>
          <a:bodyPr/>
          <a:lstStyle/>
          <a:p>
            <a:r>
              <a:rPr lang="en-US" dirty="0"/>
              <a:t>Freezing lower layers</a:t>
            </a:r>
          </a:p>
        </p:txBody>
      </p:sp>
      <p:sp>
        <p:nvSpPr>
          <p:cNvPr id="3" name="Content Placeholder 2">
            <a:extLst>
              <a:ext uri="{FF2B5EF4-FFF2-40B4-BE49-F238E27FC236}">
                <a16:creationId xmlns:a16="http://schemas.microsoft.com/office/drawing/2014/main" id="{7FC95385-50D1-42C4-AF49-C5AE506166C7}"/>
              </a:ext>
            </a:extLst>
          </p:cNvPr>
          <p:cNvSpPr>
            <a:spLocks noGrp="1"/>
          </p:cNvSpPr>
          <p:nvPr>
            <p:ph idx="1"/>
          </p:nvPr>
        </p:nvSpPr>
        <p:spPr>
          <a:xfrm>
            <a:off x="1141413" y="2249488"/>
            <a:ext cx="6521108" cy="3975100"/>
          </a:xfrm>
        </p:spPr>
        <p:txBody>
          <a:bodyPr vert="horz" lIns="91440" tIns="45720" rIns="91440" bIns="45720" rtlCol="0" anchor="t">
            <a:normAutofit/>
          </a:bodyPr>
          <a:lstStyle/>
          <a:p>
            <a:r>
              <a:rPr lang="en-US" dirty="0"/>
              <a:t>When reusing an existing DNN's lower layers- which have already been trained to detect low-level features... it is best to </a:t>
            </a:r>
            <a:r>
              <a:rPr lang="en-US" i="1" dirty="0"/>
              <a:t>freeze</a:t>
            </a:r>
            <a:r>
              <a:rPr lang="en-US" dirty="0"/>
              <a:t> their weights when training the new DNN.</a:t>
            </a:r>
          </a:p>
          <a:p>
            <a:r>
              <a:rPr lang="en-US" dirty="0"/>
              <a:t>With the lower-level weights fixed, the higher layer weights will be easier to train (because they won't have to learn a moving target.)</a:t>
            </a:r>
          </a:p>
          <a:p>
            <a:endParaRPr lang="en-US" dirty="0"/>
          </a:p>
        </p:txBody>
      </p:sp>
      <p:cxnSp>
        <p:nvCxnSpPr>
          <p:cNvPr id="45" name="Straight Arrow Connector 44">
            <a:extLst>
              <a:ext uri="{FF2B5EF4-FFF2-40B4-BE49-F238E27FC236}">
                <a16:creationId xmlns:a16="http://schemas.microsoft.com/office/drawing/2014/main" id="{CE4B5E48-C685-40DD-A996-C1DEDF69CEC0}"/>
              </a:ext>
            </a:extLst>
          </p:cNvPr>
          <p:cNvCxnSpPr>
            <a:cxnSpLocks/>
          </p:cNvCxnSpPr>
          <p:nvPr/>
        </p:nvCxnSpPr>
        <p:spPr>
          <a:xfrm flipV="1">
            <a:off x="10956996" y="1771650"/>
            <a:ext cx="43543" cy="368179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2310772-9864-49F9-AFCC-6BFB282132A1}"/>
              </a:ext>
            </a:extLst>
          </p:cNvPr>
          <p:cNvCxnSpPr/>
          <p:nvPr/>
        </p:nvCxnSpPr>
        <p:spPr>
          <a:xfrm flipV="1">
            <a:off x="8451178" y="1038225"/>
            <a:ext cx="31448" cy="443169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5C01EEF-E16E-480D-872D-3E5914F320B3}"/>
              </a:ext>
            </a:extLst>
          </p:cNvPr>
          <p:cNvSpPr/>
          <p:nvPr/>
        </p:nvSpPr>
        <p:spPr>
          <a:xfrm>
            <a:off x="7708008" y="545782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Layer</a:t>
            </a:r>
          </a:p>
        </p:txBody>
      </p:sp>
      <p:sp>
        <p:nvSpPr>
          <p:cNvPr id="51" name="Rectangle: Rounded Corners 50">
            <a:extLst>
              <a:ext uri="{FF2B5EF4-FFF2-40B4-BE49-F238E27FC236}">
                <a16:creationId xmlns:a16="http://schemas.microsoft.com/office/drawing/2014/main" id="{FDB1B719-BCA3-45C9-91F2-CF68E7EDA142}"/>
              </a:ext>
            </a:extLst>
          </p:cNvPr>
          <p:cNvSpPr/>
          <p:nvPr/>
        </p:nvSpPr>
        <p:spPr>
          <a:xfrm>
            <a:off x="7708008" y="478155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1</a:t>
            </a:r>
          </a:p>
        </p:txBody>
      </p:sp>
      <p:sp>
        <p:nvSpPr>
          <p:cNvPr id="53" name="Rectangle: Rounded Corners 52">
            <a:extLst>
              <a:ext uri="{FF2B5EF4-FFF2-40B4-BE49-F238E27FC236}">
                <a16:creationId xmlns:a16="http://schemas.microsoft.com/office/drawing/2014/main" id="{83A60A92-8F42-4A4D-AFBA-CEA8DB054CB0}"/>
              </a:ext>
            </a:extLst>
          </p:cNvPr>
          <p:cNvSpPr/>
          <p:nvPr/>
        </p:nvSpPr>
        <p:spPr>
          <a:xfrm>
            <a:off x="7708008" y="414337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2</a:t>
            </a:r>
          </a:p>
        </p:txBody>
      </p:sp>
      <p:sp>
        <p:nvSpPr>
          <p:cNvPr id="55" name="Rectangle: Rounded Corners 54">
            <a:extLst>
              <a:ext uri="{FF2B5EF4-FFF2-40B4-BE49-F238E27FC236}">
                <a16:creationId xmlns:a16="http://schemas.microsoft.com/office/drawing/2014/main" id="{5A2DBC5B-6C5C-4DF3-8029-6D15884EC137}"/>
              </a:ext>
            </a:extLst>
          </p:cNvPr>
          <p:cNvSpPr/>
          <p:nvPr/>
        </p:nvSpPr>
        <p:spPr>
          <a:xfrm>
            <a:off x="7708008" y="349567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3</a:t>
            </a:r>
          </a:p>
        </p:txBody>
      </p:sp>
      <p:sp>
        <p:nvSpPr>
          <p:cNvPr id="57" name="Rectangle: Rounded Corners 56">
            <a:extLst>
              <a:ext uri="{FF2B5EF4-FFF2-40B4-BE49-F238E27FC236}">
                <a16:creationId xmlns:a16="http://schemas.microsoft.com/office/drawing/2014/main" id="{4A3E55FF-0343-42EC-BB12-BB46C9B7F01E}"/>
              </a:ext>
            </a:extLst>
          </p:cNvPr>
          <p:cNvSpPr/>
          <p:nvPr/>
        </p:nvSpPr>
        <p:spPr>
          <a:xfrm>
            <a:off x="7708008" y="284797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4</a:t>
            </a:r>
          </a:p>
        </p:txBody>
      </p:sp>
      <p:sp>
        <p:nvSpPr>
          <p:cNvPr id="59" name="Rectangle: Rounded Corners 58">
            <a:extLst>
              <a:ext uri="{FF2B5EF4-FFF2-40B4-BE49-F238E27FC236}">
                <a16:creationId xmlns:a16="http://schemas.microsoft.com/office/drawing/2014/main" id="{43DA8B5C-D0E2-457C-9F14-832C15949E5C}"/>
              </a:ext>
            </a:extLst>
          </p:cNvPr>
          <p:cNvSpPr/>
          <p:nvPr/>
        </p:nvSpPr>
        <p:spPr>
          <a:xfrm>
            <a:off x="7717536" y="215265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Layer</a:t>
            </a:r>
          </a:p>
        </p:txBody>
      </p:sp>
      <p:sp>
        <p:nvSpPr>
          <p:cNvPr id="61" name="Rectangle: Rounded Corners 60">
            <a:extLst>
              <a:ext uri="{FF2B5EF4-FFF2-40B4-BE49-F238E27FC236}">
                <a16:creationId xmlns:a16="http://schemas.microsoft.com/office/drawing/2014/main" id="{840E4B86-FE98-4ABC-A190-F4E51F52814D}"/>
              </a:ext>
            </a:extLst>
          </p:cNvPr>
          <p:cNvSpPr/>
          <p:nvPr/>
        </p:nvSpPr>
        <p:spPr>
          <a:xfrm>
            <a:off x="7717536" y="147637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Layer</a:t>
            </a:r>
          </a:p>
        </p:txBody>
      </p:sp>
      <p:sp>
        <p:nvSpPr>
          <p:cNvPr id="63" name="Rectangle: Rounded Corners 62">
            <a:extLst>
              <a:ext uri="{FF2B5EF4-FFF2-40B4-BE49-F238E27FC236}">
                <a16:creationId xmlns:a16="http://schemas.microsoft.com/office/drawing/2014/main" id="{D7D9ACD9-6D82-4DB5-81A7-643F1B7538C0}"/>
              </a:ext>
            </a:extLst>
          </p:cNvPr>
          <p:cNvSpPr/>
          <p:nvPr/>
        </p:nvSpPr>
        <p:spPr>
          <a:xfrm>
            <a:off x="10223353" y="546735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Layer</a:t>
            </a:r>
          </a:p>
        </p:txBody>
      </p:sp>
      <p:sp>
        <p:nvSpPr>
          <p:cNvPr id="65" name="Rectangle: Rounded Corners 64">
            <a:extLst>
              <a:ext uri="{FF2B5EF4-FFF2-40B4-BE49-F238E27FC236}">
                <a16:creationId xmlns:a16="http://schemas.microsoft.com/office/drawing/2014/main" id="{28F9F6B6-8C02-4EE4-BDBA-B59D9ABA88E6}"/>
              </a:ext>
            </a:extLst>
          </p:cNvPr>
          <p:cNvSpPr/>
          <p:nvPr/>
        </p:nvSpPr>
        <p:spPr>
          <a:xfrm>
            <a:off x="10223353" y="479107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1</a:t>
            </a:r>
          </a:p>
        </p:txBody>
      </p:sp>
      <p:sp>
        <p:nvSpPr>
          <p:cNvPr id="67" name="Rectangle: Rounded Corners 66">
            <a:extLst>
              <a:ext uri="{FF2B5EF4-FFF2-40B4-BE49-F238E27FC236}">
                <a16:creationId xmlns:a16="http://schemas.microsoft.com/office/drawing/2014/main" id="{CC0D462A-4941-4BB4-A6A1-B6794F98AE63}"/>
              </a:ext>
            </a:extLst>
          </p:cNvPr>
          <p:cNvSpPr/>
          <p:nvPr/>
        </p:nvSpPr>
        <p:spPr>
          <a:xfrm>
            <a:off x="10223353" y="415290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2</a:t>
            </a:r>
          </a:p>
        </p:txBody>
      </p:sp>
      <p:sp>
        <p:nvSpPr>
          <p:cNvPr id="69" name="Rectangle: Rounded Corners 68">
            <a:extLst>
              <a:ext uri="{FF2B5EF4-FFF2-40B4-BE49-F238E27FC236}">
                <a16:creationId xmlns:a16="http://schemas.microsoft.com/office/drawing/2014/main" id="{E1CA6508-C176-428A-BA64-15350290E27E}"/>
              </a:ext>
            </a:extLst>
          </p:cNvPr>
          <p:cNvSpPr/>
          <p:nvPr/>
        </p:nvSpPr>
        <p:spPr>
          <a:xfrm>
            <a:off x="10223353" y="350520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3</a:t>
            </a:r>
          </a:p>
        </p:txBody>
      </p:sp>
      <p:sp>
        <p:nvSpPr>
          <p:cNvPr id="71" name="Rectangle: Rounded Corners 70">
            <a:extLst>
              <a:ext uri="{FF2B5EF4-FFF2-40B4-BE49-F238E27FC236}">
                <a16:creationId xmlns:a16="http://schemas.microsoft.com/office/drawing/2014/main" id="{101168A2-0D1C-4000-AD0F-65F0B5CC62F6}"/>
              </a:ext>
            </a:extLst>
          </p:cNvPr>
          <p:cNvSpPr/>
          <p:nvPr/>
        </p:nvSpPr>
        <p:spPr>
          <a:xfrm>
            <a:off x="10223353" y="2857500"/>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4</a:t>
            </a:r>
          </a:p>
        </p:txBody>
      </p:sp>
      <p:sp>
        <p:nvSpPr>
          <p:cNvPr id="73" name="Rectangle: Rounded Corners 72">
            <a:extLst>
              <a:ext uri="{FF2B5EF4-FFF2-40B4-BE49-F238E27FC236}">
                <a16:creationId xmlns:a16="http://schemas.microsoft.com/office/drawing/2014/main" id="{2B0C5360-4962-4E0A-81CB-A76CCF25FC62}"/>
              </a:ext>
            </a:extLst>
          </p:cNvPr>
          <p:cNvSpPr/>
          <p:nvPr/>
        </p:nvSpPr>
        <p:spPr>
          <a:xfrm>
            <a:off x="10232881" y="2162175"/>
            <a:ext cx="149467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Layer</a:t>
            </a:r>
          </a:p>
        </p:txBody>
      </p:sp>
      <p:sp>
        <p:nvSpPr>
          <p:cNvPr id="75" name="TextBox 74">
            <a:extLst>
              <a:ext uri="{FF2B5EF4-FFF2-40B4-BE49-F238E27FC236}">
                <a16:creationId xmlns:a16="http://schemas.microsoft.com/office/drawing/2014/main" id="{3C6D1A33-1CD6-4BFC-B7D5-9BC9E4C55DF7}"/>
              </a:ext>
            </a:extLst>
          </p:cNvPr>
          <p:cNvSpPr txBox="1"/>
          <p:nvPr/>
        </p:nvSpPr>
        <p:spPr>
          <a:xfrm>
            <a:off x="7603202" y="6096000"/>
            <a:ext cx="172318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Existing DNN</a:t>
            </a:r>
          </a:p>
        </p:txBody>
      </p:sp>
      <p:sp>
        <p:nvSpPr>
          <p:cNvPr id="77" name="TextBox 76">
            <a:extLst>
              <a:ext uri="{FF2B5EF4-FFF2-40B4-BE49-F238E27FC236}">
                <a16:creationId xmlns:a16="http://schemas.microsoft.com/office/drawing/2014/main" id="{065B4832-008B-4A1A-A30C-267CE4FED44B}"/>
              </a:ext>
            </a:extLst>
          </p:cNvPr>
          <p:cNvSpPr txBox="1"/>
          <p:nvPr/>
        </p:nvSpPr>
        <p:spPr>
          <a:xfrm>
            <a:off x="10118547" y="6086475"/>
            <a:ext cx="172318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New DNN</a:t>
            </a:r>
          </a:p>
        </p:txBody>
      </p:sp>
      <p:cxnSp>
        <p:nvCxnSpPr>
          <p:cNvPr id="79" name="Straight Arrow Connector 78">
            <a:extLst>
              <a:ext uri="{FF2B5EF4-FFF2-40B4-BE49-F238E27FC236}">
                <a16:creationId xmlns:a16="http://schemas.microsoft.com/office/drawing/2014/main" id="{973AA84B-D1C3-4504-A2DC-572BEE038796}"/>
              </a:ext>
            </a:extLst>
          </p:cNvPr>
          <p:cNvCxnSpPr>
            <a:cxnSpLocks/>
          </p:cNvCxnSpPr>
          <p:nvPr/>
        </p:nvCxnSpPr>
        <p:spPr>
          <a:xfrm>
            <a:off x="9127654" y="5000625"/>
            <a:ext cx="1181681" cy="515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D7AF0CF-3854-4FE2-B45C-03F899663A19}"/>
              </a:ext>
            </a:extLst>
          </p:cNvPr>
          <p:cNvCxnSpPr>
            <a:cxnSpLocks/>
          </p:cNvCxnSpPr>
          <p:nvPr/>
        </p:nvCxnSpPr>
        <p:spPr>
          <a:xfrm>
            <a:off x="9127654" y="4419600"/>
            <a:ext cx="1181681" cy="515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B1ADDD5-C7F0-4319-8DA8-F06B3087643B}"/>
              </a:ext>
            </a:extLst>
          </p:cNvPr>
          <p:cNvCxnSpPr>
            <a:cxnSpLocks/>
          </p:cNvCxnSpPr>
          <p:nvPr/>
        </p:nvCxnSpPr>
        <p:spPr>
          <a:xfrm>
            <a:off x="9127654" y="3771900"/>
            <a:ext cx="1181681" cy="515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1B4C9A6C-F93A-48C0-866B-43822A50AE96}"/>
              </a:ext>
            </a:extLst>
          </p:cNvPr>
          <p:cNvSpPr/>
          <p:nvPr/>
        </p:nvSpPr>
        <p:spPr>
          <a:xfrm>
            <a:off x="10025063" y="4006850"/>
            <a:ext cx="1989137" cy="13382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8D0B3EE3-4BDC-4EF0-8A6A-A0D1D5BBE8E8}"/>
              </a:ext>
            </a:extLst>
          </p:cNvPr>
          <p:cNvSpPr txBox="1"/>
          <p:nvPr/>
        </p:nvSpPr>
        <p:spPr>
          <a:xfrm>
            <a:off x="9609551" y="404848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0000"/>
                </a:solidFill>
              </a:rPr>
              <a:t>Freeze</a:t>
            </a:r>
          </a:p>
        </p:txBody>
      </p:sp>
      <p:sp>
        <p:nvSpPr>
          <p:cNvPr id="86" name="TextBox 85">
            <a:extLst>
              <a:ext uri="{FF2B5EF4-FFF2-40B4-BE49-F238E27FC236}">
                <a16:creationId xmlns:a16="http://schemas.microsoft.com/office/drawing/2014/main" id="{78583D8D-3241-47EA-8A4E-65E2D7B5C724}"/>
              </a:ext>
            </a:extLst>
          </p:cNvPr>
          <p:cNvSpPr txBox="1"/>
          <p:nvPr/>
        </p:nvSpPr>
        <p:spPr>
          <a:xfrm>
            <a:off x="9609550" y="467876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0000"/>
                </a:solidFill>
              </a:rPr>
              <a:t>Freeze</a:t>
            </a:r>
          </a:p>
        </p:txBody>
      </p:sp>
    </p:spTree>
    <p:extLst>
      <p:ext uri="{BB962C8B-B14F-4D97-AF65-F5344CB8AC3E}">
        <p14:creationId xmlns:p14="http://schemas.microsoft.com/office/powerpoint/2010/main" val="661575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0419-A213-4772-A31F-A782763895F6}"/>
              </a:ext>
            </a:extLst>
          </p:cNvPr>
          <p:cNvSpPr>
            <a:spLocks noGrp="1"/>
          </p:cNvSpPr>
          <p:nvPr>
            <p:ph type="title"/>
          </p:nvPr>
        </p:nvSpPr>
        <p:spPr/>
        <p:txBody>
          <a:bodyPr/>
          <a:lstStyle/>
          <a:p>
            <a:r>
              <a:rPr lang="en-US" dirty="0"/>
              <a:t>Freeze with </a:t>
            </a:r>
            <a:r>
              <a:rPr lang="en-US" dirty="0" err="1"/>
              <a:t>get_collection</a:t>
            </a:r>
          </a:p>
        </p:txBody>
      </p:sp>
      <p:sp>
        <p:nvSpPr>
          <p:cNvPr id="3" name="Content Placeholder 2">
            <a:extLst>
              <a:ext uri="{FF2B5EF4-FFF2-40B4-BE49-F238E27FC236}">
                <a16:creationId xmlns:a16="http://schemas.microsoft.com/office/drawing/2014/main" id="{496A6B42-D16E-46B9-B06D-995EDB8201FA}"/>
              </a:ext>
            </a:extLst>
          </p:cNvPr>
          <p:cNvSpPr>
            <a:spLocks noGrp="1"/>
          </p:cNvSpPr>
          <p:nvPr>
            <p:ph idx="1"/>
          </p:nvPr>
        </p:nvSpPr>
        <p:spPr>
          <a:xfrm>
            <a:off x="923925" y="2238375"/>
            <a:ext cx="10514013" cy="2587085"/>
          </a:xfrm>
          <a:solidFill>
            <a:schemeClr val="bg1"/>
          </a:solidFill>
        </p:spPr>
        <p:txBody>
          <a:bodyPr vert="horz" lIns="91440" tIns="45720" rIns="91440" bIns="45720" rtlCol="0" anchor="t">
            <a:normAutofit/>
          </a:bodyPr>
          <a:lstStyle/>
          <a:p>
            <a:r>
              <a:rPr lang="en-US" sz="2000" dirty="0">
                <a:latin typeface="Consolas"/>
              </a:rPr>
              <a:t>with </a:t>
            </a:r>
            <a:r>
              <a:rPr lang="en-US" sz="2000" dirty="0" err="1">
                <a:latin typeface="Consolas"/>
              </a:rPr>
              <a:t>tf.name_scope</a:t>
            </a:r>
            <a:r>
              <a:rPr lang="en-US" sz="2000" dirty="0">
                <a:latin typeface="Consolas"/>
              </a:rPr>
              <a:t>("train"):    </a:t>
            </a:r>
          </a:p>
          <a:p>
            <a:r>
              <a:rPr lang="en-US" sz="2000" dirty="0">
                <a:latin typeface="Consolas"/>
              </a:rPr>
              <a:t>    optimizer = </a:t>
            </a:r>
            <a:r>
              <a:rPr lang="en-US" sz="2000" dirty="0" err="1">
                <a:latin typeface="Consolas"/>
              </a:rPr>
              <a:t>tf.train.GradientDescentOptimizer</a:t>
            </a:r>
            <a:r>
              <a:rPr lang="en-US" sz="2000" dirty="0">
                <a:latin typeface="Consolas"/>
              </a:rPr>
              <a:t>(</a:t>
            </a:r>
            <a:r>
              <a:rPr lang="en-US" sz="2000" dirty="0" err="1">
                <a:latin typeface="Consolas"/>
              </a:rPr>
              <a:t>learning_rate</a:t>
            </a:r>
            <a:r>
              <a:rPr lang="en-US" sz="2000" dirty="0">
                <a:latin typeface="Consolas"/>
              </a:rPr>
              <a:t>)   </a:t>
            </a:r>
          </a:p>
          <a:p>
            <a:r>
              <a:rPr lang="en-US" sz="2000" dirty="0">
                <a:latin typeface="Consolas"/>
              </a:rPr>
              <a:t>    train_vars = tf.get_collection(tf.GraphKeys.TRAINABLE_VARIABLES,</a:t>
            </a:r>
          </a:p>
          <a:p>
            <a:r>
              <a:rPr lang="en-US" sz="2000" dirty="0">
                <a:latin typeface="Consolas"/>
              </a:rPr>
              <a:t>                                   scope="hidden[34]|outputs")</a:t>
            </a:r>
          </a:p>
          <a:p>
            <a:r>
              <a:rPr lang="en-US" sz="2000" dirty="0">
                <a:latin typeface="Consolas"/>
              </a:rPr>
              <a:t>    </a:t>
            </a:r>
            <a:r>
              <a:rPr lang="en-US" sz="2000" dirty="0" err="1">
                <a:latin typeface="Consolas"/>
              </a:rPr>
              <a:t>training_op</a:t>
            </a:r>
            <a:r>
              <a:rPr lang="en-US" sz="2000" dirty="0">
                <a:latin typeface="Consolas"/>
              </a:rPr>
              <a:t> = </a:t>
            </a:r>
            <a:r>
              <a:rPr lang="en-US" sz="2000" dirty="0" err="1">
                <a:latin typeface="Consolas"/>
              </a:rPr>
              <a:t>optimizer.minimize</a:t>
            </a:r>
            <a:r>
              <a:rPr lang="en-US" sz="2000" dirty="0">
                <a:latin typeface="Consolas"/>
              </a:rPr>
              <a:t>(loss, </a:t>
            </a:r>
            <a:r>
              <a:rPr lang="en-US" sz="2000" dirty="0" err="1">
                <a:latin typeface="Consolas"/>
              </a:rPr>
              <a:t>var_list</a:t>
            </a:r>
            <a:r>
              <a:rPr lang="en-US" sz="2000" dirty="0">
                <a:latin typeface="Consolas"/>
              </a:rPr>
              <a:t>=</a:t>
            </a:r>
            <a:r>
              <a:rPr lang="en-US" sz="2000" dirty="0" err="1">
                <a:latin typeface="Consolas"/>
              </a:rPr>
              <a:t>train_vars</a:t>
            </a:r>
            <a:r>
              <a:rPr lang="en-US" sz="2000" dirty="0">
                <a:latin typeface="Consolas"/>
              </a:rPr>
              <a:t>)</a:t>
            </a:r>
          </a:p>
        </p:txBody>
      </p:sp>
      <p:sp>
        <p:nvSpPr>
          <p:cNvPr id="4" name="Rectangle: Rounded Corners 3">
            <a:extLst>
              <a:ext uri="{FF2B5EF4-FFF2-40B4-BE49-F238E27FC236}">
                <a16:creationId xmlns:a16="http://schemas.microsoft.com/office/drawing/2014/main" id="{1A9EEA49-C0B1-417C-8392-755AF8C55EFE}"/>
              </a:ext>
            </a:extLst>
          </p:cNvPr>
          <p:cNvSpPr/>
          <p:nvPr/>
        </p:nvSpPr>
        <p:spPr>
          <a:xfrm>
            <a:off x="7060116" y="3648075"/>
            <a:ext cx="1446112" cy="57811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FDD447-EC16-45EA-982A-399EEDDABD27}"/>
              </a:ext>
            </a:extLst>
          </p:cNvPr>
          <p:cNvSpPr txBox="1"/>
          <p:nvPr/>
        </p:nvSpPr>
        <p:spPr>
          <a:xfrm>
            <a:off x="923925" y="5076825"/>
            <a:ext cx="10512706"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t>Layers 3 &amp; 4 are selected and passed to the optimizer's </a:t>
            </a:r>
            <a:r>
              <a:rPr lang="en-US" sz="2400" i="1" dirty="0"/>
              <a:t>minimize</a:t>
            </a:r>
            <a:r>
              <a:rPr lang="en-US" sz="2400" dirty="0"/>
              <a:t> function.</a:t>
            </a:r>
            <a:endParaRPr lang="en-US"/>
          </a:p>
          <a:p>
            <a:pPr marL="342900" indent="-342900">
              <a:buFont typeface="Arial"/>
              <a:buChar char="•"/>
            </a:pPr>
            <a:r>
              <a:rPr lang="en-US" sz="2400" dirty="0"/>
              <a:t>Layers 1 &amp; 2 are not included and are effectively frozen.</a:t>
            </a:r>
          </a:p>
        </p:txBody>
      </p:sp>
    </p:spTree>
    <p:extLst>
      <p:ext uri="{BB962C8B-B14F-4D97-AF65-F5344CB8AC3E}">
        <p14:creationId xmlns:p14="http://schemas.microsoft.com/office/powerpoint/2010/main" val="240520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9057-075F-454B-913F-17E32188A7D3}"/>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425E3E8-AD0A-47EC-8AE6-B346CAD96B1A}"/>
              </a:ext>
            </a:extLst>
          </p:cNvPr>
          <p:cNvSpPr>
            <a:spLocks noGrp="1"/>
          </p:cNvSpPr>
          <p:nvPr>
            <p:ph idx="1"/>
          </p:nvPr>
        </p:nvSpPr>
        <p:spPr/>
        <p:txBody>
          <a:bodyPr vert="horz" lIns="91440" tIns="45720" rIns="91440" bIns="45720" rtlCol="0" anchor="t">
            <a:normAutofit/>
          </a:bodyPr>
          <a:lstStyle/>
          <a:p>
            <a:r>
              <a:rPr lang="en-US" dirty="0"/>
              <a:t>Vanishing Gradients</a:t>
            </a:r>
          </a:p>
          <a:p>
            <a:r>
              <a:rPr lang="en-US" dirty="0"/>
              <a:t>Exploding Gradients</a:t>
            </a:r>
          </a:p>
          <a:p>
            <a:pPr lvl="1"/>
            <a:r>
              <a:rPr lang="en-US" dirty="0"/>
              <a:t>Both affect DNN and make lower layers difficult to train</a:t>
            </a:r>
          </a:p>
          <a:p>
            <a:r>
              <a:rPr lang="en-US" dirty="0"/>
              <a:t>Training may take a lot of time</a:t>
            </a:r>
          </a:p>
          <a:p>
            <a:r>
              <a:rPr lang="en-US" dirty="0"/>
              <a:t>Millions of parameters risk overfitting the training data set</a:t>
            </a:r>
          </a:p>
          <a:p>
            <a:endParaRPr lang="en-US" dirty="0"/>
          </a:p>
        </p:txBody>
      </p:sp>
    </p:spTree>
    <p:extLst>
      <p:ext uri="{BB962C8B-B14F-4D97-AF65-F5344CB8AC3E}">
        <p14:creationId xmlns:p14="http://schemas.microsoft.com/office/powerpoint/2010/main" val="2761601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4A99-B962-4861-9C19-ADC235AE521F}"/>
              </a:ext>
            </a:extLst>
          </p:cNvPr>
          <p:cNvSpPr>
            <a:spLocks noGrp="1"/>
          </p:cNvSpPr>
          <p:nvPr>
            <p:ph type="title"/>
          </p:nvPr>
        </p:nvSpPr>
        <p:spPr>
          <a:xfrm>
            <a:off x="1181600" y="-28575"/>
            <a:ext cx="9905998" cy="1478570"/>
          </a:xfrm>
        </p:spPr>
        <p:txBody>
          <a:bodyPr/>
          <a:lstStyle/>
          <a:p>
            <a:r>
              <a:rPr lang="en-US" dirty="0"/>
              <a:t>Freeze with </a:t>
            </a:r>
            <a:r>
              <a:rPr lang="en-US" dirty="0" err="1"/>
              <a:t>stop_gradient</a:t>
            </a:r>
            <a:r>
              <a:rPr lang="en-US" dirty="0"/>
              <a:t>()</a:t>
            </a:r>
          </a:p>
        </p:txBody>
      </p:sp>
      <p:sp>
        <p:nvSpPr>
          <p:cNvPr id="3" name="Content Placeholder 2">
            <a:extLst>
              <a:ext uri="{FF2B5EF4-FFF2-40B4-BE49-F238E27FC236}">
                <a16:creationId xmlns:a16="http://schemas.microsoft.com/office/drawing/2014/main" id="{00190037-086B-447B-ABE9-2D72A9285D95}"/>
              </a:ext>
            </a:extLst>
          </p:cNvPr>
          <p:cNvSpPr>
            <a:spLocks noGrp="1"/>
          </p:cNvSpPr>
          <p:nvPr>
            <p:ph idx="1"/>
          </p:nvPr>
        </p:nvSpPr>
        <p:spPr>
          <a:xfrm>
            <a:off x="1138238" y="1143523"/>
            <a:ext cx="9993312" cy="5450952"/>
          </a:xfrm>
          <a:solidFill>
            <a:schemeClr val="bg1"/>
          </a:solidFill>
        </p:spPr>
        <p:txBody>
          <a:bodyPr vert="horz" lIns="91440" tIns="45720" rIns="91440" bIns="45720" rtlCol="0" anchor="t">
            <a:normAutofit fontScale="92500" lnSpcReduction="10000"/>
          </a:bodyPr>
          <a:lstStyle/>
          <a:p>
            <a:pPr marL="0" indent="0">
              <a:buNone/>
            </a:pPr>
            <a:r>
              <a:rPr lang="en-US" dirty="0"/>
              <a:t>with </a:t>
            </a:r>
            <a:r>
              <a:rPr lang="en-US" dirty="0" err="1"/>
              <a:t>tf.name_scope</a:t>
            </a:r>
            <a:r>
              <a:rPr lang="en-US" dirty="0"/>
              <a:t>("</a:t>
            </a:r>
            <a:r>
              <a:rPr lang="en-US" dirty="0" err="1"/>
              <a:t>dnn</a:t>
            </a:r>
            <a:r>
              <a:rPr lang="en-US" dirty="0"/>
              <a:t>"):</a:t>
            </a:r>
          </a:p>
          <a:p>
            <a:pPr marL="0" indent="0">
              <a:buNone/>
            </a:pPr>
            <a:r>
              <a:rPr lang="en-US" dirty="0"/>
              <a:t>    hidden1 = tf.layers.dense(X, n_hidden1, activation=tf.nn.relu,</a:t>
            </a:r>
            <a:endParaRPr lang="en-US"/>
          </a:p>
          <a:p>
            <a:pPr marL="0" indent="0">
              <a:buNone/>
            </a:pPr>
            <a:r>
              <a:rPr lang="en-US" dirty="0"/>
              <a:t>                              name="hidden1") # reused frozen</a:t>
            </a:r>
            <a:endParaRPr lang="en-US"/>
          </a:p>
          <a:p>
            <a:pPr marL="0" indent="0">
              <a:buNone/>
            </a:pPr>
            <a:r>
              <a:rPr lang="en-US" dirty="0"/>
              <a:t>    hidden2 = tf.layers.dense(hidden1, n_hidden2, activation=tf.nn.relu,</a:t>
            </a:r>
            <a:endParaRPr lang="en-US"/>
          </a:p>
          <a:p>
            <a:pPr marL="0" indent="0">
              <a:buNone/>
            </a:pPr>
            <a:r>
              <a:rPr lang="en-US" dirty="0"/>
              <a:t>                              name="hidden2") # reused frozen</a:t>
            </a:r>
            <a:endParaRPr lang="en-US"/>
          </a:p>
          <a:p>
            <a:pPr marL="0" indent="0">
              <a:buNone/>
            </a:pPr>
            <a:r>
              <a:rPr lang="en-US" dirty="0"/>
              <a:t>    hidden2_stop = tf.stop_gradient(hidden2)</a:t>
            </a:r>
            <a:endParaRPr lang="en-US"/>
          </a:p>
          <a:p>
            <a:pPr marL="0" indent="0">
              <a:buNone/>
            </a:pPr>
            <a:r>
              <a:rPr lang="en-US" dirty="0"/>
              <a:t>    hidden3 = tf.layers.dense(hidden2_stop, n_hidden3, activation=tf.nn.relu,</a:t>
            </a:r>
            <a:endParaRPr lang="en-US"/>
          </a:p>
          <a:p>
            <a:pPr marL="0" indent="0">
              <a:buNone/>
            </a:pPr>
            <a:r>
              <a:rPr lang="en-US" dirty="0"/>
              <a:t>                              name="hidden3") # reused, not frozen</a:t>
            </a:r>
            <a:endParaRPr lang="en-US"/>
          </a:p>
          <a:p>
            <a:pPr marL="0" indent="0">
              <a:buNone/>
            </a:pPr>
            <a:r>
              <a:rPr lang="en-US" dirty="0"/>
              <a:t>    hidden4 = tf.layers.dense(hidden3, n_hidden4, activation=tf.nn.relu,</a:t>
            </a:r>
            <a:endParaRPr lang="en-US"/>
          </a:p>
          <a:p>
            <a:pPr marL="0" indent="0">
              <a:buNone/>
            </a:pPr>
            <a:r>
              <a:rPr lang="en-US" dirty="0"/>
              <a:t>                              name="hidden4") # new!</a:t>
            </a:r>
            <a:endParaRPr lang="en-US"/>
          </a:p>
          <a:p>
            <a:pPr marL="0" indent="0">
              <a:buNone/>
            </a:pPr>
            <a:r>
              <a:rPr lang="en-US" dirty="0"/>
              <a:t>    logits = </a:t>
            </a:r>
            <a:r>
              <a:rPr lang="en-US" dirty="0" err="1"/>
              <a:t>tf.layers.dense</a:t>
            </a:r>
            <a:r>
              <a:rPr lang="en-US" dirty="0"/>
              <a:t>(hidden4, </a:t>
            </a:r>
            <a:r>
              <a:rPr lang="en-US" dirty="0" err="1"/>
              <a:t>n_outputs</a:t>
            </a:r>
            <a:r>
              <a:rPr lang="en-US" dirty="0"/>
              <a:t>, name="outputs") # new!</a:t>
            </a:r>
          </a:p>
        </p:txBody>
      </p:sp>
      <p:sp>
        <p:nvSpPr>
          <p:cNvPr id="4" name="Rectangle: Rounded Corners 3">
            <a:extLst>
              <a:ext uri="{FF2B5EF4-FFF2-40B4-BE49-F238E27FC236}">
                <a16:creationId xmlns:a16="http://schemas.microsoft.com/office/drawing/2014/main" id="{0A166149-1C1E-4C65-A733-2348B3F73AD9}"/>
              </a:ext>
            </a:extLst>
          </p:cNvPr>
          <p:cNvSpPr/>
          <p:nvPr/>
        </p:nvSpPr>
        <p:spPr>
          <a:xfrm>
            <a:off x="1322388" y="3622675"/>
            <a:ext cx="5092157" cy="4587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554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8833-5E42-46C7-8152-1C00D9983D14}"/>
              </a:ext>
            </a:extLst>
          </p:cNvPr>
          <p:cNvSpPr>
            <a:spLocks noGrp="1"/>
          </p:cNvSpPr>
          <p:nvPr>
            <p:ph type="title"/>
          </p:nvPr>
        </p:nvSpPr>
        <p:spPr/>
        <p:txBody>
          <a:bodyPr/>
          <a:lstStyle/>
          <a:p>
            <a:r>
              <a:rPr lang="en-US" dirty="0"/>
              <a:t>Caching frozen layers</a:t>
            </a:r>
          </a:p>
        </p:txBody>
      </p:sp>
      <p:sp>
        <p:nvSpPr>
          <p:cNvPr id="3" name="Content Placeholder 2">
            <a:extLst>
              <a:ext uri="{FF2B5EF4-FFF2-40B4-BE49-F238E27FC236}">
                <a16:creationId xmlns:a16="http://schemas.microsoft.com/office/drawing/2014/main" id="{EA230A53-2BE2-4C5F-A8AD-FFC117DB3084}"/>
              </a:ext>
            </a:extLst>
          </p:cNvPr>
          <p:cNvSpPr>
            <a:spLocks noGrp="1"/>
          </p:cNvSpPr>
          <p:nvPr>
            <p:ph idx="1"/>
          </p:nvPr>
        </p:nvSpPr>
        <p:spPr/>
        <p:txBody>
          <a:bodyPr vert="horz" lIns="91440" tIns="45720" rIns="91440" bIns="45720" rtlCol="0" anchor="t">
            <a:normAutofit/>
          </a:bodyPr>
          <a:lstStyle/>
          <a:p>
            <a:r>
              <a:rPr lang="en-US" dirty="0"/>
              <a:t>It is possible to cache the output of the topmost frozen layer for each training instance. (since the frozen layers won't change).</a:t>
            </a:r>
          </a:p>
          <a:p>
            <a:r>
              <a:rPr lang="en-US" dirty="0"/>
              <a:t>This will result in a huge speed boost, as calculations will only have to be run once per training instance.</a:t>
            </a:r>
          </a:p>
        </p:txBody>
      </p:sp>
    </p:spTree>
    <p:extLst>
      <p:ext uri="{BB962C8B-B14F-4D97-AF65-F5344CB8AC3E}">
        <p14:creationId xmlns:p14="http://schemas.microsoft.com/office/powerpoint/2010/main" val="3658403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8833-5E42-46C7-8152-1C00D9983D14}"/>
              </a:ext>
            </a:extLst>
          </p:cNvPr>
          <p:cNvSpPr>
            <a:spLocks noGrp="1"/>
          </p:cNvSpPr>
          <p:nvPr>
            <p:ph type="title"/>
          </p:nvPr>
        </p:nvSpPr>
        <p:spPr/>
        <p:txBody>
          <a:bodyPr/>
          <a:lstStyle/>
          <a:p>
            <a:r>
              <a:rPr lang="en-US" dirty="0"/>
              <a:t>Caching frozen layer code</a:t>
            </a:r>
          </a:p>
        </p:txBody>
      </p:sp>
      <p:sp>
        <p:nvSpPr>
          <p:cNvPr id="3" name="Content Placeholder 2">
            <a:extLst>
              <a:ext uri="{FF2B5EF4-FFF2-40B4-BE49-F238E27FC236}">
                <a16:creationId xmlns:a16="http://schemas.microsoft.com/office/drawing/2014/main" id="{EA230A53-2BE2-4C5F-A8AD-FFC117DB3084}"/>
              </a:ext>
            </a:extLst>
          </p:cNvPr>
          <p:cNvSpPr>
            <a:spLocks noGrp="1"/>
          </p:cNvSpPr>
          <p:nvPr>
            <p:ph idx="1"/>
          </p:nvPr>
        </p:nvSpPr>
        <p:spPr/>
        <p:txBody>
          <a:bodyPr vert="horz" lIns="91440" tIns="45720" rIns="91440" bIns="45720" rtlCol="0" anchor="t">
            <a:normAutofit/>
          </a:bodyPr>
          <a:lstStyle/>
          <a:p>
            <a:r>
              <a:rPr lang="en-US" dirty="0"/>
              <a:t>291</a:t>
            </a:r>
          </a:p>
        </p:txBody>
      </p:sp>
    </p:spTree>
    <p:extLst>
      <p:ext uri="{BB962C8B-B14F-4D97-AF65-F5344CB8AC3E}">
        <p14:creationId xmlns:p14="http://schemas.microsoft.com/office/powerpoint/2010/main" val="1125780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AADA-777D-4073-A6A3-31393CEA47E9}"/>
              </a:ext>
            </a:extLst>
          </p:cNvPr>
          <p:cNvSpPr>
            <a:spLocks noGrp="1"/>
          </p:cNvSpPr>
          <p:nvPr>
            <p:ph type="title"/>
          </p:nvPr>
        </p:nvSpPr>
        <p:spPr/>
        <p:txBody>
          <a:bodyPr/>
          <a:lstStyle/>
          <a:p>
            <a:r>
              <a:rPr lang="en-US" dirty="0"/>
              <a:t>Upper layer strategies</a:t>
            </a:r>
          </a:p>
        </p:txBody>
      </p:sp>
      <p:sp>
        <p:nvSpPr>
          <p:cNvPr id="3" name="Content Placeholder 2">
            <a:extLst>
              <a:ext uri="{FF2B5EF4-FFF2-40B4-BE49-F238E27FC236}">
                <a16:creationId xmlns:a16="http://schemas.microsoft.com/office/drawing/2014/main" id="{12660C99-FCB6-49A9-8249-8A2B19DCAA2A}"/>
              </a:ext>
            </a:extLst>
          </p:cNvPr>
          <p:cNvSpPr>
            <a:spLocks noGrp="1"/>
          </p:cNvSpPr>
          <p:nvPr>
            <p:ph idx="1"/>
          </p:nvPr>
        </p:nvSpPr>
        <p:spPr/>
        <p:txBody>
          <a:bodyPr vert="horz" lIns="91440" tIns="45720" rIns="91440" bIns="45720" rtlCol="0" anchor="t">
            <a:normAutofit/>
          </a:bodyPr>
          <a:lstStyle/>
          <a:p>
            <a:r>
              <a:rPr lang="en-US" dirty="0"/>
              <a:t>The output layer of a reused model will almost always be replaced because it will not be useful for the new task, nor will it have the correct number of outputs.</a:t>
            </a:r>
          </a:p>
          <a:p>
            <a:r>
              <a:rPr lang="en-US" dirty="0"/>
              <a:t>Upper hidden layers of a reused model are less likely to be useful for a new task. The high-level features of the new model will need to be trained differently from those of the source model.</a:t>
            </a:r>
          </a:p>
          <a:p>
            <a:r>
              <a:rPr lang="en-US" dirty="0"/>
              <a:t>The more training data you have, the more layers you can typically unfreeze.</a:t>
            </a:r>
          </a:p>
        </p:txBody>
      </p:sp>
    </p:spTree>
    <p:extLst>
      <p:ext uri="{BB962C8B-B14F-4D97-AF65-F5344CB8AC3E}">
        <p14:creationId xmlns:p14="http://schemas.microsoft.com/office/powerpoint/2010/main" val="1935260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96C5-A598-406E-A140-E44ABD0E5388}"/>
              </a:ext>
            </a:extLst>
          </p:cNvPr>
          <p:cNvSpPr>
            <a:spLocks noGrp="1"/>
          </p:cNvSpPr>
          <p:nvPr>
            <p:ph type="title"/>
          </p:nvPr>
        </p:nvSpPr>
        <p:spPr/>
        <p:txBody>
          <a:bodyPr/>
          <a:lstStyle/>
          <a:p>
            <a:r>
              <a:rPr lang="en-US" dirty="0"/>
              <a:t>Finding existing models</a:t>
            </a:r>
          </a:p>
        </p:txBody>
      </p:sp>
      <p:sp>
        <p:nvSpPr>
          <p:cNvPr id="3" name="Content Placeholder 2">
            <a:extLst>
              <a:ext uri="{FF2B5EF4-FFF2-40B4-BE49-F238E27FC236}">
                <a16:creationId xmlns:a16="http://schemas.microsoft.com/office/drawing/2014/main" id="{0A646630-317F-4AB9-9C8C-DA123F4576ED}"/>
              </a:ext>
            </a:extLst>
          </p:cNvPr>
          <p:cNvSpPr>
            <a:spLocks noGrp="1"/>
          </p:cNvSpPr>
          <p:nvPr>
            <p:ph idx="1"/>
          </p:nvPr>
        </p:nvSpPr>
        <p:spPr/>
        <p:txBody>
          <a:bodyPr vert="horz" lIns="91440" tIns="45720" rIns="91440" bIns="45720" rtlCol="0" anchor="t">
            <a:normAutofit/>
          </a:bodyPr>
          <a:lstStyle/>
          <a:p>
            <a:r>
              <a:rPr lang="en-US" dirty="0"/>
              <a:t>Machine learning models are located in what has been </a:t>
            </a:r>
            <a:r>
              <a:rPr lang="en-US" dirty="0" err="1"/>
              <a:t>refered</a:t>
            </a:r>
            <a:r>
              <a:rPr lang="en-US" dirty="0"/>
              <a:t> to as </a:t>
            </a:r>
            <a:r>
              <a:rPr lang="en-US" i="1" dirty="0"/>
              <a:t>model zoos</a:t>
            </a:r>
            <a:r>
              <a:rPr lang="en-US" dirty="0"/>
              <a:t>.</a:t>
            </a:r>
          </a:p>
          <a:p>
            <a:r>
              <a:rPr lang="en-US" dirty="0"/>
              <a:t>For </a:t>
            </a:r>
            <a:r>
              <a:rPr lang="en-US" dirty="0" err="1"/>
              <a:t>Tensorflow</a:t>
            </a:r>
            <a:r>
              <a:rPr lang="en-US" dirty="0"/>
              <a:t>: </a:t>
            </a:r>
            <a:r>
              <a:rPr lang="en-US" dirty="0">
                <a:hlinkClick r:id="rId2"/>
              </a:rPr>
              <a:t>https://github.com/tensorflow/models</a:t>
            </a:r>
          </a:p>
          <a:p>
            <a:r>
              <a:rPr lang="en-US" dirty="0"/>
              <a:t>Caffe's Model Zoo: </a:t>
            </a:r>
            <a:r>
              <a:rPr lang="en-US" dirty="0">
                <a:hlinkClick r:id="rId3"/>
              </a:rPr>
              <a:t>https://goo.gl/XI02X3</a:t>
            </a:r>
          </a:p>
          <a:p>
            <a:endParaRPr lang="en-US" dirty="0"/>
          </a:p>
        </p:txBody>
      </p:sp>
    </p:spTree>
    <p:extLst>
      <p:ext uri="{BB962C8B-B14F-4D97-AF65-F5344CB8AC3E}">
        <p14:creationId xmlns:p14="http://schemas.microsoft.com/office/powerpoint/2010/main" val="2746473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FCC4-0616-4DA2-9FFF-1B884184999A}"/>
              </a:ext>
            </a:extLst>
          </p:cNvPr>
          <p:cNvSpPr>
            <a:spLocks noGrp="1"/>
          </p:cNvSpPr>
          <p:nvPr>
            <p:ph type="title"/>
          </p:nvPr>
        </p:nvSpPr>
        <p:spPr/>
        <p:txBody>
          <a:bodyPr/>
          <a:lstStyle/>
          <a:p>
            <a:r>
              <a:rPr lang="en-US" dirty="0"/>
              <a:t>Unsupervised pretraining</a:t>
            </a:r>
          </a:p>
        </p:txBody>
      </p:sp>
      <p:sp>
        <p:nvSpPr>
          <p:cNvPr id="3" name="Content Placeholder 2">
            <a:extLst>
              <a:ext uri="{FF2B5EF4-FFF2-40B4-BE49-F238E27FC236}">
                <a16:creationId xmlns:a16="http://schemas.microsoft.com/office/drawing/2014/main" id="{177FF597-ED2A-4A91-8379-3F32244CC52C}"/>
              </a:ext>
            </a:extLst>
          </p:cNvPr>
          <p:cNvSpPr>
            <a:spLocks noGrp="1"/>
          </p:cNvSpPr>
          <p:nvPr>
            <p:ph idx="1"/>
          </p:nvPr>
        </p:nvSpPr>
        <p:spPr/>
        <p:txBody>
          <a:bodyPr vert="horz" lIns="91440" tIns="45720" rIns="91440" bIns="45720" rtlCol="0" anchor="t">
            <a:normAutofit/>
          </a:bodyPr>
          <a:lstStyle/>
          <a:p>
            <a:r>
              <a:rPr lang="en-US" dirty="0"/>
              <a:t>Scenario: You have located a pretrained model that works for a similar task where you don't have much labeled data.</a:t>
            </a:r>
          </a:p>
        </p:txBody>
      </p:sp>
    </p:spTree>
    <p:extLst>
      <p:ext uri="{BB962C8B-B14F-4D97-AF65-F5344CB8AC3E}">
        <p14:creationId xmlns:p14="http://schemas.microsoft.com/office/powerpoint/2010/main" val="1526367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6285-9C60-4F65-A870-85EABE427213}"/>
              </a:ext>
            </a:extLst>
          </p:cNvPr>
          <p:cNvSpPr>
            <a:spLocks noGrp="1"/>
          </p:cNvSpPr>
          <p:nvPr>
            <p:ph type="title"/>
          </p:nvPr>
        </p:nvSpPr>
        <p:spPr/>
        <p:txBody>
          <a:bodyPr/>
          <a:lstStyle/>
          <a:p>
            <a:r>
              <a:rPr lang="en-US" dirty="0"/>
              <a:t>Pretraining on an auxiliary task</a:t>
            </a:r>
          </a:p>
        </p:txBody>
      </p:sp>
      <p:sp>
        <p:nvSpPr>
          <p:cNvPr id="3" name="Content Placeholder 2">
            <a:extLst>
              <a:ext uri="{FF2B5EF4-FFF2-40B4-BE49-F238E27FC236}">
                <a16:creationId xmlns:a16="http://schemas.microsoft.com/office/drawing/2014/main" id="{F60A8589-8B6F-49C9-8740-A77B7FEABEA7}"/>
              </a:ext>
            </a:extLst>
          </p:cNvPr>
          <p:cNvSpPr>
            <a:spLocks noGrp="1"/>
          </p:cNvSpPr>
          <p:nvPr>
            <p:ph idx="1"/>
          </p:nvPr>
        </p:nvSpPr>
        <p:spPr/>
        <p:txBody>
          <a:bodyPr vert="horz" lIns="91440" tIns="45720" rIns="91440" bIns="45720" rtlCol="0" anchor="t">
            <a:normAutofit/>
          </a:bodyPr>
          <a:lstStyle/>
          <a:p>
            <a:r>
              <a:rPr lang="en-US" dirty="0"/>
              <a:t>If you don't have much labeled training: </a:t>
            </a:r>
          </a:p>
          <a:p>
            <a:pPr lvl="1"/>
            <a:r>
              <a:rPr lang="en-US" dirty="0"/>
              <a:t>Train a model on an auxiliary task for which you can obtain or generate labeled data.</a:t>
            </a:r>
          </a:p>
          <a:p>
            <a:pPr lvl="1"/>
            <a:r>
              <a:rPr lang="en-US" dirty="0"/>
              <a:t>Reuse the lower layers of that network for your actual task.</a:t>
            </a:r>
          </a:p>
        </p:txBody>
      </p:sp>
    </p:spTree>
    <p:extLst>
      <p:ext uri="{BB962C8B-B14F-4D97-AF65-F5344CB8AC3E}">
        <p14:creationId xmlns:p14="http://schemas.microsoft.com/office/powerpoint/2010/main" val="92517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09F2-36F0-49EA-B132-6D4C66867F6D}"/>
              </a:ext>
            </a:extLst>
          </p:cNvPr>
          <p:cNvSpPr>
            <a:spLocks noGrp="1"/>
          </p:cNvSpPr>
          <p:nvPr>
            <p:ph type="title"/>
          </p:nvPr>
        </p:nvSpPr>
        <p:spPr/>
        <p:txBody>
          <a:bodyPr/>
          <a:lstStyle/>
          <a:p>
            <a:r>
              <a:rPr lang="en-US" dirty="0"/>
              <a:t>Corrupting data</a:t>
            </a:r>
          </a:p>
        </p:txBody>
      </p:sp>
      <p:sp>
        <p:nvSpPr>
          <p:cNvPr id="3" name="Content Placeholder 2">
            <a:extLst>
              <a:ext uri="{FF2B5EF4-FFF2-40B4-BE49-F238E27FC236}">
                <a16:creationId xmlns:a16="http://schemas.microsoft.com/office/drawing/2014/main" id="{B9415C3F-B9BF-47E6-AB5C-90C09B36A33B}"/>
              </a:ext>
            </a:extLst>
          </p:cNvPr>
          <p:cNvSpPr>
            <a:spLocks noGrp="1"/>
          </p:cNvSpPr>
          <p:nvPr>
            <p:ph idx="1"/>
          </p:nvPr>
        </p:nvSpPr>
        <p:spPr/>
        <p:txBody>
          <a:bodyPr vert="horz" lIns="91440" tIns="45720" rIns="91440" bIns="45720" rtlCol="0" anchor="t">
            <a:normAutofit/>
          </a:bodyPr>
          <a:lstStyle/>
          <a:p>
            <a:r>
              <a:rPr lang="en-US" dirty="0"/>
              <a:t>Unlabeled training data is typically easy to acquire however expensive to label.</a:t>
            </a:r>
          </a:p>
          <a:p>
            <a:r>
              <a:rPr lang="en-US" dirty="0"/>
              <a:t>A common technique is to label all training data as "good". Then </a:t>
            </a:r>
            <a:r>
              <a:rPr lang="en-US" i="1" dirty="0"/>
              <a:t>corrupt</a:t>
            </a:r>
            <a:r>
              <a:rPr lang="en-US" dirty="0"/>
              <a:t> the training data and label as "bad".</a:t>
            </a:r>
          </a:p>
        </p:txBody>
      </p:sp>
    </p:spTree>
    <p:extLst>
      <p:ext uri="{BB962C8B-B14F-4D97-AF65-F5344CB8AC3E}">
        <p14:creationId xmlns:p14="http://schemas.microsoft.com/office/powerpoint/2010/main" val="1500120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D051-23DF-4423-846A-50BC3DEC5AC7}"/>
              </a:ext>
            </a:extLst>
          </p:cNvPr>
          <p:cNvSpPr>
            <a:spLocks noGrp="1"/>
          </p:cNvSpPr>
          <p:nvPr>
            <p:ph type="title"/>
          </p:nvPr>
        </p:nvSpPr>
        <p:spPr/>
        <p:txBody>
          <a:bodyPr/>
          <a:lstStyle/>
          <a:p>
            <a:r>
              <a:rPr lang="en-US" dirty="0"/>
              <a:t>Faster optimizers</a:t>
            </a:r>
          </a:p>
        </p:txBody>
      </p:sp>
      <p:sp>
        <p:nvSpPr>
          <p:cNvPr id="3" name="Content Placeholder 2">
            <a:extLst>
              <a:ext uri="{FF2B5EF4-FFF2-40B4-BE49-F238E27FC236}">
                <a16:creationId xmlns:a16="http://schemas.microsoft.com/office/drawing/2014/main" id="{CBDF0E04-4DA8-4680-A36E-29641ED5A601}"/>
              </a:ext>
            </a:extLst>
          </p:cNvPr>
          <p:cNvSpPr>
            <a:spLocks noGrp="1"/>
          </p:cNvSpPr>
          <p:nvPr>
            <p:ph idx="1"/>
          </p:nvPr>
        </p:nvSpPr>
        <p:spPr/>
        <p:txBody>
          <a:bodyPr vert="horz" lIns="91440" tIns="45720" rIns="91440" bIns="45720" rtlCol="0" anchor="t">
            <a:normAutofit/>
          </a:bodyPr>
          <a:lstStyle/>
          <a:p>
            <a:r>
              <a:rPr lang="en-US" dirty="0"/>
              <a:t>Deep Neural Networks can take a lot of time to train.</a:t>
            </a:r>
          </a:p>
          <a:p>
            <a:r>
              <a:rPr lang="en-US" dirty="0"/>
              <a:t>There are faster optimizers than Gradient Descent:</a:t>
            </a:r>
          </a:p>
          <a:p>
            <a:pPr lvl="1"/>
            <a:r>
              <a:rPr lang="en-US" dirty="0" err="1"/>
              <a:t>Nesterov</a:t>
            </a:r>
            <a:r>
              <a:rPr lang="en-US" dirty="0"/>
              <a:t> Accelerated Gradient</a:t>
            </a:r>
          </a:p>
          <a:p>
            <a:pPr lvl="1"/>
            <a:r>
              <a:rPr lang="en-US" dirty="0" err="1"/>
              <a:t>AdaGrad</a:t>
            </a:r>
          </a:p>
          <a:p>
            <a:pPr lvl="1"/>
            <a:r>
              <a:rPr lang="en-US" dirty="0" err="1"/>
              <a:t>RMSProp</a:t>
            </a:r>
          </a:p>
          <a:p>
            <a:pPr lvl="1"/>
            <a:r>
              <a:rPr lang="en-US" dirty="0"/>
              <a:t>Adam</a:t>
            </a:r>
          </a:p>
        </p:txBody>
      </p:sp>
    </p:spTree>
    <p:extLst>
      <p:ext uri="{BB962C8B-B14F-4D97-AF65-F5344CB8AC3E}">
        <p14:creationId xmlns:p14="http://schemas.microsoft.com/office/powerpoint/2010/main" val="2346006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DDF5-3C88-42FF-B0C9-6E6496311A41}"/>
              </a:ext>
            </a:extLst>
          </p:cNvPr>
          <p:cNvSpPr>
            <a:spLocks noGrp="1"/>
          </p:cNvSpPr>
          <p:nvPr>
            <p:ph type="title"/>
          </p:nvPr>
        </p:nvSpPr>
        <p:spPr/>
        <p:txBody>
          <a:bodyPr/>
          <a:lstStyle/>
          <a:p>
            <a:r>
              <a:rPr lang="en-US" dirty="0"/>
              <a:t>Momentum optimization</a:t>
            </a:r>
          </a:p>
        </p:txBody>
      </p:sp>
      <p:sp>
        <p:nvSpPr>
          <p:cNvPr id="3" name="Content Placeholder 2">
            <a:extLst>
              <a:ext uri="{FF2B5EF4-FFF2-40B4-BE49-F238E27FC236}">
                <a16:creationId xmlns:a16="http://schemas.microsoft.com/office/drawing/2014/main" id="{D6AF3273-5279-495F-8161-2A66118B538B}"/>
              </a:ext>
            </a:extLst>
          </p:cNvPr>
          <p:cNvSpPr>
            <a:spLocks noGrp="1"/>
          </p:cNvSpPr>
          <p:nvPr>
            <p:ph idx="1"/>
          </p:nvPr>
        </p:nvSpPr>
        <p:spPr/>
        <p:txBody>
          <a:bodyPr vert="horz" lIns="91440" tIns="45720" rIns="91440" bIns="45720" rtlCol="0" anchor="t">
            <a:normAutofit fontScale="92500"/>
          </a:bodyPr>
          <a:lstStyle/>
          <a:p>
            <a:endParaRPr lang="en-US" dirty="0"/>
          </a:p>
          <a:p>
            <a:r>
              <a:rPr lang="en-US" dirty="0"/>
              <a:t>Proposed by Boris Polyak in 1964.</a:t>
            </a:r>
          </a:p>
          <a:p>
            <a:r>
              <a:rPr lang="en-US" dirty="0"/>
              <a:t>The momentum optimization considers the previous gradients when calculating the next.</a:t>
            </a:r>
          </a:p>
          <a:p>
            <a:r>
              <a:rPr lang="en-US" dirty="0"/>
              <a:t>The algorithm introduces a 'friction' mechanism as a hyperparameter to prevent the momentum from growing too large. 0 = high friction, 1 = no friction.</a:t>
            </a:r>
          </a:p>
          <a:p>
            <a:r>
              <a:rPr lang="en-US" dirty="0"/>
              <a:t>This optimizer almost always converges faster than Gradient Descent.</a:t>
            </a:r>
          </a:p>
          <a:p>
            <a:endParaRPr lang="en-US" dirty="0"/>
          </a:p>
          <a:p>
            <a:endParaRPr lang="en-US" dirty="0"/>
          </a:p>
        </p:txBody>
      </p:sp>
    </p:spTree>
    <p:extLst>
      <p:ext uri="{BB962C8B-B14F-4D97-AF65-F5344CB8AC3E}">
        <p14:creationId xmlns:p14="http://schemas.microsoft.com/office/powerpoint/2010/main" val="48095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23E6-27ED-44BD-A666-4F14674E045D}"/>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E8CB4DEF-0826-4402-91DF-73667C8B86C6}"/>
              </a:ext>
            </a:extLst>
          </p:cNvPr>
          <p:cNvSpPr>
            <a:spLocks noGrp="1"/>
          </p:cNvSpPr>
          <p:nvPr>
            <p:ph idx="1"/>
          </p:nvPr>
        </p:nvSpPr>
        <p:spPr/>
        <p:txBody>
          <a:bodyPr vert="horz" lIns="91440" tIns="45720" rIns="91440" bIns="45720" rtlCol="0" anchor="t">
            <a:normAutofit/>
          </a:bodyPr>
          <a:lstStyle/>
          <a:p>
            <a:r>
              <a:rPr lang="en-US" dirty="0"/>
              <a:t>Backpropagation works its way from the output later (reverse) to the input later- propagating the error gradient on the way.</a:t>
            </a:r>
          </a:p>
          <a:p>
            <a:r>
              <a:rPr lang="en-US" dirty="0"/>
              <a:t>Having computed the gradient of the cost function for each parameter in the network- it utilizes these gradients to update each parameter with a Gradient Descent step.</a:t>
            </a:r>
          </a:p>
        </p:txBody>
      </p:sp>
    </p:spTree>
    <p:extLst>
      <p:ext uri="{BB962C8B-B14F-4D97-AF65-F5344CB8AC3E}">
        <p14:creationId xmlns:p14="http://schemas.microsoft.com/office/powerpoint/2010/main" val="769041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text&#10;&#10;Description generated with very high confidence">
            <a:extLst>
              <a:ext uri="{FF2B5EF4-FFF2-40B4-BE49-F238E27FC236}">
                <a16:creationId xmlns:a16="http://schemas.microsoft.com/office/drawing/2014/main" id="{9A7A68FF-A426-4FCA-B96F-BD272E1DFEEE}"/>
              </a:ext>
            </a:extLst>
          </p:cNvPr>
          <p:cNvPicPr>
            <a:picLocks noGrp="1" noChangeAspect="1"/>
          </p:cNvPicPr>
          <p:nvPr>
            <p:ph idx="1"/>
          </p:nvPr>
        </p:nvPicPr>
        <p:blipFill>
          <a:blip r:embed="rId2"/>
          <a:stretch>
            <a:fillRect/>
          </a:stretch>
        </p:blipFill>
        <p:spPr>
          <a:xfrm>
            <a:off x="2056621" y="361950"/>
            <a:ext cx="8067221" cy="6063120"/>
          </a:xfrm>
          <a:prstGeom prst="rect">
            <a:avLst/>
          </a:prstGeom>
        </p:spPr>
      </p:pic>
      <p:sp>
        <p:nvSpPr>
          <p:cNvPr id="7" name="Title 6">
            <a:extLst>
              <a:ext uri="{FF2B5EF4-FFF2-40B4-BE49-F238E27FC236}">
                <a16:creationId xmlns:a16="http://schemas.microsoft.com/office/drawing/2014/main" id="{BEA90D22-0096-422A-8EE3-D475C1FFFFA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810545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4F08-A201-4937-AF90-CEDE244129FF}"/>
              </a:ext>
            </a:extLst>
          </p:cNvPr>
          <p:cNvSpPr>
            <a:spLocks noGrp="1"/>
          </p:cNvSpPr>
          <p:nvPr>
            <p:ph type="title"/>
          </p:nvPr>
        </p:nvSpPr>
        <p:spPr/>
        <p:txBody>
          <a:bodyPr/>
          <a:lstStyle/>
          <a:p>
            <a:r>
              <a:rPr lang="en-US" dirty="0"/>
              <a:t>Momentum optimization overshoot</a:t>
            </a:r>
          </a:p>
        </p:txBody>
      </p:sp>
      <p:sp>
        <p:nvSpPr>
          <p:cNvPr id="3" name="Content Placeholder 2">
            <a:extLst>
              <a:ext uri="{FF2B5EF4-FFF2-40B4-BE49-F238E27FC236}">
                <a16:creationId xmlns:a16="http://schemas.microsoft.com/office/drawing/2014/main" id="{B7744FF2-1201-4398-B8CF-640AE76ABC44}"/>
              </a:ext>
            </a:extLst>
          </p:cNvPr>
          <p:cNvSpPr>
            <a:spLocks noGrp="1"/>
          </p:cNvSpPr>
          <p:nvPr>
            <p:ph idx="1"/>
          </p:nvPr>
        </p:nvSpPr>
        <p:spPr/>
        <p:txBody>
          <a:bodyPr vert="horz" lIns="91440" tIns="45720" rIns="91440" bIns="45720" rtlCol="0" anchor="t">
            <a:normAutofit/>
          </a:bodyPr>
          <a:lstStyle/>
          <a:p>
            <a:r>
              <a:rPr lang="en-US" dirty="0"/>
              <a:t>The optimizer may </a:t>
            </a:r>
            <a:r>
              <a:rPr lang="en-US" i="1" dirty="0"/>
              <a:t>overshoot</a:t>
            </a:r>
            <a:r>
              <a:rPr lang="en-US" dirty="0"/>
              <a:t> the local optima, then come back and overshoot again- oscillating before arriving at the minimum. A friction value, typically set to .9 can help rid the oscillations and speed convergence.</a:t>
            </a:r>
          </a:p>
        </p:txBody>
      </p:sp>
      <p:sp>
        <p:nvSpPr>
          <p:cNvPr id="4" name="TextBox 3">
            <a:extLst>
              <a:ext uri="{FF2B5EF4-FFF2-40B4-BE49-F238E27FC236}">
                <a16:creationId xmlns:a16="http://schemas.microsoft.com/office/drawing/2014/main" id="{076ECD3B-BA31-43A9-AEED-95B229996241}"/>
              </a:ext>
            </a:extLst>
          </p:cNvPr>
          <p:cNvSpPr txBox="1"/>
          <p:nvPr/>
        </p:nvSpPr>
        <p:spPr>
          <a:xfrm>
            <a:off x="1141412" y="4086225"/>
            <a:ext cx="9883473"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optimizer = </a:t>
            </a:r>
            <a:r>
              <a:rPr lang="en-US" dirty="0" err="1">
                <a:latin typeface="Consolas"/>
              </a:rPr>
              <a:t>tf.train.MomentumOptimizer</a:t>
            </a:r>
            <a:r>
              <a:rPr lang="en-US" dirty="0">
                <a:latin typeface="Consolas"/>
              </a:rPr>
              <a:t>(</a:t>
            </a:r>
            <a:r>
              <a:rPr lang="en-US" dirty="0" err="1">
                <a:latin typeface="Consolas"/>
              </a:rPr>
              <a:t>learning_rate</a:t>
            </a:r>
            <a:r>
              <a:rPr lang="en-US" dirty="0">
                <a:latin typeface="Consolas"/>
              </a:rPr>
              <a:t>=</a:t>
            </a:r>
            <a:r>
              <a:rPr lang="en-US" dirty="0" err="1">
                <a:latin typeface="Consolas"/>
              </a:rPr>
              <a:t>learning_rate</a:t>
            </a:r>
            <a:r>
              <a:rPr lang="en-US" dirty="0">
                <a:latin typeface="Consolas"/>
              </a:rPr>
              <a:t>,</a:t>
            </a:r>
            <a:endParaRPr lang="en-US" dirty="0"/>
          </a:p>
          <a:p>
            <a:r>
              <a:rPr lang="en-US" dirty="0">
                <a:latin typeface="Consolas"/>
              </a:rPr>
              <a:t>                                       momentum=0.9)</a:t>
            </a:r>
            <a:endParaRPr lang="en-US" dirty="0"/>
          </a:p>
        </p:txBody>
      </p:sp>
    </p:spTree>
    <p:extLst>
      <p:ext uri="{BB962C8B-B14F-4D97-AF65-F5344CB8AC3E}">
        <p14:creationId xmlns:p14="http://schemas.microsoft.com/office/powerpoint/2010/main" val="2968886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80B3-B4C1-4BBE-B2E4-DABD57B6D37A}"/>
              </a:ext>
            </a:extLst>
          </p:cNvPr>
          <p:cNvSpPr>
            <a:spLocks noGrp="1"/>
          </p:cNvSpPr>
          <p:nvPr>
            <p:ph type="title"/>
          </p:nvPr>
        </p:nvSpPr>
        <p:spPr/>
        <p:txBody>
          <a:bodyPr/>
          <a:lstStyle/>
          <a:p>
            <a:r>
              <a:rPr lang="en-US" dirty="0" err="1"/>
              <a:t>Nesterov</a:t>
            </a:r>
            <a:r>
              <a:rPr lang="en-US" dirty="0"/>
              <a:t> accelerated gradient (NAG)</a:t>
            </a:r>
          </a:p>
        </p:txBody>
      </p:sp>
      <p:sp>
        <p:nvSpPr>
          <p:cNvPr id="3" name="Content Placeholder 2">
            <a:extLst>
              <a:ext uri="{FF2B5EF4-FFF2-40B4-BE49-F238E27FC236}">
                <a16:creationId xmlns:a16="http://schemas.microsoft.com/office/drawing/2014/main" id="{45E27EE4-2E2D-4794-83DE-B5D1832066FC}"/>
              </a:ext>
            </a:extLst>
          </p:cNvPr>
          <p:cNvSpPr>
            <a:spLocks noGrp="1"/>
          </p:cNvSpPr>
          <p:nvPr>
            <p:ph idx="1"/>
          </p:nvPr>
        </p:nvSpPr>
        <p:spPr/>
        <p:txBody>
          <a:bodyPr vert="horz" lIns="91440" tIns="45720" rIns="91440" bIns="45720" rtlCol="0" anchor="t">
            <a:normAutofit/>
          </a:bodyPr>
          <a:lstStyle/>
          <a:p>
            <a:r>
              <a:rPr lang="en-US" dirty="0"/>
              <a:t>Proposed in 1983 by </a:t>
            </a:r>
            <a:r>
              <a:rPr lang="en-US" dirty="0" err="1"/>
              <a:t>Yurii</a:t>
            </a:r>
            <a:r>
              <a:rPr lang="en-US" dirty="0"/>
              <a:t> </a:t>
            </a:r>
            <a:r>
              <a:rPr lang="en-US" dirty="0" err="1"/>
              <a:t>Nesterov</a:t>
            </a:r>
            <a:r>
              <a:rPr lang="en-US" dirty="0"/>
              <a:t>, as a variant of the Momentum optimization.</a:t>
            </a:r>
          </a:p>
          <a:p>
            <a:r>
              <a:rPr lang="en-US" dirty="0"/>
              <a:t>The ideas is to measure the gradient of the cost function slightly ahead in the direction of the momentum.</a:t>
            </a:r>
          </a:p>
        </p:txBody>
      </p:sp>
      <p:sp>
        <p:nvSpPr>
          <p:cNvPr id="5" name="TextBox 4">
            <a:extLst>
              <a:ext uri="{FF2B5EF4-FFF2-40B4-BE49-F238E27FC236}">
                <a16:creationId xmlns:a16="http://schemas.microsoft.com/office/drawing/2014/main" id="{45BC81AE-8B0B-43F3-99BE-6DF366B1654F}"/>
              </a:ext>
            </a:extLst>
          </p:cNvPr>
          <p:cNvSpPr txBox="1"/>
          <p:nvPr/>
        </p:nvSpPr>
        <p:spPr>
          <a:xfrm>
            <a:off x="1141413" y="4591050"/>
            <a:ext cx="9883473"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optimizer = </a:t>
            </a:r>
            <a:r>
              <a:rPr lang="en-US" dirty="0" err="1">
                <a:latin typeface="Consolas"/>
              </a:rPr>
              <a:t>tf.train.MomentumOptimizer</a:t>
            </a:r>
            <a:r>
              <a:rPr lang="en-US" dirty="0">
                <a:latin typeface="Consolas"/>
              </a:rPr>
              <a:t>(</a:t>
            </a:r>
            <a:r>
              <a:rPr lang="en-US" dirty="0" err="1">
                <a:latin typeface="Consolas"/>
              </a:rPr>
              <a:t>learning_rate</a:t>
            </a:r>
            <a:r>
              <a:rPr lang="en-US" dirty="0">
                <a:latin typeface="Consolas"/>
              </a:rPr>
              <a:t>=</a:t>
            </a:r>
            <a:r>
              <a:rPr lang="en-US" dirty="0" err="1">
                <a:latin typeface="Consolas"/>
              </a:rPr>
              <a:t>learning_rate</a:t>
            </a:r>
            <a:r>
              <a:rPr lang="en-US" dirty="0">
                <a:latin typeface="Consolas"/>
              </a:rPr>
              <a:t>,</a:t>
            </a:r>
            <a:endParaRPr lang="en-US" dirty="0"/>
          </a:p>
          <a:p>
            <a:r>
              <a:rPr lang="en-US" dirty="0">
                <a:latin typeface="Consolas"/>
              </a:rPr>
              <a:t>                                       momentum=0.9, </a:t>
            </a:r>
            <a:r>
              <a:rPr lang="en-US" dirty="0" err="1">
                <a:latin typeface="Consolas"/>
              </a:rPr>
              <a:t>use_nesterov</a:t>
            </a:r>
            <a:r>
              <a:rPr lang="en-US" dirty="0">
                <a:latin typeface="Consolas"/>
              </a:rPr>
              <a:t>=True)</a:t>
            </a:r>
            <a:endParaRPr lang="en-US" dirty="0"/>
          </a:p>
        </p:txBody>
      </p:sp>
    </p:spTree>
    <p:extLst>
      <p:ext uri="{BB962C8B-B14F-4D97-AF65-F5344CB8AC3E}">
        <p14:creationId xmlns:p14="http://schemas.microsoft.com/office/powerpoint/2010/main" val="402155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38EC-FB57-42E5-9634-9A12EAB0CDD3}"/>
              </a:ext>
            </a:extLst>
          </p:cNvPr>
          <p:cNvSpPr>
            <a:spLocks noGrp="1"/>
          </p:cNvSpPr>
          <p:nvPr>
            <p:ph type="title"/>
          </p:nvPr>
        </p:nvSpPr>
        <p:spPr>
          <a:xfrm>
            <a:off x="1190888" y="123825"/>
            <a:ext cx="9905998" cy="1478570"/>
          </a:xfrm>
        </p:spPr>
        <p:txBody>
          <a:bodyPr/>
          <a:lstStyle/>
          <a:p>
            <a:r>
              <a:rPr lang="en-US" dirty="0" err="1"/>
              <a:t>Nesterov</a:t>
            </a:r>
            <a:r>
              <a:rPr lang="en-US" dirty="0"/>
              <a:t> results</a:t>
            </a:r>
          </a:p>
        </p:txBody>
      </p:sp>
      <p:sp>
        <p:nvSpPr>
          <p:cNvPr id="3" name="Content Placeholder 2">
            <a:extLst>
              <a:ext uri="{FF2B5EF4-FFF2-40B4-BE49-F238E27FC236}">
                <a16:creationId xmlns:a16="http://schemas.microsoft.com/office/drawing/2014/main" id="{D7D38392-B6EA-4B88-A541-A1A20A758197}"/>
              </a:ext>
            </a:extLst>
          </p:cNvPr>
          <p:cNvSpPr>
            <a:spLocks noGrp="1"/>
          </p:cNvSpPr>
          <p:nvPr>
            <p:ph idx="1"/>
          </p:nvPr>
        </p:nvSpPr>
        <p:spPr>
          <a:xfrm>
            <a:off x="1141413" y="1657350"/>
            <a:ext cx="3481689" cy="4546600"/>
          </a:xfrm>
        </p:spPr>
        <p:txBody>
          <a:bodyPr vert="horz" lIns="91440" tIns="45720" rIns="91440" bIns="45720" rtlCol="0" anchor="t">
            <a:normAutofit/>
          </a:bodyPr>
          <a:lstStyle/>
          <a:p>
            <a:r>
              <a:rPr lang="en-US" dirty="0" err="1"/>
              <a:t>Nesterov</a:t>
            </a:r>
            <a:r>
              <a:rPr lang="en-US" dirty="0"/>
              <a:t> Accelerated Gradient will almost converge to a solution faster than the original Momentum optimization.</a:t>
            </a:r>
          </a:p>
        </p:txBody>
      </p:sp>
      <p:pic>
        <p:nvPicPr>
          <p:cNvPr id="4" name="Picture 4" descr="A close up of a map&#10;&#10;Description generated with high confidence">
            <a:extLst>
              <a:ext uri="{FF2B5EF4-FFF2-40B4-BE49-F238E27FC236}">
                <a16:creationId xmlns:a16="http://schemas.microsoft.com/office/drawing/2014/main" id="{2737DE5E-8F1E-489D-AD2F-07EE43710AB3}"/>
              </a:ext>
            </a:extLst>
          </p:cNvPr>
          <p:cNvPicPr>
            <a:picLocks noChangeAspect="1"/>
          </p:cNvPicPr>
          <p:nvPr/>
        </p:nvPicPr>
        <p:blipFill>
          <a:blip r:embed="rId2"/>
          <a:stretch>
            <a:fillRect/>
          </a:stretch>
        </p:blipFill>
        <p:spPr>
          <a:xfrm>
            <a:off x="4506320" y="1143000"/>
            <a:ext cx="7218816" cy="5437438"/>
          </a:xfrm>
          <a:prstGeom prst="rect">
            <a:avLst/>
          </a:prstGeom>
        </p:spPr>
      </p:pic>
    </p:spTree>
    <p:extLst>
      <p:ext uri="{BB962C8B-B14F-4D97-AF65-F5344CB8AC3E}">
        <p14:creationId xmlns:p14="http://schemas.microsoft.com/office/powerpoint/2010/main" val="3997901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9953-8423-44DA-AA4B-A45EBBDC9966}"/>
              </a:ext>
            </a:extLst>
          </p:cNvPr>
          <p:cNvSpPr>
            <a:spLocks noGrp="1"/>
          </p:cNvSpPr>
          <p:nvPr>
            <p:ph type="title"/>
          </p:nvPr>
        </p:nvSpPr>
        <p:spPr/>
        <p:txBody>
          <a:bodyPr/>
          <a:lstStyle/>
          <a:p>
            <a:r>
              <a:rPr lang="en-US" dirty="0" err="1"/>
              <a:t>adagrad</a:t>
            </a:r>
          </a:p>
        </p:txBody>
      </p:sp>
      <p:sp>
        <p:nvSpPr>
          <p:cNvPr id="3" name="Content Placeholder 2">
            <a:extLst>
              <a:ext uri="{FF2B5EF4-FFF2-40B4-BE49-F238E27FC236}">
                <a16:creationId xmlns:a16="http://schemas.microsoft.com/office/drawing/2014/main" id="{953A2B03-FBE7-46AF-A916-36C22163BFDD}"/>
              </a:ext>
            </a:extLst>
          </p:cNvPr>
          <p:cNvSpPr>
            <a:spLocks noGrp="1"/>
          </p:cNvSpPr>
          <p:nvPr>
            <p:ph idx="1"/>
          </p:nvPr>
        </p:nvSpPr>
        <p:spPr/>
        <p:txBody>
          <a:bodyPr vert="horz" lIns="91440" tIns="45720" rIns="91440" bIns="45720" rtlCol="0" anchor="t">
            <a:normAutofit/>
          </a:bodyPr>
          <a:lstStyle/>
          <a:p>
            <a:r>
              <a:rPr lang="en-US" dirty="0"/>
              <a:t>This algorithm decays the learning rate faster for steep dimensions and slower for dimensions with gentler slopes.</a:t>
            </a:r>
          </a:p>
          <a:p>
            <a:r>
              <a:rPr lang="en-US" dirty="0"/>
              <a:t>The change in the learning rate is referred to as </a:t>
            </a:r>
            <a:r>
              <a:rPr lang="en-US" i="1" dirty="0"/>
              <a:t>adaptive learning rate</a:t>
            </a:r>
            <a:r>
              <a:rPr lang="en-US" dirty="0"/>
              <a:t>.</a:t>
            </a:r>
          </a:p>
        </p:txBody>
      </p:sp>
    </p:spTree>
    <p:extLst>
      <p:ext uri="{BB962C8B-B14F-4D97-AF65-F5344CB8AC3E}">
        <p14:creationId xmlns:p14="http://schemas.microsoft.com/office/powerpoint/2010/main" val="3384733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35C1-8AE5-4D09-88C3-EB12CEAF46FA}"/>
              </a:ext>
            </a:extLst>
          </p:cNvPr>
          <p:cNvSpPr>
            <a:spLocks noGrp="1"/>
          </p:cNvSpPr>
          <p:nvPr>
            <p:ph type="title"/>
          </p:nvPr>
        </p:nvSpPr>
        <p:spPr/>
        <p:txBody>
          <a:bodyPr/>
          <a:lstStyle/>
          <a:p>
            <a:r>
              <a:rPr lang="en-US" dirty="0" err="1"/>
              <a:t>Adagrad</a:t>
            </a:r>
            <a:r>
              <a:rPr lang="en-US" dirty="0"/>
              <a:t> in practice</a:t>
            </a:r>
          </a:p>
        </p:txBody>
      </p:sp>
      <p:sp>
        <p:nvSpPr>
          <p:cNvPr id="3" name="Content Placeholder 2">
            <a:extLst>
              <a:ext uri="{FF2B5EF4-FFF2-40B4-BE49-F238E27FC236}">
                <a16:creationId xmlns:a16="http://schemas.microsoft.com/office/drawing/2014/main" id="{0D6C7D47-C08C-4A86-B5AE-2ED584EA2B67}"/>
              </a:ext>
            </a:extLst>
          </p:cNvPr>
          <p:cNvSpPr>
            <a:spLocks noGrp="1"/>
          </p:cNvSpPr>
          <p:nvPr>
            <p:ph idx="1"/>
          </p:nvPr>
        </p:nvSpPr>
        <p:spPr>
          <a:xfrm>
            <a:off x="1141413" y="2249488"/>
            <a:ext cx="9906000" cy="4194710"/>
          </a:xfrm>
        </p:spPr>
        <p:txBody>
          <a:bodyPr vert="horz" lIns="91440" tIns="45720" rIns="91440" bIns="45720" rtlCol="0" anchor="t">
            <a:normAutofit/>
          </a:bodyPr>
          <a:lstStyle/>
          <a:p>
            <a:r>
              <a:rPr lang="en-US" dirty="0" err="1"/>
              <a:t>AdaGrad</a:t>
            </a:r>
            <a:r>
              <a:rPr lang="en-US" dirty="0"/>
              <a:t> results in gradient updates in the direction toward the global minimum better than Gradient Descent.</a:t>
            </a:r>
          </a:p>
          <a:p>
            <a:r>
              <a:rPr lang="en-US" dirty="0"/>
              <a:t>The learning rate hyperparameter does not require as much tuning as standard Gradient Descent.</a:t>
            </a:r>
          </a:p>
          <a:p>
            <a:r>
              <a:rPr lang="en-US" dirty="0" err="1"/>
              <a:t>AdaGrad</a:t>
            </a:r>
            <a:r>
              <a:rPr lang="en-US" dirty="0"/>
              <a:t> performs well for simple quadratic problems.</a:t>
            </a:r>
          </a:p>
          <a:p>
            <a:r>
              <a:rPr lang="en-US" dirty="0" err="1"/>
              <a:t>AdaGrad</a:t>
            </a:r>
            <a:r>
              <a:rPr lang="en-US" dirty="0"/>
              <a:t> often stops too early when training neural networks because the learning rate gets scaled down too much and stops. </a:t>
            </a:r>
          </a:p>
          <a:p>
            <a:r>
              <a:rPr lang="en-US" dirty="0"/>
              <a:t>It should not be used to trained neural networks.</a:t>
            </a:r>
          </a:p>
        </p:txBody>
      </p:sp>
    </p:spTree>
    <p:extLst>
      <p:ext uri="{BB962C8B-B14F-4D97-AF65-F5344CB8AC3E}">
        <p14:creationId xmlns:p14="http://schemas.microsoft.com/office/powerpoint/2010/main" val="2165589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412F-E66A-49DD-AA4A-42FF25BF38E6}"/>
              </a:ext>
            </a:extLst>
          </p:cNvPr>
          <p:cNvSpPr>
            <a:spLocks noGrp="1"/>
          </p:cNvSpPr>
          <p:nvPr>
            <p:ph type="title"/>
          </p:nvPr>
        </p:nvSpPr>
        <p:spPr/>
        <p:txBody>
          <a:bodyPr/>
          <a:lstStyle/>
          <a:p>
            <a:r>
              <a:rPr lang="en-US" dirty="0" err="1"/>
              <a:t>rmsprop</a:t>
            </a:r>
          </a:p>
        </p:txBody>
      </p:sp>
      <p:sp>
        <p:nvSpPr>
          <p:cNvPr id="3" name="Content Placeholder 2">
            <a:extLst>
              <a:ext uri="{FF2B5EF4-FFF2-40B4-BE49-F238E27FC236}">
                <a16:creationId xmlns:a16="http://schemas.microsoft.com/office/drawing/2014/main" id="{B3200AB8-8F47-4A5E-BBAD-65A9A84AFA49}"/>
              </a:ext>
            </a:extLst>
          </p:cNvPr>
          <p:cNvSpPr>
            <a:spLocks noGrp="1"/>
          </p:cNvSpPr>
          <p:nvPr>
            <p:ph idx="1"/>
          </p:nvPr>
        </p:nvSpPr>
        <p:spPr/>
        <p:txBody>
          <a:bodyPr vert="horz" lIns="91440" tIns="45720" rIns="91440" bIns="45720" rtlCol="0" anchor="t">
            <a:normAutofit/>
          </a:bodyPr>
          <a:lstStyle/>
          <a:p>
            <a:r>
              <a:rPr lang="en-US" dirty="0"/>
              <a:t>RMSPROP corrects the </a:t>
            </a:r>
            <a:r>
              <a:rPr lang="en-US" dirty="0" err="1"/>
              <a:t>AdaGrad</a:t>
            </a:r>
            <a:r>
              <a:rPr lang="en-US" dirty="0"/>
              <a:t> algorithm from slowing down too fast and never converging to the global optimum.</a:t>
            </a:r>
          </a:p>
          <a:p>
            <a:r>
              <a:rPr lang="en-US" dirty="0"/>
              <a:t>RMSPROP accumulates the gradients from the most recent training iterations instead of considering gradients across the entire training set.</a:t>
            </a:r>
          </a:p>
        </p:txBody>
      </p:sp>
    </p:spTree>
    <p:extLst>
      <p:ext uri="{BB962C8B-B14F-4D97-AF65-F5344CB8AC3E}">
        <p14:creationId xmlns:p14="http://schemas.microsoft.com/office/powerpoint/2010/main" val="2199006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4600-1AA5-4804-BFBC-FE8F404A717B}"/>
              </a:ext>
            </a:extLst>
          </p:cNvPr>
          <p:cNvSpPr>
            <a:spLocks noGrp="1"/>
          </p:cNvSpPr>
          <p:nvPr>
            <p:ph type="title"/>
          </p:nvPr>
        </p:nvSpPr>
        <p:spPr/>
        <p:txBody>
          <a:bodyPr/>
          <a:lstStyle/>
          <a:p>
            <a:r>
              <a:rPr lang="en-US" dirty="0"/>
              <a:t>RMSPROP in practice</a:t>
            </a:r>
          </a:p>
        </p:txBody>
      </p:sp>
      <p:sp>
        <p:nvSpPr>
          <p:cNvPr id="3" name="Content Placeholder 2">
            <a:extLst>
              <a:ext uri="{FF2B5EF4-FFF2-40B4-BE49-F238E27FC236}">
                <a16:creationId xmlns:a16="http://schemas.microsoft.com/office/drawing/2014/main" id="{4075F48B-AD76-4629-8CA0-C0B93FF34C49}"/>
              </a:ext>
            </a:extLst>
          </p:cNvPr>
          <p:cNvSpPr>
            <a:spLocks noGrp="1"/>
          </p:cNvSpPr>
          <p:nvPr>
            <p:ph idx="1"/>
          </p:nvPr>
        </p:nvSpPr>
        <p:spPr/>
        <p:txBody>
          <a:bodyPr vert="horz" lIns="91440" tIns="45720" rIns="91440" bIns="45720" rtlCol="0" anchor="t">
            <a:normAutofit/>
          </a:bodyPr>
          <a:lstStyle/>
          <a:p>
            <a:r>
              <a:rPr lang="en-US" dirty="0"/>
              <a:t>The RMSPROP, in most cases, performs much better than </a:t>
            </a:r>
            <a:r>
              <a:rPr lang="en-US" dirty="0" err="1"/>
              <a:t>AdaGrad</a:t>
            </a:r>
            <a:r>
              <a:rPr lang="en-US" dirty="0"/>
              <a:t>.</a:t>
            </a:r>
          </a:p>
          <a:p>
            <a:r>
              <a:rPr lang="en-US" dirty="0" err="1"/>
              <a:t>AdaGrad</a:t>
            </a:r>
            <a:r>
              <a:rPr lang="en-US" dirty="0"/>
              <a:t> was the preferred optimization algorithm until the introduction of the Adam optimization.</a:t>
            </a:r>
          </a:p>
        </p:txBody>
      </p:sp>
    </p:spTree>
    <p:extLst>
      <p:ext uri="{BB962C8B-B14F-4D97-AF65-F5344CB8AC3E}">
        <p14:creationId xmlns:p14="http://schemas.microsoft.com/office/powerpoint/2010/main" val="3703995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866C-FEE2-4CF3-B81F-8419BA35AE2E}"/>
              </a:ext>
            </a:extLst>
          </p:cNvPr>
          <p:cNvSpPr>
            <a:spLocks noGrp="1"/>
          </p:cNvSpPr>
          <p:nvPr>
            <p:ph type="title"/>
          </p:nvPr>
        </p:nvSpPr>
        <p:spPr/>
        <p:txBody>
          <a:bodyPr/>
          <a:lstStyle/>
          <a:p>
            <a:r>
              <a:rPr lang="en-US" dirty="0"/>
              <a:t>Adam (Adaptive moment estimation)</a:t>
            </a:r>
          </a:p>
        </p:txBody>
      </p:sp>
      <p:sp>
        <p:nvSpPr>
          <p:cNvPr id="3" name="Content Placeholder 2">
            <a:extLst>
              <a:ext uri="{FF2B5EF4-FFF2-40B4-BE49-F238E27FC236}">
                <a16:creationId xmlns:a16="http://schemas.microsoft.com/office/drawing/2014/main" id="{7177A022-ECD3-42D8-A9E6-5DA3B4518119}"/>
              </a:ext>
            </a:extLst>
          </p:cNvPr>
          <p:cNvSpPr>
            <a:spLocks noGrp="1"/>
          </p:cNvSpPr>
          <p:nvPr>
            <p:ph idx="1"/>
          </p:nvPr>
        </p:nvSpPr>
        <p:spPr/>
        <p:txBody>
          <a:bodyPr vert="horz" lIns="91440" tIns="45720" rIns="91440" bIns="45720" rtlCol="0" anchor="t">
            <a:normAutofit/>
          </a:bodyPr>
          <a:lstStyle/>
          <a:p>
            <a:r>
              <a:rPr lang="en-US" dirty="0"/>
              <a:t>Adam was presented by Diederik Kingma and Jimmy Ba in their 2015 ICLR paper titled “Adam: A Method for Stochastic Optimization“. </a:t>
            </a:r>
          </a:p>
          <a:p>
            <a:r>
              <a:rPr lang="en-US" dirty="0"/>
              <a:t>Adam combines the ideas of Momentum optimization with </a:t>
            </a:r>
            <a:r>
              <a:rPr lang="en-US" dirty="0" err="1"/>
              <a:t>RMSProp</a:t>
            </a:r>
            <a:r>
              <a:rPr lang="en-US" dirty="0"/>
              <a:t>.</a:t>
            </a:r>
          </a:p>
          <a:p>
            <a:r>
              <a:rPr lang="en-US" dirty="0"/>
              <a:t>Adam is a popular algorithm in the field of deep learning because it achieves good results fast.</a:t>
            </a:r>
          </a:p>
          <a:p>
            <a:endParaRPr lang="en-US" dirty="0"/>
          </a:p>
        </p:txBody>
      </p:sp>
    </p:spTree>
    <p:extLst>
      <p:ext uri="{BB962C8B-B14F-4D97-AF65-F5344CB8AC3E}">
        <p14:creationId xmlns:p14="http://schemas.microsoft.com/office/powerpoint/2010/main" val="639863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3D22-A753-482E-B43B-18A92C281F3B}"/>
              </a:ext>
            </a:extLst>
          </p:cNvPr>
          <p:cNvSpPr>
            <a:spLocks noGrp="1"/>
          </p:cNvSpPr>
          <p:nvPr>
            <p:ph type="title"/>
          </p:nvPr>
        </p:nvSpPr>
        <p:spPr/>
        <p:txBody>
          <a:bodyPr/>
          <a:lstStyle/>
          <a:p>
            <a:r>
              <a:rPr lang="en-US" dirty="0"/>
              <a:t>Advantage for </a:t>
            </a:r>
            <a:r>
              <a:rPr lang="en-US" dirty="0" err="1"/>
              <a:t>adam</a:t>
            </a:r>
          </a:p>
        </p:txBody>
      </p:sp>
      <p:sp>
        <p:nvSpPr>
          <p:cNvPr id="3" name="Content Placeholder 2">
            <a:extLst>
              <a:ext uri="{FF2B5EF4-FFF2-40B4-BE49-F238E27FC236}">
                <a16:creationId xmlns:a16="http://schemas.microsoft.com/office/drawing/2014/main" id="{57BA1B2A-EC82-4335-951C-7B08A8BB01D9}"/>
              </a:ext>
            </a:extLst>
          </p:cNvPr>
          <p:cNvSpPr>
            <a:spLocks noGrp="1"/>
          </p:cNvSpPr>
          <p:nvPr>
            <p:ph idx="1"/>
          </p:nvPr>
        </p:nvSpPr>
        <p:spPr/>
        <p:txBody>
          <a:bodyPr vert="horz" lIns="91440" tIns="45720" rIns="91440" bIns="45720" rtlCol="0" anchor="t">
            <a:normAutofit fontScale="85000" lnSpcReduction="20000"/>
          </a:bodyPr>
          <a:lstStyle/>
          <a:p>
            <a:r>
              <a:rPr lang="en-US" dirty="0"/>
              <a:t>Straightforward to implement.</a:t>
            </a:r>
          </a:p>
          <a:p>
            <a:r>
              <a:rPr lang="en-US" dirty="0"/>
              <a:t>Computationally efficient.</a:t>
            </a:r>
          </a:p>
          <a:p>
            <a:r>
              <a:rPr lang="en-US" dirty="0"/>
              <a:t>Little memory requirements.</a:t>
            </a:r>
          </a:p>
          <a:p>
            <a:r>
              <a:rPr lang="en-US" dirty="0"/>
              <a:t>Invariant to diagonal rescale of the gradients.</a:t>
            </a:r>
          </a:p>
          <a:p>
            <a:r>
              <a:rPr lang="en-US" dirty="0"/>
              <a:t>Well suited for problems that are large in terms of data and/or parameters.</a:t>
            </a:r>
          </a:p>
          <a:p>
            <a:r>
              <a:rPr lang="en-US" dirty="0"/>
              <a:t>Appropriate for non-stationary objectives.</a:t>
            </a:r>
          </a:p>
          <a:p>
            <a:r>
              <a:rPr lang="en-US" dirty="0"/>
              <a:t>Appropriate for problems with very noisy/or sparse gradients.</a:t>
            </a:r>
          </a:p>
          <a:p>
            <a:r>
              <a:rPr lang="en-US" dirty="0"/>
              <a:t>Hyper-parameters have intuitive interpretation and typically require little tuning.</a:t>
            </a:r>
          </a:p>
        </p:txBody>
      </p:sp>
    </p:spTree>
    <p:extLst>
      <p:ext uri="{BB962C8B-B14F-4D97-AF65-F5344CB8AC3E}">
        <p14:creationId xmlns:p14="http://schemas.microsoft.com/office/powerpoint/2010/main" val="390527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7D37-F2BC-412B-B2D0-2192F34AB06D}"/>
              </a:ext>
            </a:extLst>
          </p:cNvPr>
          <p:cNvSpPr>
            <a:spLocks noGrp="1"/>
          </p:cNvSpPr>
          <p:nvPr>
            <p:ph type="title"/>
          </p:nvPr>
        </p:nvSpPr>
        <p:spPr/>
        <p:txBody>
          <a:bodyPr/>
          <a:lstStyle/>
          <a:p>
            <a:r>
              <a:rPr lang="en-US" dirty="0"/>
              <a:t>Vanishing Gradients</a:t>
            </a:r>
          </a:p>
        </p:txBody>
      </p:sp>
      <p:sp>
        <p:nvSpPr>
          <p:cNvPr id="3" name="Content Placeholder 2">
            <a:extLst>
              <a:ext uri="{FF2B5EF4-FFF2-40B4-BE49-F238E27FC236}">
                <a16:creationId xmlns:a16="http://schemas.microsoft.com/office/drawing/2014/main" id="{BC3E9C45-0B6B-4BFA-B8EC-ACE3D91CFCC3}"/>
              </a:ext>
            </a:extLst>
          </p:cNvPr>
          <p:cNvSpPr>
            <a:spLocks noGrp="1"/>
          </p:cNvSpPr>
          <p:nvPr>
            <p:ph idx="1"/>
          </p:nvPr>
        </p:nvSpPr>
        <p:spPr/>
        <p:txBody>
          <a:bodyPr vert="horz" lIns="91440" tIns="45720" rIns="91440" bIns="45720" rtlCol="0" anchor="t">
            <a:normAutofit/>
          </a:bodyPr>
          <a:lstStyle/>
          <a:p>
            <a:r>
              <a:rPr lang="en-US" dirty="0"/>
              <a:t>Issue: Gradients often get continually smaller as the learning algorithms progress down to lower layers.</a:t>
            </a:r>
          </a:p>
          <a:p>
            <a:r>
              <a:rPr lang="en-US" dirty="0"/>
              <a:t>Problem: The Gradient Descent updates leaves the lower layer connection weights virtually unchanged.</a:t>
            </a:r>
          </a:p>
          <a:p>
            <a:r>
              <a:rPr lang="en-US" dirty="0"/>
              <a:t>Result: The training never converges to a good solution.</a:t>
            </a:r>
          </a:p>
          <a:p>
            <a:r>
              <a:rPr lang="en-US" dirty="0"/>
              <a:t>This is called the VANISHING GRADIENT problem.</a:t>
            </a:r>
          </a:p>
        </p:txBody>
      </p:sp>
    </p:spTree>
    <p:extLst>
      <p:ext uri="{BB962C8B-B14F-4D97-AF65-F5344CB8AC3E}">
        <p14:creationId xmlns:p14="http://schemas.microsoft.com/office/powerpoint/2010/main" val="3603319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2316-C33F-411B-B6A2-0AAB998EFDA5}"/>
              </a:ext>
            </a:extLst>
          </p:cNvPr>
          <p:cNvSpPr>
            <a:spLocks noGrp="1"/>
          </p:cNvSpPr>
          <p:nvPr>
            <p:ph type="title"/>
          </p:nvPr>
        </p:nvSpPr>
        <p:spPr/>
        <p:txBody>
          <a:bodyPr/>
          <a:lstStyle/>
          <a:p>
            <a:r>
              <a:rPr lang="en-US" dirty="0"/>
              <a:t>Adam comparison</a:t>
            </a:r>
          </a:p>
        </p:txBody>
      </p:sp>
      <p:pic>
        <p:nvPicPr>
          <p:cNvPr id="4" name="Picture 4" descr="A close up of a map&#10;&#10;Description generated with high confidence">
            <a:extLst>
              <a:ext uri="{FF2B5EF4-FFF2-40B4-BE49-F238E27FC236}">
                <a16:creationId xmlns:a16="http://schemas.microsoft.com/office/drawing/2014/main" id="{67A7CE15-2706-4B4B-B986-A7FE25E82FF7}"/>
              </a:ext>
            </a:extLst>
          </p:cNvPr>
          <p:cNvPicPr>
            <a:picLocks noGrp="1" noChangeAspect="1"/>
          </p:cNvPicPr>
          <p:nvPr>
            <p:ph idx="1"/>
          </p:nvPr>
        </p:nvPicPr>
        <p:blipFill>
          <a:blip r:embed="rId2"/>
          <a:stretch>
            <a:fillRect/>
          </a:stretch>
        </p:blipFill>
        <p:spPr>
          <a:xfrm>
            <a:off x="5373287" y="752475"/>
            <a:ext cx="5900208" cy="5721964"/>
          </a:xfrm>
          <a:prstGeom prst="rect">
            <a:avLst/>
          </a:prstGeom>
        </p:spPr>
      </p:pic>
    </p:spTree>
    <p:extLst>
      <p:ext uri="{BB962C8B-B14F-4D97-AF65-F5344CB8AC3E}">
        <p14:creationId xmlns:p14="http://schemas.microsoft.com/office/powerpoint/2010/main" val="1832036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A9DD-2793-4D30-B98D-C5D7553BC7A2}"/>
              </a:ext>
            </a:extLst>
          </p:cNvPr>
          <p:cNvSpPr>
            <a:spLocks noGrp="1"/>
          </p:cNvSpPr>
          <p:nvPr>
            <p:ph type="title"/>
          </p:nvPr>
        </p:nvSpPr>
        <p:spPr/>
        <p:txBody>
          <a:bodyPr/>
          <a:lstStyle/>
          <a:p>
            <a:r>
              <a:rPr lang="en-US" dirty="0"/>
              <a:t>Reconsidering </a:t>
            </a:r>
            <a:r>
              <a:rPr lang="en-US" dirty="0" err="1"/>
              <a:t>adam</a:t>
            </a:r>
          </a:p>
        </p:txBody>
      </p:sp>
      <p:sp>
        <p:nvSpPr>
          <p:cNvPr id="3" name="Content Placeholder 2">
            <a:extLst>
              <a:ext uri="{FF2B5EF4-FFF2-40B4-BE49-F238E27FC236}">
                <a16:creationId xmlns:a16="http://schemas.microsoft.com/office/drawing/2014/main" id="{73F57171-6EA5-462D-BEE3-760ED6DEAF74}"/>
              </a:ext>
            </a:extLst>
          </p:cNvPr>
          <p:cNvSpPr>
            <a:spLocks noGrp="1"/>
          </p:cNvSpPr>
          <p:nvPr>
            <p:ph idx="1"/>
          </p:nvPr>
        </p:nvSpPr>
        <p:spPr/>
        <p:txBody>
          <a:bodyPr vert="horz" lIns="91440" tIns="45720" rIns="91440" bIns="45720" rtlCol="0" anchor="t">
            <a:normAutofit/>
          </a:bodyPr>
          <a:lstStyle/>
          <a:p>
            <a:r>
              <a:rPr lang="en-US" dirty="0"/>
              <a:t>The Hands-On Machine Learning with </a:t>
            </a:r>
            <a:r>
              <a:rPr lang="en-US" dirty="0" err="1"/>
              <a:t>Scikit</a:t>
            </a:r>
            <a:r>
              <a:rPr lang="en-US" dirty="0"/>
              <a:t>-Learn and </a:t>
            </a:r>
            <a:r>
              <a:rPr lang="en-US" dirty="0" err="1"/>
              <a:t>TensorFlow</a:t>
            </a:r>
            <a:r>
              <a:rPr lang="en-US" dirty="0"/>
              <a:t> book initially recommended using Adam optimization because it was generally </a:t>
            </a:r>
            <a:r>
              <a:rPr lang="en-US"/>
              <a:t>considered</a:t>
            </a:r>
            <a:r>
              <a:rPr lang="en-US" dirty="0"/>
              <a:t> faster and better than other methods</a:t>
            </a:r>
          </a:p>
          <a:p>
            <a:r>
              <a:rPr lang="en-US" dirty="0"/>
              <a:t>However in 2017 </a:t>
            </a:r>
            <a:r>
              <a:rPr lang="en-US" dirty="0" err="1"/>
              <a:t>Ashia</a:t>
            </a:r>
            <a:r>
              <a:rPr lang="en-US" dirty="0"/>
              <a:t> Wilson showed that adaptive optimization methods (</a:t>
            </a:r>
            <a:r>
              <a:rPr lang="en-US" dirty="0" err="1"/>
              <a:t>AdaGrad</a:t>
            </a:r>
            <a:r>
              <a:rPr lang="en-US" dirty="0"/>
              <a:t>, </a:t>
            </a:r>
            <a:r>
              <a:rPr lang="en-US" dirty="0" err="1"/>
              <a:t>RMSProp</a:t>
            </a:r>
            <a:r>
              <a:rPr lang="en-US" dirty="0"/>
              <a:t> and Adam) can lead to solutions that generalize poorly on some datasets. It is advised to stick to Momentum or </a:t>
            </a:r>
            <a:r>
              <a:rPr lang="en-US" dirty="0" err="1"/>
              <a:t>Nesterov</a:t>
            </a:r>
            <a:r>
              <a:rPr lang="en-US"/>
              <a:t> for now, until researchers have a better understanding of the issue.</a:t>
            </a:r>
            <a:endParaRPr lang="en-US" dirty="0"/>
          </a:p>
        </p:txBody>
      </p:sp>
    </p:spTree>
    <p:extLst>
      <p:ext uri="{BB962C8B-B14F-4D97-AF65-F5344CB8AC3E}">
        <p14:creationId xmlns:p14="http://schemas.microsoft.com/office/powerpoint/2010/main" val="392452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7D37-F2BC-412B-B2D0-2192F34AB06D}"/>
              </a:ext>
            </a:extLst>
          </p:cNvPr>
          <p:cNvSpPr>
            <a:spLocks noGrp="1"/>
          </p:cNvSpPr>
          <p:nvPr>
            <p:ph type="title"/>
          </p:nvPr>
        </p:nvSpPr>
        <p:spPr/>
        <p:txBody>
          <a:bodyPr/>
          <a:lstStyle/>
          <a:p>
            <a:r>
              <a:rPr lang="en-US" dirty="0"/>
              <a:t>Exploding Gradients</a:t>
            </a:r>
          </a:p>
        </p:txBody>
      </p:sp>
      <p:sp>
        <p:nvSpPr>
          <p:cNvPr id="3" name="Content Placeholder 2">
            <a:extLst>
              <a:ext uri="{FF2B5EF4-FFF2-40B4-BE49-F238E27FC236}">
                <a16:creationId xmlns:a16="http://schemas.microsoft.com/office/drawing/2014/main" id="{BC3E9C45-0B6B-4BFA-B8EC-ACE3D91CFCC3}"/>
              </a:ext>
            </a:extLst>
          </p:cNvPr>
          <p:cNvSpPr>
            <a:spLocks noGrp="1"/>
          </p:cNvSpPr>
          <p:nvPr>
            <p:ph idx="1"/>
          </p:nvPr>
        </p:nvSpPr>
        <p:spPr/>
        <p:txBody>
          <a:bodyPr vert="horz" lIns="91440" tIns="45720" rIns="91440" bIns="45720" rtlCol="0" anchor="t">
            <a:normAutofit/>
          </a:bodyPr>
          <a:lstStyle/>
          <a:p>
            <a:r>
              <a:rPr lang="en-US" dirty="0"/>
              <a:t>Issue: Sometimes gradients can grow bigger as the learning algorithms progress- this is mostly encountered in Recurrent Neural Networks. (RNN)</a:t>
            </a:r>
          </a:p>
          <a:p>
            <a:r>
              <a:rPr lang="en-US" dirty="0"/>
              <a:t>Problem: Many layers get insanely large weight updates</a:t>
            </a:r>
          </a:p>
          <a:p>
            <a:r>
              <a:rPr lang="en-US" dirty="0"/>
              <a:t>Result: The training algorithm diverges for an optimal solution.</a:t>
            </a:r>
          </a:p>
          <a:p>
            <a:r>
              <a:rPr lang="en-US" dirty="0"/>
              <a:t>This is called the EXPLODING GRADIENT problem.</a:t>
            </a:r>
          </a:p>
        </p:txBody>
      </p:sp>
    </p:spTree>
    <p:extLst>
      <p:ext uri="{BB962C8B-B14F-4D97-AF65-F5344CB8AC3E}">
        <p14:creationId xmlns:p14="http://schemas.microsoft.com/office/powerpoint/2010/main" val="65310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E324-3078-484A-B431-298A32DF264E}"/>
              </a:ext>
            </a:extLst>
          </p:cNvPr>
          <p:cNvSpPr>
            <a:spLocks noGrp="1"/>
          </p:cNvSpPr>
          <p:nvPr>
            <p:ph type="title"/>
          </p:nvPr>
        </p:nvSpPr>
        <p:spPr/>
        <p:txBody>
          <a:bodyPr/>
          <a:lstStyle/>
          <a:p>
            <a:r>
              <a:rPr lang="en-US" dirty="0"/>
              <a:t>Abandoned and then re-considered</a:t>
            </a:r>
          </a:p>
        </p:txBody>
      </p:sp>
      <p:sp>
        <p:nvSpPr>
          <p:cNvPr id="3" name="Content Placeholder 2">
            <a:extLst>
              <a:ext uri="{FF2B5EF4-FFF2-40B4-BE49-F238E27FC236}">
                <a16:creationId xmlns:a16="http://schemas.microsoft.com/office/drawing/2014/main" id="{9EA634A0-D893-4027-8DDF-34EBF347EC7C}"/>
              </a:ext>
            </a:extLst>
          </p:cNvPr>
          <p:cNvSpPr>
            <a:spLocks noGrp="1"/>
          </p:cNvSpPr>
          <p:nvPr>
            <p:ph idx="1"/>
          </p:nvPr>
        </p:nvSpPr>
        <p:spPr/>
        <p:txBody>
          <a:bodyPr vert="horz" lIns="91440" tIns="45720" rIns="91440" bIns="45720" rtlCol="0" anchor="t">
            <a:normAutofit/>
          </a:bodyPr>
          <a:lstStyle/>
          <a:p>
            <a:r>
              <a:rPr lang="en-US" dirty="0"/>
              <a:t>The </a:t>
            </a:r>
            <a:r>
              <a:rPr lang="en-US" i="1" dirty="0"/>
              <a:t>vanishing</a:t>
            </a:r>
            <a:r>
              <a:rPr lang="en-US" dirty="0"/>
              <a:t> and </a:t>
            </a:r>
            <a:r>
              <a:rPr lang="en-US" i="1" dirty="0"/>
              <a:t>exploding</a:t>
            </a:r>
            <a:r>
              <a:rPr lang="en-US" dirty="0"/>
              <a:t> gradient issues resulted in neural network research being abandoned for a long time.</a:t>
            </a:r>
          </a:p>
          <a:p>
            <a:r>
              <a:rPr lang="en-US" dirty="0"/>
              <a:t>2010 - "Understanding the Difficulty of Training Deep Feedforward Neural Networks" was published by Xavier </a:t>
            </a:r>
            <a:r>
              <a:rPr lang="en-US" dirty="0" err="1"/>
              <a:t>Glorot</a:t>
            </a:r>
            <a:r>
              <a:rPr lang="en-US" dirty="0"/>
              <a:t> and </a:t>
            </a:r>
            <a:r>
              <a:rPr lang="en-US" dirty="0" err="1"/>
              <a:t>Yoshua</a:t>
            </a:r>
            <a:r>
              <a:rPr lang="en-US" dirty="0"/>
              <a:t> </a:t>
            </a:r>
            <a:r>
              <a:rPr lang="en-US" dirty="0" err="1"/>
              <a:t>Begio</a:t>
            </a:r>
            <a:r>
              <a:rPr lang="en-US" dirty="0"/>
              <a:t>.</a:t>
            </a:r>
          </a:p>
        </p:txBody>
      </p:sp>
    </p:spTree>
    <p:extLst>
      <p:ext uri="{BB962C8B-B14F-4D97-AF65-F5344CB8AC3E}">
        <p14:creationId xmlns:p14="http://schemas.microsoft.com/office/powerpoint/2010/main" val="361818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78F4-B2ED-4113-98B4-BB8CDAEBB083}"/>
              </a:ext>
            </a:extLst>
          </p:cNvPr>
          <p:cNvSpPr>
            <a:spLocks noGrp="1"/>
          </p:cNvSpPr>
          <p:nvPr>
            <p:ph type="title"/>
          </p:nvPr>
        </p:nvSpPr>
        <p:spPr/>
        <p:txBody>
          <a:bodyPr/>
          <a:lstStyle/>
          <a:p>
            <a:r>
              <a:rPr lang="en-US" dirty="0" err="1"/>
              <a:t>THe</a:t>
            </a:r>
            <a:r>
              <a:rPr lang="en-US" dirty="0"/>
              <a:t> suspects</a:t>
            </a:r>
          </a:p>
        </p:txBody>
      </p:sp>
      <p:sp>
        <p:nvSpPr>
          <p:cNvPr id="3" name="Content Placeholder 2">
            <a:extLst>
              <a:ext uri="{FF2B5EF4-FFF2-40B4-BE49-F238E27FC236}">
                <a16:creationId xmlns:a16="http://schemas.microsoft.com/office/drawing/2014/main" id="{3EC82C9C-D68D-42F2-831C-E4DCA7D4CF7A}"/>
              </a:ext>
            </a:extLst>
          </p:cNvPr>
          <p:cNvSpPr>
            <a:spLocks noGrp="1"/>
          </p:cNvSpPr>
          <p:nvPr>
            <p:ph idx="1"/>
          </p:nvPr>
        </p:nvSpPr>
        <p:spPr/>
        <p:txBody>
          <a:bodyPr vert="horz" lIns="91440" tIns="45720" rIns="91440" bIns="45720" rtlCol="0" anchor="t">
            <a:normAutofit/>
          </a:bodyPr>
          <a:lstStyle/>
          <a:p>
            <a:r>
              <a:rPr lang="en-US" dirty="0"/>
              <a:t>Popular use of the sigmoid activation function.</a:t>
            </a:r>
          </a:p>
          <a:p>
            <a:r>
              <a:rPr lang="en-US" dirty="0"/>
              <a:t>Weight initialization scheme using random values using a mean of 0 and standard deviation of 1.</a:t>
            </a:r>
          </a:p>
          <a:p>
            <a:endParaRPr lang="en-US" dirty="0"/>
          </a:p>
        </p:txBody>
      </p:sp>
    </p:spTree>
    <p:extLst>
      <p:ext uri="{BB962C8B-B14F-4D97-AF65-F5344CB8AC3E}">
        <p14:creationId xmlns:p14="http://schemas.microsoft.com/office/powerpoint/2010/main" val="339802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2DBF-495E-425D-AAE5-8482F132CE5D}"/>
              </a:ext>
            </a:extLst>
          </p:cNvPr>
          <p:cNvSpPr>
            <a:spLocks noGrp="1"/>
          </p:cNvSpPr>
          <p:nvPr>
            <p:ph type="title"/>
          </p:nvPr>
        </p:nvSpPr>
        <p:spPr/>
        <p:txBody>
          <a:bodyPr/>
          <a:lstStyle/>
          <a:p>
            <a:r>
              <a:rPr lang="en-US" dirty="0"/>
              <a:t>Decoding the problem</a:t>
            </a:r>
          </a:p>
        </p:txBody>
      </p:sp>
      <p:sp>
        <p:nvSpPr>
          <p:cNvPr id="3" name="Content Placeholder 2">
            <a:extLst>
              <a:ext uri="{FF2B5EF4-FFF2-40B4-BE49-F238E27FC236}">
                <a16:creationId xmlns:a16="http://schemas.microsoft.com/office/drawing/2014/main" id="{2C52E692-BF96-41B5-A09B-49A30E949E7E}"/>
              </a:ext>
            </a:extLst>
          </p:cNvPr>
          <p:cNvSpPr>
            <a:spLocks noGrp="1"/>
          </p:cNvSpPr>
          <p:nvPr>
            <p:ph idx="1"/>
          </p:nvPr>
        </p:nvSpPr>
        <p:spPr/>
        <p:txBody>
          <a:bodyPr vert="horz" lIns="91440" tIns="45720" rIns="91440" bIns="45720" rtlCol="0" anchor="t">
            <a:normAutofit/>
          </a:bodyPr>
          <a:lstStyle/>
          <a:p>
            <a:r>
              <a:rPr lang="en-US" dirty="0"/>
              <a:t>Utilizing the sigmoid activation function and initialization scheme resulted in the variance of the outputs of each layer is much greater than the inputs.</a:t>
            </a:r>
          </a:p>
          <a:p>
            <a:r>
              <a:rPr lang="en-US" dirty="0"/>
              <a:t>The variance continues increasing after each layer until the activation function saturates at the top layers.</a:t>
            </a:r>
          </a:p>
          <a:p>
            <a:r>
              <a:rPr lang="en-US" dirty="0"/>
              <a:t>This is further aggravated by the fact that the logistic function has a mean of 0.5 not 0.</a:t>
            </a:r>
          </a:p>
        </p:txBody>
      </p:sp>
    </p:spTree>
    <p:extLst>
      <p:ext uri="{BB962C8B-B14F-4D97-AF65-F5344CB8AC3E}">
        <p14:creationId xmlns:p14="http://schemas.microsoft.com/office/powerpoint/2010/main" val="3782300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Circuit</vt:lpstr>
      <vt:lpstr>Training Deep Neural Networks</vt:lpstr>
      <vt:lpstr>Getting complex</vt:lpstr>
      <vt:lpstr>challenges</vt:lpstr>
      <vt:lpstr>Backpropagation</vt:lpstr>
      <vt:lpstr>Vanishing Gradients</vt:lpstr>
      <vt:lpstr>Exploding Gradients</vt:lpstr>
      <vt:lpstr>Abandoned and then re-considered</vt:lpstr>
      <vt:lpstr>THe suspects</vt:lpstr>
      <vt:lpstr>Decoding the problem</vt:lpstr>
      <vt:lpstr>Activation visual</vt:lpstr>
      <vt:lpstr>Xavier and He proposal</vt:lpstr>
      <vt:lpstr>Proposal compromise</vt:lpstr>
      <vt:lpstr>Xavier initialization</vt:lpstr>
      <vt:lpstr>Activation Functions and HE initialization</vt:lpstr>
      <vt:lpstr>Nonsaturating activation functions</vt:lpstr>
      <vt:lpstr>JUMP TO the 'Activation function' slide deck</vt:lpstr>
      <vt:lpstr>Batch normalization</vt:lpstr>
      <vt:lpstr>Scaling and shifting</vt:lpstr>
      <vt:lpstr>Batch Normalization in use</vt:lpstr>
      <vt:lpstr>Batch normalization penalty</vt:lpstr>
      <vt:lpstr>Batch Normalization in Code</vt:lpstr>
      <vt:lpstr>Gradient clipping</vt:lpstr>
      <vt:lpstr>Reusing pretrained layers</vt:lpstr>
      <vt:lpstr>Reusing lower layers</vt:lpstr>
      <vt:lpstr>Model reuse tip</vt:lpstr>
      <vt:lpstr>Tensorflow and model reuse</vt:lpstr>
      <vt:lpstr>Tf.get_collection</vt:lpstr>
      <vt:lpstr>Freezing lower layers</vt:lpstr>
      <vt:lpstr>Freeze with get_collection</vt:lpstr>
      <vt:lpstr>Freeze with stop_gradient()</vt:lpstr>
      <vt:lpstr>Caching frozen layers</vt:lpstr>
      <vt:lpstr>Caching frozen layer code</vt:lpstr>
      <vt:lpstr>Upper layer strategies</vt:lpstr>
      <vt:lpstr>Finding existing models</vt:lpstr>
      <vt:lpstr>Unsupervised pretraining</vt:lpstr>
      <vt:lpstr>Pretraining on an auxiliary task</vt:lpstr>
      <vt:lpstr>Corrupting data</vt:lpstr>
      <vt:lpstr>Faster optimizers</vt:lpstr>
      <vt:lpstr>Momentum optimization</vt:lpstr>
      <vt:lpstr>PowerPoint Presentation</vt:lpstr>
      <vt:lpstr>Momentum optimization overshoot</vt:lpstr>
      <vt:lpstr>Nesterov accelerated gradient (NAG)</vt:lpstr>
      <vt:lpstr>Nesterov results</vt:lpstr>
      <vt:lpstr>adagrad</vt:lpstr>
      <vt:lpstr>Adagrad in practice</vt:lpstr>
      <vt:lpstr>rmsprop</vt:lpstr>
      <vt:lpstr>RMSPROP in practice</vt:lpstr>
      <vt:lpstr>Adam (Adaptive moment estimation)</vt:lpstr>
      <vt:lpstr>Advantage for adam</vt:lpstr>
      <vt:lpstr>Adam comparison</vt:lpstr>
      <vt:lpstr>Reconsidering adam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15</cp:revision>
  <dcterms:created xsi:type="dcterms:W3CDTF">2014-08-26T23:43:54Z</dcterms:created>
  <dcterms:modified xsi:type="dcterms:W3CDTF">2018-02-13T02:46:49Z</dcterms:modified>
</cp:coreProperties>
</file>