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1" r:id="rId5"/>
    <p:sldId id="264" r:id="rId6"/>
    <p:sldId id="258" r:id="rId7"/>
    <p:sldId id="269" r:id="rId8"/>
    <p:sldId id="262" r:id="rId9"/>
    <p:sldId id="266" r:id="rId10"/>
    <p:sldId id="259" r:id="rId11"/>
    <p:sldId id="272" r:id="rId12"/>
    <p:sldId id="273" r:id="rId13"/>
    <p:sldId id="274" r:id="rId14"/>
    <p:sldId id="263" r:id="rId15"/>
    <p:sldId id="260" r:id="rId16"/>
    <p:sldId id="271" r:id="rId17"/>
    <p:sldId id="276" r:id="rId18"/>
    <p:sldId id="277" r:id="rId19"/>
    <p:sldId id="275" r:id="rId20"/>
    <p:sldId id="278" r:id="rId21"/>
    <p:sldId id="279"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l-cheatsheet.readthedocs.io/en/latest/loss_func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Cnn</a:t>
            </a:r>
            <a:r>
              <a:rPr lang="en-US" dirty="0"/>
              <a:t> architectures</a:t>
            </a:r>
          </a:p>
        </p:txBody>
      </p:sp>
      <p:sp>
        <p:nvSpPr>
          <p:cNvPr id="3" name="Subtitle 2"/>
          <p:cNvSpPr>
            <a:spLocks noGrp="1"/>
          </p:cNvSpPr>
          <p:nvPr>
            <p:ph type="subTitle" idx="1"/>
          </p:nvPr>
        </p:nvSpPr>
        <p:spPr/>
        <p:txBody>
          <a:bodyPr vert="horz" lIns="91440" tIns="45720" rIns="91440" bIns="45720" rtlCol="0" anchor="t">
            <a:normAutofit/>
          </a:bodyPr>
          <a:lstStyle/>
          <a:p>
            <a:r>
              <a:rPr lang="en-US" b="1" dirty="0"/>
              <a:t>ImageNet Large Scale Visual Recognition Challenge</a:t>
            </a:r>
            <a:endParaRPr lang="en-US" dirty="0">
              <a:solidFill>
                <a:schemeClr val="tx1"/>
              </a:solidFill>
            </a:endParaRPr>
          </a:p>
        </p:txBody>
      </p:sp>
      <p:sp>
        <p:nvSpPr>
          <p:cNvPr id="4" name="TextBox 3">
            <a:extLst>
              <a:ext uri="{FF2B5EF4-FFF2-40B4-BE49-F238E27FC236}">
                <a16:creationId xmlns:a16="http://schemas.microsoft.com/office/drawing/2014/main" id="{C6471C1A-2572-47B4-B3D0-D9157CF1DD3F}"/>
              </a:ext>
            </a:extLst>
          </p:cNvPr>
          <p:cNvSpPr txBox="1"/>
          <p:nvPr/>
        </p:nvSpPr>
        <p:spPr>
          <a:xfrm>
            <a:off x="8832291" y="58197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A63-1D96-424C-8A72-C397F46AAAE8}"/>
              </a:ext>
            </a:extLst>
          </p:cNvPr>
          <p:cNvSpPr>
            <a:spLocks noGrp="1"/>
          </p:cNvSpPr>
          <p:nvPr>
            <p:ph type="title"/>
          </p:nvPr>
        </p:nvSpPr>
        <p:spPr/>
        <p:txBody>
          <a:bodyPr/>
          <a:lstStyle/>
          <a:p>
            <a:r>
              <a:rPr lang="en-US" dirty="0" err="1"/>
              <a:t>g</a:t>
            </a:r>
            <a:r>
              <a:rPr lang="en-US" sz="2400" dirty="0" err="1"/>
              <a:t>oog</a:t>
            </a:r>
            <a:r>
              <a:rPr lang="en-US" dirty="0" err="1"/>
              <a:t>l</a:t>
            </a:r>
            <a:r>
              <a:rPr lang="en-US" sz="2400" dirty="0" err="1"/>
              <a:t>e</a:t>
            </a:r>
            <a:r>
              <a:rPr lang="en-US" dirty="0" err="1"/>
              <a:t>n</a:t>
            </a:r>
            <a:r>
              <a:rPr lang="en-US" sz="2400" dirty="0" err="1"/>
              <a:t>et</a:t>
            </a:r>
            <a:r>
              <a:rPr lang="en-US" dirty="0"/>
              <a:t>/Inception</a:t>
            </a:r>
            <a:endParaRPr lang="en-US" sz="2400" dirty="0" err="1"/>
          </a:p>
        </p:txBody>
      </p:sp>
      <p:sp>
        <p:nvSpPr>
          <p:cNvPr id="3" name="Content Placeholder 2">
            <a:extLst>
              <a:ext uri="{FF2B5EF4-FFF2-40B4-BE49-F238E27FC236}">
                <a16:creationId xmlns:a16="http://schemas.microsoft.com/office/drawing/2014/main" id="{7DA9BEA3-B1C6-45A1-AF2B-1D6A8D102BCE}"/>
              </a:ext>
            </a:extLst>
          </p:cNvPr>
          <p:cNvSpPr>
            <a:spLocks noGrp="1"/>
          </p:cNvSpPr>
          <p:nvPr>
            <p:ph idx="1"/>
          </p:nvPr>
        </p:nvSpPr>
        <p:spPr/>
        <p:txBody>
          <a:bodyPr vert="horz" lIns="91440" tIns="45720" rIns="91440" bIns="45720" rtlCol="0" anchor="t">
            <a:normAutofit/>
          </a:bodyPr>
          <a:lstStyle/>
          <a:p>
            <a:r>
              <a:rPr lang="en-US" dirty="0" err="1"/>
              <a:t>GoogLeNet</a:t>
            </a:r>
            <a:r>
              <a:rPr lang="en-US" dirty="0"/>
              <a:t> developed by Christian </a:t>
            </a:r>
            <a:r>
              <a:rPr lang="en-US" dirty="0" err="1"/>
              <a:t>Szegedy</a:t>
            </a:r>
            <a:r>
              <a:rPr lang="en-US" dirty="0"/>
              <a:t> winning ILSVRC in 2014.</a:t>
            </a:r>
          </a:p>
          <a:p>
            <a:r>
              <a:rPr lang="en-US" dirty="0"/>
              <a:t>Pushed the top-5 error rate below 7% using a much deeper CNN network.</a:t>
            </a:r>
          </a:p>
          <a:p>
            <a:r>
              <a:rPr lang="en-US" dirty="0"/>
              <a:t>Utilized </a:t>
            </a:r>
            <a:r>
              <a:rPr lang="en-US" i="1" dirty="0"/>
              <a:t>sub-networks,</a:t>
            </a:r>
            <a:r>
              <a:rPr lang="en-US" dirty="0"/>
              <a:t> called </a:t>
            </a:r>
            <a:r>
              <a:rPr lang="en-US" i="1" dirty="0"/>
              <a:t>inception modules,</a:t>
            </a:r>
            <a:r>
              <a:rPr lang="en-US" dirty="0"/>
              <a:t> permitting the more efficient use of parameters.</a:t>
            </a:r>
          </a:p>
          <a:p>
            <a:r>
              <a:rPr lang="en-US" dirty="0" err="1"/>
              <a:t>GoogLeNet</a:t>
            </a:r>
            <a:r>
              <a:rPr lang="en-US" dirty="0"/>
              <a:t> has 10 times fewer parameters than </a:t>
            </a:r>
            <a:r>
              <a:rPr lang="en-US" dirty="0" err="1"/>
              <a:t>AlexNet</a:t>
            </a:r>
            <a:r>
              <a:rPr lang="en-US" dirty="0"/>
              <a:t>. (6 million vs 60 million)</a:t>
            </a:r>
          </a:p>
        </p:txBody>
      </p:sp>
    </p:spTree>
    <p:extLst>
      <p:ext uri="{BB962C8B-B14F-4D97-AF65-F5344CB8AC3E}">
        <p14:creationId xmlns:p14="http://schemas.microsoft.com/office/powerpoint/2010/main" val="319910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A63-1D96-424C-8A72-C397F46AAAE8}"/>
              </a:ext>
            </a:extLst>
          </p:cNvPr>
          <p:cNvSpPr>
            <a:spLocks noGrp="1"/>
          </p:cNvSpPr>
          <p:nvPr>
            <p:ph type="title"/>
          </p:nvPr>
        </p:nvSpPr>
        <p:spPr/>
        <p:txBody>
          <a:bodyPr/>
          <a:lstStyle/>
          <a:p>
            <a:r>
              <a:rPr lang="en-US" dirty="0"/>
              <a:t>Inception Module</a:t>
            </a:r>
            <a:endParaRPr lang="en-US" sz="2400" dirty="0"/>
          </a:p>
        </p:txBody>
      </p:sp>
      <p:sp>
        <p:nvSpPr>
          <p:cNvPr id="3" name="Content Placeholder 2">
            <a:extLst>
              <a:ext uri="{FF2B5EF4-FFF2-40B4-BE49-F238E27FC236}">
                <a16:creationId xmlns:a16="http://schemas.microsoft.com/office/drawing/2014/main" id="{7DA9BEA3-B1C6-45A1-AF2B-1D6A8D102BCE}"/>
              </a:ext>
            </a:extLst>
          </p:cNvPr>
          <p:cNvSpPr>
            <a:spLocks noGrp="1"/>
          </p:cNvSpPr>
          <p:nvPr>
            <p:ph idx="1"/>
          </p:nvPr>
        </p:nvSpPr>
        <p:spPr>
          <a:xfrm>
            <a:off x="1141412" y="2249487"/>
            <a:ext cx="5061857" cy="3541714"/>
          </a:xfrm>
        </p:spPr>
        <p:txBody>
          <a:bodyPr vert="horz" lIns="91440" tIns="45720" rIns="91440" bIns="45720" rtlCol="0" anchor="t">
            <a:normAutofit/>
          </a:bodyPr>
          <a:lstStyle/>
          <a:p>
            <a:r>
              <a:rPr lang="en-US" dirty="0"/>
              <a:t>An inception module can be through of as convolution layer on steroids. It is able to output feature maps that can capture complex patterns at various scales.</a:t>
            </a:r>
            <a:endParaRPr lang="en-US" dirty="0" err="1"/>
          </a:p>
          <a:p>
            <a:r>
              <a:rPr lang="en-US" dirty="0"/>
              <a:t>The input signal is copied and fed to four different layers.</a:t>
            </a:r>
          </a:p>
        </p:txBody>
      </p:sp>
      <p:pic>
        <p:nvPicPr>
          <p:cNvPr id="4" name="Picture 4" descr="A close up of a sign&#10;&#10;Description generated with very high confidence">
            <a:extLst>
              <a:ext uri="{FF2B5EF4-FFF2-40B4-BE49-F238E27FC236}">
                <a16:creationId xmlns:a16="http://schemas.microsoft.com/office/drawing/2014/main" id="{3DFF6546-E526-4618-BE36-4CBB2C023E1E}"/>
              </a:ext>
            </a:extLst>
          </p:cNvPr>
          <p:cNvPicPr>
            <a:picLocks noChangeAspect="1"/>
          </p:cNvPicPr>
          <p:nvPr/>
        </p:nvPicPr>
        <p:blipFill>
          <a:blip r:embed="rId2"/>
          <a:stretch>
            <a:fillRect/>
          </a:stretch>
        </p:blipFill>
        <p:spPr>
          <a:xfrm>
            <a:off x="6371548" y="2347459"/>
            <a:ext cx="5359853" cy="3406144"/>
          </a:xfrm>
          <a:prstGeom prst="rect">
            <a:avLst/>
          </a:prstGeom>
        </p:spPr>
      </p:pic>
    </p:spTree>
    <p:extLst>
      <p:ext uri="{BB962C8B-B14F-4D97-AF65-F5344CB8AC3E}">
        <p14:creationId xmlns:p14="http://schemas.microsoft.com/office/powerpoint/2010/main" val="70344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A63-1D96-424C-8A72-C397F46AAAE8}"/>
              </a:ext>
            </a:extLst>
          </p:cNvPr>
          <p:cNvSpPr>
            <a:spLocks noGrp="1"/>
          </p:cNvSpPr>
          <p:nvPr>
            <p:ph type="title"/>
          </p:nvPr>
        </p:nvSpPr>
        <p:spPr/>
        <p:txBody>
          <a:bodyPr/>
          <a:lstStyle/>
          <a:p>
            <a:r>
              <a:rPr lang="en-US" dirty="0"/>
              <a:t>Inception Module</a:t>
            </a:r>
            <a:endParaRPr lang="en-US" sz="2400" dirty="0"/>
          </a:p>
        </p:txBody>
      </p:sp>
      <p:sp>
        <p:nvSpPr>
          <p:cNvPr id="3" name="Content Placeholder 2">
            <a:extLst>
              <a:ext uri="{FF2B5EF4-FFF2-40B4-BE49-F238E27FC236}">
                <a16:creationId xmlns:a16="http://schemas.microsoft.com/office/drawing/2014/main" id="{7DA9BEA3-B1C6-45A1-AF2B-1D6A8D102BCE}"/>
              </a:ext>
            </a:extLst>
          </p:cNvPr>
          <p:cNvSpPr>
            <a:spLocks noGrp="1"/>
          </p:cNvSpPr>
          <p:nvPr>
            <p:ph idx="1"/>
          </p:nvPr>
        </p:nvSpPr>
        <p:spPr>
          <a:xfrm>
            <a:off x="1174069" y="1958685"/>
            <a:ext cx="5061857" cy="4376802"/>
          </a:xfrm>
        </p:spPr>
        <p:txBody>
          <a:bodyPr vert="horz" lIns="91440" tIns="45720" rIns="91440" bIns="45720" rtlCol="0" anchor="t">
            <a:normAutofit fontScale="85000" lnSpcReduction="20000"/>
          </a:bodyPr>
          <a:lstStyle/>
          <a:p>
            <a:r>
              <a:rPr lang="en-US" dirty="0"/>
              <a:t>All the convolution layers utilize </a:t>
            </a:r>
            <a:r>
              <a:rPr lang="en-US" dirty="0" err="1"/>
              <a:t>ReLU</a:t>
            </a:r>
            <a:r>
              <a:rPr lang="en-US" dirty="0"/>
              <a:t> activation.</a:t>
            </a:r>
            <a:endParaRPr lang="en-US" dirty="0" err="1"/>
          </a:p>
          <a:p>
            <a:r>
              <a:rPr lang="en-US" dirty="0"/>
              <a:t>All layers use: </a:t>
            </a:r>
          </a:p>
          <a:p>
            <a:pPr lvl="1"/>
            <a:r>
              <a:rPr lang="en-US" dirty="0"/>
              <a:t>Stride =1 </a:t>
            </a:r>
          </a:p>
          <a:p>
            <a:pPr lvl="1"/>
            <a:r>
              <a:rPr lang="en-US" dirty="0"/>
              <a:t>SAME padding (even for the </a:t>
            </a:r>
            <a:r>
              <a:rPr lang="en-US" dirty="0" err="1"/>
              <a:t>MaxPool</a:t>
            </a:r>
            <a:r>
              <a:rPr lang="en-US" dirty="0"/>
              <a:t> layer) thus outputs have same width/height as inputs- making it possible to concatenate all outputs along the same depth dimension in </a:t>
            </a:r>
            <a:r>
              <a:rPr lang="en-US" dirty="0" err="1"/>
              <a:t>DeptConcat</a:t>
            </a:r>
            <a:r>
              <a:rPr lang="en-US" dirty="0"/>
              <a:t> Layer</a:t>
            </a:r>
          </a:p>
          <a:p>
            <a:r>
              <a:rPr lang="en-US" dirty="0"/>
              <a:t>There are three different kernel sizes: 1x1, 3x3 and 5x5.</a:t>
            </a:r>
          </a:p>
          <a:p>
            <a:r>
              <a:rPr lang="en-US" dirty="0"/>
              <a:t>The different size kernels allow the model to capture patterns at different scales.</a:t>
            </a:r>
          </a:p>
        </p:txBody>
      </p:sp>
      <p:pic>
        <p:nvPicPr>
          <p:cNvPr id="4" name="Picture 4" descr="A close up of a sign&#10;&#10;Description generated with very high confidence">
            <a:extLst>
              <a:ext uri="{FF2B5EF4-FFF2-40B4-BE49-F238E27FC236}">
                <a16:creationId xmlns:a16="http://schemas.microsoft.com/office/drawing/2014/main" id="{3DFF6546-E526-4618-BE36-4CBB2C023E1E}"/>
              </a:ext>
            </a:extLst>
          </p:cNvPr>
          <p:cNvPicPr>
            <a:picLocks noChangeAspect="1"/>
          </p:cNvPicPr>
          <p:nvPr/>
        </p:nvPicPr>
        <p:blipFill>
          <a:blip r:embed="rId2"/>
          <a:stretch>
            <a:fillRect/>
          </a:stretch>
        </p:blipFill>
        <p:spPr>
          <a:xfrm>
            <a:off x="6371548" y="2347459"/>
            <a:ext cx="5359853" cy="3406144"/>
          </a:xfrm>
          <a:prstGeom prst="rect">
            <a:avLst/>
          </a:prstGeom>
        </p:spPr>
      </p:pic>
    </p:spTree>
    <p:extLst>
      <p:ext uri="{BB962C8B-B14F-4D97-AF65-F5344CB8AC3E}">
        <p14:creationId xmlns:p14="http://schemas.microsoft.com/office/powerpoint/2010/main" val="131427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E528-FD34-40BD-988A-7AA16B1287C4}"/>
              </a:ext>
            </a:extLst>
          </p:cNvPr>
          <p:cNvSpPr>
            <a:spLocks noGrp="1"/>
          </p:cNvSpPr>
          <p:nvPr>
            <p:ph type="title"/>
          </p:nvPr>
        </p:nvSpPr>
        <p:spPr/>
        <p:txBody>
          <a:bodyPr/>
          <a:lstStyle/>
          <a:p>
            <a:r>
              <a:rPr lang="en-US" dirty="0"/>
              <a:t>1x1 convolution layer explained</a:t>
            </a:r>
          </a:p>
        </p:txBody>
      </p:sp>
      <p:sp>
        <p:nvSpPr>
          <p:cNvPr id="3" name="Content Placeholder 2">
            <a:extLst>
              <a:ext uri="{FF2B5EF4-FFF2-40B4-BE49-F238E27FC236}">
                <a16:creationId xmlns:a16="http://schemas.microsoft.com/office/drawing/2014/main" id="{F56D01E9-1C1B-47BC-AF94-9AB7CD782AFA}"/>
              </a:ext>
            </a:extLst>
          </p:cNvPr>
          <p:cNvSpPr>
            <a:spLocks noGrp="1"/>
          </p:cNvSpPr>
          <p:nvPr>
            <p:ph idx="1"/>
          </p:nvPr>
        </p:nvSpPr>
        <p:spPr/>
        <p:txBody>
          <a:bodyPr vert="horz" lIns="91440" tIns="45720" rIns="91440" bIns="45720" rtlCol="0" anchor="t">
            <a:normAutofit/>
          </a:bodyPr>
          <a:lstStyle/>
          <a:p>
            <a:r>
              <a:rPr lang="en-US" dirty="0"/>
              <a:t>Reduce dimensionality and act as </a:t>
            </a:r>
            <a:r>
              <a:rPr lang="en-US" i="1" dirty="0"/>
              <a:t>bottleneck layers</a:t>
            </a:r>
            <a:r>
              <a:rPr lang="en-US" dirty="0"/>
              <a:t>. They are placed </a:t>
            </a:r>
            <a:r>
              <a:rPr lang="en-US" u="sng" dirty="0"/>
              <a:t>before</a:t>
            </a:r>
            <a:r>
              <a:rPr lang="en-US" dirty="0"/>
              <a:t> the 3x3 and 5x5 convolutions.</a:t>
            </a:r>
          </a:p>
          <a:p>
            <a:r>
              <a:rPr lang="en-US" dirty="0"/>
              <a:t>Each pair of convolution layers ([1x1,3x3] and [1x1,5x5]) act as a single powerful convolution layer- capturing more complex patterns.</a:t>
            </a:r>
          </a:p>
        </p:txBody>
      </p:sp>
    </p:spTree>
    <p:extLst>
      <p:ext uri="{BB962C8B-B14F-4D97-AF65-F5344CB8AC3E}">
        <p14:creationId xmlns:p14="http://schemas.microsoft.com/office/powerpoint/2010/main" val="72806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A63-1D96-424C-8A72-C397F46AAAE8}"/>
              </a:ext>
            </a:extLst>
          </p:cNvPr>
          <p:cNvSpPr>
            <a:spLocks noGrp="1"/>
          </p:cNvSpPr>
          <p:nvPr>
            <p:ph type="title"/>
          </p:nvPr>
        </p:nvSpPr>
        <p:spPr/>
        <p:txBody>
          <a:bodyPr/>
          <a:lstStyle/>
          <a:p>
            <a:r>
              <a:rPr lang="en-US" dirty="0" err="1"/>
              <a:t>g</a:t>
            </a:r>
            <a:r>
              <a:rPr lang="en-US" sz="2400" dirty="0" err="1"/>
              <a:t>oog</a:t>
            </a:r>
            <a:r>
              <a:rPr lang="en-US" dirty="0" err="1"/>
              <a:t>l</a:t>
            </a:r>
            <a:r>
              <a:rPr lang="en-US" sz="2400" dirty="0" err="1"/>
              <a:t>e</a:t>
            </a:r>
            <a:r>
              <a:rPr lang="en-US" dirty="0" err="1"/>
              <a:t>n</a:t>
            </a:r>
            <a:r>
              <a:rPr lang="en-US" sz="2400" dirty="0" err="1"/>
              <a:t>et</a:t>
            </a:r>
          </a:p>
        </p:txBody>
      </p:sp>
      <p:pic>
        <p:nvPicPr>
          <p:cNvPr id="4" name="Picture 4">
            <a:extLst>
              <a:ext uri="{FF2B5EF4-FFF2-40B4-BE49-F238E27FC236}">
                <a16:creationId xmlns:a16="http://schemas.microsoft.com/office/drawing/2014/main" id="{A1CEFA87-2443-40BB-8F5C-8E6714FA8905}"/>
              </a:ext>
            </a:extLst>
          </p:cNvPr>
          <p:cNvPicPr>
            <a:picLocks noChangeAspect="1"/>
          </p:cNvPicPr>
          <p:nvPr/>
        </p:nvPicPr>
        <p:blipFill rotWithShape="1">
          <a:blip r:embed="rId2"/>
          <a:srcRect l="77591" t="61405" r="2115" b="2452"/>
          <a:stretch/>
        </p:blipFill>
        <p:spPr>
          <a:xfrm>
            <a:off x="9588541" y="1088571"/>
            <a:ext cx="1886915" cy="1536068"/>
          </a:xfrm>
          <a:prstGeom prst="rect">
            <a:avLst/>
          </a:prstGeom>
        </p:spPr>
      </p:pic>
      <p:pic>
        <p:nvPicPr>
          <p:cNvPr id="6" name="Picture 6" descr="A close up of a map&#10;&#10;Description generated with very high confidence">
            <a:extLst>
              <a:ext uri="{FF2B5EF4-FFF2-40B4-BE49-F238E27FC236}">
                <a16:creationId xmlns:a16="http://schemas.microsoft.com/office/drawing/2014/main" id="{43B6EE17-D5EE-4F84-AF5D-4438C6E25074}"/>
              </a:ext>
            </a:extLst>
          </p:cNvPr>
          <p:cNvPicPr>
            <a:picLocks noChangeAspect="1"/>
          </p:cNvPicPr>
          <p:nvPr/>
        </p:nvPicPr>
        <p:blipFill>
          <a:blip r:embed="rId3"/>
          <a:stretch>
            <a:fillRect/>
          </a:stretch>
        </p:blipFill>
        <p:spPr>
          <a:xfrm>
            <a:off x="304890" y="2933700"/>
            <a:ext cx="11638987" cy="3675877"/>
          </a:xfrm>
          <a:prstGeom prst="rect">
            <a:avLst/>
          </a:prstGeom>
        </p:spPr>
      </p:pic>
      <p:sp>
        <p:nvSpPr>
          <p:cNvPr id="7" name="Content Placeholder 6">
            <a:extLst>
              <a:ext uri="{FF2B5EF4-FFF2-40B4-BE49-F238E27FC236}">
                <a16:creationId xmlns:a16="http://schemas.microsoft.com/office/drawing/2014/main" id="{677FCE3F-0D4F-41A4-9CF5-AAC06D6B60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761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5D19-3658-411C-8A6B-A632F82135D0}"/>
              </a:ext>
            </a:extLst>
          </p:cNvPr>
          <p:cNvSpPr>
            <a:spLocks noGrp="1"/>
          </p:cNvSpPr>
          <p:nvPr>
            <p:ph type="title"/>
          </p:nvPr>
        </p:nvSpPr>
        <p:spPr/>
        <p:txBody>
          <a:bodyPr/>
          <a:lstStyle/>
          <a:p>
            <a:r>
              <a:rPr lang="en-US" dirty="0" err="1"/>
              <a:t>R</a:t>
            </a:r>
            <a:r>
              <a:rPr lang="en-US" sz="2400" dirty="0" err="1"/>
              <a:t>es</a:t>
            </a:r>
            <a:r>
              <a:rPr lang="en-US" dirty="0" err="1"/>
              <a:t>n</a:t>
            </a:r>
            <a:r>
              <a:rPr lang="en-US" sz="2400" dirty="0" err="1"/>
              <a:t>et</a:t>
            </a:r>
            <a:endParaRPr lang="en-US" sz="2400"/>
          </a:p>
        </p:txBody>
      </p:sp>
      <p:sp>
        <p:nvSpPr>
          <p:cNvPr id="3" name="Content Placeholder 2">
            <a:extLst>
              <a:ext uri="{FF2B5EF4-FFF2-40B4-BE49-F238E27FC236}">
                <a16:creationId xmlns:a16="http://schemas.microsoft.com/office/drawing/2014/main" id="{A98BF1C2-62E1-474F-9189-41E6EE6FFA51}"/>
              </a:ext>
            </a:extLst>
          </p:cNvPr>
          <p:cNvSpPr>
            <a:spLocks noGrp="1"/>
          </p:cNvSpPr>
          <p:nvPr>
            <p:ph idx="1"/>
          </p:nvPr>
        </p:nvSpPr>
        <p:spPr/>
        <p:txBody>
          <a:bodyPr vert="horz" lIns="91440" tIns="45720" rIns="91440" bIns="45720" rtlCol="0" anchor="t">
            <a:normAutofit/>
          </a:bodyPr>
          <a:lstStyle/>
          <a:p>
            <a:r>
              <a:rPr lang="en-US" dirty="0"/>
              <a:t>Residual Neural Network (ResNet) by </a:t>
            </a:r>
            <a:r>
              <a:rPr lang="en-US" dirty="0" err="1"/>
              <a:t>Kaiming</a:t>
            </a:r>
            <a:r>
              <a:rPr lang="en-US" dirty="0"/>
              <a:t> He et al introduced a novel architecture with “skip connections” and features heavy batch normalization.</a:t>
            </a:r>
          </a:p>
          <a:p>
            <a:r>
              <a:rPr lang="en-US" dirty="0"/>
              <a:t>ResNet delivered top-5 error rage under 3.6% in 2015, utilizing 152 layers.</a:t>
            </a:r>
          </a:p>
        </p:txBody>
      </p:sp>
    </p:spTree>
    <p:extLst>
      <p:ext uri="{BB962C8B-B14F-4D97-AF65-F5344CB8AC3E}">
        <p14:creationId xmlns:p14="http://schemas.microsoft.com/office/powerpoint/2010/main" val="110140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4085-38B3-4128-8F0C-7DB3284C0E58}"/>
              </a:ext>
            </a:extLst>
          </p:cNvPr>
          <p:cNvSpPr>
            <a:spLocks noGrp="1"/>
          </p:cNvSpPr>
          <p:nvPr>
            <p:ph type="title"/>
          </p:nvPr>
        </p:nvSpPr>
        <p:spPr/>
        <p:txBody>
          <a:bodyPr/>
          <a:lstStyle/>
          <a:p>
            <a:r>
              <a:rPr lang="en-US" dirty="0"/>
              <a:t>Skip connections and residual learning</a:t>
            </a:r>
          </a:p>
        </p:txBody>
      </p:sp>
      <p:sp>
        <p:nvSpPr>
          <p:cNvPr id="3" name="Content Placeholder 2">
            <a:extLst>
              <a:ext uri="{FF2B5EF4-FFF2-40B4-BE49-F238E27FC236}">
                <a16:creationId xmlns:a16="http://schemas.microsoft.com/office/drawing/2014/main" id="{33B8F192-A376-41B4-AE7B-D9426D9A2C63}"/>
              </a:ext>
            </a:extLst>
          </p:cNvPr>
          <p:cNvSpPr>
            <a:spLocks noGrp="1"/>
          </p:cNvSpPr>
          <p:nvPr>
            <p:ph idx="1"/>
          </p:nvPr>
        </p:nvSpPr>
        <p:spPr/>
        <p:txBody>
          <a:bodyPr vert="horz" lIns="91440" tIns="45720" rIns="91440" bIns="45720" rtlCol="0" anchor="t">
            <a:normAutofit/>
          </a:bodyPr>
          <a:lstStyle/>
          <a:p>
            <a:r>
              <a:rPr lang="en-US" dirty="0"/>
              <a:t>In Skip (or Shortcut) Connections, the input connection to a layer is </a:t>
            </a:r>
            <a:r>
              <a:rPr lang="en-US" u="sng" dirty="0"/>
              <a:t>also</a:t>
            </a:r>
            <a:r>
              <a:rPr lang="en-US" dirty="0"/>
              <a:t> added to the output layer located a bit higher up the stack.</a:t>
            </a:r>
          </a:p>
          <a:p>
            <a:r>
              <a:rPr lang="en-US" dirty="0"/>
              <a:t>A regular neural network initializes its weights close to zero. Skip connections output a copy of its inputs. Adding many skip connections results in the network making progress even if several layers have not started </a:t>
            </a:r>
            <a:r>
              <a:rPr lang="en-US" i="1" dirty="0"/>
              <a:t>learning</a:t>
            </a:r>
            <a:r>
              <a:rPr lang="en-US" dirty="0"/>
              <a:t> yet.</a:t>
            </a:r>
          </a:p>
        </p:txBody>
      </p:sp>
    </p:spTree>
    <p:extLst>
      <p:ext uri="{BB962C8B-B14F-4D97-AF65-F5344CB8AC3E}">
        <p14:creationId xmlns:p14="http://schemas.microsoft.com/office/powerpoint/2010/main" val="385564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99F99509-E6A6-4BD1-95D3-69B374C69236}"/>
              </a:ext>
            </a:extLst>
          </p:cNvPr>
          <p:cNvCxnSpPr/>
          <p:nvPr/>
        </p:nvCxnSpPr>
        <p:spPr>
          <a:xfrm>
            <a:off x="9361712" y="1137944"/>
            <a:ext cx="1" cy="5116285"/>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41375C47-0D01-419C-9A06-97E2F464B43C}"/>
              </a:ext>
            </a:extLst>
          </p:cNvPr>
          <p:cNvSpPr>
            <a:spLocks noGrp="1"/>
          </p:cNvSpPr>
          <p:nvPr>
            <p:ph type="title"/>
          </p:nvPr>
        </p:nvSpPr>
        <p:spPr/>
        <p:txBody>
          <a:bodyPr/>
          <a:lstStyle/>
          <a:p>
            <a:r>
              <a:rPr lang="en-US" dirty="0"/>
              <a:t>Residual units</a:t>
            </a:r>
          </a:p>
        </p:txBody>
      </p:sp>
      <p:sp>
        <p:nvSpPr>
          <p:cNvPr id="3" name="Content Placeholder 2">
            <a:extLst>
              <a:ext uri="{FF2B5EF4-FFF2-40B4-BE49-F238E27FC236}">
                <a16:creationId xmlns:a16="http://schemas.microsoft.com/office/drawing/2014/main" id="{86803562-489A-4167-BC93-5A30CBB02C09}"/>
              </a:ext>
            </a:extLst>
          </p:cNvPr>
          <p:cNvSpPr>
            <a:spLocks noGrp="1"/>
          </p:cNvSpPr>
          <p:nvPr>
            <p:ph idx="1"/>
          </p:nvPr>
        </p:nvSpPr>
        <p:spPr>
          <a:xfrm>
            <a:off x="1141412" y="2249487"/>
            <a:ext cx="5725885" cy="3541714"/>
          </a:xfrm>
        </p:spPr>
        <p:txBody>
          <a:bodyPr vert="horz" lIns="91440" tIns="45720" rIns="91440" bIns="45720" rtlCol="0" anchor="t">
            <a:normAutofit/>
          </a:bodyPr>
          <a:lstStyle/>
          <a:p>
            <a:r>
              <a:rPr lang="en-US" dirty="0"/>
              <a:t>A deep residual network can be seen as a stack of </a:t>
            </a:r>
            <a:r>
              <a:rPr lang="en-US" i="1" dirty="0"/>
              <a:t>residual units</a:t>
            </a:r>
            <a:r>
              <a:rPr lang="en-US" dirty="0"/>
              <a:t>, where each residual unit is a small neural network with a skip connection.</a:t>
            </a:r>
          </a:p>
        </p:txBody>
      </p:sp>
      <p:sp>
        <p:nvSpPr>
          <p:cNvPr id="4" name="Rectangle 3">
            <a:extLst>
              <a:ext uri="{FF2B5EF4-FFF2-40B4-BE49-F238E27FC236}">
                <a16:creationId xmlns:a16="http://schemas.microsoft.com/office/drawing/2014/main" id="{67A4011D-42CB-4FA1-9610-6656C925014B}"/>
              </a:ext>
            </a:extLst>
          </p:cNvPr>
          <p:cNvSpPr/>
          <p:nvPr/>
        </p:nvSpPr>
        <p:spPr>
          <a:xfrm>
            <a:off x="8338453" y="2405742"/>
            <a:ext cx="2024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a:t>
            </a:r>
          </a:p>
        </p:txBody>
      </p:sp>
      <p:sp>
        <p:nvSpPr>
          <p:cNvPr id="5" name="Rectangle 4">
            <a:extLst>
              <a:ext uri="{FF2B5EF4-FFF2-40B4-BE49-F238E27FC236}">
                <a16:creationId xmlns:a16="http://schemas.microsoft.com/office/drawing/2014/main" id="{736586CE-3C82-4FE6-BE52-52D3D38A852D}"/>
              </a:ext>
            </a:extLst>
          </p:cNvPr>
          <p:cNvSpPr/>
          <p:nvPr/>
        </p:nvSpPr>
        <p:spPr>
          <a:xfrm>
            <a:off x="8338455" y="3114674"/>
            <a:ext cx="2024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a:t>
            </a:r>
          </a:p>
        </p:txBody>
      </p:sp>
      <p:sp>
        <p:nvSpPr>
          <p:cNvPr id="6" name="Rectangle 5">
            <a:extLst>
              <a:ext uri="{FF2B5EF4-FFF2-40B4-BE49-F238E27FC236}">
                <a16:creationId xmlns:a16="http://schemas.microsoft.com/office/drawing/2014/main" id="{6A35FAA5-9F79-4580-AE07-8E8DE94609A8}"/>
              </a:ext>
            </a:extLst>
          </p:cNvPr>
          <p:cNvSpPr/>
          <p:nvPr/>
        </p:nvSpPr>
        <p:spPr>
          <a:xfrm>
            <a:off x="9100455" y="1774371"/>
            <a:ext cx="500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CC06F56-90EF-41F0-986C-BBA6D637C7E4}"/>
              </a:ext>
            </a:extLst>
          </p:cNvPr>
          <p:cNvSpPr/>
          <p:nvPr/>
        </p:nvSpPr>
        <p:spPr>
          <a:xfrm>
            <a:off x="8349342" y="4441371"/>
            <a:ext cx="2024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a:t>
            </a:r>
          </a:p>
        </p:txBody>
      </p:sp>
      <p:sp>
        <p:nvSpPr>
          <p:cNvPr id="11" name="Rectangle 10">
            <a:extLst>
              <a:ext uri="{FF2B5EF4-FFF2-40B4-BE49-F238E27FC236}">
                <a16:creationId xmlns:a16="http://schemas.microsoft.com/office/drawing/2014/main" id="{239FC2A7-0EA7-49FE-AA42-D8D95C8B55EE}"/>
              </a:ext>
            </a:extLst>
          </p:cNvPr>
          <p:cNvSpPr/>
          <p:nvPr/>
        </p:nvSpPr>
        <p:spPr>
          <a:xfrm>
            <a:off x="8349342" y="5148941"/>
            <a:ext cx="2024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a:t>
            </a:r>
          </a:p>
        </p:txBody>
      </p:sp>
      <p:sp>
        <p:nvSpPr>
          <p:cNvPr id="12" name="Rectangle 11">
            <a:extLst>
              <a:ext uri="{FF2B5EF4-FFF2-40B4-BE49-F238E27FC236}">
                <a16:creationId xmlns:a16="http://schemas.microsoft.com/office/drawing/2014/main" id="{3AD9BD1F-FC5E-4FED-B53F-977216DED821}"/>
              </a:ext>
            </a:extLst>
          </p:cNvPr>
          <p:cNvSpPr/>
          <p:nvPr/>
        </p:nvSpPr>
        <p:spPr>
          <a:xfrm>
            <a:off x="9111343" y="3810000"/>
            <a:ext cx="500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4" name="Straight Arrow Connector 13">
            <a:extLst>
              <a:ext uri="{FF2B5EF4-FFF2-40B4-BE49-F238E27FC236}">
                <a16:creationId xmlns:a16="http://schemas.microsoft.com/office/drawing/2014/main" id="{C04589F7-F259-4C26-A29B-4525ADDBDD6A}"/>
              </a:ext>
            </a:extLst>
          </p:cNvPr>
          <p:cNvCxnSpPr/>
          <p:nvPr/>
        </p:nvCxnSpPr>
        <p:spPr>
          <a:xfrm flipH="1">
            <a:off x="9397963" y="5786844"/>
            <a:ext cx="1271969" cy="228601"/>
          </a:xfrm>
          <a:prstGeom prst="straightConnector1">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129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99F99509-E6A6-4BD1-95D3-69B374C69236}"/>
              </a:ext>
            </a:extLst>
          </p:cNvPr>
          <p:cNvCxnSpPr/>
          <p:nvPr/>
        </p:nvCxnSpPr>
        <p:spPr>
          <a:xfrm>
            <a:off x="9361712" y="1137944"/>
            <a:ext cx="1" cy="5116285"/>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41375C47-0D01-419C-9A06-97E2F464B43C}"/>
              </a:ext>
            </a:extLst>
          </p:cNvPr>
          <p:cNvSpPr>
            <a:spLocks noGrp="1"/>
          </p:cNvSpPr>
          <p:nvPr>
            <p:ph type="title"/>
          </p:nvPr>
        </p:nvSpPr>
        <p:spPr/>
        <p:txBody>
          <a:bodyPr/>
          <a:lstStyle/>
          <a:p>
            <a:r>
              <a:rPr lang="en-US" dirty="0"/>
              <a:t>Residual units</a:t>
            </a:r>
          </a:p>
        </p:txBody>
      </p:sp>
      <p:sp>
        <p:nvSpPr>
          <p:cNvPr id="3" name="Content Placeholder 2">
            <a:extLst>
              <a:ext uri="{FF2B5EF4-FFF2-40B4-BE49-F238E27FC236}">
                <a16:creationId xmlns:a16="http://schemas.microsoft.com/office/drawing/2014/main" id="{86803562-489A-4167-BC93-5A30CBB02C09}"/>
              </a:ext>
            </a:extLst>
          </p:cNvPr>
          <p:cNvSpPr>
            <a:spLocks noGrp="1"/>
          </p:cNvSpPr>
          <p:nvPr>
            <p:ph idx="1"/>
          </p:nvPr>
        </p:nvSpPr>
        <p:spPr>
          <a:xfrm>
            <a:off x="1141412" y="2249487"/>
            <a:ext cx="5725885" cy="3541714"/>
          </a:xfrm>
        </p:spPr>
        <p:txBody>
          <a:bodyPr vert="horz" lIns="91440" tIns="45720" rIns="91440" bIns="45720" rtlCol="0" anchor="t">
            <a:normAutofit/>
          </a:bodyPr>
          <a:lstStyle/>
          <a:p>
            <a:r>
              <a:rPr lang="en-US" dirty="0"/>
              <a:t>A deep residual network can be seen as a stack of </a:t>
            </a:r>
            <a:r>
              <a:rPr lang="en-US" i="1" dirty="0"/>
              <a:t>residual units</a:t>
            </a:r>
            <a:r>
              <a:rPr lang="en-US" dirty="0"/>
              <a:t>, where each residual unit is a small neural network with a skip connection.</a:t>
            </a:r>
          </a:p>
        </p:txBody>
      </p:sp>
      <p:sp>
        <p:nvSpPr>
          <p:cNvPr id="4" name="Rectangle 3">
            <a:extLst>
              <a:ext uri="{FF2B5EF4-FFF2-40B4-BE49-F238E27FC236}">
                <a16:creationId xmlns:a16="http://schemas.microsoft.com/office/drawing/2014/main" id="{67A4011D-42CB-4FA1-9610-6656C925014B}"/>
              </a:ext>
            </a:extLst>
          </p:cNvPr>
          <p:cNvSpPr/>
          <p:nvPr/>
        </p:nvSpPr>
        <p:spPr>
          <a:xfrm>
            <a:off x="8338453" y="2405742"/>
            <a:ext cx="2024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a:t>
            </a:r>
          </a:p>
        </p:txBody>
      </p:sp>
      <p:sp>
        <p:nvSpPr>
          <p:cNvPr id="5" name="Rectangle 4">
            <a:extLst>
              <a:ext uri="{FF2B5EF4-FFF2-40B4-BE49-F238E27FC236}">
                <a16:creationId xmlns:a16="http://schemas.microsoft.com/office/drawing/2014/main" id="{736586CE-3C82-4FE6-BE52-52D3D38A852D}"/>
              </a:ext>
            </a:extLst>
          </p:cNvPr>
          <p:cNvSpPr/>
          <p:nvPr/>
        </p:nvSpPr>
        <p:spPr>
          <a:xfrm>
            <a:off x="8338455" y="3114674"/>
            <a:ext cx="2024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a:t>
            </a:r>
          </a:p>
        </p:txBody>
      </p:sp>
      <p:sp>
        <p:nvSpPr>
          <p:cNvPr id="6" name="Rectangle 5">
            <a:extLst>
              <a:ext uri="{FF2B5EF4-FFF2-40B4-BE49-F238E27FC236}">
                <a16:creationId xmlns:a16="http://schemas.microsoft.com/office/drawing/2014/main" id="{6A35FAA5-9F79-4580-AE07-8E8DE94609A8}"/>
              </a:ext>
            </a:extLst>
          </p:cNvPr>
          <p:cNvSpPr/>
          <p:nvPr/>
        </p:nvSpPr>
        <p:spPr>
          <a:xfrm>
            <a:off x="9100455" y="1774371"/>
            <a:ext cx="500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CC06F56-90EF-41F0-986C-BBA6D637C7E4}"/>
              </a:ext>
            </a:extLst>
          </p:cNvPr>
          <p:cNvSpPr/>
          <p:nvPr/>
        </p:nvSpPr>
        <p:spPr>
          <a:xfrm>
            <a:off x="8349342" y="4441371"/>
            <a:ext cx="2024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a:t>
            </a:r>
          </a:p>
        </p:txBody>
      </p:sp>
      <p:sp>
        <p:nvSpPr>
          <p:cNvPr id="11" name="Rectangle 10">
            <a:extLst>
              <a:ext uri="{FF2B5EF4-FFF2-40B4-BE49-F238E27FC236}">
                <a16:creationId xmlns:a16="http://schemas.microsoft.com/office/drawing/2014/main" id="{239FC2A7-0EA7-49FE-AA42-D8D95C8B55EE}"/>
              </a:ext>
            </a:extLst>
          </p:cNvPr>
          <p:cNvSpPr/>
          <p:nvPr/>
        </p:nvSpPr>
        <p:spPr>
          <a:xfrm>
            <a:off x="8349342" y="5148941"/>
            <a:ext cx="2024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a:t>
            </a:r>
          </a:p>
        </p:txBody>
      </p:sp>
      <p:sp>
        <p:nvSpPr>
          <p:cNvPr id="12" name="Rectangle 11">
            <a:extLst>
              <a:ext uri="{FF2B5EF4-FFF2-40B4-BE49-F238E27FC236}">
                <a16:creationId xmlns:a16="http://schemas.microsoft.com/office/drawing/2014/main" id="{3AD9BD1F-FC5E-4FED-B53F-977216DED821}"/>
              </a:ext>
            </a:extLst>
          </p:cNvPr>
          <p:cNvSpPr/>
          <p:nvPr/>
        </p:nvSpPr>
        <p:spPr>
          <a:xfrm>
            <a:off x="9111343" y="3810000"/>
            <a:ext cx="50074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4" name="Straight Arrow Connector 13">
            <a:extLst>
              <a:ext uri="{FF2B5EF4-FFF2-40B4-BE49-F238E27FC236}">
                <a16:creationId xmlns:a16="http://schemas.microsoft.com/office/drawing/2014/main" id="{C04589F7-F259-4C26-A29B-4525ADDBDD6A}"/>
              </a:ext>
            </a:extLst>
          </p:cNvPr>
          <p:cNvCxnSpPr/>
          <p:nvPr/>
        </p:nvCxnSpPr>
        <p:spPr>
          <a:xfrm flipH="1">
            <a:off x="9365886" y="5770284"/>
            <a:ext cx="1271969" cy="228601"/>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B364AD7-187D-42C6-BF20-DF288A8C7FB1}"/>
              </a:ext>
            </a:extLst>
          </p:cNvPr>
          <p:cNvCxnSpPr>
            <a:cxnSpLocks/>
          </p:cNvCxnSpPr>
          <p:nvPr/>
        </p:nvCxnSpPr>
        <p:spPr>
          <a:xfrm flipH="1">
            <a:off x="9371771" y="3528331"/>
            <a:ext cx="1271969" cy="228601"/>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33CA42C-8D2F-4087-88A1-D87EEF10D81E}"/>
              </a:ext>
            </a:extLst>
          </p:cNvPr>
          <p:cNvCxnSpPr>
            <a:cxnSpLocks/>
          </p:cNvCxnSpPr>
          <p:nvPr/>
        </p:nvCxnSpPr>
        <p:spPr>
          <a:xfrm>
            <a:off x="10579257" y="4441370"/>
            <a:ext cx="17419" cy="1357365"/>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8759069-470D-48DC-9DBB-678D38FAF4E0}"/>
              </a:ext>
            </a:extLst>
          </p:cNvPr>
          <p:cNvCxnSpPr>
            <a:cxnSpLocks/>
          </p:cNvCxnSpPr>
          <p:nvPr/>
        </p:nvCxnSpPr>
        <p:spPr>
          <a:xfrm>
            <a:off x="10579256" y="2188029"/>
            <a:ext cx="17419" cy="1357365"/>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BBECF09-E9B1-4788-A252-3FE16F12B35C}"/>
              </a:ext>
            </a:extLst>
          </p:cNvPr>
          <p:cNvCxnSpPr>
            <a:cxnSpLocks/>
          </p:cNvCxnSpPr>
          <p:nvPr/>
        </p:nvCxnSpPr>
        <p:spPr>
          <a:xfrm>
            <a:off x="9626718" y="2002971"/>
            <a:ext cx="955087" cy="180016"/>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33133A9-8B5D-4E38-9820-32FC26C94B8D}"/>
              </a:ext>
            </a:extLst>
          </p:cNvPr>
          <p:cNvCxnSpPr>
            <a:cxnSpLocks/>
          </p:cNvCxnSpPr>
          <p:nvPr/>
        </p:nvCxnSpPr>
        <p:spPr>
          <a:xfrm>
            <a:off x="9626717" y="4239986"/>
            <a:ext cx="955087" cy="180016"/>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sp>
        <p:nvSpPr>
          <p:cNvPr id="7" name="Left Bracket 6">
            <a:extLst>
              <a:ext uri="{FF2B5EF4-FFF2-40B4-BE49-F238E27FC236}">
                <a16:creationId xmlns:a16="http://schemas.microsoft.com/office/drawing/2014/main" id="{22BD788F-73A9-44A2-AF6C-B8C900C45774}"/>
              </a:ext>
            </a:extLst>
          </p:cNvPr>
          <p:cNvSpPr/>
          <p:nvPr/>
        </p:nvSpPr>
        <p:spPr>
          <a:xfrm>
            <a:off x="8029735" y="2307771"/>
            <a:ext cx="258209" cy="1502228"/>
          </a:xfrm>
          <a:prstGeom prst="lef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ket 19">
            <a:extLst>
              <a:ext uri="{FF2B5EF4-FFF2-40B4-BE49-F238E27FC236}">
                <a16:creationId xmlns:a16="http://schemas.microsoft.com/office/drawing/2014/main" id="{03A6B699-63A3-4429-8357-FF5BF28D7E3C}"/>
              </a:ext>
            </a:extLst>
          </p:cNvPr>
          <p:cNvSpPr/>
          <p:nvPr/>
        </p:nvSpPr>
        <p:spPr>
          <a:xfrm>
            <a:off x="8029735" y="4296002"/>
            <a:ext cx="258209" cy="1502228"/>
          </a:xfrm>
          <a:prstGeom prst="lef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2214317-CFBF-44DC-B291-6C0D64597346}"/>
              </a:ext>
            </a:extLst>
          </p:cNvPr>
          <p:cNvSpPr txBox="1"/>
          <p:nvPr/>
        </p:nvSpPr>
        <p:spPr>
          <a:xfrm>
            <a:off x="6836230" y="4725988"/>
            <a:ext cx="171994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Residual</a:t>
            </a:r>
          </a:p>
          <a:p>
            <a:pPr algn="ctr"/>
            <a:r>
              <a:rPr lang="en-US" dirty="0"/>
              <a:t>Unit</a:t>
            </a:r>
          </a:p>
        </p:txBody>
      </p:sp>
      <p:sp>
        <p:nvSpPr>
          <p:cNvPr id="21" name="TextBox 20">
            <a:extLst>
              <a:ext uri="{FF2B5EF4-FFF2-40B4-BE49-F238E27FC236}">
                <a16:creationId xmlns:a16="http://schemas.microsoft.com/office/drawing/2014/main" id="{0064762E-95B7-43B9-955E-2D57D3A12271}"/>
              </a:ext>
            </a:extLst>
          </p:cNvPr>
          <p:cNvSpPr txBox="1"/>
          <p:nvPr/>
        </p:nvSpPr>
        <p:spPr>
          <a:xfrm>
            <a:off x="6760028" y="2732314"/>
            <a:ext cx="171994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Residual</a:t>
            </a:r>
          </a:p>
          <a:p>
            <a:pPr algn="ctr"/>
            <a:r>
              <a:rPr lang="en-US" dirty="0"/>
              <a:t>Unit</a:t>
            </a:r>
          </a:p>
        </p:txBody>
      </p:sp>
    </p:spTree>
    <p:extLst>
      <p:ext uri="{BB962C8B-B14F-4D97-AF65-F5344CB8AC3E}">
        <p14:creationId xmlns:p14="http://schemas.microsoft.com/office/powerpoint/2010/main" val="366912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4E00-DEFB-476D-8FDE-494CA0F03D58}"/>
              </a:ext>
            </a:extLst>
          </p:cNvPr>
          <p:cNvSpPr>
            <a:spLocks noGrp="1"/>
          </p:cNvSpPr>
          <p:nvPr>
            <p:ph type="title"/>
          </p:nvPr>
        </p:nvSpPr>
        <p:spPr/>
        <p:txBody>
          <a:bodyPr/>
          <a:lstStyle/>
          <a:p>
            <a:endParaRPr lang="en-US"/>
          </a:p>
        </p:txBody>
      </p:sp>
      <p:pic>
        <p:nvPicPr>
          <p:cNvPr id="4" name="Picture 4" descr="A close up of a device&#10;&#10;Description generated with high confidence">
            <a:extLst>
              <a:ext uri="{FF2B5EF4-FFF2-40B4-BE49-F238E27FC236}">
                <a16:creationId xmlns:a16="http://schemas.microsoft.com/office/drawing/2014/main" id="{024F9F43-BAB4-4E0A-8BFF-9CD704A79738}"/>
              </a:ext>
            </a:extLst>
          </p:cNvPr>
          <p:cNvPicPr>
            <a:picLocks noGrp="1" noChangeAspect="1"/>
          </p:cNvPicPr>
          <p:nvPr>
            <p:ph idx="1"/>
          </p:nvPr>
        </p:nvPicPr>
        <p:blipFill>
          <a:blip r:embed="rId2"/>
          <a:stretch>
            <a:fillRect/>
          </a:stretch>
        </p:blipFill>
        <p:spPr>
          <a:xfrm>
            <a:off x="433312" y="215759"/>
            <a:ext cx="11050889" cy="6219725"/>
          </a:xfrm>
          <a:prstGeom prst="rect">
            <a:avLst/>
          </a:prstGeom>
        </p:spPr>
      </p:pic>
    </p:spTree>
    <p:extLst>
      <p:ext uri="{BB962C8B-B14F-4D97-AF65-F5344CB8AC3E}">
        <p14:creationId xmlns:p14="http://schemas.microsoft.com/office/powerpoint/2010/main" val="357415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722F-FDAC-4FBC-BC46-35C3C577FDBF}"/>
              </a:ext>
            </a:extLst>
          </p:cNvPr>
          <p:cNvSpPr>
            <a:spLocks noGrp="1"/>
          </p:cNvSpPr>
          <p:nvPr>
            <p:ph type="title"/>
          </p:nvPr>
        </p:nvSpPr>
        <p:spPr/>
        <p:txBody>
          <a:bodyPr/>
          <a:lstStyle/>
          <a:p>
            <a:r>
              <a:rPr lang="en-US" dirty="0"/>
              <a:t>L</a:t>
            </a:r>
            <a:r>
              <a:rPr lang="en-US" sz="2400" dirty="0"/>
              <a:t>e</a:t>
            </a:r>
            <a:r>
              <a:rPr lang="en-US" dirty="0"/>
              <a:t>N</a:t>
            </a:r>
            <a:r>
              <a:rPr lang="en-US" sz="2400" dirty="0"/>
              <a:t>et</a:t>
            </a:r>
            <a:r>
              <a:rPr lang="en-US" dirty="0"/>
              <a:t>-5</a:t>
            </a:r>
          </a:p>
        </p:txBody>
      </p:sp>
      <p:sp>
        <p:nvSpPr>
          <p:cNvPr id="3" name="Content Placeholder 2">
            <a:extLst>
              <a:ext uri="{FF2B5EF4-FFF2-40B4-BE49-F238E27FC236}">
                <a16:creationId xmlns:a16="http://schemas.microsoft.com/office/drawing/2014/main" id="{1109962E-2E47-4592-B3EE-F7E39B241DF8}"/>
              </a:ext>
            </a:extLst>
          </p:cNvPr>
          <p:cNvSpPr>
            <a:spLocks noGrp="1"/>
          </p:cNvSpPr>
          <p:nvPr>
            <p:ph idx="1"/>
          </p:nvPr>
        </p:nvSpPr>
        <p:spPr/>
        <p:txBody>
          <a:bodyPr vert="horz" lIns="91440" tIns="45720" rIns="91440" bIns="45720" rtlCol="0" anchor="t">
            <a:normAutofit fontScale="92500"/>
          </a:bodyPr>
          <a:lstStyle/>
          <a:p>
            <a:r>
              <a:rPr lang="en-US" dirty="0"/>
              <a:t>1998 created by Yann </a:t>
            </a:r>
            <a:r>
              <a:rPr lang="en-US" dirty="0" err="1"/>
              <a:t>LeCun</a:t>
            </a:r>
            <a:r>
              <a:rPr lang="en-US" dirty="0"/>
              <a:t> for handwritten digit recognition </a:t>
            </a:r>
            <a:endParaRPr lang="en-US"/>
          </a:p>
          <a:p>
            <a:r>
              <a:rPr lang="en-US" dirty="0"/>
              <a:t>MNIST digits are padded from 28x28 to 32x32 </a:t>
            </a:r>
          </a:p>
          <a:p>
            <a:r>
              <a:rPr lang="en-US" dirty="0"/>
              <a:t>Complex pooling – computes the mean of its inputs and then multiplies the result by a learnable coefficient (one per map) and then adds a learnable bias term (one per map) and then applies an activation function.</a:t>
            </a:r>
          </a:p>
          <a:p>
            <a:r>
              <a:rPr lang="en-US" dirty="0"/>
              <a:t>C3 maps don't connect to all previous pooling layers- three or four instead of all six.</a:t>
            </a:r>
          </a:p>
          <a:p>
            <a:r>
              <a:rPr lang="en-US" dirty="0"/>
              <a:t>The output layer is special... see next slide.</a:t>
            </a:r>
          </a:p>
        </p:txBody>
      </p:sp>
    </p:spTree>
    <p:extLst>
      <p:ext uri="{BB962C8B-B14F-4D97-AF65-F5344CB8AC3E}">
        <p14:creationId xmlns:p14="http://schemas.microsoft.com/office/powerpoint/2010/main" val="233478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A67A-9D9C-4F34-B56B-D7D246204318}"/>
              </a:ext>
            </a:extLst>
          </p:cNvPr>
          <p:cNvSpPr>
            <a:spLocks noGrp="1"/>
          </p:cNvSpPr>
          <p:nvPr>
            <p:ph type="title"/>
          </p:nvPr>
        </p:nvSpPr>
        <p:spPr/>
        <p:txBody>
          <a:bodyPr/>
          <a:lstStyle/>
          <a:p>
            <a:r>
              <a:rPr lang="en-US" dirty="0" err="1"/>
              <a:t>Resnet</a:t>
            </a:r>
            <a:r>
              <a:rPr lang="en-US" dirty="0"/>
              <a:t> description</a:t>
            </a:r>
          </a:p>
        </p:txBody>
      </p:sp>
      <p:sp>
        <p:nvSpPr>
          <p:cNvPr id="3" name="Content Placeholder 2">
            <a:extLst>
              <a:ext uri="{FF2B5EF4-FFF2-40B4-BE49-F238E27FC236}">
                <a16:creationId xmlns:a16="http://schemas.microsoft.com/office/drawing/2014/main" id="{C26F145C-7A4D-4AF0-84B0-65CA34565A05}"/>
              </a:ext>
            </a:extLst>
          </p:cNvPr>
          <p:cNvSpPr>
            <a:spLocks noGrp="1"/>
          </p:cNvSpPr>
          <p:nvPr>
            <p:ph idx="1"/>
          </p:nvPr>
        </p:nvSpPr>
        <p:spPr/>
        <p:txBody>
          <a:bodyPr vert="horz" lIns="91440" tIns="45720" rIns="91440" bIns="45720" rtlCol="0" anchor="t">
            <a:normAutofit/>
          </a:bodyPr>
          <a:lstStyle/>
          <a:p>
            <a:r>
              <a:rPr lang="en-US" dirty="0"/>
              <a:t>ResNet's architecture is surprisingly simple as it is mostly composed of a very deep stack of simple residual units.</a:t>
            </a:r>
          </a:p>
          <a:p>
            <a:r>
              <a:rPr lang="en-US" dirty="0"/>
              <a:t>The number of feature maps is doubled every few residual units, at the same time as their height and width are halved. To match up the output shape, with the next residual unit, the inputs are passed through a 1x1 convolution layer with a stride of 2 and the correct number of output feature maps.</a:t>
            </a:r>
          </a:p>
        </p:txBody>
      </p:sp>
    </p:spTree>
    <p:extLst>
      <p:ext uri="{BB962C8B-B14F-4D97-AF65-F5344CB8AC3E}">
        <p14:creationId xmlns:p14="http://schemas.microsoft.com/office/powerpoint/2010/main" val="1801846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08F2-B3B2-458C-8910-FC002117CB01}"/>
              </a:ext>
            </a:extLst>
          </p:cNvPr>
          <p:cNvSpPr>
            <a:spLocks noGrp="1"/>
          </p:cNvSpPr>
          <p:nvPr>
            <p:ph type="title"/>
          </p:nvPr>
        </p:nvSpPr>
        <p:spPr/>
        <p:txBody>
          <a:bodyPr/>
          <a:lstStyle/>
          <a:p>
            <a:r>
              <a:rPr lang="en-US" dirty="0" err="1"/>
              <a:t>Resnet</a:t>
            </a:r>
            <a:r>
              <a:rPr lang="en-US" dirty="0"/>
              <a:t> and beyond</a:t>
            </a:r>
          </a:p>
        </p:txBody>
      </p:sp>
      <p:sp>
        <p:nvSpPr>
          <p:cNvPr id="3" name="Content Placeholder 2">
            <a:extLst>
              <a:ext uri="{FF2B5EF4-FFF2-40B4-BE49-F238E27FC236}">
                <a16:creationId xmlns:a16="http://schemas.microsoft.com/office/drawing/2014/main" id="{BF0731C9-DF02-4D8A-92D7-A3479988F47A}"/>
              </a:ext>
            </a:extLst>
          </p:cNvPr>
          <p:cNvSpPr>
            <a:spLocks noGrp="1"/>
          </p:cNvSpPr>
          <p:nvPr>
            <p:ph idx="1"/>
          </p:nvPr>
        </p:nvSpPr>
        <p:spPr/>
        <p:txBody>
          <a:bodyPr vert="horz" lIns="91440" tIns="45720" rIns="91440" bIns="45720" rtlCol="0" anchor="t">
            <a:normAutofit/>
          </a:bodyPr>
          <a:lstStyle/>
          <a:p>
            <a:r>
              <a:rPr lang="en-US" dirty="0"/>
              <a:t>The ResNet architecture is both the most powerful and arguably the simplest- to it is highly recommended as the one to use right now.</a:t>
            </a:r>
          </a:p>
          <a:p>
            <a:r>
              <a:rPr lang="en-US" dirty="0"/>
              <a:t>In 2016 </a:t>
            </a:r>
            <a:r>
              <a:rPr lang="en-US" dirty="0" err="1"/>
              <a:t>Trimps-Soushen</a:t>
            </a:r>
            <a:r>
              <a:rPr lang="en-US" dirty="0"/>
              <a:t> team from China achieved a 2.99% error rate at the ILSVRC challenge. This feat was achieved joining new and previous trained combination models into an ensemble.</a:t>
            </a:r>
          </a:p>
        </p:txBody>
      </p:sp>
    </p:spTree>
    <p:extLst>
      <p:ext uri="{BB962C8B-B14F-4D97-AF65-F5344CB8AC3E}">
        <p14:creationId xmlns:p14="http://schemas.microsoft.com/office/powerpoint/2010/main" val="3010291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1656-BF07-4FFB-9875-CEFDFE1601AC}"/>
              </a:ext>
            </a:extLst>
          </p:cNvPr>
          <p:cNvSpPr>
            <a:spLocks noGrp="1"/>
          </p:cNvSpPr>
          <p:nvPr>
            <p:ph type="title"/>
          </p:nvPr>
        </p:nvSpPr>
        <p:spPr/>
        <p:txBody>
          <a:bodyPr/>
          <a:lstStyle/>
          <a:p>
            <a:r>
              <a:rPr lang="en-US" dirty="0"/>
              <a:t>summary</a:t>
            </a:r>
          </a:p>
        </p:txBody>
      </p:sp>
      <p:pic>
        <p:nvPicPr>
          <p:cNvPr id="4" name="Picture 4" descr="A screenshot of a cell phone&#10;&#10;Description generated with very high confidence">
            <a:extLst>
              <a:ext uri="{FF2B5EF4-FFF2-40B4-BE49-F238E27FC236}">
                <a16:creationId xmlns:a16="http://schemas.microsoft.com/office/drawing/2014/main" id="{FB42CB1F-F7E0-4950-9881-042C4BA4C678}"/>
              </a:ext>
            </a:extLst>
          </p:cNvPr>
          <p:cNvPicPr>
            <a:picLocks noChangeAspect="1"/>
          </p:cNvPicPr>
          <p:nvPr/>
        </p:nvPicPr>
        <p:blipFill>
          <a:blip r:embed="rId2"/>
          <a:stretch>
            <a:fillRect/>
          </a:stretch>
        </p:blipFill>
        <p:spPr>
          <a:xfrm>
            <a:off x="3563405" y="1123950"/>
            <a:ext cx="7540464" cy="5192613"/>
          </a:xfrm>
          <a:prstGeom prst="rect">
            <a:avLst/>
          </a:prstGeom>
        </p:spPr>
      </p:pic>
    </p:spTree>
    <p:extLst>
      <p:ext uri="{BB962C8B-B14F-4D97-AF65-F5344CB8AC3E}">
        <p14:creationId xmlns:p14="http://schemas.microsoft.com/office/powerpoint/2010/main" val="289585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722F-FDAC-4FBC-BC46-35C3C577FDBF}"/>
              </a:ext>
            </a:extLst>
          </p:cNvPr>
          <p:cNvSpPr>
            <a:spLocks noGrp="1"/>
          </p:cNvSpPr>
          <p:nvPr>
            <p:ph type="title"/>
          </p:nvPr>
        </p:nvSpPr>
        <p:spPr/>
        <p:txBody>
          <a:bodyPr/>
          <a:lstStyle/>
          <a:p>
            <a:r>
              <a:rPr lang="en-US" dirty="0"/>
              <a:t>L</a:t>
            </a:r>
            <a:r>
              <a:rPr lang="en-US" sz="2400" dirty="0"/>
              <a:t>e</a:t>
            </a:r>
            <a:r>
              <a:rPr lang="en-US" dirty="0"/>
              <a:t>N</a:t>
            </a:r>
            <a:r>
              <a:rPr lang="en-US" sz="2400" dirty="0"/>
              <a:t>et</a:t>
            </a:r>
            <a:r>
              <a:rPr lang="en-US" dirty="0"/>
              <a:t>-5 Output layer</a:t>
            </a:r>
          </a:p>
        </p:txBody>
      </p:sp>
      <p:sp>
        <p:nvSpPr>
          <p:cNvPr id="3" name="Content Placeholder 2">
            <a:extLst>
              <a:ext uri="{FF2B5EF4-FFF2-40B4-BE49-F238E27FC236}">
                <a16:creationId xmlns:a16="http://schemas.microsoft.com/office/drawing/2014/main" id="{1109962E-2E47-4592-B3EE-F7E39B241DF8}"/>
              </a:ext>
            </a:extLst>
          </p:cNvPr>
          <p:cNvSpPr>
            <a:spLocks noGrp="1"/>
          </p:cNvSpPr>
          <p:nvPr>
            <p:ph idx="1"/>
          </p:nvPr>
        </p:nvSpPr>
        <p:spPr>
          <a:xfrm>
            <a:off x="1141412" y="2249487"/>
            <a:ext cx="9905999" cy="3770314"/>
          </a:xfrm>
        </p:spPr>
        <p:txBody>
          <a:bodyPr vert="horz" lIns="91440" tIns="45720" rIns="91440" bIns="45720" rtlCol="0" anchor="t">
            <a:normAutofit lnSpcReduction="10000"/>
          </a:bodyPr>
          <a:lstStyle/>
          <a:p>
            <a:r>
              <a:rPr lang="en-US" dirty="0"/>
              <a:t>The output layer computes the dot product of the inputs and the weight vector, each neuron outputs the square of the Euclidian distance between its input vector and its weight vector. Each output measures how much the image belongs to a particular digit class.</a:t>
            </a:r>
          </a:p>
          <a:p>
            <a:r>
              <a:rPr lang="en-US" dirty="0"/>
              <a:t>The cross entropy cost function is now preferred, as it penalizes bad predictions, producing larger gradients and thus faster convergence.</a:t>
            </a:r>
          </a:p>
          <a:p>
            <a:r>
              <a:rPr lang="en-US" dirty="0">
                <a:hlinkClick r:id="rId2"/>
              </a:rPr>
              <a:t>http://ml-cheatsheet.readthedocs.io/en/latest/loss_functions.html</a:t>
            </a:r>
            <a:r>
              <a:rPr lang="en-US" dirty="0"/>
              <a:t> (Cost function cheat sheet)</a:t>
            </a:r>
          </a:p>
          <a:p>
            <a:endParaRPr lang="en-US" dirty="0"/>
          </a:p>
        </p:txBody>
      </p:sp>
    </p:spTree>
    <p:extLst>
      <p:ext uri="{BB962C8B-B14F-4D97-AF65-F5344CB8AC3E}">
        <p14:creationId xmlns:p14="http://schemas.microsoft.com/office/powerpoint/2010/main" val="177659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338F-7FC8-4E8C-B435-42C39652311A}"/>
              </a:ext>
            </a:extLst>
          </p:cNvPr>
          <p:cNvSpPr>
            <a:spLocks noGrp="1"/>
          </p:cNvSpPr>
          <p:nvPr>
            <p:ph type="title"/>
          </p:nvPr>
        </p:nvSpPr>
        <p:spPr/>
        <p:txBody>
          <a:bodyPr/>
          <a:lstStyle/>
          <a:p>
            <a:r>
              <a:rPr lang="en-US" dirty="0"/>
              <a:t>L</a:t>
            </a:r>
            <a:r>
              <a:rPr lang="en-US" sz="2400" dirty="0"/>
              <a:t>E</a:t>
            </a:r>
            <a:r>
              <a:rPr lang="en-US" dirty="0"/>
              <a:t>N</a:t>
            </a:r>
            <a:r>
              <a:rPr lang="en-US" sz="2400" dirty="0"/>
              <a:t>ET</a:t>
            </a:r>
            <a:r>
              <a:rPr lang="en-US" dirty="0"/>
              <a:t>-5</a:t>
            </a:r>
          </a:p>
        </p:txBody>
      </p:sp>
      <p:sp>
        <p:nvSpPr>
          <p:cNvPr id="3" name="Content Placeholder 2">
            <a:extLst>
              <a:ext uri="{FF2B5EF4-FFF2-40B4-BE49-F238E27FC236}">
                <a16:creationId xmlns:a16="http://schemas.microsoft.com/office/drawing/2014/main" id="{08D31910-F674-4B8E-9297-AE3B827D5BC2}"/>
              </a:ext>
            </a:extLst>
          </p:cNvPr>
          <p:cNvSpPr>
            <a:spLocks noGrp="1"/>
          </p:cNvSpPr>
          <p:nvPr>
            <p:ph idx="1"/>
          </p:nvPr>
        </p:nvSpPr>
        <p:spPr/>
        <p:txBody>
          <a:bodyPr vert="horz" lIns="91440" tIns="45720" rIns="91440" bIns="45720" rtlCol="0" anchor="t">
            <a:normAutofit/>
          </a:bodyPr>
          <a:lstStyle/>
          <a:p>
            <a:r>
              <a:rPr lang="en-US" dirty="0"/>
              <a:t>a</a:t>
            </a:r>
          </a:p>
        </p:txBody>
      </p:sp>
      <p:pic>
        <p:nvPicPr>
          <p:cNvPr id="4" name="Picture 4">
            <a:extLst>
              <a:ext uri="{FF2B5EF4-FFF2-40B4-BE49-F238E27FC236}">
                <a16:creationId xmlns:a16="http://schemas.microsoft.com/office/drawing/2014/main" id="{F200237F-FE1C-4CA2-82C1-F3094615D193}"/>
              </a:ext>
            </a:extLst>
          </p:cNvPr>
          <p:cNvPicPr>
            <a:picLocks noChangeAspect="1"/>
          </p:cNvPicPr>
          <p:nvPr/>
        </p:nvPicPr>
        <p:blipFill>
          <a:blip r:embed="rId2"/>
          <a:stretch>
            <a:fillRect/>
          </a:stretch>
        </p:blipFill>
        <p:spPr>
          <a:xfrm>
            <a:off x="444842" y="2752725"/>
            <a:ext cx="11372639" cy="3139023"/>
          </a:xfrm>
          <a:prstGeom prst="rect">
            <a:avLst/>
          </a:prstGeom>
        </p:spPr>
      </p:pic>
    </p:spTree>
    <p:extLst>
      <p:ext uri="{BB962C8B-B14F-4D97-AF65-F5344CB8AC3E}">
        <p14:creationId xmlns:p14="http://schemas.microsoft.com/office/powerpoint/2010/main" val="325892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133B-A499-4285-BA7C-5C24A5F03AD4}"/>
              </a:ext>
            </a:extLst>
          </p:cNvPr>
          <p:cNvSpPr>
            <a:spLocks noGrp="1"/>
          </p:cNvSpPr>
          <p:nvPr>
            <p:ph type="title"/>
          </p:nvPr>
        </p:nvSpPr>
        <p:spPr/>
        <p:txBody>
          <a:bodyPr/>
          <a:lstStyle/>
          <a:p>
            <a:r>
              <a:rPr lang="en-US" dirty="0"/>
              <a:t>I</a:t>
            </a:r>
            <a:r>
              <a:rPr lang="en-US" sz="2400" dirty="0"/>
              <a:t>mage</a:t>
            </a:r>
            <a:r>
              <a:rPr lang="en-US" dirty="0"/>
              <a:t>N</a:t>
            </a:r>
            <a:r>
              <a:rPr lang="en-US" sz="2400" dirty="0"/>
              <a:t>et</a:t>
            </a:r>
          </a:p>
        </p:txBody>
      </p:sp>
      <p:sp>
        <p:nvSpPr>
          <p:cNvPr id="3" name="Content Placeholder 2">
            <a:extLst>
              <a:ext uri="{FF2B5EF4-FFF2-40B4-BE49-F238E27FC236}">
                <a16:creationId xmlns:a16="http://schemas.microsoft.com/office/drawing/2014/main" id="{B5049611-0F81-4B0A-B91E-39D2F97AD2B5}"/>
              </a:ext>
            </a:extLst>
          </p:cNvPr>
          <p:cNvSpPr>
            <a:spLocks noGrp="1"/>
          </p:cNvSpPr>
          <p:nvPr>
            <p:ph idx="1"/>
          </p:nvPr>
        </p:nvSpPr>
        <p:spPr/>
        <p:txBody>
          <a:bodyPr vert="horz" lIns="91440" tIns="45720" rIns="91440" bIns="45720" rtlCol="0" anchor="t">
            <a:normAutofit/>
          </a:bodyPr>
          <a:lstStyle/>
          <a:p>
            <a:r>
              <a:rPr lang="en-US" dirty="0"/>
              <a:t>The ImageNet project is a large visual database designed for use in visual object recognition software research. The ImageNet project runs an annual software contest, the ImageNet Large Scale Visual Recognition Challenge (ILSVRC).</a:t>
            </a:r>
          </a:p>
        </p:txBody>
      </p:sp>
    </p:spTree>
    <p:extLst>
      <p:ext uri="{BB962C8B-B14F-4D97-AF65-F5344CB8AC3E}">
        <p14:creationId xmlns:p14="http://schemas.microsoft.com/office/powerpoint/2010/main" val="202909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AEF1-6BC4-4D47-978C-D3A6AC8B4E7A}"/>
              </a:ext>
            </a:extLst>
          </p:cNvPr>
          <p:cNvSpPr>
            <a:spLocks noGrp="1"/>
          </p:cNvSpPr>
          <p:nvPr>
            <p:ph type="title"/>
          </p:nvPr>
        </p:nvSpPr>
        <p:spPr/>
        <p:txBody>
          <a:bodyPr/>
          <a:lstStyle/>
          <a:p>
            <a:r>
              <a:rPr lang="en-US" dirty="0" err="1"/>
              <a:t>A</a:t>
            </a:r>
            <a:r>
              <a:rPr lang="en-US" sz="2400" dirty="0" err="1"/>
              <a:t>lex</a:t>
            </a:r>
            <a:r>
              <a:rPr lang="en-US" dirty="0" err="1"/>
              <a:t>n</a:t>
            </a:r>
            <a:r>
              <a:rPr lang="en-US" sz="2400" dirty="0" err="1"/>
              <a:t>et</a:t>
            </a:r>
            <a:endParaRPr lang="en-US" sz="2400"/>
          </a:p>
        </p:txBody>
      </p:sp>
      <p:sp>
        <p:nvSpPr>
          <p:cNvPr id="3" name="Content Placeholder 2">
            <a:extLst>
              <a:ext uri="{FF2B5EF4-FFF2-40B4-BE49-F238E27FC236}">
                <a16:creationId xmlns:a16="http://schemas.microsoft.com/office/drawing/2014/main" id="{80C90AFA-A9A4-45CE-9C2D-19E851485B60}"/>
              </a:ext>
            </a:extLst>
          </p:cNvPr>
          <p:cNvSpPr>
            <a:spLocks noGrp="1"/>
          </p:cNvSpPr>
          <p:nvPr>
            <p:ph idx="1"/>
          </p:nvPr>
        </p:nvSpPr>
        <p:spPr/>
        <p:txBody>
          <a:bodyPr vert="horz" lIns="91440" tIns="45720" rIns="91440" bIns="45720" rtlCol="0" anchor="t">
            <a:normAutofit/>
          </a:bodyPr>
          <a:lstStyle/>
          <a:p>
            <a:r>
              <a:rPr lang="en-US" dirty="0" err="1"/>
              <a:t>AlexNet</a:t>
            </a:r>
            <a:r>
              <a:rPr lang="en-US" dirty="0"/>
              <a:t> – won the 2012 ImageNet ILSVRC challenge. Developed by Alex </a:t>
            </a:r>
            <a:r>
              <a:rPr lang="en-US" dirty="0" err="1"/>
              <a:t>Krizhevsky</a:t>
            </a:r>
            <a:r>
              <a:rPr lang="en-US" dirty="0"/>
              <a:t>, </a:t>
            </a:r>
            <a:r>
              <a:rPr lang="en-US" dirty="0" err="1"/>
              <a:t>IIya</a:t>
            </a:r>
            <a:r>
              <a:rPr lang="en-US" dirty="0"/>
              <a:t> </a:t>
            </a:r>
            <a:r>
              <a:rPr lang="en-US" dirty="0" err="1"/>
              <a:t>Sutskever</a:t>
            </a:r>
            <a:r>
              <a:rPr lang="en-US" dirty="0"/>
              <a:t> and Geoffrey Hinton. </a:t>
            </a:r>
          </a:p>
          <a:p>
            <a:r>
              <a:rPr lang="en-US" dirty="0"/>
              <a:t>Similar to LeNet-5 only larger and deeper </a:t>
            </a:r>
          </a:p>
          <a:p>
            <a:r>
              <a:rPr lang="en-US" dirty="0"/>
              <a:t>First to stack convolution layers (instead of inserting pooling layers) </a:t>
            </a:r>
          </a:p>
          <a:p>
            <a:r>
              <a:rPr lang="en-US" dirty="0"/>
              <a:t>Used two </a:t>
            </a:r>
            <a:r>
              <a:rPr lang="en-US" dirty="0" err="1"/>
              <a:t>regularizers</a:t>
            </a:r>
            <a:r>
              <a:rPr lang="en-US" dirty="0"/>
              <a:t> (see slide deck on </a:t>
            </a:r>
            <a:r>
              <a:rPr lang="en-US" dirty="0" err="1"/>
              <a:t>Regularizers</a:t>
            </a:r>
            <a:r>
              <a:rPr lang="en-US" dirty="0"/>
              <a:t>) </a:t>
            </a:r>
          </a:p>
          <a:p>
            <a:pPr lvl="1"/>
            <a:r>
              <a:rPr lang="en-US" dirty="0"/>
              <a:t>Dropout of 50%</a:t>
            </a:r>
          </a:p>
          <a:p>
            <a:pPr lvl="1"/>
            <a:r>
              <a:rPr lang="en-US" dirty="0"/>
              <a:t>Data augmentation of images</a:t>
            </a:r>
          </a:p>
        </p:txBody>
      </p:sp>
    </p:spTree>
    <p:extLst>
      <p:ext uri="{BB962C8B-B14F-4D97-AF65-F5344CB8AC3E}">
        <p14:creationId xmlns:p14="http://schemas.microsoft.com/office/powerpoint/2010/main" val="147078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AEF1-6BC4-4D47-978C-D3A6AC8B4E7A}"/>
              </a:ext>
            </a:extLst>
          </p:cNvPr>
          <p:cNvSpPr>
            <a:spLocks noGrp="1"/>
          </p:cNvSpPr>
          <p:nvPr>
            <p:ph type="title"/>
          </p:nvPr>
        </p:nvSpPr>
        <p:spPr/>
        <p:txBody>
          <a:bodyPr/>
          <a:lstStyle/>
          <a:p>
            <a:r>
              <a:rPr lang="en-US" sz="2400" dirty="0"/>
              <a:t>Local Response Normalization</a:t>
            </a:r>
          </a:p>
        </p:txBody>
      </p:sp>
      <p:sp>
        <p:nvSpPr>
          <p:cNvPr id="3" name="Content Placeholder 2">
            <a:extLst>
              <a:ext uri="{FF2B5EF4-FFF2-40B4-BE49-F238E27FC236}">
                <a16:creationId xmlns:a16="http://schemas.microsoft.com/office/drawing/2014/main" id="{80C90AFA-A9A4-45CE-9C2D-19E851485B60}"/>
              </a:ext>
            </a:extLst>
          </p:cNvPr>
          <p:cNvSpPr>
            <a:spLocks noGrp="1"/>
          </p:cNvSpPr>
          <p:nvPr>
            <p:ph idx="1"/>
          </p:nvPr>
        </p:nvSpPr>
        <p:spPr>
          <a:xfrm>
            <a:off x="1141413" y="2249488"/>
            <a:ext cx="9906000" cy="4161067"/>
          </a:xfrm>
        </p:spPr>
        <p:txBody>
          <a:bodyPr vert="horz" lIns="91440" tIns="45720" rIns="91440" bIns="45720" rtlCol="0" anchor="t">
            <a:normAutofit fontScale="92500" lnSpcReduction="10000"/>
          </a:bodyPr>
          <a:lstStyle/>
          <a:p>
            <a:r>
              <a:rPr lang="en-US" dirty="0" err="1"/>
              <a:t>AlexNet</a:t>
            </a:r>
            <a:r>
              <a:rPr lang="en-US" dirty="0"/>
              <a:t> utilizes a competitive normalization step after the </a:t>
            </a:r>
            <a:r>
              <a:rPr lang="en-US" dirty="0" err="1"/>
              <a:t>ReLU</a:t>
            </a:r>
            <a:r>
              <a:rPr lang="en-US" dirty="0"/>
              <a:t> step in layers C1 and C3.</a:t>
            </a:r>
          </a:p>
          <a:p>
            <a:r>
              <a:rPr lang="en-US" dirty="0"/>
              <a:t>Similar to biological neurons, this form of normalization makes the neurons that most strongly activate inhibit neurons at the same location but in neighboring feature maps.</a:t>
            </a:r>
          </a:p>
          <a:p>
            <a:r>
              <a:rPr lang="en-US" dirty="0"/>
              <a:t>This encourages different feature maps to specialize, pushing them further apart and forcing them to explore a wider range of features- ultimately improving generalization.</a:t>
            </a:r>
          </a:p>
          <a:p>
            <a:r>
              <a:rPr lang="en-US" dirty="0"/>
              <a:t>For example: If a </a:t>
            </a:r>
            <a:r>
              <a:rPr lang="en-US" dirty="0" err="1"/>
              <a:t>neuraon</a:t>
            </a:r>
            <a:r>
              <a:rPr lang="en-US" dirty="0"/>
              <a:t> has strong activation, it will inhibit activation of the neurons located in the feature maps immediately above and below its own.</a:t>
            </a:r>
          </a:p>
        </p:txBody>
      </p:sp>
    </p:spTree>
    <p:extLst>
      <p:ext uri="{BB962C8B-B14F-4D97-AF65-F5344CB8AC3E}">
        <p14:creationId xmlns:p14="http://schemas.microsoft.com/office/powerpoint/2010/main" val="336562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AEF1-6BC4-4D47-978C-D3A6AC8B4E7A}"/>
              </a:ext>
            </a:extLst>
          </p:cNvPr>
          <p:cNvSpPr>
            <a:spLocks noGrp="1"/>
          </p:cNvSpPr>
          <p:nvPr>
            <p:ph type="title"/>
          </p:nvPr>
        </p:nvSpPr>
        <p:spPr/>
        <p:txBody>
          <a:bodyPr/>
          <a:lstStyle/>
          <a:p>
            <a:r>
              <a:rPr lang="en-US" dirty="0" err="1"/>
              <a:t>A</a:t>
            </a:r>
            <a:r>
              <a:rPr lang="en-US" sz="2400" dirty="0" err="1"/>
              <a:t>lex</a:t>
            </a:r>
            <a:r>
              <a:rPr lang="en-US" dirty="0" err="1"/>
              <a:t>n</a:t>
            </a:r>
            <a:r>
              <a:rPr lang="en-US" sz="2400" dirty="0" err="1"/>
              <a:t>et</a:t>
            </a:r>
            <a:endParaRPr lang="en-US" sz="2400"/>
          </a:p>
        </p:txBody>
      </p:sp>
      <p:pic>
        <p:nvPicPr>
          <p:cNvPr id="4" name="Picture 4" descr="A close up of a map&#10;&#10;Description generated with very high confidence">
            <a:extLst>
              <a:ext uri="{FF2B5EF4-FFF2-40B4-BE49-F238E27FC236}">
                <a16:creationId xmlns:a16="http://schemas.microsoft.com/office/drawing/2014/main" id="{6957386A-DCB0-43C8-80AC-2FE1CE6C9D3F}"/>
              </a:ext>
            </a:extLst>
          </p:cNvPr>
          <p:cNvPicPr>
            <a:picLocks noChangeAspect="1"/>
          </p:cNvPicPr>
          <p:nvPr/>
        </p:nvPicPr>
        <p:blipFill>
          <a:blip r:embed="rId2"/>
          <a:stretch>
            <a:fillRect/>
          </a:stretch>
        </p:blipFill>
        <p:spPr>
          <a:xfrm>
            <a:off x="1412626" y="1884359"/>
            <a:ext cx="9196637" cy="4433891"/>
          </a:xfrm>
          <a:prstGeom prst="rect">
            <a:avLst/>
          </a:prstGeom>
        </p:spPr>
      </p:pic>
    </p:spTree>
    <p:extLst>
      <p:ext uri="{BB962C8B-B14F-4D97-AF65-F5344CB8AC3E}">
        <p14:creationId xmlns:p14="http://schemas.microsoft.com/office/powerpoint/2010/main" val="287955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1E15-F640-4D98-AFC6-1AF14B322208}"/>
              </a:ext>
            </a:extLst>
          </p:cNvPr>
          <p:cNvSpPr>
            <a:spLocks noGrp="1"/>
          </p:cNvSpPr>
          <p:nvPr>
            <p:ph type="title"/>
          </p:nvPr>
        </p:nvSpPr>
        <p:spPr/>
        <p:txBody>
          <a:bodyPr/>
          <a:lstStyle/>
          <a:p>
            <a:r>
              <a:rPr lang="en-US" dirty="0"/>
              <a:t>A</a:t>
            </a:r>
            <a:r>
              <a:rPr lang="en-US" sz="2400" dirty="0"/>
              <a:t>LEX</a:t>
            </a:r>
            <a:r>
              <a:rPr lang="en-US" dirty="0"/>
              <a:t>N</a:t>
            </a:r>
            <a:r>
              <a:rPr lang="en-US" sz="2400" dirty="0"/>
              <a:t>ET </a:t>
            </a:r>
            <a:r>
              <a:rPr lang="en-US" dirty="0"/>
              <a:t>Pipelines</a:t>
            </a:r>
          </a:p>
        </p:txBody>
      </p:sp>
      <p:sp>
        <p:nvSpPr>
          <p:cNvPr id="3" name="Content Placeholder 2">
            <a:extLst>
              <a:ext uri="{FF2B5EF4-FFF2-40B4-BE49-F238E27FC236}">
                <a16:creationId xmlns:a16="http://schemas.microsoft.com/office/drawing/2014/main" id="{E35F336D-ACF2-4414-8FC9-46FF381199F4}"/>
              </a:ext>
            </a:extLst>
          </p:cNvPr>
          <p:cNvSpPr>
            <a:spLocks noGrp="1"/>
          </p:cNvSpPr>
          <p:nvPr>
            <p:ph idx="1"/>
          </p:nvPr>
        </p:nvSpPr>
        <p:spPr/>
        <p:txBody>
          <a:bodyPr vert="horz" lIns="91440" tIns="45720" rIns="91440" bIns="45720" rtlCol="0" anchor="t">
            <a:normAutofit/>
          </a:bodyPr>
          <a:lstStyle/>
          <a:p>
            <a:r>
              <a:rPr lang="en-US" dirty="0" err="1"/>
              <a:t>AlexNet</a:t>
            </a:r>
            <a:r>
              <a:rPr lang="en-US" dirty="0"/>
              <a:t> was trained simultaneously on two Nvidia </a:t>
            </a:r>
            <a:r>
              <a:rPr lang="en-US" dirty="0" err="1"/>
              <a:t>Geforce</a:t>
            </a:r>
            <a:r>
              <a:rPr lang="en-US" dirty="0"/>
              <a:t> GTX 580 GPUs which is the reason for why their network is split into two pipelines</a:t>
            </a:r>
          </a:p>
        </p:txBody>
      </p:sp>
      <p:pic>
        <p:nvPicPr>
          <p:cNvPr id="6" name="Picture 6" descr="A close up of a map&#10;&#10;Description generated with high confidence">
            <a:extLst>
              <a:ext uri="{FF2B5EF4-FFF2-40B4-BE49-F238E27FC236}">
                <a16:creationId xmlns:a16="http://schemas.microsoft.com/office/drawing/2014/main" id="{4A40D26B-0C0E-46DE-955E-8C2510CDEF98}"/>
              </a:ext>
            </a:extLst>
          </p:cNvPr>
          <p:cNvPicPr>
            <a:picLocks noChangeAspect="1"/>
          </p:cNvPicPr>
          <p:nvPr/>
        </p:nvPicPr>
        <p:blipFill>
          <a:blip r:embed="rId2"/>
          <a:stretch>
            <a:fillRect/>
          </a:stretch>
        </p:blipFill>
        <p:spPr>
          <a:xfrm>
            <a:off x="1509713" y="3295650"/>
            <a:ext cx="9505789" cy="3067618"/>
          </a:xfrm>
          <a:prstGeom prst="rect">
            <a:avLst/>
          </a:prstGeom>
        </p:spPr>
      </p:pic>
    </p:spTree>
    <p:extLst>
      <p:ext uri="{BB962C8B-B14F-4D97-AF65-F5344CB8AC3E}">
        <p14:creationId xmlns:p14="http://schemas.microsoft.com/office/powerpoint/2010/main" val="1586537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Cnn architectures</vt:lpstr>
      <vt:lpstr>LeNet-5</vt:lpstr>
      <vt:lpstr>LeNet-5 Output layer</vt:lpstr>
      <vt:lpstr>LENET-5</vt:lpstr>
      <vt:lpstr>ImageNet</vt:lpstr>
      <vt:lpstr>Alexnet</vt:lpstr>
      <vt:lpstr>Local Response Normalization</vt:lpstr>
      <vt:lpstr>Alexnet</vt:lpstr>
      <vt:lpstr>ALEXNET Pipelines</vt:lpstr>
      <vt:lpstr>googlenet/Inception</vt:lpstr>
      <vt:lpstr>Inception Module</vt:lpstr>
      <vt:lpstr>Inception Module</vt:lpstr>
      <vt:lpstr>1x1 convolution layer explained</vt:lpstr>
      <vt:lpstr>googlenet</vt:lpstr>
      <vt:lpstr>Resnet</vt:lpstr>
      <vt:lpstr>Skip connections and residual learning</vt:lpstr>
      <vt:lpstr>Residual units</vt:lpstr>
      <vt:lpstr>Residual units</vt:lpstr>
      <vt:lpstr>PowerPoint Presentation</vt:lpstr>
      <vt:lpstr>Resnet description</vt:lpstr>
      <vt:lpstr>Resnet and beyond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13</cp:revision>
  <dcterms:created xsi:type="dcterms:W3CDTF">2014-08-26T23:43:54Z</dcterms:created>
  <dcterms:modified xsi:type="dcterms:W3CDTF">2018-03-28T21:15:14Z</dcterms:modified>
</cp:coreProperties>
</file>