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5" r:id="rId6"/>
    <p:sldId id="264" r:id="rId7"/>
    <p:sldId id="273" r:id="rId8"/>
    <p:sldId id="263" r:id="rId9"/>
    <p:sldId id="260" r:id="rId10"/>
    <p:sldId id="259" r:id="rId11"/>
    <p:sldId id="275" r:id="rId12"/>
    <p:sldId id="258" r:id="rId13"/>
    <p:sldId id="274" r:id="rId14"/>
    <p:sldId id="290" r:id="rId15"/>
    <p:sldId id="291" r:id="rId16"/>
    <p:sldId id="292" r:id="rId17"/>
    <p:sldId id="272" r:id="rId18"/>
    <p:sldId id="271" r:id="rId19"/>
    <p:sldId id="287" r:id="rId20"/>
    <p:sldId id="269" r:id="rId21"/>
    <p:sldId id="288" r:id="rId22"/>
    <p:sldId id="276" r:id="rId23"/>
    <p:sldId id="289" r:id="rId24"/>
    <p:sldId id="266" r:id="rId25"/>
    <p:sldId id="268" r:id="rId26"/>
    <p:sldId id="267" r:id="rId27"/>
    <p:sldId id="293" r:id="rId28"/>
    <p:sldId id="286" r:id="rId29"/>
    <p:sldId id="284" r:id="rId30"/>
    <p:sldId id="295" r:id="rId31"/>
    <p:sldId id="296" r:id="rId32"/>
    <p:sldId id="285" r:id="rId33"/>
    <p:sldId id="278" r:id="rId34"/>
    <p:sldId id="277" r:id="rId35"/>
    <p:sldId id="294" r:id="rId36"/>
    <p:sldId id="297" r:id="rId37"/>
    <p:sldId id="298" r:id="rId38"/>
    <p:sldId id="299" r:id="rId39"/>
    <p:sldId id="300" r:id="rId40"/>
    <p:sldId id="303" r:id="rId41"/>
    <p:sldId id="305" r:id="rId42"/>
    <p:sldId id="304" r:id="rId43"/>
    <p:sldId id="306" r:id="rId44"/>
    <p:sldId id="301" r:id="rId45"/>
    <p:sldId id="302" r:id="rId46"/>
    <p:sldId id="28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rxiv.org/pdf/1508.02774.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Recurrent Neural Networks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Introduction to memory cells</a:t>
            </a:r>
          </a:p>
        </p:txBody>
      </p:sp>
      <p:sp>
        <p:nvSpPr>
          <p:cNvPr id="4" name="TextBox 3">
            <a:extLst>
              <a:ext uri="{FF2B5EF4-FFF2-40B4-BE49-F238E27FC236}">
                <a16:creationId xmlns:a16="http://schemas.microsoft.com/office/drawing/2014/main" id="{8397D3DE-366A-4565-823E-4CA2A91F53D9}"/>
              </a:ext>
            </a:extLst>
          </p:cNvPr>
          <p:cNvSpPr txBox="1"/>
          <p:nvPr/>
        </p:nvSpPr>
        <p:spPr>
          <a:xfrm>
            <a:off x="9095115" y="579551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F701-82A0-4BC9-8C54-B8224282D0B7}"/>
              </a:ext>
            </a:extLst>
          </p:cNvPr>
          <p:cNvSpPr>
            <a:spLocks noGrp="1"/>
          </p:cNvSpPr>
          <p:nvPr>
            <p:ph type="title"/>
          </p:nvPr>
        </p:nvSpPr>
        <p:spPr>
          <a:xfrm>
            <a:off x="784226" y="416112"/>
            <a:ext cx="9905998" cy="1478570"/>
          </a:xfrm>
        </p:spPr>
        <p:txBody>
          <a:bodyPr/>
          <a:lstStyle/>
          <a:p>
            <a:r>
              <a:rPr lang="en-US" dirty="0"/>
              <a:t>Single recurrent neuron</a:t>
            </a:r>
          </a:p>
        </p:txBody>
      </p:sp>
      <p:sp>
        <p:nvSpPr>
          <p:cNvPr id="3" name="Content Placeholder 2">
            <a:extLst>
              <a:ext uri="{FF2B5EF4-FFF2-40B4-BE49-F238E27FC236}">
                <a16:creationId xmlns:a16="http://schemas.microsoft.com/office/drawing/2014/main" id="{28EF452C-AE57-4649-A8E6-641B6DD2F448}"/>
              </a:ext>
            </a:extLst>
          </p:cNvPr>
          <p:cNvSpPr>
            <a:spLocks noGrp="1"/>
          </p:cNvSpPr>
          <p:nvPr>
            <p:ph idx="1"/>
          </p:nvPr>
        </p:nvSpPr>
        <p:spPr>
          <a:xfrm>
            <a:off x="1141412" y="2249487"/>
            <a:ext cx="5845968" cy="3541714"/>
          </a:xfrm>
        </p:spPr>
        <p:txBody>
          <a:bodyPr vert="horz" lIns="91440" tIns="45720" rIns="91440" bIns="45720" rtlCol="0" anchor="t">
            <a:normAutofit/>
          </a:bodyPr>
          <a:lstStyle/>
          <a:p>
            <a:r>
              <a:rPr lang="en-US" dirty="0"/>
              <a:t>The simplest RNN contains a single neuron.</a:t>
            </a:r>
          </a:p>
          <a:p>
            <a:r>
              <a:rPr lang="en-US" dirty="0"/>
              <a:t>The neuron receives input(s).</a:t>
            </a:r>
          </a:p>
          <a:p>
            <a:r>
              <a:rPr lang="en-US" dirty="0"/>
              <a:t>The neuron produces an output.</a:t>
            </a:r>
          </a:p>
          <a:p>
            <a:r>
              <a:rPr lang="en-US" dirty="0"/>
              <a:t>The output is sent back to 'itself'.</a:t>
            </a:r>
          </a:p>
        </p:txBody>
      </p:sp>
      <p:sp>
        <p:nvSpPr>
          <p:cNvPr id="4" name="Oval 3">
            <a:extLst>
              <a:ext uri="{FF2B5EF4-FFF2-40B4-BE49-F238E27FC236}">
                <a16:creationId xmlns:a16="http://schemas.microsoft.com/office/drawing/2014/main" id="{AD87A1E1-6675-4D43-93DC-C4FF29E8D5C0}"/>
              </a:ext>
            </a:extLst>
          </p:cNvPr>
          <p:cNvSpPr/>
          <p:nvPr/>
        </p:nvSpPr>
        <p:spPr>
          <a:xfrm>
            <a:off x="8341516" y="2947986"/>
            <a:ext cx="1283494" cy="1283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347793E-8D16-4B49-97DA-A1F7D56696B8}"/>
              </a:ext>
            </a:extLst>
          </p:cNvPr>
          <p:cNvCxnSpPr/>
          <p:nvPr/>
        </p:nvCxnSpPr>
        <p:spPr>
          <a:xfrm>
            <a:off x="8341517" y="3590924"/>
            <a:ext cx="1247775" cy="2143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9515845-2DDE-4F63-9614-9F206ADDBCB4}"/>
              </a:ext>
            </a:extLst>
          </p:cNvPr>
          <p:cNvCxnSpPr>
            <a:cxnSpLocks/>
          </p:cNvCxnSpPr>
          <p:nvPr/>
        </p:nvCxnSpPr>
        <p:spPr>
          <a:xfrm>
            <a:off x="8698705" y="3459955"/>
            <a:ext cx="402431" cy="35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D00004F-E322-43B9-BF24-70E8C33DED29}"/>
              </a:ext>
            </a:extLst>
          </p:cNvPr>
          <p:cNvCxnSpPr>
            <a:cxnSpLocks/>
          </p:cNvCxnSpPr>
          <p:nvPr/>
        </p:nvCxnSpPr>
        <p:spPr>
          <a:xfrm flipV="1">
            <a:off x="9073752" y="3243263"/>
            <a:ext cx="271463" cy="216692"/>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5688E16-5636-40FC-849F-4A9B519B0650}"/>
              </a:ext>
            </a:extLst>
          </p:cNvPr>
          <p:cNvSpPr txBox="1"/>
          <p:nvPr/>
        </p:nvSpPr>
        <p:spPr>
          <a:xfrm>
            <a:off x="8748715" y="3605211"/>
            <a:ext cx="47506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0000"/>
                </a:solidFill>
              </a:rPr>
              <a:t>Σ</a:t>
            </a:r>
          </a:p>
        </p:txBody>
      </p:sp>
      <p:cxnSp>
        <p:nvCxnSpPr>
          <p:cNvPr id="12" name="Straight Arrow Connector 11">
            <a:extLst>
              <a:ext uri="{FF2B5EF4-FFF2-40B4-BE49-F238E27FC236}">
                <a16:creationId xmlns:a16="http://schemas.microsoft.com/office/drawing/2014/main" id="{59290912-B664-476A-9748-7739EE19FDA5}"/>
              </a:ext>
            </a:extLst>
          </p:cNvPr>
          <p:cNvCxnSpPr>
            <a:cxnSpLocks/>
          </p:cNvCxnSpPr>
          <p:nvPr/>
        </p:nvCxnSpPr>
        <p:spPr>
          <a:xfrm flipV="1">
            <a:off x="9228534" y="2600324"/>
            <a:ext cx="586978" cy="419097"/>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2F55006-4B3C-42A7-A008-B83DBDFEB764}"/>
              </a:ext>
            </a:extLst>
          </p:cNvPr>
          <p:cNvCxnSpPr>
            <a:cxnSpLocks/>
          </p:cNvCxnSpPr>
          <p:nvPr/>
        </p:nvCxnSpPr>
        <p:spPr>
          <a:xfrm flipV="1">
            <a:off x="9805986" y="2624136"/>
            <a:ext cx="3573" cy="169901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ECCE322-2004-46E5-8134-2F54422490DF}"/>
              </a:ext>
            </a:extLst>
          </p:cNvPr>
          <p:cNvCxnSpPr>
            <a:cxnSpLocks/>
          </p:cNvCxnSpPr>
          <p:nvPr/>
        </p:nvCxnSpPr>
        <p:spPr>
          <a:xfrm>
            <a:off x="9383312" y="4120748"/>
            <a:ext cx="414339" cy="200027"/>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0084B2-0BC2-4578-BCDA-80069A612290}"/>
              </a:ext>
            </a:extLst>
          </p:cNvPr>
          <p:cNvCxnSpPr>
            <a:cxnSpLocks/>
          </p:cNvCxnSpPr>
          <p:nvPr/>
        </p:nvCxnSpPr>
        <p:spPr>
          <a:xfrm flipH="1">
            <a:off x="8958261" y="2090733"/>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B6D4B72-B9B3-4E0E-B312-4B619D15C680}"/>
              </a:ext>
            </a:extLst>
          </p:cNvPr>
          <p:cNvCxnSpPr>
            <a:cxnSpLocks/>
          </p:cNvCxnSpPr>
          <p:nvPr/>
        </p:nvCxnSpPr>
        <p:spPr>
          <a:xfrm flipH="1">
            <a:off x="8964215" y="4239811"/>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18D5DDB-2A52-47D4-B537-D093672EA3B3}"/>
              </a:ext>
            </a:extLst>
          </p:cNvPr>
          <p:cNvSpPr txBox="1"/>
          <p:nvPr/>
        </p:nvSpPr>
        <p:spPr>
          <a:xfrm>
            <a:off x="8724897" y="5045870"/>
            <a:ext cx="49291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a:t>
            </a:r>
          </a:p>
        </p:txBody>
      </p:sp>
      <p:sp>
        <p:nvSpPr>
          <p:cNvPr id="18" name="TextBox 17">
            <a:extLst>
              <a:ext uri="{FF2B5EF4-FFF2-40B4-BE49-F238E27FC236}">
                <a16:creationId xmlns:a16="http://schemas.microsoft.com/office/drawing/2014/main" id="{39F97C9F-2D53-4805-84C9-E2A983A9103C}"/>
              </a:ext>
            </a:extLst>
          </p:cNvPr>
          <p:cNvSpPr txBox="1"/>
          <p:nvPr/>
        </p:nvSpPr>
        <p:spPr>
          <a:xfrm>
            <a:off x="8736805" y="1724026"/>
            <a:ext cx="49291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Y</a:t>
            </a:r>
          </a:p>
        </p:txBody>
      </p:sp>
    </p:spTree>
    <p:extLst>
      <p:ext uri="{BB962C8B-B14F-4D97-AF65-F5344CB8AC3E}">
        <p14:creationId xmlns:p14="http://schemas.microsoft.com/office/powerpoint/2010/main" val="70519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3B34-CD72-486E-9125-F4A5125C1995}"/>
              </a:ext>
            </a:extLst>
          </p:cNvPr>
          <p:cNvSpPr>
            <a:spLocks noGrp="1"/>
          </p:cNvSpPr>
          <p:nvPr>
            <p:ph type="title"/>
          </p:nvPr>
        </p:nvSpPr>
        <p:spPr/>
        <p:txBody>
          <a:bodyPr/>
          <a:lstStyle/>
          <a:p>
            <a:r>
              <a:rPr lang="en-US" dirty="0"/>
              <a:t>Unrolling the network through time</a:t>
            </a:r>
          </a:p>
        </p:txBody>
      </p:sp>
      <p:sp>
        <p:nvSpPr>
          <p:cNvPr id="3" name="Content Placeholder 2">
            <a:extLst>
              <a:ext uri="{FF2B5EF4-FFF2-40B4-BE49-F238E27FC236}">
                <a16:creationId xmlns:a16="http://schemas.microsoft.com/office/drawing/2014/main" id="{D92BBCEB-6E68-47BB-9DC6-11A4C2369B0F}"/>
              </a:ext>
            </a:extLst>
          </p:cNvPr>
          <p:cNvSpPr>
            <a:spLocks noGrp="1"/>
          </p:cNvSpPr>
          <p:nvPr>
            <p:ph idx="1"/>
          </p:nvPr>
        </p:nvSpPr>
        <p:spPr>
          <a:xfrm>
            <a:off x="1141412" y="2249487"/>
            <a:ext cx="3536156" cy="3541714"/>
          </a:xfrm>
        </p:spPr>
        <p:txBody>
          <a:bodyPr vert="horz" lIns="91440" tIns="45720" rIns="91440" bIns="45720" rtlCol="0" anchor="t">
            <a:normAutofit lnSpcReduction="10000"/>
          </a:bodyPr>
          <a:lstStyle/>
          <a:p>
            <a:r>
              <a:rPr lang="en-US" dirty="0"/>
              <a:t>A recurrent neuron receives inputs from time 't' as well as its own output from the previous step 't-1'</a:t>
            </a:r>
          </a:p>
          <a:p>
            <a:r>
              <a:rPr lang="en-US" dirty="0"/>
              <a:t>This example shows the network unrolled into a 3 layer neural network.</a:t>
            </a:r>
          </a:p>
        </p:txBody>
      </p:sp>
      <p:sp>
        <p:nvSpPr>
          <p:cNvPr id="5" name="Oval 4">
            <a:extLst>
              <a:ext uri="{FF2B5EF4-FFF2-40B4-BE49-F238E27FC236}">
                <a16:creationId xmlns:a16="http://schemas.microsoft.com/office/drawing/2014/main" id="{40D8EB4C-B290-4C28-A27A-EDDFFB2FCB97}"/>
              </a:ext>
            </a:extLst>
          </p:cNvPr>
          <p:cNvSpPr/>
          <p:nvPr/>
        </p:nvSpPr>
        <p:spPr>
          <a:xfrm>
            <a:off x="5531643" y="3198016"/>
            <a:ext cx="1283494" cy="1283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861A189-6EEA-484B-AA92-6778318BEFDB}"/>
              </a:ext>
            </a:extLst>
          </p:cNvPr>
          <p:cNvCxnSpPr/>
          <p:nvPr/>
        </p:nvCxnSpPr>
        <p:spPr>
          <a:xfrm>
            <a:off x="5531643" y="3840956"/>
            <a:ext cx="1247775" cy="2143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99B984B-A256-4DFD-9E9C-63C1560FACC6}"/>
              </a:ext>
            </a:extLst>
          </p:cNvPr>
          <p:cNvCxnSpPr>
            <a:cxnSpLocks/>
          </p:cNvCxnSpPr>
          <p:nvPr/>
        </p:nvCxnSpPr>
        <p:spPr>
          <a:xfrm>
            <a:off x="5888831" y="3709986"/>
            <a:ext cx="402431" cy="35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C20A934-34B8-4DA7-8E5A-9F992A182DFE}"/>
              </a:ext>
            </a:extLst>
          </p:cNvPr>
          <p:cNvCxnSpPr>
            <a:cxnSpLocks/>
          </p:cNvCxnSpPr>
          <p:nvPr/>
        </p:nvCxnSpPr>
        <p:spPr>
          <a:xfrm flipV="1">
            <a:off x="6263876" y="3493293"/>
            <a:ext cx="271463" cy="216692"/>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6072B02-832E-4DD0-B8BF-E2093A29D276}"/>
              </a:ext>
            </a:extLst>
          </p:cNvPr>
          <p:cNvSpPr txBox="1"/>
          <p:nvPr/>
        </p:nvSpPr>
        <p:spPr>
          <a:xfrm>
            <a:off x="5938839" y="3855241"/>
            <a:ext cx="47506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0000"/>
                </a:solidFill>
              </a:rPr>
              <a:t>Σ</a:t>
            </a:r>
          </a:p>
        </p:txBody>
      </p:sp>
      <p:cxnSp>
        <p:nvCxnSpPr>
          <p:cNvPr id="15" name="Straight Arrow Connector 14">
            <a:extLst>
              <a:ext uri="{FF2B5EF4-FFF2-40B4-BE49-F238E27FC236}">
                <a16:creationId xmlns:a16="http://schemas.microsoft.com/office/drawing/2014/main" id="{FD31E6D4-D030-492E-A4BE-1C179DE25418}"/>
              </a:ext>
            </a:extLst>
          </p:cNvPr>
          <p:cNvCxnSpPr>
            <a:cxnSpLocks/>
          </p:cNvCxnSpPr>
          <p:nvPr/>
        </p:nvCxnSpPr>
        <p:spPr>
          <a:xfrm flipV="1">
            <a:off x="6418657" y="2850355"/>
            <a:ext cx="586978" cy="419097"/>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42C233E-E760-45F0-BC77-DBE6D4E4551F}"/>
              </a:ext>
            </a:extLst>
          </p:cNvPr>
          <p:cNvCxnSpPr>
            <a:cxnSpLocks/>
          </p:cNvCxnSpPr>
          <p:nvPr/>
        </p:nvCxnSpPr>
        <p:spPr>
          <a:xfrm flipV="1">
            <a:off x="6996109" y="2874167"/>
            <a:ext cx="3573" cy="169901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027684-1DE1-4726-8300-D29369054DC1}"/>
              </a:ext>
            </a:extLst>
          </p:cNvPr>
          <p:cNvCxnSpPr>
            <a:cxnSpLocks/>
          </p:cNvCxnSpPr>
          <p:nvPr/>
        </p:nvCxnSpPr>
        <p:spPr>
          <a:xfrm flipH="1">
            <a:off x="6987776" y="4239811"/>
            <a:ext cx="466722" cy="330995"/>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BB208FE-B5F4-4FD4-BF7B-A06FBDB1A895}"/>
              </a:ext>
            </a:extLst>
          </p:cNvPr>
          <p:cNvCxnSpPr>
            <a:cxnSpLocks/>
          </p:cNvCxnSpPr>
          <p:nvPr/>
        </p:nvCxnSpPr>
        <p:spPr>
          <a:xfrm flipH="1">
            <a:off x="6148388" y="2340764"/>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2E48E30-0666-4C73-990A-A84C4C6AC908}"/>
              </a:ext>
            </a:extLst>
          </p:cNvPr>
          <p:cNvCxnSpPr>
            <a:cxnSpLocks/>
          </p:cNvCxnSpPr>
          <p:nvPr/>
        </p:nvCxnSpPr>
        <p:spPr>
          <a:xfrm flipH="1">
            <a:off x="6154340" y="4489841"/>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E4A4D29-D0CC-462A-A10E-7625D720E02D}"/>
              </a:ext>
            </a:extLst>
          </p:cNvPr>
          <p:cNvSpPr txBox="1"/>
          <p:nvPr/>
        </p:nvSpPr>
        <p:spPr>
          <a:xfrm>
            <a:off x="5926930" y="5295901"/>
            <a:ext cx="69532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a:t>
            </a:r>
          </a:p>
          <a:p>
            <a:pPr algn="ctr"/>
            <a:r>
              <a:rPr lang="en-US" dirty="0"/>
              <a:t>(t-2)</a:t>
            </a:r>
          </a:p>
        </p:txBody>
      </p:sp>
      <p:sp>
        <p:nvSpPr>
          <p:cNvPr id="27" name="TextBox 26">
            <a:extLst>
              <a:ext uri="{FF2B5EF4-FFF2-40B4-BE49-F238E27FC236}">
                <a16:creationId xmlns:a16="http://schemas.microsoft.com/office/drawing/2014/main" id="{CAAE0F06-330C-4178-A514-12103E05D160}"/>
              </a:ext>
            </a:extLst>
          </p:cNvPr>
          <p:cNvSpPr txBox="1"/>
          <p:nvPr/>
        </p:nvSpPr>
        <p:spPr>
          <a:xfrm>
            <a:off x="5938836" y="1783556"/>
            <a:ext cx="6477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Y</a:t>
            </a:r>
          </a:p>
          <a:p>
            <a:pPr algn="ctr"/>
            <a:r>
              <a:rPr lang="en-US" dirty="0"/>
              <a:t>(t-2)</a:t>
            </a:r>
          </a:p>
        </p:txBody>
      </p:sp>
      <p:sp>
        <p:nvSpPr>
          <p:cNvPr id="28" name="Oval 27">
            <a:extLst>
              <a:ext uri="{FF2B5EF4-FFF2-40B4-BE49-F238E27FC236}">
                <a16:creationId xmlns:a16="http://schemas.microsoft.com/office/drawing/2014/main" id="{7B74AA3A-E045-4D9D-BC5A-BD31D93124F4}"/>
              </a:ext>
            </a:extLst>
          </p:cNvPr>
          <p:cNvSpPr/>
          <p:nvPr/>
        </p:nvSpPr>
        <p:spPr>
          <a:xfrm>
            <a:off x="7341394" y="3233735"/>
            <a:ext cx="1283494" cy="1283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5AB293A-38AC-4134-9ACC-D86C51816BE5}"/>
              </a:ext>
            </a:extLst>
          </p:cNvPr>
          <p:cNvCxnSpPr>
            <a:cxnSpLocks/>
          </p:cNvCxnSpPr>
          <p:nvPr/>
        </p:nvCxnSpPr>
        <p:spPr>
          <a:xfrm>
            <a:off x="7341394" y="3876674"/>
            <a:ext cx="1247775" cy="2143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F365B77-B2E7-42B3-B531-F0B89E08ABC2}"/>
              </a:ext>
            </a:extLst>
          </p:cNvPr>
          <p:cNvCxnSpPr>
            <a:cxnSpLocks/>
          </p:cNvCxnSpPr>
          <p:nvPr/>
        </p:nvCxnSpPr>
        <p:spPr>
          <a:xfrm>
            <a:off x="7698582" y="3745705"/>
            <a:ext cx="402431" cy="35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1BB3FBD-6E72-44E0-9C9F-A9A0E77D1C73}"/>
              </a:ext>
            </a:extLst>
          </p:cNvPr>
          <p:cNvCxnSpPr>
            <a:cxnSpLocks/>
          </p:cNvCxnSpPr>
          <p:nvPr/>
        </p:nvCxnSpPr>
        <p:spPr>
          <a:xfrm flipV="1">
            <a:off x="8073628" y="3529012"/>
            <a:ext cx="271463" cy="216692"/>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594491F4-70F2-4EAF-814D-1E4878EFD65D}"/>
              </a:ext>
            </a:extLst>
          </p:cNvPr>
          <p:cNvSpPr txBox="1"/>
          <p:nvPr/>
        </p:nvSpPr>
        <p:spPr>
          <a:xfrm>
            <a:off x="7748591" y="3890959"/>
            <a:ext cx="47506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0000"/>
                </a:solidFill>
              </a:rPr>
              <a:t>Σ</a:t>
            </a:r>
          </a:p>
        </p:txBody>
      </p:sp>
      <p:cxnSp>
        <p:nvCxnSpPr>
          <p:cNvPr id="33" name="Straight Arrow Connector 32">
            <a:extLst>
              <a:ext uri="{FF2B5EF4-FFF2-40B4-BE49-F238E27FC236}">
                <a16:creationId xmlns:a16="http://schemas.microsoft.com/office/drawing/2014/main" id="{57D5F85F-34CF-4C65-913E-E26C541D1524}"/>
              </a:ext>
            </a:extLst>
          </p:cNvPr>
          <p:cNvCxnSpPr>
            <a:cxnSpLocks/>
          </p:cNvCxnSpPr>
          <p:nvPr/>
        </p:nvCxnSpPr>
        <p:spPr>
          <a:xfrm flipV="1">
            <a:off x="8228408" y="2886074"/>
            <a:ext cx="586978" cy="419097"/>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91DFC61-AC97-483F-A0E2-3028B0F2A581}"/>
              </a:ext>
            </a:extLst>
          </p:cNvPr>
          <p:cNvCxnSpPr>
            <a:cxnSpLocks/>
          </p:cNvCxnSpPr>
          <p:nvPr/>
        </p:nvCxnSpPr>
        <p:spPr>
          <a:xfrm flipV="1">
            <a:off x="8805861" y="2909885"/>
            <a:ext cx="3573" cy="169901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2EEA018-DDB8-44D6-A04F-7A5E5F95F208}"/>
              </a:ext>
            </a:extLst>
          </p:cNvPr>
          <p:cNvCxnSpPr>
            <a:cxnSpLocks/>
          </p:cNvCxnSpPr>
          <p:nvPr/>
        </p:nvCxnSpPr>
        <p:spPr>
          <a:xfrm flipH="1">
            <a:off x="8797526" y="4275529"/>
            <a:ext cx="466722" cy="330995"/>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D89B368-6B09-4EC9-92F8-055F4503CA3B}"/>
              </a:ext>
            </a:extLst>
          </p:cNvPr>
          <p:cNvCxnSpPr>
            <a:cxnSpLocks/>
          </p:cNvCxnSpPr>
          <p:nvPr/>
        </p:nvCxnSpPr>
        <p:spPr>
          <a:xfrm flipH="1">
            <a:off x="7958139" y="2376482"/>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B406C7C-E1E7-478B-8846-35B85F750D63}"/>
              </a:ext>
            </a:extLst>
          </p:cNvPr>
          <p:cNvCxnSpPr>
            <a:cxnSpLocks/>
          </p:cNvCxnSpPr>
          <p:nvPr/>
        </p:nvCxnSpPr>
        <p:spPr>
          <a:xfrm flipH="1">
            <a:off x="7964092" y="4525560"/>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D3D86D46-3CB3-45D4-BB12-A6156558A1A8}"/>
              </a:ext>
            </a:extLst>
          </p:cNvPr>
          <p:cNvSpPr txBox="1"/>
          <p:nvPr/>
        </p:nvSpPr>
        <p:spPr>
          <a:xfrm>
            <a:off x="7736681" y="5355434"/>
            <a:ext cx="65960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a:t>
            </a:r>
          </a:p>
          <a:p>
            <a:pPr algn="ctr"/>
            <a:r>
              <a:rPr lang="en-US" dirty="0"/>
              <a:t>(t-1)</a:t>
            </a:r>
          </a:p>
        </p:txBody>
      </p:sp>
      <p:sp>
        <p:nvSpPr>
          <p:cNvPr id="39" name="TextBox 38">
            <a:extLst>
              <a:ext uri="{FF2B5EF4-FFF2-40B4-BE49-F238E27FC236}">
                <a16:creationId xmlns:a16="http://schemas.microsoft.com/office/drawing/2014/main" id="{C63F68F2-E6CC-44CE-B73C-166634DEFEBF}"/>
              </a:ext>
            </a:extLst>
          </p:cNvPr>
          <p:cNvSpPr txBox="1"/>
          <p:nvPr/>
        </p:nvSpPr>
        <p:spPr>
          <a:xfrm>
            <a:off x="7748585" y="1819275"/>
            <a:ext cx="63579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Y</a:t>
            </a:r>
          </a:p>
          <a:p>
            <a:pPr algn="ctr"/>
            <a:r>
              <a:rPr lang="en-US" dirty="0"/>
              <a:t>(t-1)</a:t>
            </a:r>
          </a:p>
        </p:txBody>
      </p:sp>
      <p:sp>
        <p:nvSpPr>
          <p:cNvPr id="40" name="Oval 39">
            <a:extLst>
              <a:ext uri="{FF2B5EF4-FFF2-40B4-BE49-F238E27FC236}">
                <a16:creationId xmlns:a16="http://schemas.microsoft.com/office/drawing/2014/main" id="{B132F9EF-1A62-4982-9B27-2A9E5F6022F3}"/>
              </a:ext>
            </a:extLst>
          </p:cNvPr>
          <p:cNvSpPr/>
          <p:nvPr/>
        </p:nvSpPr>
        <p:spPr>
          <a:xfrm>
            <a:off x="9174957" y="3281359"/>
            <a:ext cx="1283494" cy="1283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57F5456-D894-49A9-9699-E118F625963D}"/>
              </a:ext>
            </a:extLst>
          </p:cNvPr>
          <p:cNvCxnSpPr>
            <a:cxnSpLocks/>
          </p:cNvCxnSpPr>
          <p:nvPr/>
        </p:nvCxnSpPr>
        <p:spPr>
          <a:xfrm>
            <a:off x="9174957" y="3924298"/>
            <a:ext cx="1247775" cy="2143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370D39C-797C-49C8-A2D3-0470FCAC004C}"/>
              </a:ext>
            </a:extLst>
          </p:cNvPr>
          <p:cNvCxnSpPr>
            <a:cxnSpLocks/>
          </p:cNvCxnSpPr>
          <p:nvPr/>
        </p:nvCxnSpPr>
        <p:spPr>
          <a:xfrm>
            <a:off x="9532144" y="3793330"/>
            <a:ext cx="402431" cy="35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1EF632B-C065-4085-9EBE-0C3C7069BC21}"/>
              </a:ext>
            </a:extLst>
          </p:cNvPr>
          <p:cNvCxnSpPr>
            <a:cxnSpLocks/>
          </p:cNvCxnSpPr>
          <p:nvPr/>
        </p:nvCxnSpPr>
        <p:spPr>
          <a:xfrm flipV="1">
            <a:off x="9907189" y="3576636"/>
            <a:ext cx="271463" cy="216692"/>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72E2FF8C-75C3-4463-B7EA-236FE985FCB9}"/>
              </a:ext>
            </a:extLst>
          </p:cNvPr>
          <p:cNvSpPr txBox="1"/>
          <p:nvPr/>
        </p:nvSpPr>
        <p:spPr>
          <a:xfrm>
            <a:off x="9582152" y="3938583"/>
            <a:ext cx="47506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0000"/>
                </a:solidFill>
              </a:rPr>
              <a:t>Σ</a:t>
            </a:r>
          </a:p>
        </p:txBody>
      </p:sp>
      <p:cxnSp>
        <p:nvCxnSpPr>
          <p:cNvPr id="45" name="Straight Arrow Connector 44">
            <a:extLst>
              <a:ext uri="{FF2B5EF4-FFF2-40B4-BE49-F238E27FC236}">
                <a16:creationId xmlns:a16="http://schemas.microsoft.com/office/drawing/2014/main" id="{F3F300E8-551F-44B6-95A5-F46865C4CD5A}"/>
              </a:ext>
            </a:extLst>
          </p:cNvPr>
          <p:cNvCxnSpPr>
            <a:cxnSpLocks/>
          </p:cNvCxnSpPr>
          <p:nvPr/>
        </p:nvCxnSpPr>
        <p:spPr>
          <a:xfrm flipV="1">
            <a:off x="10061970" y="2933698"/>
            <a:ext cx="586978" cy="419097"/>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AF44C28-5881-41DF-A602-31D4E5EB477E}"/>
              </a:ext>
            </a:extLst>
          </p:cNvPr>
          <p:cNvCxnSpPr>
            <a:cxnSpLocks/>
          </p:cNvCxnSpPr>
          <p:nvPr/>
        </p:nvCxnSpPr>
        <p:spPr>
          <a:xfrm flipV="1">
            <a:off x="10639423" y="2957509"/>
            <a:ext cx="3573" cy="169901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B8BBF079-5160-418A-A866-75424FCCCBB8}"/>
              </a:ext>
            </a:extLst>
          </p:cNvPr>
          <p:cNvCxnSpPr>
            <a:cxnSpLocks/>
          </p:cNvCxnSpPr>
          <p:nvPr/>
        </p:nvCxnSpPr>
        <p:spPr>
          <a:xfrm flipH="1">
            <a:off x="10631088" y="4323153"/>
            <a:ext cx="466722" cy="330995"/>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4D9A84F-2BD4-494B-A8CE-8DA5D1BB8B99}"/>
              </a:ext>
            </a:extLst>
          </p:cNvPr>
          <p:cNvCxnSpPr>
            <a:cxnSpLocks/>
          </p:cNvCxnSpPr>
          <p:nvPr/>
        </p:nvCxnSpPr>
        <p:spPr>
          <a:xfrm flipH="1">
            <a:off x="9791701" y="2424106"/>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5F96F2F-A600-425C-B9F6-344472C08E30}"/>
              </a:ext>
            </a:extLst>
          </p:cNvPr>
          <p:cNvCxnSpPr>
            <a:cxnSpLocks/>
          </p:cNvCxnSpPr>
          <p:nvPr/>
        </p:nvCxnSpPr>
        <p:spPr>
          <a:xfrm flipH="1">
            <a:off x="9797653" y="4573184"/>
            <a:ext cx="8332" cy="854871"/>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B03A7A1-FAA3-4E04-A387-DA2F8A9C2230}"/>
              </a:ext>
            </a:extLst>
          </p:cNvPr>
          <p:cNvSpPr txBox="1"/>
          <p:nvPr/>
        </p:nvSpPr>
        <p:spPr>
          <a:xfrm>
            <a:off x="9558337" y="5379248"/>
            <a:ext cx="49291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 (t)</a:t>
            </a:r>
          </a:p>
        </p:txBody>
      </p:sp>
      <p:sp>
        <p:nvSpPr>
          <p:cNvPr id="51" name="TextBox 50">
            <a:extLst>
              <a:ext uri="{FF2B5EF4-FFF2-40B4-BE49-F238E27FC236}">
                <a16:creationId xmlns:a16="http://schemas.microsoft.com/office/drawing/2014/main" id="{2964B6C0-D26C-4BCB-9091-2BA425F77312}"/>
              </a:ext>
            </a:extLst>
          </p:cNvPr>
          <p:cNvSpPr txBox="1"/>
          <p:nvPr/>
        </p:nvSpPr>
        <p:spPr>
          <a:xfrm>
            <a:off x="9570243" y="1866900"/>
            <a:ext cx="49291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Y</a:t>
            </a:r>
          </a:p>
          <a:p>
            <a:pPr algn="ctr"/>
            <a:r>
              <a:rPr lang="en-US" dirty="0"/>
              <a:t>(t)</a:t>
            </a:r>
          </a:p>
        </p:txBody>
      </p:sp>
      <p:sp>
        <p:nvSpPr>
          <p:cNvPr id="52" name="Arrow: Right 51">
            <a:extLst>
              <a:ext uri="{FF2B5EF4-FFF2-40B4-BE49-F238E27FC236}">
                <a16:creationId xmlns:a16="http://schemas.microsoft.com/office/drawing/2014/main" id="{4400EC20-835F-4803-978A-F92D6FF07931}"/>
              </a:ext>
            </a:extLst>
          </p:cNvPr>
          <p:cNvSpPr/>
          <p:nvPr/>
        </p:nvSpPr>
        <p:spPr>
          <a:xfrm>
            <a:off x="5940171" y="6175153"/>
            <a:ext cx="4931282" cy="484632"/>
          </a:xfrm>
          <a:prstGeom prst="rightArrow">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Tree>
    <p:extLst>
      <p:ext uri="{BB962C8B-B14F-4D97-AF65-F5344CB8AC3E}">
        <p14:creationId xmlns:p14="http://schemas.microsoft.com/office/powerpoint/2010/main" val="36990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DD83-BA3C-4E5B-A264-B23A92AAA605}"/>
              </a:ext>
            </a:extLst>
          </p:cNvPr>
          <p:cNvSpPr>
            <a:spLocks noGrp="1"/>
          </p:cNvSpPr>
          <p:nvPr>
            <p:ph type="title"/>
          </p:nvPr>
        </p:nvSpPr>
        <p:spPr/>
        <p:txBody>
          <a:bodyPr/>
          <a:lstStyle/>
          <a:p>
            <a:r>
              <a:rPr lang="en-US" dirty="0"/>
              <a:t>RNN weights</a:t>
            </a:r>
          </a:p>
        </p:txBody>
      </p:sp>
      <p:sp>
        <p:nvSpPr>
          <p:cNvPr id="3" name="Content Placeholder 2">
            <a:extLst>
              <a:ext uri="{FF2B5EF4-FFF2-40B4-BE49-F238E27FC236}">
                <a16:creationId xmlns:a16="http://schemas.microsoft.com/office/drawing/2014/main" id="{60BB0D7E-2D6F-4C43-8B41-C2336D2F18A8}"/>
              </a:ext>
            </a:extLst>
          </p:cNvPr>
          <p:cNvSpPr>
            <a:spLocks noGrp="1"/>
          </p:cNvSpPr>
          <p:nvPr>
            <p:ph idx="1"/>
          </p:nvPr>
        </p:nvSpPr>
        <p:spPr/>
        <p:txBody>
          <a:bodyPr vert="horz" lIns="91440" tIns="45720" rIns="91440" bIns="45720" rtlCol="0" anchor="t">
            <a:normAutofit/>
          </a:bodyPr>
          <a:lstStyle/>
          <a:p>
            <a:r>
              <a:rPr lang="en-US" dirty="0"/>
              <a:t>Each recurrent neuron has two set of weights:</a:t>
            </a:r>
          </a:p>
          <a:p>
            <a:pPr lvl="1"/>
            <a:r>
              <a:rPr lang="en-US" dirty="0"/>
              <a:t>A weight for the inputs at X(t)</a:t>
            </a:r>
          </a:p>
          <a:p>
            <a:pPr lvl="1"/>
            <a:r>
              <a:rPr lang="en-US" dirty="0"/>
              <a:t>A weight for the inputs at the previous time step X(t-1)</a:t>
            </a:r>
          </a:p>
        </p:txBody>
      </p:sp>
    </p:spTree>
    <p:extLst>
      <p:ext uri="{BB962C8B-B14F-4D97-AF65-F5344CB8AC3E}">
        <p14:creationId xmlns:p14="http://schemas.microsoft.com/office/powerpoint/2010/main" val="235441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583C-BC96-4CA4-B1A8-BC44CA296F93}"/>
              </a:ext>
            </a:extLst>
          </p:cNvPr>
          <p:cNvSpPr>
            <a:spLocks noGrp="1"/>
          </p:cNvSpPr>
          <p:nvPr>
            <p:ph type="title"/>
          </p:nvPr>
        </p:nvSpPr>
        <p:spPr/>
        <p:txBody>
          <a:bodyPr/>
          <a:lstStyle/>
          <a:p>
            <a:r>
              <a:rPr lang="en-US" dirty="0" err="1"/>
              <a:t>Rnn</a:t>
            </a:r>
            <a:r>
              <a:rPr lang="en-US" dirty="0"/>
              <a:t> activation function</a:t>
            </a:r>
          </a:p>
        </p:txBody>
      </p:sp>
      <p:sp>
        <p:nvSpPr>
          <p:cNvPr id="3" name="Content Placeholder 2">
            <a:extLst>
              <a:ext uri="{FF2B5EF4-FFF2-40B4-BE49-F238E27FC236}">
                <a16:creationId xmlns:a16="http://schemas.microsoft.com/office/drawing/2014/main" id="{310FE745-DE9E-42A8-9786-E9BD7B33D48D}"/>
              </a:ext>
            </a:extLst>
          </p:cNvPr>
          <p:cNvSpPr>
            <a:spLocks noGrp="1"/>
          </p:cNvSpPr>
          <p:nvPr>
            <p:ph idx="1"/>
          </p:nvPr>
        </p:nvSpPr>
        <p:spPr/>
        <p:txBody>
          <a:bodyPr vert="horz" lIns="91440" tIns="45720" rIns="91440" bIns="45720" rtlCol="0" anchor="t">
            <a:normAutofit/>
          </a:bodyPr>
          <a:lstStyle/>
          <a:p>
            <a:r>
              <a:rPr lang="en-US" dirty="0"/>
              <a:t>Many researchers prefer to use a (tanh) hyperbolic tangent activation function (over </a:t>
            </a:r>
            <a:r>
              <a:rPr lang="en-US" dirty="0" err="1"/>
              <a:t>ReLU</a:t>
            </a:r>
            <a:r>
              <a:rPr lang="en-US" dirty="0"/>
              <a:t>) for RNNs.</a:t>
            </a:r>
          </a:p>
          <a:p>
            <a:r>
              <a:rPr lang="en-US" dirty="0"/>
              <a:t>Refer to:</a:t>
            </a:r>
          </a:p>
          <a:p>
            <a:pPr lvl="1"/>
            <a:r>
              <a:rPr lang="en-US" dirty="0"/>
              <a:t>"Dropout Improves Recurrent Neural Networks for Handwriting Recognition" </a:t>
            </a:r>
          </a:p>
          <a:p>
            <a:pPr lvl="1"/>
            <a:r>
              <a:rPr lang="en-US" dirty="0"/>
              <a:t>"A Simple Way to Initialize Recurrent Networks of Rectified Linear Units"</a:t>
            </a:r>
          </a:p>
        </p:txBody>
      </p:sp>
    </p:spTree>
    <p:extLst>
      <p:ext uri="{BB962C8B-B14F-4D97-AF65-F5344CB8AC3E}">
        <p14:creationId xmlns:p14="http://schemas.microsoft.com/office/powerpoint/2010/main" val="376905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1C6A-A90D-4E3E-9D48-ED70AC551396}"/>
              </a:ext>
            </a:extLst>
          </p:cNvPr>
          <p:cNvSpPr>
            <a:spLocks noGrp="1"/>
          </p:cNvSpPr>
          <p:nvPr>
            <p:ph type="title"/>
          </p:nvPr>
        </p:nvSpPr>
        <p:spPr/>
        <p:txBody>
          <a:bodyPr/>
          <a:lstStyle/>
          <a:p>
            <a:r>
              <a:rPr lang="en-US" dirty="0"/>
              <a:t>Unrolled showing variables</a:t>
            </a:r>
          </a:p>
        </p:txBody>
      </p:sp>
      <p:pic>
        <p:nvPicPr>
          <p:cNvPr id="4" name="Picture 4" descr="A close up of a clock&#10;&#10;Description generated with high confidence">
            <a:extLst>
              <a:ext uri="{FF2B5EF4-FFF2-40B4-BE49-F238E27FC236}">
                <a16:creationId xmlns:a16="http://schemas.microsoft.com/office/drawing/2014/main" id="{06E7B004-FD6A-4B5C-B4F2-254D889BD144}"/>
              </a:ext>
            </a:extLst>
          </p:cNvPr>
          <p:cNvPicPr>
            <a:picLocks noGrp="1" noChangeAspect="1"/>
          </p:cNvPicPr>
          <p:nvPr>
            <p:ph idx="1"/>
          </p:nvPr>
        </p:nvPicPr>
        <p:blipFill>
          <a:blip r:embed="rId2"/>
          <a:stretch>
            <a:fillRect/>
          </a:stretch>
        </p:blipFill>
        <p:spPr>
          <a:xfrm>
            <a:off x="1229922" y="2098540"/>
            <a:ext cx="9728978" cy="3915493"/>
          </a:xfrm>
          <a:prstGeom prst="rect">
            <a:avLst/>
          </a:prstGeom>
        </p:spPr>
      </p:pic>
    </p:spTree>
    <p:extLst>
      <p:ext uri="{BB962C8B-B14F-4D97-AF65-F5344CB8AC3E}">
        <p14:creationId xmlns:p14="http://schemas.microsoft.com/office/powerpoint/2010/main" val="292571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B4F5-1094-498C-A46C-4CAD52A78CCE}"/>
              </a:ext>
            </a:extLst>
          </p:cNvPr>
          <p:cNvSpPr>
            <a:spLocks noGrp="1"/>
          </p:cNvSpPr>
          <p:nvPr>
            <p:ph type="title"/>
          </p:nvPr>
        </p:nvSpPr>
        <p:spPr/>
        <p:txBody>
          <a:bodyPr/>
          <a:lstStyle/>
          <a:p>
            <a:r>
              <a:rPr lang="en-US" dirty="0"/>
              <a:t>Variables Defined</a:t>
            </a:r>
          </a:p>
        </p:txBody>
      </p:sp>
      <p:sp>
        <p:nvSpPr>
          <p:cNvPr id="3" name="Content Placeholder 2">
            <a:extLst>
              <a:ext uri="{FF2B5EF4-FFF2-40B4-BE49-F238E27FC236}">
                <a16:creationId xmlns:a16="http://schemas.microsoft.com/office/drawing/2014/main" id="{F1BB3276-0FF9-4FAE-B86A-FA9EEEE2CB3A}"/>
              </a:ext>
            </a:extLst>
          </p:cNvPr>
          <p:cNvSpPr>
            <a:spLocks noGrp="1"/>
          </p:cNvSpPr>
          <p:nvPr>
            <p:ph idx="1"/>
          </p:nvPr>
        </p:nvSpPr>
        <p:spPr/>
        <p:txBody>
          <a:bodyPr vert="horz" lIns="91440" tIns="45720" rIns="91440" bIns="45720" rtlCol="0" anchor="t">
            <a:normAutofit lnSpcReduction="10000"/>
          </a:bodyPr>
          <a:lstStyle/>
          <a:p>
            <a:r>
              <a:rPr lang="en-US" dirty="0"/>
              <a:t>X(sub)t is the input at time step t. For example, x1 could be a one-hot vector corresponding to the second word of a sentence.</a:t>
            </a:r>
          </a:p>
          <a:p>
            <a:r>
              <a:rPr lang="en-US" dirty="0"/>
              <a:t>s(sub)t is the hidden state at time step t. It’s the “memory” of the network.</a:t>
            </a:r>
          </a:p>
          <a:p>
            <a:pPr lvl="1"/>
            <a:r>
              <a:rPr lang="en-US" dirty="0"/>
              <a:t>Where s(sub)t is calculated based on the previous hidden state and the input at the current step.</a:t>
            </a:r>
          </a:p>
          <a:p>
            <a:r>
              <a:rPr lang="en-US" dirty="0"/>
              <a:t>o(sub)t is the output at step t. For example, if we wanted to predict the next word in a sentence it would be a vector of probabilities across our vocabulary.</a:t>
            </a:r>
          </a:p>
          <a:p>
            <a:endParaRPr lang="en-US" dirty="0"/>
          </a:p>
        </p:txBody>
      </p:sp>
      <p:pic>
        <p:nvPicPr>
          <p:cNvPr id="4" name="Picture 4" descr="A picture containing furniture, object&#10;&#10;Description generated with very high confidence">
            <a:extLst>
              <a:ext uri="{FF2B5EF4-FFF2-40B4-BE49-F238E27FC236}">
                <a16:creationId xmlns:a16="http://schemas.microsoft.com/office/drawing/2014/main" id="{9F0D8C36-06AA-4B65-BB40-A5766945C50A}"/>
              </a:ext>
            </a:extLst>
          </p:cNvPr>
          <p:cNvPicPr>
            <a:picLocks noChangeAspect="1"/>
          </p:cNvPicPr>
          <p:nvPr/>
        </p:nvPicPr>
        <p:blipFill>
          <a:blip r:embed="rId2"/>
          <a:stretch>
            <a:fillRect/>
          </a:stretch>
        </p:blipFill>
        <p:spPr>
          <a:xfrm>
            <a:off x="3335189" y="4019011"/>
            <a:ext cx="4127020" cy="473374"/>
          </a:xfrm>
          <a:prstGeom prst="rect">
            <a:avLst/>
          </a:prstGeom>
        </p:spPr>
      </p:pic>
      <p:pic>
        <p:nvPicPr>
          <p:cNvPr id="6" name="Picture 6" descr="A picture containing furniture&#10;&#10;Description generated with high confidence">
            <a:extLst>
              <a:ext uri="{FF2B5EF4-FFF2-40B4-BE49-F238E27FC236}">
                <a16:creationId xmlns:a16="http://schemas.microsoft.com/office/drawing/2014/main" id="{DAD385FA-C1B6-49AE-BCC0-4732F012E737}"/>
              </a:ext>
            </a:extLst>
          </p:cNvPr>
          <p:cNvPicPr>
            <a:picLocks noChangeAspect="1"/>
          </p:cNvPicPr>
          <p:nvPr/>
        </p:nvPicPr>
        <p:blipFill>
          <a:blip r:embed="rId3"/>
          <a:stretch>
            <a:fillRect/>
          </a:stretch>
        </p:blipFill>
        <p:spPr>
          <a:xfrm>
            <a:off x="3329796" y="5356105"/>
            <a:ext cx="3936520" cy="530883"/>
          </a:xfrm>
          <a:prstGeom prst="rect">
            <a:avLst/>
          </a:prstGeom>
        </p:spPr>
      </p:pic>
    </p:spTree>
    <p:extLst>
      <p:ext uri="{BB962C8B-B14F-4D97-AF65-F5344CB8AC3E}">
        <p14:creationId xmlns:p14="http://schemas.microsoft.com/office/powerpoint/2010/main" val="311772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9907-46E4-4FA8-9E94-4DCFAD298BC1}"/>
              </a:ext>
            </a:extLst>
          </p:cNvPr>
          <p:cNvSpPr>
            <a:spLocks noGrp="1"/>
          </p:cNvSpPr>
          <p:nvPr>
            <p:ph type="title"/>
          </p:nvPr>
        </p:nvSpPr>
        <p:spPr/>
        <p:txBody>
          <a:bodyPr/>
          <a:lstStyle/>
          <a:p>
            <a:r>
              <a:rPr lang="en-US" dirty="0"/>
              <a:t>Shared parameters</a:t>
            </a:r>
          </a:p>
        </p:txBody>
      </p:sp>
      <p:sp>
        <p:nvSpPr>
          <p:cNvPr id="3" name="Content Placeholder 2">
            <a:extLst>
              <a:ext uri="{FF2B5EF4-FFF2-40B4-BE49-F238E27FC236}">
                <a16:creationId xmlns:a16="http://schemas.microsoft.com/office/drawing/2014/main" id="{48F1CEE0-2E41-4719-8990-A3C697008B33}"/>
              </a:ext>
            </a:extLst>
          </p:cNvPr>
          <p:cNvSpPr>
            <a:spLocks noGrp="1"/>
          </p:cNvSpPr>
          <p:nvPr>
            <p:ph idx="1"/>
          </p:nvPr>
        </p:nvSpPr>
        <p:spPr/>
        <p:txBody>
          <a:bodyPr vert="horz" lIns="91440" tIns="45720" rIns="91440" bIns="45720" rtlCol="0" anchor="t">
            <a:normAutofit/>
          </a:bodyPr>
          <a:lstStyle/>
          <a:p>
            <a:r>
              <a:rPr lang="en-US" dirty="0"/>
              <a:t>Unlike a traditional deep neural network, which uses different parameters at each layer, a RNN shares the same parameters (U, V, W above) across all steps. This reflects the fact that we are performing the same task at each step, just with different inputs. This greatly reduces the total number of parameters needed to lean.</a:t>
            </a:r>
          </a:p>
        </p:txBody>
      </p:sp>
    </p:spTree>
    <p:extLst>
      <p:ext uri="{BB962C8B-B14F-4D97-AF65-F5344CB8AC3E}">
        <p14:creationId xmlns:p14="http://schemas.microsoft.com/office/powerpoint/2010/main" val="181266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9A58-A6FD-4F5D-8374-6BD271F23C0D}"/>
              </a:ext>
            </a:extLst>
          </p:cNvPr>
          <p:cNvSpPr>
            <a:spLocks noGrp="1"/>
          </p:cNvSpPr>
          <p:nvPr>
            <p:ph type="title"/>
          </p:nvPr>
        </p:nvSpPr>
        <p:spPr/>
        <p:txBody>
          <a:bodyPr/>
          <a:lstStyle/>
          <a:p>
            <a:r>
              <a:rPr lang="en-US" dirty="0"/>
              <a:t>RNN sequences</a:t>
            </a:r>
          </a:p>
        </p:txBody>
      </p:sp>
      <p:sp>
        <p:nvSpPr>
          <p:cNvPr id="3" name="Content Placeholder 2">
            <a:extLst>
              <a:ext uri="{FF2B5EF4-FFF2-40B4-BE49-F238E27FC236}">
                <a16:creationId xmlns:a16="http://schemas.microsoft.com/office/drawing/2014/main" id="{5B382B0D-5328-4DFA-9757-E439D0A3AA49}"/>
              </a:ext>
            </a:extLst>
          </p:cNvPr>
          <p:cNvSpPr>
            <a:spLocks noGrp="1"/>
          </p:cNvSpPr>
          <p:nvPr>
            <p:ph idx="1"/>
          </p:nvPr>
        </p:nvSpPr>
        <p:spPr>
          <a:xfrm>
            <a:off x="962819" y="1594644"/>
            <a:ext cx="10441779" cy="5232399"/>
          </a:xfrm>
        </p:spPr>
        <p:txBody>
          <a:bodyPr vert="horz" lIns="91440" tIns="45720" rIns="91440" bIns="45720" rtlCol="0" anchor="t">
            <a:normAutofit fontScale="85000" lnSpcReduction="10000"/>
          </a:bodyPr>
          <a:lstStyle/>
          <a:p>
            <a:r>
              <a:rPr lang="en-US" dirty="0"/>
              <a:t>Sequence to Sequence</a:t>
            </a:r>
          </a:p>
          <a:p>
            <a:pPr lvl="1"/>
            <a:r>
              <a:rPr lang="en-US" dirty="0"/>
              <a:t>Simultaneously take a sequence of inputs and produce a sequence of outputs. </a:t>
            </a:r>
          </a:p>
          <a:p>
            <a:pPr lvl="1"/>
            <a:r>
              <a:rPr lang="en-US" dirty="0"/>
              <a:t>Stock price prediction.</a:t>
            </a:r>
          </a:p>
          <a:p>
            <a:r>
              <a:rPr lang="en-US" dirty="0"/>
              <a:t>Sequence to Vector (Encoder)</a:t>
            </a:r>
          </a:p>
          <a:p>
            <a:pPr lvl="1"/>
            <a:r>
              <a:rPr lang="en-US" dirty="0"/>
              <a:t>Feed a sequence of inputs, ignore all outputs except for the last one.</a:t>
            </a:r>
          </a:p>
          <a:p>
            <a:pPr lvl="1"/>
            <a:r>
              <a:rPr lang="en-US" dirty="0"/>
              <a:t>Sentiment analysis. (Feed movie review text, output a score)</a:t>
            </a:r>
          </a:p>
          <a:p>
            <a:r>
              <a:rPr lang="en-US" dirty="0"/>
              <a:t>Vector to Sequence (Decoder)</a:t>
            </a:r>
          </a:p>
          <a:p>
            <a:pPr lvl="1"/>
            <a:r>
              <a:rPr lang="en-US" dirty="0"/>
              <a:t>Feed the network a single input at the first time step and zeros for all other steps and output a sequence.</a:t>
            </a:r>
          </a:p>
          <a:p>
            <a:pPr lvl="1"/>
            <a:r>
              <a:rPr lang="en-US" dirty="0"/>
              <a:t>Input an image, output a caption.</a:t>
            </a:r>
          </a:p>
          <a:p>
            <a:r>
              <a:rPr lang="en-US" dirty="0"/>
              <a:t>Delayed Sequence to Sequence</a:t>
            </a:r>
          </a:p>
          <a:p>
            <a:pPr lvl="1"/>
            <a:r>
              <a:rPr lang="en-US" dirty="0"/>
              <a:t>Link an Encoder with a Decoder. Feed an encoder a sentence in one language which converts it to a single vector. The vector is decoder would accept the vector and translate into a target language.</a:t>
            </a:r>
          </a:p>
          <a:p>
            <a:pPr lvl="1"/>
            <a:r>
              <a:rPr lang="en-US" dirty="0"/>
              <a:t>Better than a sequence-to-sequence since the last words of the sentence can affect the first words of the translation.</a:t>
            </a:r>
          </a:p>
          <a:p>
            <a:pPr lvl="1"/>
            <a:endParaRPr lang="en-US" dirty="0"/>
          </a:p>
        </p:txBody>
      </p:sp>
    </p:spTree>
    <p:extLst>
      <p:ext uri="{BB962C8B-B14F-4D97-AF65-F5344CB8AC3E}">
        <p14:creationId xmlns:p14="http://schemas.microsoft.com/office/powerpoint/2010/main" val="340236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6C09-392B-4467-8936-27C85F007593}"/>
              </a:ext>
            </a:extLst>
          </p:cNvPr>
          <p:cNvSpPr>
            <a:spLocks noGrp="1"/>
          </p:cNvSpPr>
          <p:nvPr>
            <p:ph type="title"/>
          </p:nvPr>
        </p:nvSpPr>
        <p:spPr/>
        <p:txBody>
          <a:bodyPr/>
          <a:lstStyle/>
          <a:p>
            <a:r>
              <a:rPr lang="en-US" dirty="0" err="1"/>
              <a:t>Tensorflow</a:t>
            </a:r>
            <a:r>
              <a:rPr lang="en-US" dirty="0"/>
              <a:t> RNN Examples</a:t>
            </a:r>
          </a:p>
        </p:txBody>
      </p:sp>
      <p:sp>
        <p:nvSpPr>
          <p:cNvPr id="3" name="Content Placeholder 2">
            <a:extLst>
              <a:ext uri="{FF2B5EF4-FFF2-40B4-BE49-F238E27FC236}">
                <a16:creationId xmlns:a16="http://schemas.microsoft.com/office/drawing/2014/main" id="{DC387F65-5A6B-4403-8E57-9C7CA1DFA8D0}"/>
              </a:ext>
            </a:extLst>
          </p:cNvPr>
          <p:cNvSpPr>
            <a:spLocks noGrp="1"/>
          </p:cNvSpPr>
          <p:nvPr>
            <p:ph idx="1"/>
          </p:nvPr>
        </p:nvSpPr>
        <p:spPr/>
        <p:txBody>
          <a:bodyPr vert="horz" lIns="91440" tIns="45720" rIns="91440" bIns="45720" rtlCol="0" anchor="t">
            <a:normAutofit/>
          </a:bodyPr>
          <a:lstStyle/>
          <a:p>
            <a:r>
              <a:rPr lang="en-US" dirty="0"/>
              <a:t>Hand coded RNN neuron</a:t>
            </a:r>
          </a:p>
          <a:p>
            <a:r>
              <a:rPr lang="en-US" dirty="0" err="1"/>
              <a:t>Tf.contrib.rnn.static_rnn</a:t>
            </a:r>
          </a:p>
          <a:p>
            <a:r>
              <a:rPr lang="en-US" dirty="0" err="1"/>
              <a:t>Tf.nn.dynamic_rnn</a:t>
            </a:r>
          </a:p>
        </p:txBody>
      </p:sp>
    </p:spTree>
    <p:extLst>
      <p:ext uri="{BB962C8B-B14F-4D97-AF65-F5344CB8AC3E}">
        <p14:creationId xmlns:p14="http://schemas.microsoft.com/office/powerpoint/2010/main" val="203964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DCF8-88FA-4755-A6F6-024803C0EC44}"/>
              </a:ext>
            </a:extLst>
          </p:cNvPr>
          <p:cNvSpPr>
            <a:spLocks noGrp="1"/>
          </p:cNvSpPr>
          <p:nvPr>
            <p:ph type="title"/>
          </p:nvPr>
        </p:nvSpPr>
        <p:spPr/>
        <p:txBody>
          <a:bodyPr/>
          <a:lstStyle/>
          <a:p>
            <a:r>
              <a:rPr lang="en-US" dirty="0"/>
              <a:t>Variable length input sequences</a:t>
            </a:r>
          </a:p>
        </p:txBody>
      </p:sp>
      <p:sp>
        <p:nvSpPr>
          <p:cNvPr id="3" name="Content Placeholder 2">
            <a:extLst>
              <a:ext uri="{FF2B5EF4-FFF2-40B4-BE49-F238E27FC236}">
                <a16:creationId xmlns:a16="http://schemas.microsoft.com/office/drawing/2014/main" id="{911A9F9B-54DF-488D-AF7B-B1DA484EC942}"/>
              </a:ext>
            </a:extLst>
          </p:cNvPr>
          <p:cNvSpPr>
            <a:spLocks noGrp="1"/>
          </p:cNvSpPr>
          <p:nvPr>
            <p:ph idx="1"/>
          </p:nvPr>
        </p:nvSpPr>
        <p:spPr/>
        <p:txBody>
          <a:bodyPr vert="horz" lIns="91440" tIns="45720" rIns="91440" bIns="45720" rtlCol="0" anchor="t">
            <a:normAutofit/>
          </a:bodyPr>
          <a:lstStyle/>
          <a:p>
            <a:r>
              <a:rPr lang="en-US" dirty="0"/>
              <a:t>Variable length input sequences are typical when using RNNs to process sentences.</a:t>
            </a:r>
          </a:p>
          <a:p>
            <a:r>
              <a:rPr lang="en-US" dirty="0"/>
              <a:t>The </a:t>
            </a:r>
            <a:r>
              <a:rPr lang="en-US" dirty="0" err="1"/>
              <a:t>tf.nn.dynamic_rnn</a:t>
            </a:r>
            <a:r>
              <a:rPr lang="en-US" dirty="0"/>
              <a:t> method provides the </a:t>
            </a:r>
            <a:r>
              <a:rPr lang="en-US" i="1" dirty="0" err="1"/>
              <a:t>sequence_length</a:t>
            </a:r>
            <a:r>
              <a:rPr lang="en-US" dirty="0"/>
              <a:t> parameter to indicate length of the input sequence. </a:t>
            </a:r>
          </a:p>
          <a:p>
            <a:r>
              <a:rPr lang="en-US" dirty="0"/>
              <a:t>Any input sequence that is shorter than the designated </a:t>
            </a:r>
            <a:r>
              <a:rPr lang="en-US" i="1" dirty="0" err="1"/>
              <a:t>sequence_length</a:t>
            </a:r>
            <a:r>
              <a:rPr lang="en-US" dirty="0"/>
              <a:t> must be padded with a zero vector, to fit the input tensor dimension.</a:t>
            </a:r>
          </a:p>
        </p:txBody>
      </p:sp>
    </p:spTree>
    <p:extLst>
      <p:ext uri="{BB962C8B-B14F-4D97-AF65-F5344CB8AC3E}">
        <p14:creationId xmlns:p14="http://schemas.microsoft.com/office/powerpoint/2010/main" val="255187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3117-73B8-4026-9193-880ABF21D06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FC79D66-7C9B-42B0-9DCD-9C880A260BDC}"/>
              </a:ext>
            </a:extLst>
          </p:cNvPr>
          <p:cNvSpPr>
            <a:spLocks noGrp="1"/>
          </p:cNvSpPr>
          <p:nvPr>
            <p:ph idx="1"/>
          </p:nvPr>
        </p:nvSpPr>
        <p:spPr>
          <a:xfrm>
            <a:off x="1141412" y="1916113"/>
            <a:ext cx="9905999" cy="3875088"/>
          </a:xfrm>
        </p:spPr>
        <p:txBody>
          <a:bodyPr vert="horz" lIns="91440" tIns="45720" rIns="91440" bIns="45720" rtlCol="0" anchor="t">
            <a:normAutofit fontScale="92500" lnSpcReduction="20000"/>
          </a:bodyPr>
          <a:lstStyle/>
          <a:p>
            <a:r>
              <a:rPr lang="en-US" dirty="0"/>
              <a:t>Recurrent Neural Networks (RNN)are a class of neural networks that can </a:t>
            </a:r>
            <a:r>
              <a:rPr lang="en-US" i="1" dirty="0"/>
              <a:t>predict</a:t>
            </a:r>
            <a:r>
              <a:rPr lang="en-US" dirty="0"/>
              <a:t> the future...</a:t>
            </a:r>
          </a:p>
          <a:p>
            <a:r>
              <a:rPr lang="en-US" dirty="0"/>
              <a:t>The idea behind RNNs is to make use of sequential information. In a traditional neural network it is assumed that all inputs (and outputs) are independent of each other. But for many tasks that approach is not best. If you want to predict the next word in a sentence you better know which words came before it. </a:t>
            </a:r>
          </a:p>
          <a:p>
            <a:r>
              <a:rPr lang="en-US" dirty="0"/>
              <a:t>RNNs are called </a:t>
            </a:r>
            <a:r>
              <a:rPr lang="en-US" u="sng" dirty="0"/>
              <a:t>recurrent</a:t>
            </a:r>
            <a:r>
              <a:rPr lang="en-US" dirty="0"/>
              <a:t> because they perform the same task for every element of a sequence, with the output being depended on the previous computations. </a:t>
            </a:r>
          </a:p>
          <a:p>
            <a:r>
              <a:rPr lang="en-US" dirty="0"/>
              <a:t>For certain sequential machine learning tasks, such as speech recognition, RNNs are reaching levels of predictive accuracy, that no other algorithm can match.</a:t>
            </a:r>
          </a:p>
          <a:p>
            <a:endParaRPr lang="en-US" dirty="0"/>
          </a:p>
        </p:txBody>
      </p:sp>
    </p:spTree>
    <p:extLst>
      <p:ext uri="{BB962C8B-B14F-4D97-AF65-F5344CB8AC3E}">
        <p14:creationId xmlns:p14="http://schemas.microsoft.com/office/powerpoint/2010/main" val="6214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765B-DCEF-4AB3-A97E-2205D49F12F5}"/>
              </a:ext>
            </a:extLst>
          </p:cNvPr>
          <p:cNvSpPr>
            <a:spLocks noGrp="1"/>
          </p:cNvSpPr>
          <p:nvPr>
            <p:ph type="title"/>
          </p:nvPr>
        </p:nvSpPr>
        <p:spPr/>
        <p:txBody>
          <a:bodyPr/>
          <a:lstStyle/>
          <a:p>
            <a:r>
              <a:rPr lang="en-US" dirty="0"/>
              <a:t>Variable-length output sequences</a:t>
            </a:r>
          </a:p>
        </p:txBody>
      </p:sp>
      <p:sp>
        <p:nvSpPr>
          <p:cNvPr id="3" name="Content Placeholder 2">
            <a:extLst>
              <a:ext uri="{FF2B5EF4-FFF2-40B4-BE49-F238E27FC236}">
                <a16:creationId xmlns:a16="http://schemas.microsoft.com/office/drawing/2014/main" id="{A9584876-1A8E-44EF-9CC1-2ADB0BFA6B58}"/>
              </a:ext>
            </a:extLst>
          </p:cNvPr>
          <p:cNvSpPr>
            <a:spLocks noGrp="1"/>
          </p:cNvSpPr>
          <p:nvPr>
            <p:ph idx="1"/>
          </p:nvPr>
        </p:nvSpPr>
        <p:spPr/>
        <p:txBody>
          <a:bodyPr vert="horz" lIns="91440" tIns="45720" rIns="91440" bIns="45720" rtlCol="0" anchor="t">
            <a:normAutofit/>
          </a:bodyPr>
          <a:lstStyle/>
          <a:p>
            <a:r>
              <a:rPr lang="en-US" dirty="0"/>
              <a:t>When using RNNs to translate sentence, the input length variation can be zero padded as necessary; however, the translated sentence is generally different in length of the input sentence.</a:t>
            </a:r>
          </a:p>
          <a:p>
            <a:r>
              <a:rPr lang="en-US" dirty="0"/>
              <a:t>The solution is to define a special output called an </a:t>
            </a:r>
            <a:r>
              <a:rPr lang="en-US" i="1" dirty="0"/>
              <a:t>end-of-sequence token.</a:t>
            </a:r>
            <a:r>
              <a:rPr lang="en-US" dirty="0"/>
              <a:t> (EOS token). </a:t>
            </a:r>
          </a:p>
          <a:p>
            <a:r>
              <a:rPr lang="en-US" dirty="0"/>
              <a:t>Any output past the EOS token should be ignored.</a:t>
            </a:r>
          </a:p>
        </p:txBody>
      </p:sp>
    </p:spTree>
    <p:extLst>
      <p:ext uri="{BB962C8B-B14F-4D97-AF65-F5344CB8AC3E}">
        <p14:creationId xmlns:p14="http://schemas.microsoft.com/office/powerpoint/2010/main" val="2532523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B3B2-B4AC-4F8D-948A-87C53D690977}"/>
              </a:ext>
            </a:extLst>
          </p:cNvPr>
          <p:cNvSpPr>
            <a:spLocks noGrp="1"/>
          </p:cNvSpPr>
          <p:nvPr>
            <p:ph type="title"/>
          </p:nvPr>
        </p:nvSpPr>
        <p:spPr/>
        <p:txBody>
          <a:bodyPr/>
          <a:lstStyle/>
          <a:p>
            <a:r>
              <a:rPr lang="en-US" dirty="0"/>
              <a:t>Training </a:t>
            </a:r>
            <a:r>
              <a:rPr lang="en-US" dirty="0" err="1"/>
              <a:t>Rnn</a:t>
            </a:r>
          </a:p>
        </p:txBody>
      </p:sp>
      <p:sp>
        <p:nvSpPr>
          <p:cNvPr id="3" name="Content Placeholder 2">
            <a:extLst>
              <a:ext uri="{FF2B5EF4-FFF2-40B4-BE49-F238E27FC236}">
                <a16:creationId xmlns:a16="http://schemas.microsoft.com/office/drawing/2014/main" id="{8DEC7CA2-0D51-45B4-A8D9-500BD24109FC}"/>
              </a:ext>
            </a:extLst>
          </p:cNvPr>
          <p:cNvSpPr>
            <a:spLocks noGrp="1"/>
          </p:cNvSpPr>
          <p:nvPr>
            <p:ph idx="1"/>
          </p:nvPr>
        </p:nvSpPr>
        <p:spPr/>
        <p:txBody>
          <a:bodyPr vert="horz" lIns="91440" tIns="45720" rIns="91440" bIns="45720" rtlCol="0" anchor="t">
            <a:normAutofit lnSpcReduction="10000"/>
          </a:bodyPr>
          <a:lstStyle/>
          <a:p>
            <a:r>
              <a:rPr lang="en-US" dirty="0"/>
              <a:t>The 'trick' used to train an RNN is to unroll it through time and then apply backpropagation.</a:t>
            </a:r>
          </a:p>
          <a:p>
            <a:r>
              <a:rPr lang="en-US" dirty="0"/>
              <a:t>First there is a forward pass through the unrolled network.</a:t>
            </a:r>
          </a:p>
          <a:p>
            <a:r>
              <a:rPr lang="en-US" dirty="0"/>
              <a:t>Then the output sequence is evaluated using a cost function.</a:t>
            </a:r>
          </a:p>
          <a:p>
            <a:r>
              <a:rPr lang="en-US" dirty="0"/>
              <a:t>NOTE: the gradients flow backward through all the outputs used by the cost function, </a:t>
            </a:r>
            <a:r>
              <a:rPr lang="en-US" u="sng" dirty="0"/>
              <a:t>not just through the final output.</a:t>
            </a:r>
          </a:p>
          <a:p>
            <a:r>
              <a:rPr lang="en-US" dirty="0"/>
              <a:t>ALSO: the same weight and bias parameters are used at each time step.</a:t>
            </a:r>
            <a:endParaRPr lang="en-US" u="sng" dirty="0"/>
          </a:p>
        </p:txBody>
      </p:sp>
    </p:spTree>
    <p:extLst>
      <p:ext uri="{BB962C8B-B14F-4D97-AF65-F5344CB8AC3E}">
        <p14:creationId xmlns:p14="http://schemas.microsoft.com/office/powerpoint/2010/main" val="15236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FD5C-46D4-495B-B94B-D588EA542FFA}"/>
              </a:ext>
            </a:extLst>
          </p:cNvPr>
          <p:cNvSpPr>
            <a:spLocks noGrp="1"/>
          </p:cNvSpPr>
          <p:nvPr>
            <p:ph type="title"/>
          </p:nvPr>
        </p:nvSpPr>
        <p:spPr/>
        <p:txBody>
          <a:bodyPr/>
          <a:lstStyle/>
          <a:p>
            <a:r>
              <a:rPr lang="en-US" dirty="0" err="1"/>
              <a:t>Backpropogation</a:t>
            </a:r>
            <a:r>
              <a:rPr lang="en-US" dirty="0"/>
              <a:t> through time (</a:t>
            </a:r>
            <a:r>
              <a:rPr lang="en-US" dirty="0" err="1"/>
              <a:t>bptt</a:t>
            </a:r>
            <a:r>
              <a:rPr lang="en-US" dirty="0"/>
              <a:t>)</a:t>
            </a:r>
          </a:p>
        </p:txBody>
      </p:sp>
      <p:sp>
        <p:nvSpPr>
          <p:cNvPr id="3" name="Content Placeholder 2">
            <a:extLst>
              <a:ext uri="{FF2B5EF4-FFF2-40B4-BE49-F238E27FC236}">
                <a16:creationId xmlns:a16="http://schemas.microsoft.com/office/drawing/2014/main" id="{96081E29-E709-488C-A87C-E326C5CC8A50}"/>
              </a:ext>
            </a:extLst>
          </p:cNvPr>
          <p:cNvSpPr>
            <a:spLocks noGrp="1"/>
          </p:cNvSpPr>
          <p:nvPr>
            <p:ph idx="1"/>
          </p:nvPr>
        </p:nvSpPr>
        <p:spPr/>
        <p:txBody>
          <a:bodyPr vert="horz" lIns="91440" tIns="45720" rIns="91440" bIns="45720" rtlCol="0" anchor="t">
            <a:normAutofit/>
          </a:bodyPr>
          <a:lstStyle/>
          <a:p>
            <a:r>
              <a:rPr lang="en-US" dirty="0"/>
              <a:t>The RNN trains its units by adjusting their weights following a slight modification of a feedback process known as </a:t>
            </a:r>
            <a:r>
              <a:rPr lang="en-US" i="1" dirty="0" err="1"/>
              <a:t>backpropogation</a:t>
            </a:r>
            <a:r>
              <a:rPr lang="en-US" dirty="0"/>
              <a:t>.</a:t>
            </a:r>
          </a:p>
          <a:p>
            <a:r>
              <a:rPr lang="en-US" dirty="0"/>
              <a:t>Recurrent neural networks use a heavier version of this process known as </a:t>
            </a:r>
            <a:r>
              <a:rPr lang="en-US" i="1" dirty="0" err="1"/>
              <a:t>backpropogation</a:t>
            </a:r>
            <a:r>
              <a:rPr lang="en-US" i="1" dirty="0"/>
              <a:t> through time</a:t>
            </a:r>
            <a:r>
              <a:rPr lang="en-US" dirty="0"/>
              <a:t> (BPTT). This version extends the tweaking process to include the weight of the T-1 input values responsible for each unit’s memory of the prior moment.</a:t>
            </a:r>
          </a:p>
        </p:txBody>
      </p:sp>
      <p:pic>
        <p:nvPicPr>
          <p:cNvPr id="4" name="Picture 4" descr="A close up of a car&#10;&#10;Description generated with very high confidence">
            <a:extLst>
              <a:ext uri="{FF2B5EF4-FFF2-40B4-BE49-F238E27FC236}">
                <a16:creationId xmlns:a16="http://schemas.microsoft.com/office/drawing/2014/main" id="{498E17F4-74FB-47CE-8F4C-799B853D3839}"/>
              </a:ext>
            </a:extLst>
          </p:cNvPr>
          <p:cNvPicPr>
            <a:picLocks noChangeAspect="1"/>
          </p:cNvPicPr>
          <p:nvPr/>
        </p:nvPicPr>
        <p:blipFill>
          <a:blip r:embed="rId2"/>
          <a:stretch>
            <a:fillRect/>
          </a:stretch>
        </p:blipFill>
        <p:spPr>
          <a:xfrm>
            <a:off x="6377801" y="4561850"/>
            <a:ext cx="5158596" cy="2291916"/>
          </a:xfrm>
          <a:prstGeom prst="rect">
            <a:avLst/>
          </a:prstGeom>
        </p:spPr>
      </p:pic>
    </p:spTree>
    <p:extLst>
      <p:ext uri="{BB962C8B-B14F-4D97-AF65-F5344CB8AC3E}">
        <p14:creationId xmlns:p14="http://schemas.microsoft.com/office/powerpoint/2010/main" val="567293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6C88-5872-4A0C-8BBC-B02737B6D089}"/>
              </a:ext>
            </a:extLst>
          </p:cNvPr>
          <p:cNvSpPr>
            <a:spLocks noGrp="1"/>
          </p:cNvSpPr>
          <p:nvPr>
            <p:ph type="title"/>
          </p:nvPr>
        </p:nvSpPr>
        <p:spPr/>
        <p:txBody>
          <a:bodyPr/>
          <a:lstStyle/>
          <a:p>
            <a:r>
              <a:rPr lang="en-US" dirty="0" err="1"/>
              <a:t>Rnn</a:t>
            </a:r>
            <a:r>
              <a:rPr lang="en-US" dirty="0"/>
              <a:t> classifier</a:t>
            </a:r>
          </a:p>
        </p:txBody>
      </p:sp>
      <p:sp>
        <p:nvSpPr>
          <p:cNvPr id="3" name="Content Placeholder 2">
            <a:extLst>
              <a:ext uri="{FF2B5EF4-FFF2-40B4-BE49-F238E27FC236}">
                <a16:creationId xmlns:a16="http://schemas.microsoft.com/office/drawing/2014/main" id="{EB3AA570-FD8F-4888-A329-0B0D9438FB0C}"/>
              </a:ext>
            </a:extLst>
          </p:cNvPr>
          <p:cNvSpPr>
            <a:spLocks noGrp="1"/>
          </p:cNvSpPr>
          <p:nvPr>
            <p:ph idx="1"/>
          </p:nvPr>
        </p:nvSpPr>
        <p:spPr/>
        <p:txBody>
          <a:bodyPr vert="horz" lIns="91440" tIns="45720" rIns="91440" bIns="45720" rtlCol="0" anchor="t">
            <a:normAutofit/>
          </a:bodyPr>
          <a:lstStyle/>
          <a:p>
            <a:r>
              <a:rPr lang="en-US" dirty="0"/>
              <a:t>A convolution neural network (CNN) is better suited for image classification, however the Geron book provides an example using RNNs to evaluate the MNIST data set.</a:t>
            </a:r>
          </a:p>
          <a:p>
            <a:r>
              <a:rPr lang="en-US" dirty="0"/>
              <a:t>Surprisingly RNNs produce 98% accuracy without much work.</a:t>
            </a:r>
          </a:p>
        </p:txBody>
      </p:sp>
    </p:spTree>
    <p:extLst>
      <p:ext uri="{BB962C8B-B14F-4D97-AF65-F5344CB8AC3E}">
        <p14:creationId xmlns:p14="http://schemas.microsoft.com/office/powerpoint/2010/main" val="3820853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FDBD-2D37-4534-84D1-499D29F1FBE8}"/>
              </a:ext>
            </a:extLst>
          </p:cNvPr>
          <p:cNvSpPr>
            <a:spLocks noGrp="1"/>
          </p:cNvSpPr>
          <p:nvPr>
            <p:ph type="title"/>
          </p:nvPr>
        </p:nvSpPr>
        <p:spPr/>
        <p:txBody>
          <a:bodyPr/>
          <a:lstStyle/>
          <a:p>
            <a:r>
              <a:rPr lang="en-US" dirty="0"/>
              <a:t>Times series predictions</a:t>
            </a:r>
          </a:p>
        </p:txBody>
      </p:sp>
      <p:sp>
        <p:nvSpPr>
          <p:cNvPr id="3" name="Content Placeholder 2">
            <a:extLst>
              <a:ext uri="{FF2B5EF4-FFF2-40B4-BE49-F238E27FC236}">
                <a16:creationId xmlns:a16="http://schemas.microsoft.com/office/drawing/2014/main" id="{8B2A476A-CD77-4B4D-A988-98D741D5F598}"/>
              </a:ext>
            </a:extLst>
          </p:cNvPr>
          <p:cNvSpPr>
            <a:spLocks noGrp="1"/>
          </p:cNvSpPr>
          <p:nvPr>
            <p:ph idx="1"/>
          </p:nvPr>
        </p:nvSpPr>
        <p:spPr/>
        <p:txBody>
          <a:bodyPr vert="horz" lIns="91440" tIns="45720" rIns="91440" bIns="45720" rtlCol="0" anchor="t">
            <a:normAutofit/>
          </a:bodyPr>
          <a:lstStyle/>
          <a:p>
            <a:r>
              <a:rPr lang="en-US" dirty="0"/>
              <a:t>The most common example is predicting a stock price.</a:t>
            </a:r>
          </a:p>
          <a:p>
            <a:endParaRPr lang="en-US" dirty="0"/>
          </a:p>
        </p:txBody>
      </p:sp>
    </p:spTree>
    <p:extLst>
      <p:ext uri="{BB962C8B-B14F-4D97-AF65-F5344CB8AC3E}">
        <p14:creationId xmlns:p14="http://schemas.microsoft.com/office/powerpoint/2010/main" val="1632969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C9F1-4278-4709-BFFC-921E2C9F019A}"/>
              </a:ext>
            </a:extLst>
          </p:cNvPr>
          <p:cNvSpPr>
            <a:spLocks noGrp="1"/>
          </p:cNvSpPr>
          <p:nvPr>
            <p:ph type="title"/>
          </p:nvPr>
        </p:nvSpPr>
        <p:spPr/>
        <p:txBody>
          <a:bodyPr/>
          <a:lstStyle/>
          <a:p>
            <a:r>
              <a:rPr lang="en-US" dirty="0"/>
              <a:t>Vanishing gradients</a:t>
            </a:r>
          </a:p>
        </p:txBody>
      </p:sp>
      <p:sp>
        <p:nvSpPr>
          <p:cNvPr id="3" name="Content Placeholder 2">
            <a:extLst>
              <a:ext uri="{FF2B5EF4-FFF2-40B4-BE49-F238E27FC236}">
                <a16:creationId xmlns:a16="http://schemas.microsoft.com/office/drawing/2014/main" id="{E4A28CE9-7F02-41B6-817A-F3DD7D10D266}"/>
              </a:ext>
            </a:extLst>
          </p:cNvPr>
          <p:cNvSpPr>
            <a:spLocks noGrp="1"/>
          </p:cNvSpPr>
          <p:nvPr>
            <p:ph idx="1"/>
          </p:nvPr>
        </p:nvSpPr>
        <p:spPr/>
        <p:txBody>
          <a:bodyPr vert="horz" lIns="91440" tIns="45720" rIns="91440" bIns="45720" rtlCol="0" anchor="t">
            <a:normAutofit/>
          </a:bodyPr>
          <a:lstStyle/>
          <a:p>
            <a:r>
              <a:rPr lang="en-US" dirty="0"/>
              <a:t>When training a deep neural network, the larger the gradient, the steeper the slope, the more quickly the system can roll 'downhill' to the finish line and arrive at an optimal solution.</a:t>
            </a:r>
          </a:p>
          <a:p>
            <a:r>
              <a:rPr lang="en-US" dirty="0"/>
              <a:t>As gradients get smaller and smaller, and thus flatter and flatter, training times grow unbearably long.</a:t>
            </a:r>
          </a:p>
        </p:txBody>
      </p:sp>
    </p:spTree>
    <p:extLst>
      <p:ext uri="{BB962C8B-B14F-4D97-AF65-F5344CB8AC3E}">
        <p14:creationId xmlns:p14="http://schemas.microsoft.com/office/powerpoint/2010/main" val="1348585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12BA-166E-48F6-9621-F6C5181D17CD}"/>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09DEDD58-C4D7-4DA4-8B85-EABBCA2CB784}"/>
              </a:ext>
            </a:extLst>
          </p:cNvPr>
          <p:cNvSpPr>
            <a:spLocks noGrp="1"/>
          </p:cNvSpPr>
          <p:nvPr>
            <p:ph idx="1"/>
          </p:nvPr>
        </p:nvSpPr>
        <p:spPr/>
        <p:txBody>
          <a:bodyPr vert="horz" lIns="91440" tIns="45720" rIns="91440" bIns="45720" rtlCol="0" anchor="t">
            <a:normAutofit/>
          </a:bodyPr>
          <a:lstStyle/>
          <a:p>
            <a:r>
              <a:rPr lang="en-US" dirty="0"/>
              <a:t>In the late 90s, a major breakthrough solved the vanishing descent problem.</a:t>
            </a:r>
          </a:p>
          <a:p>
            <a:r>
              <a:rPr lang="en-US" dirty="0"/>
              <a:t>Long Short-Term Memory (LSTM) gave a second wind to recurrent network development. </a:t>
            </a:r>
          </a:p>
          <a:p>
            <a:r>
              <a:rPr lang="en-US" dirty="0"/>
              <a:t>LSTMs help preserve the error that can be backpropagated through time and layers. By maintaining a more constant error, they allow recurrent nets to continue to learn over many time steps, and open a channel to link causes and effects remotely.</a:t>
            </a:r>
          </a:p>
        </p:txBody>
      </p:sp>
    </p:spTree>
    <p:extLst>
      <p:ext uri="{BB962C8B-B14F-4D97-AF65-F5344CB8AC3E}">
        <p14:creationId xmlns:p14="http://schemas.microsoft.com/office/powerpoint/2010/main" val="170278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74E-4121-4BD2-AE9B-524731DE937F}"/>
              </a:ext>
            </a:extLst>
          </p:cNvPr>
          <p:cNvSpPr>
            <a:spLocks noGrp="1"/>
          </p:cNvSpPr>
          <p:nvPr>
            <p:ph type="title"/>
          </p:nvPr>
        </p:nvSpPr>
        <p:spPr/>
        <p:txBody>
          <a:bodyPr/>
          <a:lstStyle/>
          <a:p>
            <a:r>
              <a:rPr lang="en-US" dirty="0"/>
              <a:t>LSTM Advantages</a:t>
            </a:r>
          </a:p>
        </p:txBody>
      </p:sp>
      <p:sp>
        <p:nvSpPr>
          <p:cNvPr id="3" name="Content Placeholder 2">
            <a:extLst>
              <a:ext uri="{FF2B5EF4-FFF2-40B4-BE49-F238E27FC236}">
                <a16:creationId xmlns:a16="http://schemas.microsoft.com/office/drawing/2014/main" id="{0A0A7533-84BB-4646-85A1-B7042C9C8BD5}"/>
              </a:ext>
            </a:extLst>
          </p:cNvPr>
          <p:cNvSpPr>
            <a:spLocks noGrp="1"/>
          </p:cNvSpPr>
          <p:nvPr>
            <p:ph idx="1"/>
          </p:nvPr>
        </p:nvSpPr>
        <p:spPr/>
        <p:txBody>
          <a:bodyPr vert="horz" lIns="91440" tIns="45720" rIns="91440" bIns="45720" rtlCol="0" anchor="t">
            <a:normAutofit/>
          </a:bodyPr>
          <a:lstStyle/>
          <a:p>
            <a:r>
              <a:rPr lang="en-US" dirty="0"/>
              <a:t>Perform much better than standard recurrent neural cell.</a:t>
            </a:r>
          </a:p>
          <a:p>
            <a:r>
              <a:rPr lang="en-US" dirty="0"/>
              <a:t>Training will converge faster.</a:t>
            </a:r>
          </a:p>
          <a:p>
            <a:r>
              <a:rPr lang="en-US" dirty="0"/>
              <a:t>Ability to detect long-term dependencies in data.</a:t>
            </a:r>
          </a:p>
          <a:p>
            <a:r>
              <a:rPr lang="en-US" dirty="0"/>
              <a:t>In </a:t>
            </a:r>
            <a:r>
              <a:rPr lang="en-US" dirty="0" err="1"/>
              <a:t>TensorFlow</a:t>
            </a:r>
            <a:r>
              <a:rPr lang="en-US" dirty="0"/>
              <a:t> use </a:t>
            </a:r>
            <a:r>
              <a:rPr lang="en-US" dirty="0" err="1"/>
              <a:t>BasicLSTMCell</a:t>
            </a:r>
            <a:r>
              <a:rPr lang="en-US" dirty="0"/>
              <a:t> instead of </a:t>
            </a:r>
            <a:r>
              <a:rPr lang="en-US" dirty="0" err="1"/>
              <a:t>BasicRNNCell</a:t>
            </a:r>
          </a:p>
        </p:txBody>
      </p:sp>
    </p:spTree>
    <p:extLst>
      <p:ext uri="{BB962C8B-B14F-4D97-AF65-F5344CB8AC3E}">
        <p14:creationId xmlns:p14="http://schemas.microsoft.com/office/powerpoint/2010/main" val="156007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C8ED-3BD8-4488-A28F-42E42657B33C}"/>
              </a:ext>
            </a:extLst>
          </p:cNvPr>
          <p:cNvSpPr>
            <a:spLocks noGrp="1"/>
          </p:cNvSpPr>
          <p:nvPr>
            <p:ph type="title"/>
          </p:nvPr>
        </p:nvSpPr>
        <p:spPr/>
        <p:txBody>
          <a:bodyPr/>
          <a:lstStyle/>
          <a:p>
            <a:r>
              <a:rPr lang="en-US" dirty="0"/>
              <a:t>Mind the gap</a:t>
            </a:r>
          </a:p>
        </p:txBody>
      </p:sp>
      <p:sp>
        <p:nvSpPr>
          <p:cNvPr id="3" name="Content Placeholder 2">
            <a:extLst>
              <a:ext uri="{FF2B5EF4-FFF2-40B4-BE49-F238E27FC236}">
                <a16:creationId xmlns:a16="http://schemas.microsoft.com/office/drawing/2014/main" id="{930789DD-3680-43D3-A336-4755D7D4A69E}"/>
              </a:ext>
            </a:extLst>
          </p:cNvPr>
          <p:cNvSpPr>
            <a:spLocks noGrp="1"/>
          </p:cNvSpPr>
          <p:nvPr>
            <p:ph idx="1"/>
          </p:nvPr>
        </p:nvSpPr>
        <p:spPr/>
        <p:txBody>
          <a:bodyPr vert="horz" lIns="91440" tIns="45720" rIns="91440" bIns="45720" rtlCol="0" anchor="t">
            <a:normAutofit/>
          </a:bodyPr>
          <a:lstStyle/>
          <a:p>
            <a:r>
              <a:rPr lang="en-US" dirty="0"/>
              <a:t>Sometimes, there is only need to look at recent information to perform a task. Consider a language model trying to predict the next word based on the previous ones. Try to predict the last word in “The sky is ___”  </a:t>
            </a:r>
          </a:p>
          <a:p>
            <a:r>
              <a:rPr lang="en-US" dirty="0"/>
              <a:t>Unfortunately, as that gap grows, RNNs become unable to learn to connect the information.</a:t>
            </a:r>
          </a:p>
          <a:p>
            <a:r>
              <a:rPr lang="en-US" dirty="0"/>
              <a:t>Consider trying to predict the last word in the text “I grew up in France… I speak fluent _____.”</a:t>
            </a:r>
          </a:p>
        </p:txBody>
      </p:sp>
    </p:spTree>
    <p:extLst>
      <p:ext uri="{BB962C8B-B14F-4D97-AF65-F5344CB8AC3E}">
        <p14:creationId xmlns:p14="http://schemas.microsoft.com/office/powerpoint/2010/main" val="212132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E8B1-F6F4-4EE4-B842-CEA28C47F6BA}"/>
              </a:ext>
            </a:extLst>
          </p:cNvPr>
          <p:cNvSpPr>
            <a:spLocks noGrp="1"/>
          </p:cNvSpPr>
          <p:nvPr>
            <p:ph type="title"/>
          </p:nvPr>
        </p:nvSpPr>
        <p:spPr/>
        <p:txBody>
          <a:bodyPr/>
          <a:lstStyle/>
          <a:p>
            <a:r>
              <a:rPr lang="en-US" dirty="0"/>
              <a:t>LSTM operation</a:t>
            </a:r>
          </a:p>
        </p:txBody>
      </p:sp>
      <p:sp>
        <p:nvSpPr>
          <p:cNvPr id="3" name="Content Placeholder 2">
            <a:extLst>
              <a:ext uri="{FF2B5EF4-FFF2-40B4-BE49-F238E27FC236}">
                <a16:creationId xmlns:a16="http://schemas.microsoft.com/office/drawing/2014/main" id="{DDEDEC03-5EBA-44A3-BF4F-56D5E5318EB8}"/>
              </a:ext>
            </a:extLst>
          </p:cNvPr>
          <p:cNvSpPr>
            <a:spLocks noGrp="1"/>
          </p:cNvSpPr>
          <p:nvPr>
            <p:ph idx="1"/>
          </p:nvPr>
        </p:nvSpPr>
        <p:spPr/>
        <p:txBody>
          <a:bodyPr vert="horz" lIns="91440" tIns="45720" rIns="91440" bIns="45720" rtlCol="0" anchor="t">
            <a:normAutofit/>
          </a:bodyPr>
          <a:lstStyle/>
          <a:p>
            <a:r>
              <a:rPr lang="en-US" dirty="0"/>
              <a:t>LSTM cell can learn to recognize an important input.</a:t>
            </a:r>
          </a:p>
          <a:p>
            <a:r>
              <a:rPr lang="en-US" dirty="0"/>
              <a:t>Store the input in long-term memory.</a:t>
            </a:r>
          </a:p>
          <a:p>
            <a:r>
              <a:rPr lang="en-US" dirty="0"/>
              <a:t>Implements a 'forget gate' which allows input to be preserved only </a:t>
            </a:r>
            <a:r>
              <a:rPr lang="en-US" i="1" dirty="0"/>
              <a:t>as long as necessary.</a:t>
            </a:r>
          </a:p>
          <a:p>
            <a:r>
              <a:rPr lang="en-US" dirty="0"/>
              <a:t>Extracts memory state when necessary.</a:t>
            </a:r>
            <a:endParaRPr lang="en-US" i="1" dirty="0"/>
          </a:p>
        </p:txBody>
      </p:sp>
    </p:spTree>
    <p:extLst>
      <p:ext uri="{BB962C8B-B14F-4D97-AF65-F5344CB8AC3E}">
        <p14:creationId xmlns:p14="http://schemas.microsoft.com/office/powerpoint/2010/main" val="68093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B796-EF2B-4B4B-9E5E-4D9EE7266643}"/>
              </a:ext>
            </a:extLst>
          </p:cNvPr>
          <p:cNvSpPr>
            <a:spLocks noGrp="1"/>
          </p:cNvSpPr>
          <p:nvPr>
            <p:ph type="title"/>
          </p:nvPr>
        </p:nvSpPr>
        <p:spPr/>
        <p:txBody>
          <a:bodyPr/>
          <a:lstStyle/>
          <a:p>
            <a:r>
              <a:rPr lang="en-US" dirty="0"/>
              <a:t>Class of RNN problems</a:t>
            </a:r>
          </a:p>
        </p:txBody>
      </p:sp>
      <p:sp>
        <p:nvSpPr>
          <p:cNvPr id="3" name="Content Placeholder 2">
            <a:extLst>
              <a:ext uri="{FF2B5EF4-FFF2-40B4-BE49-F238E27FC236}">
                <a16:creationId xmlns:a16="http://schemas.microsoft.com/office/drawing/2014/main" id="{7E27BD92-3B64-4946-9E50-836411121684}"/>
              </a:ext>
            </a:extLst>
          </p:cNvPr>
          <p:cNvSpPr>
            <a:spLocks noGrp="1"/>
          </p:cNvSpPr>
          <p:nvPr>
            <p:ph idx="1"/>
          </p:nvPr>
        </p:nvSpPr>
        <p:spPr/>
        <p:txBody>
          <a:bodyPr vert="horz" lIns="91440" tIns="45720" rIns="91440" bIns="45720" rtlCol="0" anchor="t">
            <a:normAutofit/>
          </a:bodyPr>
          <a:lstStyle/>
          <a:p>
            <a:r>
              <a:rPr lang="en-US" dirty="0"/>
              <a:t>Analyze </a:t>
            </a:r>
            <a:r>
              <a:rPr lang="en-US" i="1" dirty="0"/>
              <a:t>time series</a:t>
            </a:r>
            <a:r>
              <a:rPr lang="en-US" dirty="0"/>
              <a:t> data- stock prices</a:t>
            </a:r>
          </a:p>
          <a:p>
            <a:r>
              <a:rPr lang="en-US" dirty="0"/>
              <a:t>Anticipate trajectories- autonomous driving</a:t>
            </a:r>
          </a:p>
          <a:p>
            <a:r>
              <a:rPr lang="en-US" dirty="0"/>
              <a:t>Natural language processing- Siri, Google Voice</a:t>
            </a:r>
          </a:p>
          <a:p>
            <a:r>
              <a:rPr lang="en-US" dirty="0"/>
              <a:t>Sentiment Analysis- document, audio input</a:t>
            </a:r>
          </a:p>
        </p:txBody>
      </p:sp>
    </p:spTree>
    <p:extLst>
      <p:ext uri="{BB962C8B-B14F-4D97-AF65-F5344CB8AC3E}">
        <p14:creationId xmlns:p14="http://schemas.microsoft.com/office/powerpoint/2010/main" val="1125941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D489-469A-4901-ADFD-F662CC7FBFF2}"/>
              </a:ext>
            </a:extLst>
          </p:cNvPr>
          <p:cNvSpPr>
            <a:spLocks noGrp="1"/>
          </p:cNvSpPr>
          <p:nvPr>
            <p:ph type="title"/>
          </p:nvPr>
        </p:nvSpPr>
        <p:spPr/>
        <p:txBody>
          <a:bodyPr/>
          <a:lstStyle/>
          <a:p>
            <a:r>
              <a:rPr lang="en-US" dirty="0" err="1"/>
              <a:t>Lstm</a:t>
            </a:r>
            <a:r>
              <a:rPr lang="en-US" dirty="0"/>
              <a:t> cell</a:t>
            </a:r>
          </a:p>
        </p:txBody>
      </p:sp>
      <p:pic>
        <p:nvPicPr>
          <p:cNvPr id="4" name="Picture 4" descr="A screenshot of a cell phone&#10;&#10;Description generated with very high confidence">
            <a:extLst>
              <a:ext uri="{FF2B5EF4-FFF2-40B4-BE49-F238E27FC236}">
                <a16:creationId xmlns:a16="http://schemas.microsoft.com/office/drawing/2014/main" id="{6DD88D33-F03D-4072-A210-56CD33EEA78D}"/>
              </a:ext>
            </a:extLst>
          </p:cNvPr>
          <p:cNvPicPr>
            <a:picLocks noGrp="1" noChangeAspect="1"/>
          </p:cNvPicPr>
          <p:nvPr>
            <p:ph idx="1"/>
          </p:nvPr>
        </p:nvPicPr>
        <p:blipFill>
          <a:blip r:embed="rId2"/>
          <a:stretch>
            <a:fillRect/>
          </a:stretch>
        </p:blipFill>
        <p:spPr>
          <a:xfrm>
            <a:off x="2875580" y="1789412"/>
            <a:ext cx="6437662" cy="4792543"/>
          </a:xfrm>
          <a:prstGeom prst="rect">
            <a:avLst/>
          </a:prstGeom>
        </p:spPr>
      </p:pic>
    </p:spTree>
    <p:extLst>
      <p:ext uri="{BB962C8B-B14F-4D97-AF65-F5344CB8AC3E}">
        <p14:creationId xmlns:p14="http://schemas.microsoft.com/office/powerpoint/2010/main" val="1500107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5D50-92B6-4056-9C97-F093DEB1E280}"/>
              </a:ext>
            </a:extLst>
          </p:cNvPr>
          <p:cNvSpPr>
            <a:spLocks noGrp="1"/>
          </p:cNvSpPr>
          <p:nvPr>
            <p:ph type="title"/>
          </p:nvPr>
        </p:nvSpPr>
        <p:spPr/>
        <p:txBody>
          <a:bodyPr/>
          <a:lstStyle/>
          <a:p>
            <a:r>
              <a:rPr lang="en-US" dirty="0"/>
              <a:t>LSTM input Flow</a:t>
            </a:r>
          </a:p>
        </p:txBody>
      </p:sp>
      <p:sp>
        <p:nvSpPr>
          <p:cNvPr id="3" name="Content Placeholder 2">
            <a:extLst>
              <a:ext uri="{FF2B5EF4-FFF2-40B4-BE49-F238E27FC236}">
                <a16:creationId xmlns:a16="http://schemas.microsoft.com/office/drawing/2014/main" id="{F64BA76A-F2FE-49B9-A442-050DDBA114C1}"/>
              </a:ext>
            </a:extLst>
          </p:cNvPr>
          <p:cNvSpPr>
            <a:spLocks noGrp="1"/>
          </p:cNvSpPr>
          <p:nvPr>
            <p:ph idx="1"/>
          </p:nvPr>
        </p:nvSpPr>
        <p:spPr/>
        <p:txBody>
          <a:bodyPr vert="horz" lIns="91440" tIns="45720" rIns="91440" bIns="45720" rtlCol="0" anchor="t">
            <a:normAutofit/>
          </a:bodyPr>
          <a:lstStyle/>
          <a:p>
            <a:r>
              <a:rPr lang="en-US" dirty="0"/>
              <a:t>Starting from the bottom, the triple arrows show where information flows into the cell at multiple points. That combination of present input and past cell state is fed not only to the cell itself, but also to each of its three gates, which will decide how the input will be handled.</a:t>
            </a:r>
          </a:p>
        </p:txBody>
      </p:sp>
    </p:spTree>
    <p:extLst>
      <p:ext uri="{BB962C8B-B14F-4D97-AF65-F5344CB8AC3E}">
        <p14:creationId xmlns:p14="http://schemas.microsoft.com/office/powerpoint/2010/main" val="3136656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056E-7CE0-4030-9C5B-52D00CA582AE}"/>
              </a:ext>
            </a:extLst>
          </p:cNvPr>
          <p:cNvSpPr>
            <a:spLocks noGrp="1"/>
          </p:cNvSpPr>
          <p:nvPr>
            <p:ph type="title"/>
          </p:nvPr>
        </p:nvSpPr>
        <p:spPr/>
        <p:txBody>
          <a:bodyPr/>
          <a:lstStyle/>
          <a:p>
            <a:r>
              <a:rPr lang="en-US" dirty="0"/>
              <a:t>Forget gate</a:t>
            </a:r>
          </a:p>
        </p:txBody>
      </p:sp>
      <p:sp>
        <p:nvSpPr>
          <p:cNvPr id="3" name="Content Placeholder 2">
            <a:extLst>
              <a:ext uri="{FF2B5EF4-FFF2-40B4-BE49-F238E27FC236}">
                <a16:creationId xmlns:a16="http://schemas.microsoft.com/office/drawing/2014/main" id="{676F390E-5F3D-488E-9CEF-CD880C07CAF8}"/>
              </a:ext>
            </a:extLst>
          </p:cNvPr>
          <p:cNvSpPr>
            <a:spLocks noGrp="1"/>
          </p:cNvSpPr>
          <p:nvPr>
            <p:ph idx="1"/>
          </p:nvPr>
        </p:nvSpPr>
        <p:spPr/>
        <p:txBody>
          <a:bodyPr vert="horz" lIns="91440" tIns="45720" rIns="91440" bIns="45720" rtlCol="0" anchor="t">
            <a:normAutofit/>
          </a:bodyPr>
          <a:lstStyle/>
          <a:p>
            <a:r>
              <a:rPr lang="en-US" dirty="0"/>
              <a:t>Note: </a:t>
            </a:r>
            <a:r>
              <a:rPr lang="en-US" dirty="0" err="1"/>
              <a:t>TensorFlow</a:t>
            </a:r>
            <a:r>
              <a:rPr lang="en-US" dirty="0"/>
              <a:t> initializes the 'forget' </a:t>
            </a:r>
            <a:r>
              <a:rPr lang="en-US" i="1" dirty="0"/>
              <a:t>bias</a:t>
            </a:r>
            <a:r>
              <a:rPr lang="en-US" dirty="0"/>
              <a:t> vector to '1'. This prevents the cell from forgetting everything at the beginning of training.</a:t>
            </a:r>
          </a:p>
        </p:txBody>
      </p:sp>
    </p:spTree>
    <p:extLst>
      <p:ext uri="{BB962C8B-B14F-4D97-AF65-F5344CB8AC3E}">
        <p14:creationId xmlns:p14="http://schemas.microsoft.com/office/powerpoint/2010/main" val="1024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2CC6-DE17-445F-9606-DF7652E14A8B}"/>
              </a:ext>
            </a:extLst>
          </p:cNvPr>
          <p:cNvSpPr>
            <a:spLocks noGrp="1"/>
          </p:cNvSpPr>
          <p:nvPr>
            <p:ph type="title"/>
          </p:nvPr>
        </p:nvSpPr>
        <p:spPr/>
        <p:txBody>
          <a:bodyPr/>
          <a:lstStyle/>
          <a:p>
            <a:r>
              <a:rPr lang="en-US" dirty="0"/>
              <a:t>Peephole connections</a:t>
            </a:r>
          </a:p>
        </p:txBody>
      </p:sp>
      <p:sp>
        <p:nvSpPr>
          <p:cNvPr id="3" name="Content Placeholder 2">
            <a:extLst>
              <a:ext uri="{FF2B5EF4-FFF2-40B4-BE49-F238E27FC236}">
                <a16:creationId xmlns:a16="http://schemas.microsoft.com/office/drawing/2014/main" id="{3E847BD0-CA6A-4A15-81CC-AC0934F1FDDF}"/>
              </a:ext>
            </a:extLst>
          </p:cNvPr>
          <p:cNvSpPr>
            <a:spLocks noGrp="1"/>
          </p:cNvSpPr>
          <p:nvPr>
            <p:ph idx="1"/>
          </p:nvPr>
        </p:nvSpPr>
        <p:spPr/>
        <p:txBody>
          <a:bodyPr vert="horz" lIns="91440" tIns="45720" rIns="91440" bIns="45720" rtlCol="0" anchor="t">
            <a:normAutofit/>
          </a:bodyPr>
          <a:lstStyle/>
          <a:p>
            <a:r>
              <a:rPr lang="en-US" dirty="0"/>
              <a:t>In 2000, Felix Gers and Jurgen Schmidhuber proposed a variation of LSTM which provides more 'context' when considering the previous short-term state by providing a 'peephole' (via extra connections) to long-term state.</a:t>
            </a:r>
          </a:p>
          <a:p>
            <a:r>
              <a:rPr lang="en-US" dirty="0" err="1"/>
              <a:t>TensorFlow</a:t>
            </a:r>
            <a:r>
              <a:rPr lang="en-US" dirty="0"/>
              <a:t> supports peephole connections:</a:t>
            </a:r>
          </a:p>
          <a:p>
            <a:pPr lvl="1"/>
            <a:r>
              <a:rPr lang="en-US" dirty="0" err="1"/>
              <a:t>Tf.contrib.rnn.LSTMCell</a:t>
            </a:r>
            <a:r>
              <a:rPr lang="en-US" dirty="0"/>
              <a:t>(</a:t>
            </a:r>
            <a:r>
              <a:rPr lang="en-US" dirty="0" err="1"/>
              <a:t>use_peepholes</a:t>
            </a:r>
            <a:r>
              <a:rPr lang="en-US" dirty="0"/>
              <a:t>=True)</a:t>
            </a:r>
          </a:p>
        </p:txBody>
      </p:sp>
    </p:spTree>
    <p:extLst>
      <p:ext uri="{BB962C8B-B14F-4D97-AF65-F5344CB8AC3E}">
        <p14:creationId xmlns:p14="http://schemas.microsoft.com/office/powerpoint/2010/main" val="3701642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EC3F7914-A31F-429E-924E-47C44AB6A6E0}"/>
              </a:ext>
            </a:extLst>
          </p:cNvPr>
          <p:cNvPicPr>
            <a:picLocks noGrp="1" noChangeAspect="1"/>
          </p:cNvPicPr>
          <p:nvPr>
            <p:ph idx="1"/>
          </p:nvPr>
        </p:nvPicPr>
        <p:blipFill>
          <a:blip r:embed="rId2"/>
          <a:stretch>
            <a:fillRect/>
          </a:stretch>
        </p:blipFill>
        <p:spPr>
          <a:xfrm>
            <a:off x="968791" y="130177"/>
            <a:ext cx="10370302" cy="6518274"/>
          </a:xfrm>
          <a:prstGeom prst="rect">
            <a:avLst/>
          </a:prstGeom>
        </p:spPr>
      </p:pic>
    </p:spTree>
    <p:extLst>
      <p:ext uri="{BB962C8B-B14F-4D97-AF65-F5344CB8AC3E}">
        <p14:creationId xmlns:p14="http://schemas.microsoft.com/office/powerpoint/2010/main" val="811059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CD32-D11B-4F1B-A8CC-73E5480EBBA7}"/>
              </a:ext>
            </a:extLst>
          </p:cNvPr>
          <p:cNvSpPr>
            <a:spLocks noGrp="1"/>
          </p:cNvSpPr>
          <p:nvPr>
            <p:ph type="title"/>
          </p:nvPr>
        </p:nvSpPr>
        <p:spPr/>
        <p:txBody>
          <a:bodyPr/>
          <a:lstStyle/>
          <a:p>
            <a:r>
              <a:rPr lang="en-US" dirty="0"/>
              <a:t>Gated recurrent unit (GRU) cell</a:t>
            </a:r>
          </a:p>
        </p:txBody>
      </p:sp>
      <p:sp>
        <p:nvSpPr>
          <p:cNvPr id="3" name="Content Placeholder 2">
            <a:extLst>
              <a:ext uri="{FF2B5EF4-FFF2-40B4-BE49-F238E27FC236}">
                <a16:creationId xmlns:a16="http://schemas.microsoft.com/office/drawing/2014/main" id="{236FED9A-598C-4D1C-8F5D-A20D5952D4AD}"/>
              </a:ext>
            </a:extLst>
          </p:cNvPr>
          <p:cNvSpPr>
            <a:spLocks noGrp="1"/>
          </p:cNvSpPr>
          <p:nvPr>
            <p:ph idx="1"/>
          </p:nvPr>
        </p:nvSpPr>
        <p:spPr/>
        <p:txBody>
          <a:bodyPr vert="horz" lIns="91440" tIns="45720" rIns="91440" bIns="45720" rtlCol="0" anchor="t">
            <a:normAutofit/>
          </a:bodyPr>
          <a:lstStyle/>
          <a:p>
            <a:r>
              <a:rPr lang="en-US" dirty="0"/>
              <a:t>Proposed by </a:t>
            </a:r>
            <a:r>
              <a:rPr lang="en-US" dirty="0" err="1"/>
              <a:t>Kyunghyun</a:t>
            </a:r>
            <a:r>
              <a:rPr lang="en-US" dirty="0"/>
              <a:t> Cho in 2014, which also introduced the Encoder/Decoder network topology.</a:t>
            </a:r>
          </a:p>
          <a:p>
            <a:r>
              <a:rPr lang="en-US" dirty="0"/>
              <a:t>The GRU cell is a simplified version of an LSTM cell.</a:t>
            </a:r>
          </a:p>
          <a:p>
            <a:r>
              <a:rPr lang="en-US" dirty="0"/>
              <a:t>The GRU cell seems to have similar performance characteristics to the LSTM.</a:t>
            </a:r>
          </a:p>
        </p:txBody>
      </p:sp>
    </p:spTree>
    <p:extLst>
      <p:ext uri="{BB962C8B-B14F-4D97-AF65-F5344CB8AC3E}">
        <p14:creationId xmlns:p14="http://schemas.microsoft.com/office/powerpoint/2010/main" val="958043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0EFF-935E-4C59-83B2-EB088C2F23EF}"/>
              </a:ext>
            </a:extLst>
          </p:cNvPr>
          <p:cNvSpPr>
            <a:spLocks noGrp="1"/>
          </p:cNvSpPr>
          <p:nvPr>
            <p:ph type="title"/>
          </p:nvPr>
        </p:nvSpPr>
        <p:spPr/>
        <p:txBody>
          <a:bodyPr/>
          <a:lstStyle/>
          <a:p>
            <a:r>
              <a:rPr lang="en-US" dirty="0"/>
              <a:t>GRU Cell diagram from O'reilly Book</a:t>
            </a:r>
          </a:p>
        </p:txBody>
      </p:sp>
      <p:pic>
        <p:nvPicPr>
          <p:cNvPr id="4" name="Picture 4" descr="A screenshot of a cell phone&#10;&#10;Description generated with very high confidence">
            <a:extLst>
              <a:ext uri="{FF2B5EF4-FFF2-40B4-BE49-F238E27FC236}">
                <a16:creationId xmlns:a16="http://schemas.microsoft.com/office/drawing/2014/main" id="{FF9164E6-3C38-4B3E-B480-0B4ABAF9654A}"/>
              </a:ext>
            </a:extLst>
          </p:cNvPr>
          <p:cNvPicPr>
            <a:picLocks noGrp="1" noChangeAspect="1"/>
          </p:cNvPicPr>
          <p:nvPr>
            <p:ph idx="1"/>
          </p:nvPr>
        </p:nvPicPr>
        <p:blipFill>
          <a:blip r:embed="rId2"/>
          <a:stretch>
            <a:fillRect/>
          </a:stretch>
        </p:blipFill>
        <p:spPr>
          <a:xfrm>
            <a:off x="2900171" y="2019449"/>
            <a:ext cx="6388482" cy="4346846"/>
          </a:xfrm>
          <a:prstGeom prst="rect">
            <a:avLst/>
          </a:prstGeom>
        </p:spPr>
      </p:pic>
    </p:spTree>
    <p:extLst>
      <p:ext uri="{BB962C8B-B14F-4D97-AF65-F5344CB8AC3E}">
        <p14:creationId xmlns:p14="http://schemas.microsoft.com/office/powerpoint/2010/main" val="477436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587E-8E60-4501-85E9-B7180A53F476}"/>
              </a:ext>
            </a:extLst>
          </p:cNvPr>
          <p:cNvSpPr>
            <a:spLocks noGrp="1"/>
          </p:cNvSpPr>
          <p:nvPr>
            <p:ph type="title"/>
          </p:nvPr>
        </p:nvSpPr>
        <p:spPr/>
        <p:txBody>
          <a:bodyPr/>
          <a:lstStyle/>
          <a:p>
            <a:r>
              <a:rPr lang="en-US" dirty="0"/>
              <a:t>Benchmarking LSTM</a:t>
            </a:r>
          </a:p>
        </p:txBody>
      </p:sp>
      <p:sp>
        <p:nvSpPr>
          <p:cNvPr id="3" name="Content Placeholder 2">
            <a:extLst>
              <a:ext uri="{FF2B5EF4-FFF2-40B4-BE49-F238E27FC236}">
                <a16:creationId xmlns:a16="http://schemas.microsoft.com/office/drawing/2014/main" id="{6DC1BEDE-4925-4B27-B6AD-6D76022369B4}"/>
              </a:ext>
            </a:extLst>
          </p:cNvPr>
          <p:cNvSpPr>
            <a:spLocks noGrp="1"/>
          </p:cNvSpPr>
          <p:nvPr>
            <p:ph idx="1"/>
          </p:nvPr>
        </p:nvSpPr>
        <p:spPr>
          <a:xfrm>
            <a:off x="1141412" y="2249487"/>
            <a:ext cx="9905999" cy="3800506"/>
          </a:xfrm>
        </p:spPr>
        <p:txBody>
          <a:bodyPr vert="horz" lIns="91440" tIns="45720" rIns="91440" bIns="45720" rtlCol="0" anchor="t">
            <a:normAutofit lnSpcReduction="10000"/>
          </a:bodyPr>
          <a:lstStyle/>
          <a:p>
            <a:r>
              <a:rPr lang="en-US" dirty="0"/>
              <a:t>Generally, how do LSTMs behave for different hyperparameters?</a:t>
            </a:r>
          </a:p>
          <a:p>
            <a:r>
              <a:rPr lang="en-US" dirty="0"/>
              <a:t>How reproducible are training results based on hyperparameters?</a:t>
            </a:r>
          </a:p>
          <a:p>
            <a:r>
              <a:rPr lang="en-US" dirty="0"/>
              <a:t>What are the effects of batching and momentum on error rates?</a:t>
            </a:r>
          </a:p>
          <a:p>
            <a:r>
              <a:rPr lang="en-US" dirty="0"/>
              <a:t>How do different choices of non-linearities affect performance?</a:t>
            </a:r>
          </a:p>
          <a:p>
            <a:r>
              <a:rPr lang="en-US" dirty="0"/>
              <a:t>Are peepholes useful?</a:t>
            </a:r>
          </a:p>
          <a:p>
            <a:r>
              <a:rPr lang="en-US" dirty="0"/>
              <a:t>What are the effects of bidirectional methods?</a:t>
            </a:r>
          </a:p>
          <a:p>
            <a:r>
              <a:rPr lang="en-US" dirty="0"/>
              <a:t>What are the effects of using CTC?</a:t>
            </a:r>
          </a:p>
        </p:txBody>
      </p:sp>
      <p:sp>
        <p:nvSpPr>
          <p:cNvPr id="4" name="TextBox 3">
            <a:extLst>
              <a:ext uri="{FF2B5EF4-FFF2-40B4-BE49-F238E27FC236}">
                <a16:creationId xmlns:a16="http://schemas.microsoft.com/office/drawing/2014/main" id="{C99D6532-6700-4BE3-BB37-A728C990F6FB}"/>
              </a:ext>
            </a:extLst>
          </p:cNvPr>
          <p:cNvSpPr txBox="1"/>
          <p:nvPr/>
        </p:nvSpPr>
        <p:spPr>
          <a:xfrm>
            <a:off x="6708478" y="691552"/>
            <a:ext cx="3950898"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Benchmarking of LSTM Networks</a:t>
            </a:r>
          </a:p>
          <a:p>
            <a:r>
              <a:rPr lang="en-US" dirty="0"/>
              <a:t>Thomas M. Breuel</a:t>
            </a:r>
          </a:p>
          <a:p>
            <a:r>
              <a:rPr lang="en-US" dirty="0"/>
              <a:t>Google, Inc</a:t>
            </a:r>
          </a:p>
          <a:p>
            <a:r>
              <a:rPr lang="en-US" dirty="0">
                <a:hlinkClick r:id="rId2"/>
              </a:rPr>
              <a:t>https://arxiv.org/pdf/1508.02774.pdf</a:t>
            </a:r>
          </a:p>
          <a:p>
            <a:pPr algn="ctr"/>
            <a:endParaRPr lang="en-US" dirty="0"/>
          </a:p>
        </p:txBody>
      </p:sp>
    </p:spTree>
    <p:extLst>
      <p:ext uri="{BB962C8B-B14F-4D97-AF65-F5344CB8AC3E}">
        <p14:creationId xmlns:p14="http://schemas.microsoft.com/office/powerpoint/2010/main" val="3005805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7186-1633-44CD-B822-F9C75BD86566}"/>
              </a:ext>
            </a:extLst>
          </p:cNvPr>
          <p:cNvSpPr>
            <a:spLocks noGrp="1"/>
          </p:cNvSpPr>
          <p:nvPr>
            <p:ph type="title"/>
          </p:nvPr>
        </p:nvSpPr>
        <p:spPr/>
        <p:txBody>
          <a:bodyPr/>
          <a:lstStyle/>
          <a:p>
            <a:r>
              <a:rPr lang="en-US" dirty="0"/>
              <a:t>Define: </a:t>
            </a:r>
            <a:r>
              <a:rPr lang="en-US" dirty="0" err="1"/>
              <a:t>Ctc</a:t>
            </a:r>
          </a:p>
        </p:txBody>
      </p:sp>
      <p:sp>
        <p:nvSpPr>
          <p:cNvPr id="3" name="Content Placeholder 2">
            <a:extLst>
              <a:ext uri="{FF2B5EF4-FFF2-40B4-BE49-F238E27FC236}">
                <a16:creationId xmlns:a16="http://schemas.microsoft.com/office/drawing/2014/main" id="{27C7F739-4E77-40E5-99EE-308B0CA92D22}"/>
              </a:ext>
            </a:extLst>
          </p:cNvPr>
          <p:cNvSpPr>
            <a:spLocks noGrp="1"/>
          </p:cNvSpPr>
          <p:nvPr>
            <p:ph idx="1"/>
          </p:nvPr>
        </p:nvSpPr>
        <p:spPr/>
        <p:txBody>
          <a:bodyPr vert="horz" lIns="91440" tIns="45720" rIns="91440" bIns="45720" rtlCol="0" anchor="t">
            <a:normAutofit/>
          </a:bodyPr>
          <a:lstStyle/>
          <a:p>
            <a:r>
              <a:rPr lang="en-US" dirty="0"/>
              <a:t>Connectionist temporal classification (CTC) is a type of neural network output and associated scoring function, for training recurrent neural networks (RNNs) such as LSTM networks to tackle sequence problems where the timing is variable. It can be used for tasks like on-line handwriting recognition[1] or recognizing phonemes in speech audio. CTC refers to the outputs and scoring, and is independent of the underlying neural network structure. It was introduced in 2006.</a:t>
            </a:r>
          </a:p>
        </p:txBody>
      </p:sp>
    </p:spTree>
    <p:extLst>
      <p:ext uri="{BB962C8B-B14F-4D97-AF65-F5344CB8AC3E}">
        <p14:creationId xmlns:p14="http://schemas.microsoft.com/office/powerpoint/2010/main" val="385955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F9B-F012-40F8-A728-26FF3742985F}"/>
              </a:ext>
            </a:extLst>
          </p:cNvPr>
          <p:cNvSpPr>
            <a:spLocks noGrp="1"/>
          </p:cNvSpPr>
          <p:nvPr>
            <p:ph type="title"/>
          </p:nvPr>
        </p:nvSpPr>
        <p:spPr/>
        <p:txBody>
          <a:bodyPr/>
          <a:lstStyle/>
          <a:p>
            <a:r>
              <a:rPr lang="en-US" dirty="0"/>
              <a:t>CTC Example</a:t>
            </a:r>
          </a:p>
        </p:txBody>
      </p:sp>
      <p:sp>
        <p:nvSpPr>
          <p:cNvPr id="3" name="Content Placeholder 2">
            <a:extLst>
              <a:ext uri="{FF2B5EF4-FFF2-40B4-BE49-F238E27FC236}">
                <a16:creationId xmlns:a16="http://schemas.microsoft.com/office/drawing/2014/main" id="{2BE84CA7-1435-4AC1-ABCC-F207B31837A9}"/>
              </a:ext>
            </a:extLst>
          </p:cNvPr>
          <p:cNvSpPr>
            <a:spLocks noGrp="1"/>
          </p:cNvSpPr>
          <p:nvPr>
            <p:ph idx="1"/>
          </p:nvPr>
        </p:nvSpPr>
        <p:spPr>
          <a:xfrm>
            <a:off x="1141412" y="1573752"/>
            <a:ext cx="9905999" cy="4706279"/>
          </a:xfrm>
        </p:spPr>
        <p:txBody>
          <a:bodyPr vert="horz" lIns="91440" tIns="45720" rIns="91440" bIns="45720" rtlCol="0" anchor="t">
            <a:normAutofit fontScale="92500" lnSpcReduction="10000"/>
          </a:bodyPr>
          <a:lstStyle/>
          <a:p>
            <a:r>
              <a:rPr lang="en-US" dirty="0"/>
              <a:t>The input is a sequence of observations, and the outputs are a sequence of labels, which can include blank outputs. The difficulty of training comes from there being many more observations than there are labels. For example in speech audio there can be multiple time slices which correspond to a single phoneme. Since we don't know the alignment of the observed sequence with the target labels we predict a probability distribution at each time step. A CTC network has a continuous output (e.g. </a:t>
            </a:r>
            <a:r>
              <a:rPr lang="en-US" dirty="0" err="1"/>
              <a:t>softmax</a:t>
            </a:r>
            <a:r>
              <a:rPr lang="en-US" dirty="0"/>
              <a:t>), which is fitted through training to model the probability of a label. CTC does not attempt to learn boundaries and timings: Label sequences are considered equivalent if they differ only in alignment, ignoring blanks. Equivalent label sequences can occur in many ways – which makes scoring a non-trivial task.</a:t>
            </a:r>
          </a:p>
          <a:p>
            <a:r>
              <a:rPr lang="en-US" dirty="0"/>
              <a:t>CTC scores can then be used with the back-propagation algorithm to update the neural network weights.</a:t>
            </a:r>
          </a:p>
        </p:txBody>
      </p:sp>
    </p:spTree>
    <p:extLst>
      <p:ext uri="{BB962C8B-B14F-4D97-AF65-F5344CB8AC3E}">
        <p14:creationId xmlns:p14="http://schemas.microsoft.com/office/powerpoint/2010/main" val="387690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78ED-5D63-4F69-9FA3-3E958A9E5089}"/>
              </a:ext>
            </a:extLst>
          </p:cNvPr>
          <p:cNvSpPr>
            <a:spLocks noGrp="1"/>
          </p:cNvSpPr>
          <p:nvPr>
            <p:ph type="title"/>
          </p:nvPr>
        </p:nvSpPr>
        <p:spPr/>
        <p:txBody>
          <a:bodyPr/>
          <a:lstStyle/>
          <a:p>
            <a:r>
              <a:rPr lang="en-US" dirty="0"/>
              <a:t>Creative tasks</a:t>
            </a:r>
          </a:p>
        </p:txBody>
      </p:sp>
      <p:sp>
        <p:nvSpPr>
          <p:cNvPr id="3" name="Content Placeholder 2">
            <a:extLst>
              <a:ext uri="{FF2B5EF4-FFF2-40B4-BE49-F238E27FC236}">
                <a16:creationId xmlns:a16="http://schemas.microsoft.com/office/drawing/2014/main" id="{ABB40460-0A42-44DC-A9BC-1C6CDF0F28C9}"/>
              </a:ext>
            </a:extLst>
          </p:cNvPr>
          <p:cNvSpPr>
            <a:spLocks noGrp="1"/>
          </p:cNvSpPr>
          <p:nvPr>
            <p:ph idx="1"/>
          </p:nvPr>
        </p:nvSpPr>
        <p:spPr/>
        <p:txBody>
          <a:bodyPr vert="horz" lIns="91440" tIns="45720" rIns="91440" bIns="45720" rtlCol="0" anchor="t">
            <a:normAutofit lnSpcReduction="10000"/>
          </a:bodyPr>
          <a:lstStyle/>
          <a:p>
            <a:r>
              <a:rPr lang="en-US" dirty="0"/>
              <a:t>RNN ability to predict the next 'state' permits a certain level of 'creativity'</a:t>
            </a:r>
          </a:p>
          <a:p>
            <a:r>
              <a:rPr lang="en-US" dirty="0"/>
              <a:t>Google Magenta: composes melodies</a:t>
            </a:r>
          </a:p>
          <a:p>
            <a:pPr lvl="1"/>
            <a:r>
              <a:rPr lang="en-US" sz="1600" dirty="0"/>
              <a:t>https://cdn2.vox-cdn.com/uploads/chorus_asset/file/6577761/Google_-_Magenta_music_sample.0.mp3</a:t>
            </a:r>
          </a:p>
          <a:p>
            <a:r>
              <a:rPr lang="en-US" dirty="0"/>
              <a:t>Generate sentences</a:t>
            </a:r>
          </a:p>
          <a:p>
            <a:pPr lvl="1"/>
            <a:r>
              <a:rPr lang="en-US" sz="1400" dirty="0"/>
              <a:t>"Why do what that day," replied Natasha, and wishing to himself the fact the princess, Princess Mary was easier, fed in had </a:t>
            </a:r>
            <a:r>
              <a:rPr lang="en-US" sz="1400" dirty="0" err="1"/>
              <a:t>oftened</a:t>
            </a:r>
            <a:r>
              <a:rPr lang="en-US" sz="1400" dirty="0"/>
              <a:t> him. Pierre </a:t>
            </a:r>
            <a:r>
              <a:rPr lang="en-US" sz="1400" dirty="0" err="1"/>
              <a:t>aking</a:t>
            </a:r>
            <a:r>
              <a:rPr lang="en-US" sz="1400" dirty="0"/>
              <a:t> his soul came to the packs and drove up his father-in-law women.</a:t>
            </a:r>
          </a:p>
          <a:p>
            <a:r>
              <a:rPr lang="en-US" dirty="0"/>
              <a:t>Image Captions</a:t>
            </a:r>
          </a:p>
          <a:p>
            <a:pPr lvl="1"/>
            <a:r>
              <a:rPr lang="en-US" dirty="0"/>
              <a:t>https://arxiv.org/pdf/1411.4555v2.pdf</a:t>
            </a:r>
          </a:p>
        </p:txBody>
      </p:sp>
    </p:spTree>
    <p:extLst>
      <p:ext uri="{BB962C8B-B14F-4D97-AF65-F5344CB8AC3E}">
        <p14:creationId xmlns:p14="http://schemas.microsoft.com/office/powerpoint/2010/main" val="2165682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19A2-1C51-499F-8E92-D34F0BC30ADF}"/>
              </a:ext>
            </a:extLst>
          </p:cNvPr>
          <p:cNvSpPr>
            <a:spLocks noGrp="1"/>
          </p:cNvSpPr>
          <p:nvPr>
            <p:ph type="title"/>
          </p:nvPr>
        </p:nvSpPr>
        <p:spPr/>
        <p:txBody>
          <a:bodyPr/>
          <a:lstStyle/>
          <a:p>
            <a:r>
              <a:rPr lang="en-US" dirty="0"/>
              <a:t>Bidirectional vs. Unidirectional </a:t>
            </a:r>
          </a:p>
        </p:txBody>
      </p:sp>
      <p:sp>
        <p:nvSpPr>
          <p:cNvPr id="3" name="Content Placeholder 2">
            <a:extLst>
              <a:ext uri="{FF2B5EF4-FFF2-40B4-BE49-F238E27FC236}">
                <a16:creationId xmlns:a16="http://schemas.microsoft.com/office/drawing/2014/main" id="{8AAE4AEE-004A-4BFC-A4C0-C5762589F36B}"/>
              </a:ext>
            </a:extLst>
          </p:cNvPr>
          <p:cNvSpPr>
            <a:spLocks noGrp="1"/>
          </p:cNvSpPr>
          <p:nvPr>
            <p:ph idx="1"/>
          </p:nvPr>
        </p:nvSpPr>
        <p:spPr/>
        <p:txBody>
          <a:bodyPr vert="horz" lIns="91440" tIns="45720" rIns="91440" bIns="45720" rtlCol="0" anchor="t">
            <a:normAutofit/>
          </a:bodyPr>
          <a:lstStyle/>
          <a:p>
            <a:r>
              <a:rPr lang="en-US" dirty="0"/>
              <a:t>Unidirectional LSTM layer is followed by a logistic or </a:t>
            </a:r>
            <a:r>
              <a:rPr lang="en-US" dirty="0" err="1"/>
              <a:t>softmax</a:t>
            </a:r>
            <a:r>
              <a:rPr lang="en-US" dirty="0"/>
              <a:t> output layer. </a:t>
            </a:r>
            <a:endParaRPr lang="en-US"/>
          </a:p>
          <a:p>
            <a:r>
              <a:rPr lang="en-US" dirty="0"/>
              <a:t>Bidirectional LSTM training, the input sequence is processed both in forward and reverse, and the combined outputs of the forward and reverse processing at each time step are then combined into a final output.</a:t>
            </a:r>
          </a:p>
        </p:txBody>
      </p:sp>
      <p:pic>
        <p:nvPicPr>
          <p:cNvPr id="4" name="Picture 4">
            <a:extLst>
              <a:ext uri="{FF2B5EF4-FFF2-40B4-BE49-F238E27FC236}">
                <a16:creationId xmlns:a16="http://schemas.microsoft.com/office/drawing/2014/main" id="{DF646F38-07B1-4F0A-98CB-0F7C10E13BCD}"/>
              </a:ext>
            </a:extLst>
          </p:cNvPr>
          <p:cNvPicPr>
            <a:picLocks noChangeAspect="1"/>
          </p:cNvPicPr>
          <p:nvPr/>
        </p:nvPicPr>
        <p:blipFill>
          <a:blip r:embed="rId2"/>
          <a:stretch>
            <a:fillRect/>
          </a:stretch>
        </p:blipFill>
        <p:spPr>
          <a:xfrm>
            <a:off x="2725946" y="4477345"/>
            <a:ext cx="6754483" cy="1799573"/>
          </a:xfrm>
          <a:prstGeom prst="rect">
            <a:avLst/>
          </a:prstGeom>
        </p:spPr>
      </p:pic>
    </p:spTree>
    <p:extLst>
      <p:ext uri="{BB962C8B-B14F-4D97-AF65-F5344CB8AC3E}">
        <p14:creationId xmlns:p14="http://schemas.microsoft.com/office/powerpoint/2010/main" val="165828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5BD2-62FA-4950-973B-8A65E09FAFC2}"/>
              </a:ext>
            </a:extLst>
          </p:cNvPr>
          <p:cNvSpPr>
            <a:spLocks noGrp="1"/>
          </p:cNvSpPr>
          <p:nvPr>
            <p:ph type="title"/>
          </p:nvPr>
        </p:nvSpPr>
        <p:spPr/>
        <p:txBody>
          <a:bodyPr/>
          <a:lstStyle/>
          <a:p>
            <a:r>
              <a:rPr lang="en-US" dirty="0"/>
              <a:t>Bidirectional limitation</a:t>
            </a:r>
          </a:p>
        </p:txBody>
      </p:sp>
      <p:sp>
        <p:nvSpPr>
          <p:cNvPr id="3" name="Content Placeholder 2">
            <a:extLst>
              <a:ext uri="{FF2B5EF4-FFF2-40B4-BE49-F238E27FC236}">
                <a16:creationId xmlns:a16="http://schemas.microsoft.com/office/drawing/2014/main" id="{139F922D-756B-448E-ABF8-307D360735AE}"/>
              </a:ext>
            </a:extLst>
          </p:cNvPr>
          <p:cNvSpPr>
            <a:spLocks noGrp="1"/>
          </p:cNvSpPr>
          <p:nvPr>
            <p:ph idx="1"/>
          </p:nvPr>
        </p:nvSpPr>
        <p:spPr/>
        <p:txBody>
          <a:bodyPr vert="horz" lIns="91440" tIns="45720" rIns="91440" bIns="45720" rtlCol="0" anchor="t">
            <a:normAutofit/>
          </a:bodyPr>
          <a:lstStyle/>
          <a:p>
            <a:r>
              <a:rPr lang="en-US" dirty="0"/>
              <a:t>Bidirectional LSTM networks can take into account both left and right context in making decisions at any point in the sequence, but they have the disadvantage that they are not causal and cannot be applied in real time.</a:t>
            </a:r>
          </a:p>
          <a:p>
            <a:r>
              <a:rPr lang="en-US" dirty="0"/>
              <a:t>Bidirectional networks have twice the number of internal states and slightly more than twice the number of weights than corresponding unidirectional networks with the same number of states.</a:t>
            </a:r>
          </a:p>
        </p:txBody>
      </p:sp>
    </p:spTree>
    <p:extLst>
      <p:ext uri="{BB962C8B-B14F-4D97-AF65-F5344CB8AC3E}">
        <p14:creationId xmlns:p14="http://schemas.microsoft.com/office/powerpoint/2010/main" val="3715483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9EAE-9802-4AFC-AFBB-B1F305DF8F9B}"/>
              </a:ext>
            </a:extLst>
          </p:cNvPr>
          <p:cNvSpPr>
            <a:spLocks noGrp="1"/>
          </p:cNvSpPr>
          <p:nvPr>
            <p:ph type="title"/>
          </p:nvPr>
        </p:nvSpPr>
        <p:spPr/>
        <p:txBody>
          <a:bodyPr/>
          <a:lstStyle/>
          <a:p>
            <a:r>
              <a:rPr lang="en-US" dirty="0"/>
              <a:t>CTC vs. Non-CTC</a:t>
            </a:r>
          </a:p>
        </p:txBody>
      </p:sp>
      <p:sp>
        <p:nvSpPr>
          <p:cNvPr id="3" name="Content Placeholder 2">
            <a:extLst>
              <a:ext uri="{FF2B5EF4-FFF2-40B4-BE49-F238E27FC236}">
                <a16:creationId xmlns:a16="http://schemas.microsoft.com/office/drawing/2014/main" id="{C1DDA3F8-73D8-4982-A62E-35B928FB4529}"/>
              </a:ext>
            </a:extLst>
          </p:cNvPr>
          <p:cNvSpPr>
            <a:spLocks noGrp="1"/>
          </p:cNvSpPr>
          <p:nvPr>
            <p:ph idx="1"/>
          </p:nvPr>
        </p:nvSpPr>
        <p:spPr/>
        <p:txBody>
          <a:bodyPr vert="horz" lIns="91440" tIns="45720" rIns="91440" bIns="45720" rtlCol="0" anchor="t">
            <a:normAutofit/>
          </a:bodyPr>
          <a:lstStyle/>
          <a:p>
            <a:r>
              <a:rPr lang="en-US" dirty="0"/>
              <a:t>In non-CTC training, the target for LSTM training is constructed by assuming a fixed relationship between the images of input symbols and the appearance of the symbol in the output sequence. In CTC training, the target for LSTM training is constructed by aligning (using the forward-backward algorithm) the target sequence with the actual output of the LSTM.</a:t>
            </a:r>
          </a:p>
          <a:p>
            <a:r>
              <a:rPr lang="en-US" dirty="0"/>
              <a:t>(see diagram next slide)</a:t>
            </a:r>
          </a:p>
        </p:txBody>
      </p:sp>
    </p:spTree>
    <p:extLst>
      <p:ext uri="{BB962C8B-B14F-4D97-AF65-F5344CB8AC3E}">
        <p14:creationId xmlns:p14="http://schemas.microsoft.com/office/powerpoint/2010/main" val="1930858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333B-9FCD-4A81-A1D7-C6AE906A047D}"/>
              </a:ext>
            </a:extLst>
          </p:cNvPr>
          <p:cNvSpPr>
            <a:spLocks noGrp="1"/>
          </p:cNvSpPr>
          <p:nvPr>
            <p:ph type="title"/>
          </p:nvPr>
        </p:nvSpPr>
        <p:spPr/>
        <p:txBody>
          <a:bodyPr/>
          <a:lstStyle/>
          <a:p>
            <a:r>
              <a:rPr lang="en-US" dirty="0"/>
              <a:t>CTC vs. Non-CTC (cont.)</a:t>
            </a:r>
          </a:p>
        </p:txBody>
      </p:sp>
      <p:pic>
        <p:nvPicPr>
          <p:cNvPr id="4" name="Picture 4" descr="A screenshot of a cell phone&#10;&#10;Description generated with very high confidence">
            <a:extLst>
              <a:ext uri="{FF2B5EF4-FFF2-40B4-BE49-F238E27FC236}">
                <a16:creationId xmlns:a16="http://schemas.microsoft.com/office/drawing/2014/main" id="{4A26F547-BB9E-4891-97AB-249138529339}"/>
              </a:ext>
            </a:extLst>
          </p:cNvPr>
          <p:cNvPicPr>
            <a:picLocks noGrp="1" noChangeAspect="1"/>
          </p:cNvPicPr>
          <p:nvPr>
            <p:ph idx="1"/>
          </p:nvPr>
        </p:nvPicPr>
        <p:blipFill>
          <a:blip r:embed="rId2"/>
          <a:stretch>
            <a:fillRect/>
          </a:stretch>
        </p:blipFill>
        <p:spPr>
          <a:xfrm>
            <a:off x="1300013" y="2389592"/>
            <a:ext cx="10063251" cy="3779088"/>
          </a:xfrm>
          <a:prstGeom prst="rect">
            <a:avLst/>
          </a:prstGeom>
        </p:spPr>
      </p:pic>
    </p:spTree>
    <p:extLst>
      <p:ext uri="{BB962C8B-B14F-4D97-AF65-F5344CB8AC3E}">
        <p14:creationId xmlns:p14="http://schemas.microsoft.com/office/powerpoint/2010/main" val="3126116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0FF7-FCEB-44A4-99A1-DFF3543B74B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FD95997-E266-4FD7-8F4A-30CA59F09280}"/>
              </a:ext>
            </a:extLst>
          </p:cNvPr>
          <p:cNvSpPr>
            <a:spLocks noGrp="1"/>
          </p:cNvSpPr>
          <p:nvPr>
            <p:ph idx="1"/>
          </p:nvPr>
        </p:nvSpPr>
        <p:spPr>
          <a:xfrm>
            <a:off x="1141412" y="2249487"/>
            <a:ext cx="9905999" cy="3843638"/>
          </a:xfrm>
        </p:spPr>
        <p:txBody>
          <a:bodyPr vert="horz" lIns="91440" tIns="45720" rIns="91440" bIns="45720" rtlCol="0" anchor="t">
            <a:normAutofit/>
          </a:bodyPr>
          <a:lstStyle/>
          <a:p>
            <a:r>
              <a:rPr lang="en-US" dirty="0"/>
              <a:t>LSTM networks give excellent performance on MNIST digit recognition; this also represents a simple and useful test case for checking whether an LSTM implementation is performing correctly.</a:t>
            </a:r>
          </a:p>
          <a:p>
            <a:r>
              <a:rPr lang="en-US" dirty="0"/>
              <a:t>LSTM </a:t>
            </a:r>
            <a:r>
              <a:rPr lang="en-US" dirty="0" err="1"/>
              <a:t>networ</a:t>
            </a:r>
            <a:r>
              <a:rPr lang="en-US" dirty="0"/>
              <a:t> k performance is fairly reproducible between training runs and test set error has broad flat minima in hyperparameter space (i.e., hyperparameter optimization is fairly simple).</a:t>
            </a:r>
          </a:p>
          <a:p>
            <a:r>
              <a:rPr lang="en-US" dirty="0"/>
              <a:t>The best performing networks in all experiments were “standard” LSTM networks with no peephole connections.</a:t>
            </a:r>
          </a:p>
        </p:txBody>
      </p:sp>
    </p:spTree>
    <p:extLst>
      <p:ext uri="{BB962C8B-B14F-4D97-AF65-F5344CB8AC3E}">
        <p14:creationId xmlns:p14="http://schemas.microsoft.com/office/powerpoint/2010/main" val="1680867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7AB5-7B3C-41EE-B246-7696FB9ECC21}"/>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2F9C130C-520C-4DBF-A52B-CD7DBABA32E9}"/>
              </a:ext>
            </a:extLst>
          </p:cNvPr>
          <p:cNvSpPr>
            <a:spLocks noGrp="1"/>
          </p:cNvSpPr>
          <p:nvPr>
            <p:ph idx="1"/>
          </p:nvPr>
        </p:nvSpPr>
        <p:spPr>
          <a:xfrm>
            <a:off x="1141412" y="2249487"/>
            <a:ext cx="9905999" cy="4102430"/>
          </a:xfrm>
        </p:spPr>
        <p:txBody>
          <a:bodyPr vert="horz" lIns="91440" tIns="45720" rIns="91440" bIns="45720" rtlCol="0" anchor="t">
            <a:normAutofit fontScale="92500" lnSpcReduction="20000"/>
          </a:bodyPr>
          <a:lstStyle/>
          <a:p>
            <a:r>
              <a:rPr lang="en-US" dirty="0"/>
              <a:t>Peephole connections never resulted in any improved performance.</a:t>
            </a:r>
          </a:p>
          <a:p>
            <a:r>
              <a:rPr lang="en-US" dirty="0"/>
              <a:t>Momentum and </a:t>
            </a:r>
            <a:r>
              <a:rPr lang="en-US" dirty="0" err="1"/>
              <a:t>batchsize</a:t>
            </a:r>
            <a:r>
              <a:rPr lang="en-US" dirty="0"/>
              <a:t> parameters had no observable effect on LSTM performance; this means that batching may often be a good method for parallelizing LSTM training.</a:t>
            </a:r>
          </a:p>
          <a:p>
            <a:r>
              <a:rPr lang="en-US" dirty="0"/>
              <a:t>LSTM networks failed to converge to low error rate solutions with logistic outputs and MSE training for the OCR task; </a:t>
            </a:r>
            <a:r>
              <a:rPr lang="en-US" dirty="0" err="1"/>
              <a:t>softmax</a:t>
            </a:r>
            <a:r>
              <a:rPr lang="en-US" dirty="0"/>
              <a:t> training resulted in the lowest error rates overall.</a:t>
            </a:r>
          </a:p>
          <a:p>
            <a:r>
              <a:rPr lang="en-US" dirty="0"/>
              <a:t>CTC and bidirectional networks generally perform better than fixed outputs and/or unidirectional networks.</a:t>
            </a:r>
          </a:p>
          <a:p>
            <a:r>
              <a:rPr lang="en-US" dirty="0"/>
              <a:t>LSTM test set error rates seem to invariably diverge eventually.</a:t>
            </a:r>
          </a:p>
        </p:txBody>
      </p:sp>
    </p:spTree>
    <p:extLst>
      <p:ext uri="{BB962C8B-B14F-4D97-AF65-F5344CB8AC3E}">
        <p14:creationId xmlns:p14="http://schemas.microsoft.com/office/powerpoint/2010/main" val="3787246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496-C798-4C83-8B01-38001ADD5A1F}"/>
              </a:ext>
            </a:extLst>
          </p:cNvPr>
          <p:cNvSpPr>
            <a:spLocks noGrp="1"/>
          </p:cNvSpPr>
          <p:nvPr>
            <p:ph type="title"/>
          </p:nvPr>
        </p:nvSpPr>
        <p:spPr/>
        <p:txBody>
          <a:bodyPr/>
          <a:lstStyle/>
          <a:p>
            <a:r>
              <a:rPr lang="en-US" dirty="0"/>
              <a:t>The rise of 'attention-based' models</a:t>
            </a:r>
          </a:p>
        </p:txBody>
      </p:sp>
      <p:sp>
        <p:nvSpPr>
          <p:cNvPr id="3" name="Content Placeholder 2">
            <a:extLst>
              <a:ext uri="{FF2B5EF4-FFF2-40B4-BE49-F238E27FC236}">
                <a16:creationId xmlns:a16="http://schemas.microsoft.com/office/drawing/2014/main" id="{FD5D49CA-A2EF-42EA-B549-968A02A99ECA}"/>
              </a:ext>
            </a:extLst>
          </p:cNvPr>
          <p:cNvSpPr>
            <a:spLocks noGrp="1"/>
          </p:cNvSpPr>
          <p:nvPr>
            <p:ph idx="1"/>
          </p:nvPr>
        </p:nvSpPr>
        <p:spPr/>
        <p:txBody>
          <a:bodyPr vert="horz" lIns="91440" tIns="45720" rIns="91440" bIns="45720" rtlCol="0" anchor="t">
            <a:normAutofit/>
          </a:bodyPr>
          <a:lstStyle/>
          <a:p>
            <a:r>
              <a:rPr lang="en-US" dirty="0"/>
              <a:t>RNN/LSTM systems require more resources to train and run than attention-based models.</a:t>
            </a:r>
          </a:p>
          <a:p>
            <a:pPr lvl="1"/>
            <a:r>
              <a:rPr lang="en-US" dirty="0"/>
              <a:t>RNN's are not 'hardware friendly'- especially when processing has to be done on an 'edge' device.</a:t>
            </a:r>
          </a:p>
          <a:p>
            <a:r>
              <a:rPr lang="en-US" dirty="0"/>
              <a:t>LSTM can remember sequences of 100s. Not 1000s or 10,000s or more.</a:t>
            </a:r>
          </a:p>
        </p:txBody>
      </p:sp>
    </p:spTree>
    <p:extLst>
      <p:ext uri="{BB962C8B-B14F-4D97-AF65-F5344CB8AC3E}">
        <p14:creationId xmlns:p14="http://schemas.microsoft.com/office/powerpoint/2010/main" val="1306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0668-638A-48F0-97A7-365564928917}"/>
              </a:ext>
            </a:extLst>
          </p:cNvPr>
          <p:cNvSpPr>
            <a:spLocks noGrp="1"/>
          </p:cNvSpPr>
          <p:nvPr>
            <p:ph type="title"/>
          </p:nvPr>
        </p:nvSpPr>
        <p:spPr>
          <a:xfrm>
            <a:off x="1165226" y="82737"/>
            <a:ext cx="9905998" cy="1478570"/>
          </a:xfrm>
        </p:spPr>
        <p:txBody>
          <a:bodyPr/>
          <a:lstStyle/>
          <a:p>
            <a:r>
              <a:rPr lang="en-US" dirty="0"/>
              <a:t>Image captions</a:t>
            </a:r>
          </a:p>
        </p:txBody>
      </p:sp>
      <p:pic>
        <p:nvPicPr>
          <p:cNvPr id="4" name="Picture 4" descr="A picture containing photo&#10;&#10;Description generated with high confidence">
            <a:extLst>
              <a:ext uri="{FF2B5EF4-FFF2-40B4-BE49-F238E27FC236}">
                <a16:creationId xmlns:a16="http://schemas.microsoft.com/office/drawing/2014/main" id="{64513288-75E0-44D4-BB24-498ADB0E7D0B}"/>
              </a:ext>
            </a:extLst>
          </p:cNvPr>
          <p:cNvPicPr>
            <a:picLocks noGrp="1" noChangeAspect="1"/>
          </p:cNvPicPr>
          <p:nvPr>
            <p:ph idx="1"/>
          </p:nvPr>
        </p:nvPicPr>
        <p:blipFill>
          <a:blip r:embed="rId2"/>
          <a:stretch>
            <a:fillRect/>
          </a:stretch>
        </p:blipFill>
        <p:spPr>
          <a:xfrm>
            <a:off x="1975164" y="1189831"/>
            <a:ext cx="8357553" cy="5208587"/>
          </a:xfrm>
          <a:prstGeom prst="rect">
            <a:avLst/>
          </a:prstGeom>
        </p:spPr>
      </p:pic>
    </p:spTree>
    <p:extLst>
      <p:ext uri="{BB962C8B-B14F-4D97-AF65-F5344CB8AC3E}">
        <p14:creationId xmlns:p14="http://schemas.microsoft.com/office/powerpoint/2010/main" val="309658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2368-5AF2-4D92-92F0-9B1B209DF1E3}"/>
              </a:ext>
            </a:extLst>
          </p:cNvPr>
          <p:cNvSpPr>
            <a:spLocks noGrp="1"/>
          </p:cNvSpPr>
          <p:nvPr>
            <p:ph type="title"/>
          </p:nvPr>
        </p:nvSpPr>
        <p:spPr/>
        <p:txBody>
          <a:bodyPr/>
          <a:lstStyle/>
          <a:p>
            <a:r>
              <a:rPr lang="en-US" dirty="0"/>
              <a:t>RNN problems and solutions</a:t>
            </a:r>
          </a:p>
        </p:txBody>
      </p:sp>
      <p:sp>
        <p:nvSpPr>
          <p:cNvPr id="3" name="Content Placeholder 2">
            <a:extLst>
              <a:ext uri="{FF2B5EF4-FFF2-40B4-BE49-F238E27FC236}">
                <a16:creationId xmlns:a16="http://schemas.microsoft.com/office/drawing/2014/main" id="{2F11DBA4-5146-4041-B9A9-A4571D1AE122}"/>
              </a:ext>
            </a:extLst>
          </p:cNvPr>
          <p:cNvSpPr>
            <a:spLocks noGrp="1"/>
          </p:cNvSpPr>
          <p:nvPr>
            <p:ph idx="1"/>
          </p:nvPr>
        </p:nvSpPr>
        <p:spPr/>
        <p:txBody>
          <a:bodyPr vert="horz" lIns="91440" tIns="45720" rIns="91440" bIns="45720" rtlCol="0" anchor="t">
            <a:normAutofit/>
          </a:bodyPr>
          <a:lstStyle/>
          <a:p>
            <a:r>
              <a:rPr lang="en-US" dirty="0"/>
              <a:t>Problems faced by RNNs:</a:t>
            </a:r>
          </a:p>
          <a:p>
            <a:pPr lvl="1"/>
            <a:r>
              <a:rPr lang="en-US" dirty="0"/>
              <a:t>Vanishing/Exploding Gradients</a:t>
            </a:r>
          </a:p>
          <a:p>
            <a:r>
              <a:rPr lang="en-US" dirty="0"/>
              <a:t>Solutions to help alleviate these issues:</a:t>
            </a:r>
          </a:p>
          <a:p>
            <a:pPr lvl="1"/>
            <a:r>
              <a:rPr lang="en-US" dirty="0"/>
              <a:t>LSTM (Long Short-Term Memory)</a:t>
            </a:r>
          </a:p>
          <a:p>
            <a:pPr lvl="1"/>
            <a:r>
              <a:rPr lang="en-US" dirty="0"/>
              <a:t>GRU (Gated Recurrent Unit)</a:t>
            </a:r>
          </a:p>
          <a:p>
            <a:endParaRPr lang="en-US" dirty="0"/>
          </a:p>
        </p:txBody>
      </p:sp>
    </p:spTree>
    <p:extLst>
      <p:ext uri="{BB962C8B-B14F-4D97-AF65-F5344CB8AC3E}">
        <p14:creationId xmlns:p14="http://schemas.microsoft.com/office/powerpoint/2010/main" val="378533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5424-72B3-4798-873A-863859953407}"/>
              </a:ext>
            </a:extLst>
          </p:cNvPr>
          <p:cNvSpPr>
            <a:spLocks noGrp="1"/>
          </p:cNvSpPr>
          <p:nvPr>
            <p:ph type="title"/>
          </p:nvPr>
        </p:nvSpPr>
        <p:spPr/>
        <p:txBody>
          <a:bodyPr/>
          <a:lstStyle/>
          <a:p>
            <a:r>
              <a:rPr lang="en-US" dirty="0"/>
              <a:t>Memory cell</a:t>
            </a:r>
          </a:p>
        </p:txBody>
      </p:sp>
      <p:sp>
        <p:nvSpPr>
          <p:cNvPr id="3" name="Content Placeholder 2">
            <a:extLst>
              <a:ext uri="{FF2B5EF4-FFF2-40B4-BE49-F238E27FC236}">
                <a16:creationId xmlns:a16="http://schemas.microsoft.com/office/drawing/2014/main" id="{F71A4DEF-B8C3-4352-BDB9-9052DF0CD7E2}"/>
              </a:ext>
            </a:extLst>
          </p:cNvPr>
          <p:cNvSpPr>
            <a:spLocks noGrp="1"/>
          </p:cNvSpPr>
          <p:nvPr>
            <p:ph idx="1"/>
          </p:nvPr>
        </p:nvSpPr>
        <p:spPr/>
        <p:txBody>
          <a:bodyPr vert="horz" lIns="91440" tIns="45720" rIns="91440" bIns="45720" rtlCol="0" anchor="t">
            <a:normAutofit/>
          </a:bodyPr>
          <a:lstStyle/>
          <a:p>
            <a:r>
              <a:rPr lang="en-US" dirty="0"/>
              <a:t>Memory Cell: That part of a neural network which preserves state across </a:t>
            </a:r>
            <a:r>
              <a:rPr lang="en-US" i="1" dirty="0"/>
              <a:t>time steps</a:t>
            </a:r>
            <a:r>
              <a:rPr lang="en-US" dirty="0"/>
              <a:t>.</a:t>
            </a:r>
          </a:p>
        </p:txBody>
      </p:sp>
    </p:spTree>
    <p:extLst>
      <p:ext uri="{BB962C8B-B14F-4D97-AF65-F5344CB8AC3E}">
        <p14:creationId xmlns:p14="http://schemas.microsoft.com/office/powerpoint/2010/main" val="59061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1FDE-BD9A-4C7C-8148-CF3D8B7DA7A1}"/>
              </a:ext>
            </a:extLst>
          </p:cNvPr>
          <p:cNvSpPr>
            <a:spLocks noGrp="1"/>
          </p:cNvSpPr>
          <p:nvPr>
            <p:ph type="title"/>
          </p:nvPr>
        </p:nvSpPr>
        <p:spPr/>
        <p:txBody>
          <a:bodyPr/>
          <a:lstStyle/>
          <a:p>
            <a:r>
              <a:rPr lang="en-US" dirty="0"/>
              <a:t>feedforward Network Review</a:t>
            </a:r>
          </a:p>
        </p:txBody>
      </p:sp>
      <p:sp>
        <p:nvSpPr>
          <p:cNvPr id="3" name="Content Placeholder 2">
            <a:extLst>
              <a:ext uri="{FF2B5EF4-FFF2-40B4-BE49-F238E27FC236}">
                <a16:creationId xmlns:a16="http://schemas.microsoft.com/office/drawing/2014/main" id="{6910D620-37A4-4CA7-9CE6-30A16FC0CA7C}"/>
              </a:ext>
            </a:extLst>
          </p:cNvPr>
          <p:cNvSpPr>
            <a:spLocks noGrp="1"/>
          </p:cNvSpPr>
          <p:nvPr>
            <p:ph idx="1"/>
          </p:nvPr>
        </p:nvSpPr>
        <p:spPr>
          <a:xfrm>
            <a:off x="1141412" y="2249487"/>
            <a:ext cx="3619500" cy="3541714"/>
          </a:xfrm>
        </p:spPr>
        <p:txBody>
          <a:bodyPr vert="horz" lIns="91440" tIns="45720" rIns="91440" bIns="45720" rtlCol="0" anchor="t">
            <a:normAutofit/>
          </a:bodyPr>
          <a:lstStyle/>
          <a:p>
            <a:r>
              <a:rPr lang="en-US" dirty="0"/>
              <a:t>A feedforward network is the network topology that has been covered up to this point.</a:t>
            </a:r>
          </a:p>
          <a:p>
            <a:r>
              <a:rPr lang="en-US" dirty="0"/>
              <a:t>Activations flow in one direction- from the input layer to the output layer.</a:t>
            </a:r>
          </a:p>
        </p:txBody>
      </p:sp>
      <p:pic>
        <p:nvPicPr>
          <p:cNvPr id="4" name="Picture 4" descr="A close up of a logo&#10;&#10;Description generated with very high confidence">
            <a:extLst>
              <a:ext uri="{FF2B5EF4-FFF2-40B4-BE49-F238E27FC236}">
                <a16:creationId xmlns:a16="http://schemas.microsoft.com/office/drawing/2014/main" id="{D06DC590-8596-45EF-B43E-9AAE45D20362}"/>
              </a:ext>
            </a:extLst>
          </p:cNvPr>
          <p:cNvPicPr>
            <a:picLocks noChangeAspect="1"/>
          </p:cNvPicPr>
          <p:nvPr/>
        </p:nvPicPr>
        <p:blipFill>
          <a:blip r:embed="rId2"/>
          <a:stretch>
            <a:fillRect/>
          </a:stretch>
        </p:blipFill>
        <p:spPr>
          <a:xfrm>
            <a:off x="4974432" y="2046446"/>
            <a:ext cx="6291262" cy="3777138"/>
          </a:xfrm>
          <a:prstGeom prst="rect">
            <a:avLst/>
          </a:prstGeom>
        </p:spPr>
      </p:pic>
    </p:spTree>
    <p:extLst>
      <p:ext uri="{BB962C8B-B14F-4D97-AF65-F5344CB8AC3E}">
        <p14:creationId xmlns:p14="http://schemas.microsoft.com/office/powerpoint/2010/main" val="220087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15E7-39A3-478F-A1D8-987BC9744BF2}"/>
              </a:ext>
            </a:extLst>
          </p:cNvPr>
          <p:cNvSpPr>
            <a:spLocks noGrp="1"/>
          </p:cNvSpPr>
          <p:nvPr>
            <p:ph type="title"/>
          </p:nvPr>
        </p:nvSpPr>
        <p:spPr/>
        <p:txBody>
          <a:bodyPr/>
          <a:lstStyle/>
          <a:p>
            <a:r>
              <a:rPr lang="en-US" dirty="0"/>
              <a:t>RNN is Different</a:t>
            </a:r>
          </a:p>
        </p:txBody>
      </p:sp>
      <p:sp>
        <p:nvSpPr>
          <p:cNvPr id="3" name="Content Placeholder 2">
            <a:extLst>
              <a:ext uri="{FF2B5EF4-FFF2-40B4-BE49-F238E27FC236}">
                <a16:creationId xmlns:a16="http://schemas.microsoft.com/office/drawing/2014/main" id="{00CD7691-3B3C-49D8-8188-36E4D3EDED69}"/>
              </a:ext>
            </a:extLst>
          </p:cNvPr>
          <p:cNvSpPr>
            <a:spLocks noGrp="1"/>
          </p:cNvSpPr>
          <p:nvPr>
            <p:ph idx="1"/>
          </p:nvPr>
        </p:nvSpPr>
        <p:spPr>
          <a:xfrm>
            <a:off x="1141412" y="2249487"/>
            <a:ext cx="4226718" cy="3541714"/>
          </a:xfrm>
        </p:spPr>
        <p:txBody>
          <a:bodyPr vert="horz" lIns="91440" tIns="45720" rIns="91440" bIns="45720" rtlCol="0" anchor="t">
            <a:normAutofit/>
          </a:bodyPr>
          <a:lstStyle/>
          <a:p>
            <a:r>
              <a:rPr lang="en-US" dirty="0"/>
              <a:t>Recurrent Neural Networks are similar to feedforward neural networks, except they also have connections point backward.</a:t>
            </a:r>
          </a:p>
        </p:txBody>
      </p:sp>
      <p:pic>
        <p:nvPicPr>
          <p:cNvPr id="4" name="Picture 4" descr="A picture containing object&#10;&#10;Description generated with high confidence">
            <a:extLst>
              <a:ext uri="{FF2B5EF4-FFF2-40B4-BE49-F238E27FC236}">
                <a16:creationId xmlns:a16="http://schemas.microsoft.com/office/drawing/2014/main" id="{41E6B8C4-1463-4BBB-AA6D-BCE94494D177}"/>
              </a:ext>
            </a:extLst>
          </p:cNvPr>
          <p:cNvPicPr>
            <a:picLocks noChangeAspect="1"/>
          </p:cNvPicPr>
          <p:nvPr/>
        </p:nvPicPr>
        <p:blipFill>
          <a:blip r:embed="rId2"/>
          <a:stretch>
            <a:fillRect/>
          </a:stretch>
        </p:blipFill>
        <p:spPr>
          <a:xfrm>
            <a:off x="5367337" y="2464608"/>
            <a:ext cx="6660356" cy="2893191"/>
          </a:xfrm>
          <a:prstGeom prst="rect">
            <a:avLst/>
          </a:prstGeom>
        </p:spPr>
      </p:pic>
    </p:spTree>
    <p:extLst>
      <p:ext uri="{BB962C8B-B14F-4D97-AF65-F5344CB8AC3E}">
        <p14:creationId xmlns:p14="http://schemas.microsoft.com/office/powerpoint/2010/main" val="4218545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Circuit</vt:lpstr>
      <vt:lpstr>Recurrent Neural Networks</vt:lpstr>
      <vt:lpstr>overview</vt:lpstr>
      <vt:lpstr>Class of RNN problems</vt:lpstr>
      <vt:lpstr>Creative tasks</vt:lpstr>
      <vt:lpstr>Image captions</vt:lpstr>
      <vt:lpstr>RNN problems and solutions</vt:lpstr>
      <vt:lpstr>Memory cell</vt:lpstr>
      <vt:lpstr>feedforward Network Review</vt:lpstr>
      <vt:lpstr>RNN is Different</vt:lpstr>
      <vt:lpstr>Single recurrent neuron</vt:lpstr>
      <vt:lpstr>Unrolling the network through time</vt:lpstr>
      <vt:lpstr>RNN weights</vt:lpstr>
      <vt:lpstr>Rnn activation function</vt:lpstr>
      <vt:lpstr>Unrolled showing variables</vt:lpstr>
      <vt:lpstr>Variables Defined</vt:lpstr>
      <vt:lpstr>Shared parameters</vt:lpstr>
      <vt:lpstr>RNN sequences</vt:lpstr>
      <vt:lpstr>Tensorflow RNN Examples</vt:lpstr>
      <vt:lpstr>Variable length input sequences</vt:lpstr>
      <vt:lpstr>Variable-length output sequences</vt:lpstr>
      <vt:lpstr>Training Rnn</vt:lpstr>
      <vt:lpstr>Backpropogation through time (bptt)</vt:lpstr>
      <vt:lpstr>Rnn classifier</vt:lpstr>
      <vt:lpstr>Times series predictions</vt:lpstr>
      <vt:lpstr>Vanishing gradients</vt:lpstr>
      <vt:lpstr>Long Short-Term Memory (LSTM)</vt:lpstr>
      <vt:lpstr>LSTM Advantages</vt:lpstr>
      <vt:lpstr>Mind the gap</vt:lpstr>
      <vt:lpstr>LSTM operation</vt:lpstr>
      <vt:lpstr>Lstm cell</vt:lpstr>
      <vt:lpstr>LSTM input Flow</vt:lpstr>
      <vt:lpstr>Forget gate</vt:lpstr>
      <vt:lpstr>Peephole connections</vt:lpstr>
      <vt:lpstr>PowerPoint Presentation</vt:lpstr>
      <vt:lpstr>Gated recurrent unit (GRU) cell</vt:lpstr>
      <vt:lpstr>GRU Cell diagram from O'reilly Book</vt:lpstr>
      <vt:lpstr>Benchmarking LSTM</vt:lpstr>
      <vt:lpstr>Define: Ctc</vt:lpstr>
      <vt:lpstr>CTC Example</vt:lpstr>
      <vt:lpstr>Bidirectional vs. Unidirectional </vt:lpstr>
      <vt:lpstr>Bidirectional limitation</vt:lpstr>
      <vt:lpstr>CTC vs. Non-CTC</vt:lpstr>
      <vt:lpstr>CTC vs. Non-CTC (cont.)</vt:lpstr>
      <vt:lpstr>Results</vt:lpstr>
      <vt:lpstr>Results (cont.)</vt:lpstr>
      <vt:lpstr>The rise of 'attention-based'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24</cp:revision>
  <dcterms:created xsi:type="dcterms:W3CDTF">2014-08-26T23:43:54Z</dcterms:created>
  <dcterms:modified xsi:type="dcterms:W3CDTF">2018-04-25T01:24:58Z</dcterms:modified>
</cp:coreProperties>
</file>