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1" r:id="rId8"/>
    <p:sldId id="262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(MD_MLG) Metrowest Developers – Machine learning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78FC8-6FBD-4F85-9199-A9467A2A129E}"/>
              </a:ext>
            </a:extLst>
          </p:cNvPr>
          <p:cNvSpPr txBox="1"/>
          <p:nvPr/>
        </p:nvSpPr>
        <p:spPr>
          <a:xfrm>
            <a:off x="9636377" y="62293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930A-70FD-46D1-BCC1-E221B381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Multioutput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74FC-D6FF-4D37-8241-D406C049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Each label can have any number of classes. </a:t>
            </a:r>
          </a:p>
          <a:p>
            <a:r>
              <a:rPr lang="en-US" dirty="0"/>
              <a:t>Each label's classes can be independent of another label's classes.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Label 'Auto' can have classes: Ford, Chevy, Toyota</a:t>
            </a:r>
          </a:p>
          <a:p>
            <a:pPr lvl="1"/>
            <a:r>
              <a:rPr lang="en-US" dirty="0"/>
              <a:t>Label 'Color" can have classes: Red, Blue, Silver</a:t>
            </a:r>
          </a:p>
        </p:txBody>
      </p:sp>
    </p:spTree>
    <p:extLst>
      <p:ext uri="{BB962C8B-B14F-4D97-AF65-F5344CB8AC3E}">
        <p14:creationId xmlns:p14="http://schemas.microsoft.com/office/powerpoint/2010/main" val="66061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00DE-1488-4741-850A-6472F8EB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Multioutput with MNIST</a:t>
            </a:r>
          </a:p>
        </p:txBody>
      </p:sp>
      <p:pic>
        <p:nvPicPr>
          <p:cNvPr id="6" name="Picture 6" descr="4.JPG">
            <a:extLst>
              <a:ext uri="{FF2B5EF4-FFF2-40B4-BE49-F238E27FC236}">
                <a16:creationId xmlns:a16="http://schemas.microsoft.com/office/drawing/2014/main" id="{920AB0EC-545E-46A6-A600-10A8F0731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933" y="2324735"/>
            <a:ext cx="876594" cy="88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0332E8-2474-4516-945D-A07C4BA31E9A}"/>
              </a:ext>
            </a:extLst>
          </p:cNvPr>
          <p:cNvSpPr txBox="1"/>
          <p:nvPr/>
        </p:nvSpPr>
        <p:spPr>
          <a:xfrm>
            <a:off x="567202" y="3257550"/>
            <a:ext cx="1722603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Original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1247E-3892-4B4F-86D6-70F633C6E30E}"/>
              </a:ext>
            </a:extLst>
          </p:cNvPr>
          <p:cNvSpPr txBox="1"/>
          <p:nvPr/>
        </p:nvSpPr>
        <p:spPr>
          <a:xfrm>
            <a:off x="2620254" y="3208747"/>
            <a:ext cx="1509706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Image with noise added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5742F-5014-42DF-83E1-56A81C4C0F87}"/>
              </a:ext>
            </a:extLst>
          </p:cNvPr>
          <p:cNvSpPr txBox="1"/>
          <p:nvPr/>
        </p:nvSpPr>
        <p:spPr>
          <a:xfrm>
            <a:off x="4535422" y="2324735"/>
            <a:ext cx="516915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noise to all of the images in the training set.</a:t>
            </a:r>
          </a:p>
          <a:p>
            <a:pPr marL="342900" indent="-342900">
              <a:buAutoNum type="arabicPeriod"/>
            </a:pPr>
            <a:r>
              <a:rPr lang="en-US" dirty="0"/>
              <a:t>Train the model where the features are the noisy images and the labels are the original 'clean' images.</a:t>
            </a:r>
          </a:p>
          <a:p>
            <a:pPr marL="342900" indent="-342900">
              <a:buAutoNum type="arabicPeriod"/>
            </a:pPr>
            <a:r>
              <a:rPr lang="en-US" dirty="0"/>
              <a:t>Present the model with a noisy image.</a:t>
            </a:r>
          </a:p>
          <a:p>
            <a:pPr marL="342900" indent="-342900">
              <a:buAutoNum type="arabicPeriod"/>
            </a:pPr>
            <a:r>
              <a:rPr lang="en-US" dirty="0"/>
              <a:t>The model should output label classes which represent the clean image.</a:t>
            </a:r>
          </a:p>
        </p:txBody>
      </p:sp>
      <p:pic>
        <p:nvPicPr>
          <p:cNvPr id="3" name="Picture 3" descr="4+.png">
            <a:extLst>
              <a:ext uri="{FF2B5EF4-FFF2-40B4-BE49-F238E27FC236}">
                <a16:creationId xmlns:a16="http://schemas.microsoft.com/office/drawing/2014/main" id="{6BCCB4CB-8732-4470-9D3A-9DCB48B4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572" y="2324735"/>
            <a:ext cx="87659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5C58-256B-490E-ABE4-2E6C02FF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Labels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66E87F-56E0-43FE-AEBF-22BE3E7BE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15857"/>
              </p:ext>
            </p:extLst>
          </p:nvPr>
        </p:nvGraphicFramePr>
        <p:xfrm>
          <a:off x="109733" y="4429125"/>
          <a:ext cx="5942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89">
                  <a:extLst>
                    <a:ext uri="{9D8B030D-6E8A-4147-A177-3AD203B41FA5}">
                      <a16:colId xmlns:a16="http://schemas.microsoft.com/office/drawing/2014/main" val="68352452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62289763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739824765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28250609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704741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79848366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24522319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33131061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98117824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20656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7131"/>
                  </a:ext>
                </a:extLst>
              </a:tr>
            </a:tbl>
          </a:graphicData>
        </a:graphic>
      </p:graphicFrame>
      <p:pic>
        <p:nvPicPr>
          <p:cNvPr id="11" name="Picture 6" descr="4.JPG">
            <a:extLst>
              <a:ext uri="{FF2B5EF4-FFF2-40B4-BE49-F238E27FC236}">
                <a16:creationId xmlns:a16="http://schemas.microsoft.com/office/drawing/2014/main" id="{E85B998E-E268-4036-B989-F7E51D1CB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399" y="2066925"/>
            <a:ext cx="876594" cy="885825"/>
          </a:xfrm>
          <a:prstGeom prst="rect">
            <a:avLst/>
          </a:prstGeom>
        </p:spPr>
      </p:pic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FCA72D7D-960A-44F5-BD77-8BCF86A7C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454018"/>
              </p:ext>
            </p:extLst>
          </p:nvPr>
        </p:nvGraphicFramePr>
        <p:xfrm>
          <a:off x="6193328" y="4429125"/>
          <a:ext cx="5942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89">
                  <a:extLst>
                    <a:ext uri="{9D8B030D-6E8A-4147-A177-3AD203B41FA5}">
                      <a16:colId xmlns:a16="http://schemas.microsoft.com/office/drawing/2014/main" val="68352452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62289763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739824765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28250609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704741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79848366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24522319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33131061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98117824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20656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713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1A2946-70B5-46CE-BECC-FC4DA197421B}"/>
              </a:ext>
            </a:extLst>
          </p:cNvPr>
          <p:cNvCxnSpPr/>
          <p:nvPr/>
        </p:nvCxnSpPr>
        <p:spPr>
          <a:xfrm flipH="1">
            <a:off x="142539" y="3206175"/>
            <a:ext cx="2404840" cy="1134996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68D436-8C0E-49D1-82C6-16D3F8692C2F}"/>
              </a:ext>
            </a:extLst>
          </p:cNvPr>
          <p:cNvCxnSpPr>
            <a:cxnSpLocks/>
          </p:cNvCxnSpPr>
          <p:nvPr/>
        </p:nvCxnSpPr>
        <p:spPr>
          <a:xfrm>
            <a:off x="3600468" y="3231265"/>
            <a:ext cx="2431504" cy="1162571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7BD7A1-D608-447B-B532-4D869F1D46E1}"/>
              </a:ext>
            </a:extLst>
          </p:cNvPr>
          <p:cNvCxnSpPr>
            <a:cxnSpLocks/>
          </p:cNvCxnSpPr>
          <p:nvPr/>
        </p:nvCxnSpPr>
        <p:spPr>
          <a:xfrm flipH="1">
            <a:off x="6202522" y="3181350"/>
            <a:ext cx="2395646" cy="1190144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947D25-3217-4B57-A216-6BDDF776B161}"/>
              </a:ext>
            </a:extLst>
          </p:cNvPr>
          <p:cNvCxnSpPr>
            <a:cxnSpLocks/>
          </p:cNvCxnSpPr>
          <p:nvPr/>
        </p:nvCxnSpPr>
        <p:spPr>
          <a:xfrm>
            <a:off x="9652064" y="3209925"/>
            <a:ext cx="2431504" cy="1162571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6" descr="4.JPG">
            <a:extLst>
              <a:ext uri="{FF2B5EF4-FFF2-40B4-BE49-F238E27FC236}">
                <a16:creationId xmlns:a16="http://schemas.microsoft.com/office/drawing/2014/main" id="{FA2D20B5-A28A-40ED-BA61-8B03EB78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322" y="2209800"/>
            <a:ext cx="876594" cy="885825"/>
          </a:xfrm>
          <a:prstGeom prst="rect">
            <a:avLst/>
          </a:prstGeom>
        </p:spPr>
      </p:pic>
      <p:pic>
        <p:nvPicPr>
          <p:cNvPr id="21" name="Picture 6" descr="4.JPG">
            <a:extLst>
              <a:ext uri="{FF2B5EF4-FFF2-40B4-BE49-F238E27FC236}">
                <a16:creationId xmlns:a16="http://schemas.microsoft.com/office/drawing/2014/main" id="{B0E9E4B6-B7DF-4063-9D34-F3693644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245" y="2352675"/>
            <a:ext cx="876594" cy="885825"/>
          </a:xfrm>
          <a:prstGeom prst="rect">
            <a:avLst/>
          </a:prstGeom>
        </p:spPr>
      </p:pic>
      <p:pic>
        <p:nvPicPr>
          <p:cNvPr id="3" name="Picture 3" descr="4+.png">
            <a:extLst>
              <a:ext uri="{FF2B5EF4-FFF2-40B4-BE49-F238E27FC236}">
                <a16:creationId xmlns:a16="http://schemas.microsoft.com/office/drawing/2014/main" id="{858E132C-41DE-44DA-BD56-BD7FB42F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049" y="2066925"/>
            <a:ext cx="876594" cy="885825"/>
          </a:xfrm>
          <a:prstGeom prst="rect">
            <a:avLst/>
          </a:prstGeom>
        </p:spPr>
      </p:pic>
      <p:pic>
        <p:nvPicPr>
          <p:cNvPr id="22" name="Picture 3" descr="4+.png">
            <a:extLst>
              <a:ext uri="{FF2B5EF4-FFF2-40B4-BE49-F238E27FC236}">
                <a16:creationId xmlns:a16="http://schemas.microsoft.com/office/drawing/2014/main" id="{5A128481-2003-4A03-9AAF-C881B3DE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972" y="2209800"/>
            <a:ext cx="876594" cy="885825"/>
          </a:xfrm>
          <a:prstGeom prst="rect">
            <a:avLst/>
          </a:prstGeom>
        </p:spPr>
      </p:pic>
      <p:pic>
        <p:nvPicPr>
          <p:cNvPr id="23" name="Picture 3" descr="4+.png">
            <a:extLst>
              <a:ext uri="{FF2B5EF4-FFF2-40B4-BE49-F238E27FC236}">
                <a16:creationId xmlns:a16="http://schemas.microsoft.com/office/drawing/2014/main" id="{3FE949EE-41FE-4E24-8E78-E5966EF8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95" y="2362200"/>
            <a:ext cx="876594" cy="8858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3CDA46-9AA8-47A3-8455-37336CA9C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869765"/>
              </p:ext>
            </p:extLst>
          </p:nvPr>
        </p:nvGraphicFramePr>
        <p:xfrm>
          <a:off x="161979" y="4572000"/>
          <a:ext cx="5942890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89">
                  <a:extLst>
                    <a:ext uri="{9D8B030D-6E8A-4147-A177-3AD203B41FA5}">
                      <a16:colId xmlns:a16="http://schemas.microsoft.com/office/drawing/2014/main" val="68352452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62289763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739824765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28250609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704741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79848366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24522319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33131061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98117824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20656364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7131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7AD01AE-8220-4E7D-8797-27C5F8140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36006"/>
              </p:ext>
            </p:extLst>
          </p:nvPr>
        </p:nvGraphicFramePr>
        <p:xfrm>
          <a:off x="6240969" y="4572000"/>
          <a:ext cx="5942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89">
                  <a:extLst>
                    <a:ext uri="{9D8B030D-6E8A-4147-A177-3AD203B41FA5}">
                      <a16:colId xmlns:a16="http://schemas.microsoft.com/office/drawing/2014/main" val="68352452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62289763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739824765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28250609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704741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79848366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24522319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33131061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98117824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20656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713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47EE57D-B5BB-4085-8EA3-2890CC375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478144"/>
              </p:ext>
            </p:extLst>
          </p:nvPr>
        </p:nvGraphicFramePr>
        <p:xfrm>
          <a:off x="200092" y="4743450"/>
          <a:ext cx="5942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89">
                  <a:extLst>
                    <a:ext uri="{9D8B030D-6E8A-4147-A177-3AD203B41FA5}">
                      <a16:colId xmlns:a16="http://schemas.microsoft.com/office/drawing/2014/main" val="68352452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62289763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739824765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28250609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704741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79848366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24522319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33131061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98117824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20656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7131"/>
                  </a:ext>
                </a:extLst>
              </a:tr>
            </a:tbl>
          </a:graphicData>
        </a:graphic>
      </p:graphicFrame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86FFF54D-78FB-4410-9296-0EB9774AC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594206"/>
              </p:ext>
            </p:extLst>
          </p:nvPr>
        </p:nvGraphicFramePr>
        <p:xfrm>
          <a:off x="6307667" y="4772025"/>
          <a:ext cx="5942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89">
                  <a:extLst>
                    <a:ext uri="{9D8B030D-6E8A-4147-A177-3AD203B41FA5}">
                      <a16:colId xmlns:a16="http://schemas.microsoft.com/office/drawing/2014/main" val="68352452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62289763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739824765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28250609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4704741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798483664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24522319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331310616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1981178240"/>
                    </a:ext>
                  </a:extLst>
                </a:gridCol>
                <a:gridCol w="594289">
                  <a:extLst>
                    <a:ext uri="{9D8B030D-6E8A-4147-A177-3AD203B41FA5}">
                      <a16:colId xmlns:a16="http://schemas.microsoft.com/office/drawing/2014/main" val="320656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713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02AD0F-6AC8-402C-9547-9EEF798B8739}"/>
              </a:ext>
            </a:extLst>
          </p:cNvPr>
          <p:cNvCxnSpPr>
            <a:cxnSpLocks/>
          </p:cNvCxnSpPr>
          <p:nvPr/>
        </p:nvCxnSpPr>
        <p:spPr>
          <a:xfrm flipH="1">
            <a:off x="2977813" y="5143500"/>
            <a:ext cx="179755" cy="822486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C523A9-66DE-423E-9D97-940640000C2B}"/>
              </a:ext>
            </a:extLst>
          </p:cNvPr>
          <p:cNvCxnSpPr>
            <a:cxnSpLocks/>
          </p:cNvCxnSpPr>
          <p:nvPr/>
        </p:nvCxnSpPr>
        <p:spPr>
          <a:xfrm>
            <a:off x="3730236" y="5129687"/>
            <a:ext cx="160446" cy="850061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89488C9-DE1D-42DC-9E8E-FA549F2E6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11494"/>
              </p:ext>
            </p:extLst>
          </p:nvPr>
        </p:nvGraphicFramePr>
        <p:xfrm>
          <a:off x="3058551" y="5924550"/>
          <a:ext cx="76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271">
                  <a:extLst>
                    <a:ext uri="{9D8B030D-6E8A-4147-A177-3AD203B41FA5}">
                      <a16:colId xmlns:a16="http://schemas.microsoft.com/office/drawing/2014/main" val="820690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0-255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8567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0EEBBD-5B17-4ECF-ABC9-44614349EC30}"/>
              </a:ext>
            </a:extLst>
          </p:cNvPr>
          <p:cNvCxnSpPr>
            <a:cxnSpLocks/>
          </p:cNvCxnSpPr>
          <p:nvPr/>
        </p:nvCxnSpPr>
        <p:spPr>
          <a:xfrm flipH="1">
            <a:off x="8537265" y="5219700"/>
            <a:ext cx="179755" cy="822486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D23744-C27C-4BEF-84B5-175FDA857404}"/>
              </a:ext>
            </a:extLst>
          </p:cNvPr>
          <p:cNvCxnSpPr>
            <a:cxnSpLocks/>
          </p:cNvCxnSpPr>
          <p:nvPr/>
        </p:nvCxnSpPr>
        <p:spPr>
          <a:xfrm>
            <a:off x="9289992" y="5210175"/>
            <a:ext cx="160446" cy="850061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A31678F2-FDA0-4590-837F-216E25D6E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86706"/>
              </p:ext>
            </p:extLst>
          </p:nvPr>
        </p:nvGraphicFramePr>
        <p:xfrm>
          <a:off x="8613491" y="6000750"/>
          <a:ext cx="76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271">
                  <a:extLst>
                    <a:ext uri="{9D8B030D-6E8A-4147-A177-3AD203B41FA5}">
                      <a16:colId xmlns:a16="http://schemas.microsoft.com/office/drawing/2014/main" val="820690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0-255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85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485F47-409D-4D50-8F67-80A26F09019C}"/>
              </a:ext>
            </a:extLst>
          </p:cNvPr>
          <p:cNvSpPr txBox="1"/>
          <p:nvPr/>
        </p:nvSpPr>
        <p:spPr>
          <a:xfrm>
            <a:off x="1191025" y="3765894"/>
            <a:ext cx="38925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784 Columns of Feature Information</a:t>
            </a:r>
          </a:p>
          <a:p>
            <a:pPr algn="ctr"/>
            <a:r>
              <a:rPr lang="en-US" dirty="0"/>
              <a:t>One row per training image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42410-7B05-4E35-871A-7B48657A334C}"/>
              </a:ext>
            </a:extLst>
          </p:cNvPr>
          <p:cNvSpPr txBox="1"/>
          <p:nvPr/>
        </p:nvSpPr>
        <p:spPr>
          <a:xfrm>
            <a:off x="7340251" y="3757943"/>
            <a:ext cx="38925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784 Columns of Label Information</a:t>
            </a:r>
          </a:p>
          <a:p>
            <a:pPr algn="ctr"/>
            <a:r>
              <a:rPr lang="en-US" dirty="0"/>
              <a:t>One row per training image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7A73F1-6282-4DE2-984C-00B3EFF2141D}"/>
              </a:ext>
            </a:extLst>
          </p:cNvPr>
          <p:cNvSpPr txBox="1"/>
          <p:nvPr/>
        </p:nvSpPr>
        <p:spPr>
          <a:xfrm>
            <a:off x="4367376" y="5762625"/>
            <a:ext cx="3625908" cy="9239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Each feature or label can range from 0-255, which is the greyscale value of each pixel</a:t>
            </a:r>
          </a:p>
        </p:txBody>
      </p:sp>
    </p:spTree>
    <p:extLst>
      <p:ext uri="{BB962C8B-B14F-4D97-AF65-F5344CB8AC3E}">
        <p14:creationId xmlns:p14="http://schemas.microsoft.com/office/powerpoint/2010/main" val="240581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BB45-0403-4DF8-A2C7-0D11862A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69FD-2024-4D5F-9D9C-7876B476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Shuffle Training Set </a:t>
            </a:r>
          </a:p>
          <a:p>
            <a:pPr lvl="1"/>
            <a:r>
              <a:rPr lang="en-US" dirty="0"/>
              <a:t>This will disrupt any algorithm whose bias may be sensitive to training order.</a:t>
            </a:r>
          </a:p>
          <a:p>
            <a:pPr lvl="1"/>
            <a:r>
              <a:rPr lang="en-US" dirty="0"/>
              <a:t>For example: Training a classifier on the MNIST</a:t>
            </a:r>
          </a:p>
          <a:p>
            <a:pPr lvl="2"/>
            <a:r>
              <a:rPr lang="en-US" dirty="0"/>
              <a:t>Not Recommended: Training all the "0" images first, then "1" images second... "9" images last.</a:t>
            </a:r>
          </a:p>
          <a:p>
            <a:pPr lvl="2"/>
            <a:r>
              <a:rPr lang="en-US" dirty="0"/>
              <a:t>Recommended: Train images in a random order.</a:t>
            </a:r>
          </a:p>
        </p:txBody>
      </p:sp>
    </p:spTree>
    <p:extLst>
      <p:ext uri="{BB962C8B-B14F-4D97-AF65-F5344CB8AC3E}">
        <p14:creationId xmlns:p14="http://schemas.microsoft.com/office/powerpoint/2010/main" val="319492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8418-AFA0-456E-92C6-57CD4A00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8235-072E-40EA-A410-E0451DFD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Binary</a:t>
            </a:r>
          </a:p>
          <a:p>
            <a:r>
              <a:rPr lang="en-US" sz="2800" dirty="0"/>
              <a:t>Multiclass</a:t>
            </a:r>
          </a:p>
          <a:p>
            <a:r>
              <a:rPr lang="en-US" sz="2800" dirty="0"/>
              <a:t>Multioutput</a:t>
            </a:r>
          </a:p>
        </p:txBody>
      </p:sp>
    </p:spTree>
    <p:extLst>
      <p:ext uri="{BB962C8B-B14F-4D97-AF65-F5344CB8AC3E}">
        <p14:creationId xmlns:p14="http://schemas.microsoft.com/office/powerpoint/2010/main" val="86279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5F62-86BA-4283-8770-4B997F09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44D7-9528-414E-8451-3A6C7F32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"Hello World" of classification data sets.</a:t>
            </a:r>
          </a:p>
          <a:p>
            <a:r>
              <a:rPr lang="en-US" dirty="0"/>
              <a:t>The MNIST database of handwritten digits, available from this page, has a training set of 60,000 examples, and a test set of 10,000 examples. The digits have been size-normalized and centered in a fixed-size image.</a:t>
            </a:r>
          </a:p>
          <a:p>
            <a:r>
              <a:rPr lang="en-US" dirty="0"/>
              <a:t>Each sample is presented in a 28x28 pixel image with 256 gray shade.</a:t>
            </a:r>
          </a:p>
          <a:p>
            <a:r>
              <a:rPr lang="en-US" dirty="0"/>
              <a:t>Originates from US Census and high school students.</a:t>
            </a:r>
          </a:p>
        </p:txBody>
      </p:sp>
    </p:spTree>
    <p:extLst>
      <p:ext uri="{BB962C8B-B14F-4D97-AF65-F5344CB8AC3E}">
        <p14:creationId xmlns:p14="http://schemas.microsoft.com/office/powerpoint/2010/main" val="87538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244F-221F-4735-AD21-D520CAA1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D8A6-7DB8-497D-ACE2-9D41F75A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dirty="0"/>
              <a:t>Two Classes – Typical use case IS X, IS NOT X</a:t>
            </a:r>
          </a:p>
          <a:p>
            <a:r>
              <a:rPr lang="en-US" sz="2800" dirty="0"/>
              <a:t>Stochastic Gradient Descent (SGD)</a:t>
            </a:r>
          </a:p>
          <a:p>
            <a:pPr lvl="1"/>
            <a:r>
              <a:rPr lang="en-US" sz="2400" dirty="0"/>
              <a:t>Handles large data sets</a:t>
            </a:r>
          </a:p>
          <a:p>
            <a:r>
              <a:rPr lang="en-US" sz="2800" dirty="0"/>
              <a:t>Algorithms</a:t>
            </a:r>
          </a:p>
          <a:p>
            <a:pPr lvl="1"/>
            <a:r>
              <a:rPr lang="en-US" sz="2400" dirty="0"/>
              <a:t>Linear</a:t>
            </a:r>
          </a:p>
          <a:p>
            <a:pPr lvl="1"/>
            <a:r>
              <a:rPr lang="en-US" sz="2400" dirty="0"/>
              <a:t>Support Vector Machine</a:t>
            </a:r>
          </a:p>
          <a:p>
            <a:pPr lvl="2"/>
            <a:r>
              <a:rPr lang="en-US" sz="2200" dirty="0"/>
              <a:t>Scales poorly with size of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56838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943-B0A0-4E33-9040-4F75AC8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(Multinomial)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FEBC-E01A-4F2D-81D6-1657E346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Multiple classes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Bayes</a:t>
            </a:r>
          </a:p>
          <a:p>
            <a:r>
              <a:rPr lang="en-US" dirty="0"/>
              <a:t>It is possible to perform multiclass classification using multiple binary classifiers.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ACF6-0FB4-4D9B-B721-7B41964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99D3-0F3B-4AE9-BDC5-AC1F079A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OvA</a:t>
            </a:r>
          </a:p>
          <a:p>
            <a:r>
              <a:rPr lang="en-US" dirty="0" err="1"/>
              <a:t>OvO</a:t>
            </a:r>
          </a:p>
        </p:txBody>
      </p:sp>
    </p:spTree>
    <p:extLst>
      <p:ext uri="{BB962C8B-B14F-4D97-AF65-F5344CB8AC3E}">
        <p14:creationId xmlns:p14="http://schemas.microsoft.com/office/powerpoint/2010/main" val="373323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9B4-53A9-4F58-A363-B77ECB2E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sz="2400" dirty="0" err="1"/>
              <a:t>V</a:t>
            </a:r>
            <a:r>
              <a:rPr lang="en-US" dirty="0" err="1"/>
              <a:t>a</a:t>
            </a:r>
            <a:r>
              <a:rPr lang="en-US" dirty="0"/>
              <a:t> Strategy 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AB43-ECA3-4941-86FB-134AFADA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Vs All</a:t>
            </a:r>
          </a:p>
          <a:p>
            <a:r>
              <a:rPr lang="en-US" dirty="0"/>
              <a:t>Requires one classifier for each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343E3-EA19-403C-8B4F-8C3E027A0DA6}"/>
              </a:ext>
            </a:extLst>
          </p:cNvPr>
          <p:cNvSpPr/>
          <p:nvPr/>
        </p:nvSpPr>
        <p:spPr>
          <a:xfrm>
            <a:off x="1200150" y="3541713"/>
            <a:ext cx="1953221" cy="1695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DE484ADA-D57A-46D9-8E22-4E3693EFF695}"/>
              </a:ext>
            </a:extLst>
          </p:cNvPr>
          <p:cNvSpPr/>
          <p:nvPr/>
        </p:nvSpPr>
        <p:spPr>
          <a:xfrm>
            <a:off x="1429230" y="374332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BF7EDF38-E528-47B2-8C4F-55F6015D4352}"/>
              </a:ext>
            </a:extLst>
          </p:cNvPr>
          <p:cNvSpPr/>
          <p:nvPr/>
        </p:nvSpPr>
        <p:spPr>
          <a:xfrm>
            <a:off x="1574118" y="388319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6BF8FDE9-6BB5-464C-9586-334C1E12CFCA}"/>
              </a:ext>
            </a:extLst>
          </p:cNvPr>
          <p:cNvSpPr/>
          <p:nvPr/>
        </p:nvSpPr>
        <p:spPr>
          <a:xfrm>
            <a:off x="1712198" y="4030481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74735B2D-F660-46D5-81F2-C52679496028}"/>
              </a:ext>
            </a:extLst>
          </p:cNvPr>
          <p:cNvSpPr/>
          <p:nvPr/>
        </p:nvSpPr>
        <p:spPr>
          <a:xfrm>
            <a:off x="1491214" y="4048947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960858F1-8991-47F1-ABF3-2D91E0A58677}"/>
              </a:ext>
            </a:extLst>
          </p:cNvPr>
          <p:cNvSpPr/>
          <p:nvPr/>
        </p:nvSpPr>
        <p:spPr>
          <a:xfrm>
            <a:off x="2286767" y="3974727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332B3952-BD65-4186-BCDB-C4917F93FD07}"/>
              </a:ext>
            </a:extLst>
          </p:cNvPr>
          <p:cNvSpPr/>
          <p:nvPr/>
        </p:nvSpPr>
        <p:spPr>
          <a:xfrm>
            <a:off x="2373125" y="4152900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742CDC45-5869-4204-9898-1D423441686E}"/>
              </a:ext>
            </a:extLst>
          </p:cNvPr>
          <p:cNvSpPr/>
          <p:nvPr/>
        </p:nvSpPr>
        <p:spPr>
          <a:xfrm>
            <a:off x="2620254" y="427037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F848F413-89FF-44AC-BE8D-CFD478343A3C}"/>
              </a:ext>
            </a:extLst>
          </p:cNvPr>
          <p:cNvSpPr/>
          <p:nvPr/>
        </p:nvSpPr>
        <p:spPr>
          <a:xfrm>
            <a:off x="2667895" y="3979884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2FB8E54E-1CA1-4285-8385-CB3D9F26BB54}"/>
              </a:ext>
            </a:extLst>
          </p:cNvPr>
          <p:cNvSpPr/>
          <p:nvPr/>
        </p:nvSpPr>
        <p:spPr>
          <a:xfrm>
            <a:off x="1491214" y="4555837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>
            <a:extLst>
              <a:ext uri="{FF2B5EF4-FFF2-40B4-BE49-F238E27FC236}">
                <a16:creationId xmlns:a16="http://schemas.microsoft.com/office/drawing/2014/main" id="{373175CF-EFFA-40E5-B84A-EF6FE579DF28}"/>
              </a:ext>
            </a:extLst>
          </p:cNvPr>
          <p:cNvSpPr/>
          <p:nvPr/>
        </p:nvSpPr>
        <p:spPr>
          <a:xfrm>
            <a:off x="1528060" y="480060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>
            <a:extLst>
              <a:ext uri="{FF2B5EF4-FFF2-40B4-BE49-F238E27FC236}">
                <a16:creationId xmlns:a16="http://schemas.microsoft.com/office/drawing/2014/main" id="{8981B20B-1842-43EF-B4F9-57F4A30CC68D}"/>
              </a:ext>
            </a:extLst>
          </p:cNvPr>
          <p:cNvSpPr/>
          <p:nvPr/>
        </p:nvSpPr>
        <p:spPr>
          <a:xfrm>
            <a:off x="1772073" y="465713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>
            <a:extLst>
              <a:ext uri="{FF2B5EF4-FFF2-40B4-BE49-F238E27FC236}">
                <a16:creationId xmlns:a16="http://schemas.microsoft.com/office/drawing/2014/main" id="{907D15D6-7A11-4E46-A4F2-CC444C9402D4}"/>
              </a:ext>
            </a:extLst>
          </p:cNvPr>
          <p:cNvSpPr/>
          <p:nvPr/>
        </p:nvSpPr>
        <p:spPr>
          <a:xfrm>
            <a:off x="2062002" y="4753819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>
            <a:extLst>
              <a:ext uri="{FF2B5EF4-FFF2-40B4-BE49-F238E27FC236}">
                <a16:creationId xmlns:a16="http://schemas.microsoft.com/office/drawing/2014/main" id="{BB97778A-4543-481F-B88A-99B08BC3DC4E}"/>
              </a:ext>
            </a:extLst>
          </p:cNvPr>
          <p:cNvSpPr/>
          <p:nvPr/>
        </p:nvSpPr>
        <p:spPr>
          <a:xfrm>
            <a:off x="2308644" y="493395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565023-13AE-4218-81DF-1A7877A3F2A3}"/>
              </a:ext>
            </a:extLst>
          </p:cNvPr>
          <p:cNvSpPr/>
          <p:nvPr/>
        </p:nvSpPr>
        <p:spPr>
          <a:xfrm>
            <a:off x="3715997" y="3562350"/>
            <a:ext cx="1953221" cy="1695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C9BE90D5-0A1F-4F83-9A60-EAA1AB7F53ED}"/>
              </a:ext>
            </a:extLst>
          </p:cNvPr>
          <p:cNvSpPr/>
          <p:nvPr/>
        </p:nvSpPr>
        <p:spPr>
          <a:xfrm>
            <a:off x="3944674" y="3771900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16CD3C15-3C8C-47A4-AB1F-BEEA7DB73E57}"/>
              </a:ext>
            </a:extLst>
          </p:cNvPr>
          <p:cNvSpPr/>
          <p:nvPr/>
        </p:nvSpPr>
        <p:spPr>
          <a:xfrm>
            <a:off x="4087597" y="391477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artial Circle 20">
            <a:extLst>
              <a:ext uri="{FF2B5EF4-FFF2-40B4-BE49-F238E27FC236}">
                <a16:creationId xmlns:a16="http://schemas.microsoft.com/office/drawing/2014/main" id="{35A7CA6F-B303-479C-B964-6A7C8F1FDB37}"/>
              </a:ext>
            </a:extLst>
          </p:cNvPr>
          <p:cNvSpPr/>
          <p:nvPr/>
        </p:nvSpPr>
        <p:spPr>
          <a:xfrm>
            <a:off x="4220992" y="406717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D1A7BF72-0A72-4CEE-81D3-ABF56122AEC6}"/>
              </a:ext>
            </a:extLst>
          </p:cNvPr>
          <p:cNvSpPr/>
          <p:nvPr/>
        </p:nvSpPr>
        <p:spPr>
          <a:xfrm>
            <a:off x="4001843" y="408622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5C0213DE-DD62-474D-8BCD-2DD6BB58C91D}"/>
              </a:ext>
            </a:extLst>
          </p:cNvPr>
          <p:cNvSpPr/>
          <p:nvPr/>
        </p:nvSpPr>
        <p:spPr>
          <a:xfrm>
            <a:off x="4802211" y="4000500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FD163546-7BE5-4295-BD82-4680A38FE2EB}"/>
              </a:ext>
            </a:extLst>
          </p:cNvPr>
          <p:cNvSpPr/>
          <p:nvPr/>
        </p:nvSpPr>
        <p:spPr>
          <a:xfrm>
            <a:off x="4887965" y="418147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22E9C628-F5D9-4AC3-9FD8-D2E332B26088}"/>
              </a:ext>
            </a:extLst>
          </p:cNvPr>
          <p:cNvSpPr/>
          <p:nvPr/>
        </p:nvSpPr>
        <p:spPr>
          <a:xfrm>
            <a:off x="5135700" y="4305300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B04B2242-143C-4CF2-950F-64EDCF9AE40D}"/>
              </a:ext>
            </a:extLst>
          </p:cNvPr>
          <p:cNvSpPr/>
          <p:nvPr/>
        </p:nvSpPr>
        <p:spPr>
          <a:xfrm>
            <a:off x="5183338" y="401002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Sun 26">
            <a:extLst>
              <a:ext uri="{FF2B5EF4-FFF2-40B4-BE49-F238E27FC236}">
                <a16:creationId xmlns:a16="http://schemas.microsoft.com/office/drawing/2014/main" id="{13B13457-F628-44BF-82A3-9C78ED3BF9B8}"/>
              </a:ext>
            </a:extLst>
          </p:cNvPr>
          <p:cNvSpPr/>
          <p:nvPr/>
        </p:nvSpPr>
        <p:spPr>
          <a:xfrm>
            <a:off x="4001843" y="459105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n 27">
            <a:extLst>
              <a:ext uri="{FF2B5EF4-FFF2-40B4-BE49-F238E27FC236}">
                <a16:creationId xmlns:a16="http://schemas.microsoft.com/office/drawing/2014/main" id="{508242B5-71E6-4B98-BBC1-53F7714F6B49}"/>
              </a:ext>
            </a:extLst>
          </p:cNvPr>
          <p:cNvSpPr/>
          <p:nvPr/>
        </p:nvSpPr>
        <p:spPr>
          <a:xfrm>
            <a:off x="4039956" y="482917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n 28">
            <a:extLst>
              <a:ext uri="{FF2B5EF4-FFF2-40B4-BE49-F238E27FC236}">
                <a16:creationId xmlns:a16="http://schemas.microsoft.com/office/drawing/2014/main" id="{DA095B9B-8374-47BE-AAFE-025C77AD012C}"/>
              </a:ext>
            </a:extLst>
          </p:cNvPr>
          <p:cNvSpPr/>
          <p:nvPr/>
        </p:nvSpPr>
        <p:spPr>
          <a:xfrm>
            <a:off x="4287689" y="468630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>
            <a:extLst>
              <a:ext uri="{FF2B5EF4-FFF2-40B4-BE49-F238E27FC236}">
                <a16:creationId xmlns:a16="http://schemas.microsoft.com/office/drawing/2014/main" id="{BACF3441-FAA5-4BE8-922F-5D46EEA74D48}"/>
              </a:ext>
            </a:extLst>
          </p:cNvPr>
          <p:cNvSpPr/>
          <p:nvPr/>
        </p:nvSpPr>
        <p:spPr>
          <a:xfrm>
            <a:off x="4573535" y="478155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n 30">
            <a:extLst>
              <a:ext uri="{FF2B5EF4-FFF2-40B4-BE49-F238E27FC236}">
                <a16:creationId xmlns:a16="http://schemas.microsoft.com/office/drawing/2014/main" id="{D470013D-D2B3-47B8-9FE6-F77F6CB96013}"/>
              </a:ext>
            </a:extLst>
          </p:cNvPr>
          <p:cNvSpPr/>
          <p:nvPr/>
        </p:nvSpPr>
        <p:spPr>
          <a:xfrm>
            <a:off x="4821269" y="496252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D43F0E-6D27-4C84-B6F7-5004AB59FAB1}"/>
              </a:ext>
            </a:extLst>
          </p:cNvPr>
          <p:cNvSpPr/>
          <p:nvPr/>
        </p:nvSpPr>
        <p:spPr>
          <a:xfrm>
            <a:off x="6107576" y="3571875"/>
            <a:ext cx="1953221" cy="1695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tial Circle 32">
            <a:extLst>
              <a:ext uri="{FF2B5EF4-FFF2-40B4-BE49-F238E27FC236}">
                <a16:creationId xmlns:a16="http://schemas.microsoft.com/office/drawing/2014/main" id="{85356977-526C-4E59-8740-AD457A539DA0}"/>
              </a:ext>
            </a:extLst>
          </p:cNvPr>
          <p:cNvSpPr/>
          <p:nvPr/>
        </p:nvSpPr>
        <p:spPr>
          <a:xfrm>
            <a:off x="6336253" y="3771900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BABA8D39-0225-4AEE-A362-B13C593CAED9}"/>
              </a:ext>
            </a:extLst>
          </p:cNvPr>
          <p:cNvSpPr/>
          <p:nvPr/>
        </p:nvSpPr>
        <p:spPr>
          <a:xfrm>
            <a:off x="6479176" y="391477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Partial Circle 34">
            <a:extLst>
              <a:ext uri="{FF2B5EF4-FFF2-40B4-BE49-F238E27FC236}">
                <a16:creationId xmlns:a16="http://schemas.microsoft.com/office/drawing/2014/main" id="{8A77BE97-4860-49AE-B8EB-DCB974943EEB}"/>
              </a:ext>
            </a:extLst>
          </p:cNvPr>
          <p:cNvSpPr/>
          <p:nvPr/>
        </p:nvSpPr>
        <p:spPr>
          <a:xfrm>
            <a:off x="6622099" y="4057650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Partial Circle 35">
            <a:extLst>
              <a:ext uri="{FF2B5EF4-FFF2-40B4-BE49-F238E27FC236}">
                <a16:creationId xmlns:a16="http://schemas.microsoft.com/office/drawing/2014/main" id="{B2C83447-AE7D-43CA-8965-0087AD4BE9FD}"/>
              </a:ext>
            </a:extLst>
          </p:cNvPr>
          <p:cNvSpPr/>
          <p:nvPr/>
        </p:nvSpPr>
        <p:spPr>
          <a:xfrm>
            <a:off x="6393422" y="4076700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F869B85C-C1E2-46F1-A5D9-76A8B387B34E}"/>
              </a:ext>
            </a:extLst>
          </p:cNvPr>
          <p:cNvSpPr/>
          <p:nvPr/>
        </p:nvSpPr>
        <p:spPr>
          <a:xfrm>
            <a:off x="7193790" y="4000500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381EDC93-A09F-4728-9DCE-14681F41EB22}"/>
              </a:ext>
            </a:extLst>
          </p:cNvPr>
          <p:cNvSpPr/>
          <p:nvPr/>
        </p:nvSpPr>
        <p:spPr>
          <a:xfrm>
            <a:off x="7279544" y="418147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D410B0ED-AA7D-419C-85E3-42614EE47D91}"/>
              </a:ext>
            </a:extLst>
          </p:cNvPr>
          <p:cNvSpPr/>
          <p:nvPr/>
        </p:nvSpPr>
        <p:spPr>
          <a:xfrm>
            <a:off x="7527274" y="429577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lock Arc 39">
            <a:extLst>
              <a:ext uri="{FF2B5EF4-FFF2-40B4-BE49-F238E27FC236}">
                <a16:creationId xmlns:a16="http://schemas.microsoft.com/office/drawing/2014/main" id="{E1053C53-0912-4880-89EF-E7DD9BE59FDC}"/>
              </a:ext>
            </a:extLst>
          </p:cNvPr>
          <p:cNvSpPr/>
          <p:nvPr/>
        </p:nvSpPr>
        <p:spPr>
          <a:xfrm>
            <a:off x="7574917" y="401002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Sun 40">
            <a:extLst>
              <a:ext uri="{FF2B5EF4-FFF2-40B4-BE49-F238E27FC236}">
                <a16:creationId xmlns:a16="http://schemas.microsoft.com/office/drawing/2014/main" id="{0BC4D5A2-8333-4865-860A-C6CECA1E2ECB}"/>
              </a:ext>
            </a:extLst>
          </p:cNvPr>
          <p:cNvSpPr/>
          <p:nvPr/>
        </p:nvSpPr>
        <p:spPr>
          <a:xfrm>
            <a:off x="6393422" y="458152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n 41">
            <a:extLst>
              <a:ext uri="{FF2B5EF4-FFF2-40B4-BE49-F238E27FC236}">
                <a16:creationId xmlns:a16="http://schemas.microsoft.com/office/drawing/2014/main" id="{FF6DE6ED-D856-4C4F-B877-519391731D8A}"/>
              </a:ext>
            </a:extLst>
          </p:cNvPr>
          <p:cNvSpPr/>
          <p:nvPr/>
        </p:nvSpPr>
        <p:spPr>
          <a:xfrm>
            <a:off x="6431533" y="482917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n 42">
            <a:extLst>
              <a:ext uri="{FF2B5EF4-FFF2-40B4-BE49-F238E27FC236}">
                <a16:creationId xmlns:a16="http://schemas.microsoft.com/office/drawing/2014/main" id="{4F8D0100-EEDA-4706-8BFA-68EB8707132F}"/>
              </a:ext>
            </a:extLst>
          </p:cNvPr>
          <p:cNvSpPr/>
          <p:nvPr/>
        </p:nvSpPr>
        <p:spPr>
          <a:xfrm>
            <a:off x="6669737" y="468630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n 43">
            <a:extLst>
              <a:ext uri="{FF2B5EF4-FFF2-40B4-BE49-F238E27FC236}">
                <a16:creationId xmlns:a16="http://schemas.microsoft.com/office/drawing/2014/main" id="{878C8690-CB2E-45A9-9048-E571AC463935}"/>
              </a:ext>
            </a:extLst>
          </p:cNvPr>
          <p:cNvSpPr/>
          <p:nvPr/>
        </p:nvSpPr>
        <p:spPr>
          <a:xfrm>
            <a:off x="6965114" y="478155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n 44">
            <a:extLst>
              <a:ext uri="{FF2B5EF4-FFF2-40B4-BE49-F238E27FC236}">
                <a16:creationId xmlns:a16="http://schemas.microsoft.com/office/drawing/2014/main" id="{E7727003-B1C7-4453-A773-5ED842834076}"/>
              </a:ext>
            </a:extLst>
          </p:cNvPr>
          <p:cNvSpPr/>
          <p:nvPr/>
        </p:nvSpPr>
        <p:spPr>
          <a:xfrm>
            <a:off x="7212844" y="496252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AD360F-E818-43A6-ACB6-41E0DF72F5DC}"/>
              </a:ext>
            </a:extLst>
          </p:cNvPr>
          <p:cNvSpPr/>
          <p:nvPr/>
        </p:nvSpPr>
        <p:spPr>
          <a:xfrm>
            <a:off x="8499151" y="3581400"/>
            <a:ext cx="1953221" cy="1695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artial Circle 46">
            <a:extLst>
              <a:ext uri="{FF2B5EF4-FFF2-40B4-BE49-F238E27FC236}">
                <a16:creationId xmlns:a16="http://schemas.microsoft.com/office/drawing/2014/main" id="{F7EA4AD3-DA02-4215-8748-B76FCDE40866}"/>
              </a:ext>
            </a:extLst>
          </p:cNvPr>
          <p:cNvSpPr/>
          <p:nvPr/>
        </p:nvSpPr>
        <p:spPr>
          <a:xfrm>
            <a:off x="8727827" y="3790950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Partial Circle 47">
            <a:extLst>
              <a:ext uri="{FF2B5EF4-FFF2-40B4-BE49-F238E27FC236}">
                <a16:creationId xmlns:a16="http://schemas.microsoft.com/office/drawing/2014/main" id="{DD301154-BC52-48C1-A4C5-613999402843}"/>
              </a:ext>
            </a:extLst>
          </p:cNvPr>
          <p:cNvSpPr/>
          <p:nvPr/>
        </p:nvSpPr>
        <p:spPr>
          <a:xfrm>
            <a:off x="8880281" y="393382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25463BDB-E5B8-4A6E-B1FF-18368B8E8FF3}"/>
              </a:ext>
            </a:extLst>
          </p:cNvPr>
          <p:cNvSpPr/>
          <p:nvPr/>
        </p:nvSpPr>
        <p:spPr>
          <a:xfrm>
            <a:off x="9013673" y="408622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Partial Circle 49">
            <a:extLst>
              <a:ext uri="{FF2B5EF4-FFF2-40B4-BE49-F238E27FC236}">
                <a16:creationId xmlns:a16="http://schemas.microsoft.com/office/drawing/2014/main" id="{A985B318-0BC3-4E71-AC4F-A7BD0E6C1BF8}"/>
              </a:ext>
            </a:extLst>
          </p:cNvPr>
          <p:cNvSpPr/>
          <p:nvPr/>
        </p:nvSpPr>
        <p:spPr>
          <a:xfrm>
            <a:off x="8794528" y="410527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lock Arc 50">
            <a:extLst>
              <a:ext uri="{FF2B5EF4-FFF2-40B4-BE49-F238E27FC236}">
                <a16:creationId xmlns:a16="http://schemas.microsoft.com/office/drawing/2014/main" id="{64146F2B-6509-4613-8011-4409CE2B639D}"/>
              </a:ext>
            </a:extLst>
          </p:cNvPr>
          <p:cNvSpPr/>
          <p:nvPr/>
        </p:nvSpPr>
        <p:spPr>
          <a:xfrm>
            <a:off x="9585365" y="402907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lock Arc 51">
            <a:extLst>
              <a:ext uri="{FF2B5EF4-FFF2-40B4-BE49-F238E27FC236}">
                <a16:creationId xmlns:a16="http://schemas.microsoft.com/office/drawing/2014/main" id="{172E600E-F599-48BF-A666-B3A704D80227}"/>
              </a:ext>
            </a:extLst>
          </p:cNvPr>
          <p:cNvSpPr/>
          <p:nvPr/>
        </p:nvSpPr>
        <p:spPr>
          <a:xfrm>
            <a:off x="9671119" y="420052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Block Arc 52">
            <a:extLst>
              <a:ext uri="{FF2B5EF4-FFF2-40B4-BE49-F238E27FC236}">
                <a16:creationId xmlns:a16="http://schemas.microsoft.com/office/drawing/2014/main" id="{95BB9B30-933F-4A84-A050-5497C73FDE1F}"/>
              </a:ext>
            </a:extLst>
          </p:cNvPr>
          <p:cNvSpPr/>
          <p:nvPr/>
        </p:nvSpPr>
        <p:spPr>
          <a:xfrm>
            <a:off x="9918853" y="4324350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Block Arc 53">
            <a:extLst>
              <a:ext uri="{FF2B5EF4-FFF2-40B4-BE49-F238E27FC236}">
                <a16:creationId xmlns:a16="http://schemas.microsoft.com/office/drawing/2014/main" id="{FE0FDDDF-25DB-41A6-9B13-EC42239FA939}"/>
              </a:ext>
            </a:extLst>
          </p:cNvPr>
          <p:cNvSpPr/>
          <p:nvPr/>
        </p:nvSpPr>
        <p:spPr>
          <a:xfrm>
            <a:off x="9966496" y="402907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Sun 54">
            <a:extLst>
              <a:ext uri="{FF2B5EF4-FFF2-40B4-BE49-F238E27FC236}">
                <a16:creationId xmlns:a16="http://schemas.microsoft.com/office/drawing/2014/main" id="{D14BB8E3-6BF7-4237-8849-27D8B05256E1}"/>
              </a:ext>
            </a:extLst>
          </p:cNvPr>
          <p:cNvSpPr/>
          <p:nvPr/>
        </p:nvSpPr>
        <p:spPr>
          <a:xfrm>
            <a:off x="8794528" y="461010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n 55">
            <a:extLst>
              <a:ext uri="{FF2B5EF4-FFF2-40B4-BE49-F238E27FC236}">
                <a16:creationId xmlns:a16="http://schemas.microsoft.com/office/drawing/2014/main" id="{A04E3E09-C5EF-4C8B-BEF2-A91D3608AAD6}"/>
              </a:ext>
            </a:extLst>
          </p:cNvPr>
          <p:cNvSpPr/>
          <p:nvPr/>
        </p:nvSpPr>
        <p:spPr>
          <a:xfrm>
            <a:off x="8832639" y="484822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>
            <a:extLst>
              <a:ext uri="{FF2B5EF4-FFF2-40B4-BE49-F238E27FC236}">
                <a16:creationId xmlns:a16="http://schemas.microsoft.com/office/drawing/2014/main" id="{5B6910C8-5D9B-4176-B491-95FCF257CA88}"/>
              </a:ext>
            </a:extLst>
          </p:cNvPr>
          <p:cNvSpPr/>
          <p:nvPr/>
        </p:nvSpPr>
        <p:spPr>
          <a:xfrm>
            <a:off x="9070842" y="470535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n 57">
            <a:extLst>
              <a:ext uri="{FF2B5EF4-FFF2-40B4-BE49-F238E27FC236}">
                <a16:creationId xmlns:a16="http://schemas.microsoft.com/office/drawing/2014/main" id="{3634394B-81F8-426C-8EE4-C90A6D64E7EA}"/>
              </a:ext>
            </a:extLst>
          </p:cNvPr>
          <p:cNvSpPr/>
          <p:nvPr/>
        </p:nvSpPr>
        <p:spPr>
          <a:xfrm>
            <a:off x="9356688" y="480060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n 58">
            <a:extLst>
              <a:ext uri="{FF2B5EF4-FFF2-40B4-BE49-F238E27FC236}">
                <a16:creationId xmlns:a16="http://schemas.microsoft.com/office/drawing/2014/main" id="{E89ABC6D-1163-4750-8F89-D2E6084D59E0}"/>
              </a:ext>
            </a:extLst>
          </p:cNvPr>
          <p:cNvSpPr/>
          <p:nvPr/>
        </p:nvSpPr>
        <p:spPr>
          <a:xfrm>
            <a:off x="9604423" y="498157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0EB5E8-7D2A-4792-8704-AF3FAC5069E0}"/>
              </a:ext>
            </a:extLst>
          </p:cNvPr>
          <p:cNvCxnSpPr/>
          <p:nvPr/>
        </p:nvCxnSpPr>
        <p:spPr>
          <a:xfrm>
            <a:off x="4180004" y="3703894"/>
            <a:ext cx="1208625" cy="1300441"/>
          </a:xfrm>
          <a:prstGeom prst="straightConnector1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E8BD37-334E-449C-A86F-F287111B9036}"/>
              </a:ext>
            </a:extLst>
          </p:cNvPr>
          <p:cNvCxnSpPr>
            <a:cxnSpLocks/>
          </p:cNvCxnSpPr>
          <p:nvPr/>
        </p:nvCxnSpPr>
        <p:spPr>
          <a:xfrm>
            <a:off x="6365688" y="4421244"/>
            <a:ext cx="1576407" cy="390484"/>
          </a:xfrm>
          <a:prstGeom prst="straightConnector1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A82B68-FC8B-4059-92E4-E064A27031B4}"/>
              </a:ext>
            </a:extLst>
          </p:cNvPr>
          <p:cNvCxnSpPr>
            <a:cxnSpLocks/>
          </p:cNvCxnSpPr>
          <p:nvPr/>
        </p:nvCxnSpPr>
        <p:spPr>
          <a:xfrm flipH="1">
            <a:off x="8635153" y="3787070"/>
            <a:ext cx="1135989" cy="896016"/>
          </a:xfrm>
          <a:prstGeom prst="straightConnector1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1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8765-BB1F-4052-8132-2EE740D5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sz="2400" dirty="0"/>
              <a:t>V</a:t>
            </a:r>
            <a:r>
              <a:rPr lang="en-US" dirty="0"/>
              <a:t>O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5DCE-1C83-4F76-BFF0-68C6C914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vs One</a:t>
            </a:r>
          </a:p>
          <a:p>
            <a:r>
              <a:rPr lang="en-US" dirty="0"/>
              <a:t>Train a binary classifier for every pair of classes.</a:t>
            </a:r>
          </a:p>
          <a:p>
            <a:r>
              <a:rPr lang="en-US" dirty="0"/>
              <a:t>N x (N-1)/2 - to calculate the number of binary classifiers needed.</a:t>
            </a:r>
          </a:p>
          <a:p>
            <a:pPr lvl="1"/>
            <a:r>
              <a:rPr lang="en-US" dirty="0"/>
              <a:t>For example: the MNIST data set requires 45 classifiers.</a:t>
            </a:r>
          </a:p>
          <a:p>
            <a:r>
              <a:rPr lang="en-US" dirty="0"/>
              <a:t>To produce a result, runtime instance must be presented to each of the classifiers- the one with the highest score "wins". 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5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A940-7ADF-45EE-8820-53AF1843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sz="2800" dirty="0" err="1"/>
              <a:t>v</a:t>
            </a:r>
            <a:r>
              <a:rPr lang="en-US" dirty="0" err="1"/>
              <a:t>o</a:t>
            </a:r>
            <a:r>
              <a:rPr lang="en-US" dirty="0"/>
              <a:t>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786D-A4F1-4CBD-AEE0-1FCE381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 x (N-1)/2</a:t>
            </a:r>
          </a:p>
          <a:p>
            <a:pPr lvl="1"/>
            <a:r>
              <a:rPr lang="en-US" dirty="0"/>
              <a:t>For three classes-  requires 3 classifiers</a:t>
            </a:r>
          </a:p>
          <a:p>
            <a:r>
              <a:rPr lang="en-US" dirty="0"/>
              <a:t>Each classifier is trained on two classes.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73B050-3E69-4C7E-AED6-A2AAE9BCF056}"/>
              </a:ext>
            </a:extLst>
          </p:cNvPr>
          <p:cNvSpPr/>
          <p:nvPr/>
        </p:nvSpPr>
        <p:spPr>
          <a:xfrm>
            <a:off x="1791301" y="3905250"/>
            <a:ext cx="1953221" cy="1695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93EBA2D9-1222-460D-BB6A-DB850445E98E}"/>
              </a:ext>
            </a:extLst>
          </p:cNvPr>
          <p:cNvSpPr/>
          <p:nvPr/>
        </p:nvSpPr>
        <p:spPr>
          <a:xfrm>
            <a:off x="2019978" y="410527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7BEB6E74-E430-47E5-ACD2-58267B5619C3}"/>
              </a:ext>
            </a:extLst>
          </p:cNvPr>
          <p:cNvSpPr/>
          <p:nvPr/>
        </p:nvSpPr>
        <p:spPr>
          <a:xfrm>
            <a:off x="2162901" y="4248150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9E863A29-41ED-4CD7-889B-ECE280C38083}"/>
              </a:ext>
            </a:extLst>
          </p:cNvPr>
          <p:cNvSpPr/>
          <p:nvPr/>
        </p:nvSpPr>
        <p:spPr>
          <a:xfrm>
            <a:off x="2305824" y="439102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451E6C33-A77C-4C71-8BAC-6001024C9E73}"/>
              </a:ext>
            </a:extLst>
          </p:cNvPr>
          <p:cNvSpPr/>
          <p:nvPr/>
        </p:nvSpPr>
        <p:spPr>
          <a:xfrm>
            <a:off x="2086675" y="441007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99EF9BB5-7994-44E1-9B54-A4BEA96680F3}"/>
              </a:ext>
            </a:extLst>
          </p:cNvPr>
          <p:cNvSpPr/>
          <p:nvPr/>
        </p:nvSpPr>
        <p:spPr>
          <a:xfrm>
            <a:off x="2877516" y="4343400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7DCC3756-B7D6-4D5E-BB18-AA45E39EE534}"/>
              </a:ext>
            </a:extLst>
          </p:cNvPr>
          <p:cNvSpPr/>
          <p:nvPr/>
        </p:nvSpPr>
        <p:spPr>
          <a:xfrm>
            <a:off x="2963269" y="4514850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6F998D0F-7157-48D0-B8F1-340D92F08EA2}"/>
              </a:ext>
            </a:extLst>
          </p:cNvPr>
          <p:cNvSpPr/>
          <p:nvPr/>
        </p:nvSpPr>
        <p:spPr>
          <a:xfrm>
            <a:off x="3211003" y="4629150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524D4F10-09A7-4A7D-A42E-8BFB2CD2F7E9}"/>
              </a:ext>
            </a:extLst>
          </p:cNvPr>
          <p:cNvSpPr/>
          <p:nvPr/>
        </p:nvSpPr>
        <p:spPr>
          <a:xfrm>
            <a:off x="3258644" y="4343400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un 22">
            <a:extLst>
              <a:ext uri="{FF2B5EF4-FFF2-40B4-BE49-F238E27FC236}">
                <a16:creationId xmlns:a16="http://schemas.microsoft.com/office/drawing/2014/main" id="{16E2D52D-5703-4889-B674-C4302CBC4323}"/>
              </a:ext>
            </a:extLst>
          </p:cNvPr>
          <p:cNvSpPr/>
          <p:nvPr/>
        </p:nvSpPr>
        <p:spPr>
          <a:xfrm>
            <a:off x="2086675" y="491490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n 24">
            <a:extLst>
              <a:ext uri="{FF2B5EF4-FFF2-40B4-BE49-F238E27FC236}">
                <a16:creationId xmlns:a16="http://schemas.microsoft.com/office/drawing/2014/main" id="{7E4CBC83-3986-4C1F-B1DE-03CF2CB6CAD5}"/>
              </a:ext>
            </a:extLst>
          </p:cNvPr>
          <p:cNvSpPr/>
          <p:nvPr/>
        </p:nvSpPr>
        <p:spPr>
          <a:xfrm>
            <a:off x="2115260" y="516255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n 26">
            <a:extLst>
              <a:ext uri="{FF2B5EF4-FFF2-40B4-BE49-F238E27FC236}">
                <a16:creationId xmlns:a16="http://schemas.microsoft.com/office/drawing/2014/main" id="{0F7B08A0-FE29-4EF8-888A-15C8E59515E6}"/>
              </a:ext>
            </a:extLst>
          </p:cNvPr>
          <p:cNvSpPr/>
          <p:nvPr/>
        </p:nvSpPr>
        <p:spPr>
          <a:xfrm>
            <a:off x="2353465" y="501967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n 28">
            <a:extLst>
              <a:ext uri="{FF2B5EF4-FFF2-40B4-BE49-F238E27FC236}">
                <a16:creationId xmlns:a16="http://schemas.microsoft.com/office/drawing/2014/main" id="{0079C266-E9DF-4D4E-A8F5-2AB9C74B0EB1}"/>
              </a:ext>
            </a:extLst>
          </p:cNvPr>
          <p:cNvSpPr/>
          <p:nvPr/>
        </p:nvSpPr>
        <p:spPr>
          <a:xfrm>
            <a:off x="2648839" y="511492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n 30">
            <a:extLst>
              <a:ext uri="{FF2B5EF4-FFF2-40B4-BE49-F238E27FC236}">
                <a16:creationId xmlns:a16="http://schemas.microsoft.com/office/drawing/2014/main" id="{EC0641A9-76AD-469E-84BB-5CAED59E61F6}"/>
              </a:ext>
            </a:extLst>
          </p:cNvPr>
          <p:cNvSpPr/>
          <p:nvPr/>
        </p:nvSpPr>
        <p:spPr>
          <a:xfrm>
            <a:off x="2896572" y="529590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B9E423-870F-4F03-BA0F-6D6ABC9A9168}"/>
              </a:ext>
            </a:extLst>
          </p:cNvPr>
          <p:cNvSpPr/>
          <p:nvPr/>
        </p:nvSpPr>
        <p:spPr>
          <a:xfrm>
            <a:off x="4144766" y="3933825"/>
            <a:ext cx="1953221" cy="1695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tial Circle 34">
            <a:extLst>
              <a:ext uri="{FF2B5EF4-FFF2-40B4-BE49-F238E27FC236}">
                <a16:creationId xmlns:a16="http://schemas.microsoft.com/office/drawing/2014/main" id="{C2CB2A4D-A74C-4F1A-85E8-3BDA88EFE866}"/>
              </a:ext>
            </a:extLst>
          </p:cNvPr>
          <p:cNvSpPr/>
          <p:nvPr/>
        </p:nvSpPr>
        <p:spPr>
          <a:xfrm>
            <a:off x="4373443" y="4133850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84D5E43-718F-44D8-98CE-9FACE6597F4E}"/>
              </a:ext>
            </a:extLst>
          </p:cNvPr>
          <p:cNvSpPr/>
          <p:nvPr/>
        </p:nvSpPr>
        <p:spPr>
          <a:xfrm>
            <a:off x="4516366" y="4267200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Partial Circle 38">
            <a:extLst>
              <a:ext uri="{FF2B5EF4-FFF2-40B4-BE49-F238E27FC236}">
                <a16:creationId xmlns:a16="http://schemas.microsoft.com/office/drawing/2014/main" id="{99F3744D-9293-46D2-B6C3-D8521DC5153B}"/>
              </a:ext>
            </a:extLst>
          </p:cNvPr>
          <p:cNvSpPr/>
          <p:nvPr/>
        </p:nvSpPr>
        <p:spPr>
          <a:xfrm>
            <a:off x="4649762" y="4419600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C9952D3D-F928-4DDD-8294-D98FF5ACF7D8}"/>
              </a:ext>
            </a:extLst>
          </p:cNvPr>
          <p:cNvSpPr/>
          <p:nvPr/>
        </p:nvSpPr>
        <p:spPr>
          <a:xfrm>
            <a:off x="4430612" y="4438650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>
            <a:extLst>
              <a:ext uri="{FF2B5EF4-FFF2-40B4-BE49-F238E27FC236}">
                <a16:creationId xmlns:a16="http://schemas.microsoft.com/office/drawing/2014/main" id="{A496F88B-EEBC-429C-A629-6A3BC571E7D1}"/>
              </a:ext>
            </a:extLst>
          </p:cNvPr>
          <p:cNvSpPr/>
          <p:nvPr/>
        </p:nvSpPr>
        <p:spPr>
          <a:xfrm>
            <a:off x="5230980" y="4362450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8F50D834-60D2-4A0D-9A68-861CC4B914D9}"/>
              </a:ext>
            </a:extLst>
          </p:cNvPr>
          <p:cNvSpPr/>
          <p:nvPr/>
        </p:nvSpPr>
        <p:spPr>
          <a:xfrm>
            <a:off x="5316734" y="454342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lock Arc 46">
            <a:extLst>
              <a:ext uri="{FF2B5EF4-FFF2-40B4-BE49-F238E27FC236}">
                <a16:creationId xmlns:a16="http://schemas.microsoft.com/office/drawing/2014/main" id="{E2E6D175-B309-4216-AE71-B2C6FFF477B3}"/>
              </a:ext>
            </a:extLst>
          </p:cNvPr>
          <p:cNvSpPr/>
          <p:nvPr/>
        </p:nvSpPr>
        <p:spPr>
          <a:xfrm>
            <a:off x="5564469" y="465772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id="{0E465FD9-05F3-418E-8A1D-1AAA2C2EB565}"/>
              </a:ext>
            </a:extLst>
          </p:cNvPr>
          <p:cNvSpPr/>
          <p:nvPr/>
        </p:nvSpPr>
        <p:spPr>
          <a:xfrm>
            <a:off x="5612107" y="437197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38424B-33DD-4048-B42D-0E3E7B15A9A1}"/>
              </a:ext>
            </a:extLst>
          </p:cNvPr>
          <p:cNvSpPr/>
          <p:nvPr/>
        </p:nvSpPr>
        <p:spPr>
          <a:xfrm>
            <a:off x="6469645" y="3943350"/>
            <a:ext cx="1953221" cy="1695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A9B98DE9-A643-4CC7-9C59-DF9C269FF812}"/>
              </a:ext>
            </a:extLst>
          </p:cNvPr>
          <p:cNvSpPr/>
          <p:nvPr/>
        </p:nvSpPr>
        <p:spPr>
          <a:xfrm>
            <a:off x="6698321" y="414337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Partial Circle 64">
            <a:extLst>
              <a:ext uri="{FF2B5EF4-FFF2-40B4-BE49-F238E27FC236}">
                <a16:creationId xmlns:a16="http://schemas.microsoft.com/office/drawing/2014/main" id="{C5775479-4F00-4CDA-80C3-F3E5C4A151A6}"/>
              </a:ext>
            </a:extLst>
          </p:cNvPr>
          <p:cNvSpPr/>
          <p:nvPr/>
        </p:nvSpPr>
        <p:spPr>
          <a:xfrm>
            <a:off x="6841244" y="4286250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1594C237-DBDC-44E1-8225-279B1DAA1A60}"/>
              </a:ext>
            </a:extLst>
          </p:cNvPr>
          <p:cNvSpPr/>
          <p:nvPr/>
        </p:nvSpPr>
        <p:spPr>
          <a:xfrm>
            <a:off x="6984167" y="442912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Partial Circle 68">
            <a:extLst>
              <a:ext uri="{FF2B5EF4-FFF2-40B4-BE49-F238E27FC236}">
                <a16:creationId xmlns:a16="http://schemas.microsoft.com/office/drawing/2014/main" id="{C7A9F826-D9F4-4485-AF4F-DC053E8ABC21}"/>
              </a:ext>
            </a:extLst>
          </p:cNvPr>
          <p:cNvSpPr/>
          <p:nvPr/>
        </p:nvSpPr>
        <p:spPr>
          <a:xfrm>
            <a:off x="6755490" y="4448175"/>
            <a:ext cx="160446" cy="16069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Sun 78">
            <a:extLst>
              <a:ext uri="{FF2B5EF4-FFF2-40B4-BE49-F238E27FC236}">
                <a16:creationId xmlns:a16="http://schemas.microsoft.com/office/drawing/2014/main" id="{244BA227-9D08-4E28-A4E9-752BCD0FDBAB}"/>
              </a:ext>
            </a:extLst>
          </p:cNvPr>
          <p:cNvSpPr/>
          <p:nvPr/>
        </p:nvSpPr>
        <p:spPr>
          <a:xfrm>
            <a:off x="6755490" y="495300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n 80">
            <a:extLst>
              <a:ext uri="{FF2B5EF4-FFF2-40B4-BE49-F238E27FC236}">
                <a16:creationId xmlns:a16="http://schemas.microsoft.com/office/drawing/2014/main" id="{3C588067-3217-4013-9AEF-657195FFEC99}"/>
              </a:ext>
            </a:extLst>
          </p:cNvPr>
          <p:cNvSpPr/>
          <p:nvPr/>
        </p:nvSpPr>
        <p:spPr>
          <a:xfrm>
            <a:off x="6793606" y="520065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un 82">
            <a:extLst>
              <a:ext uri="{FF2B5EF4-FFF2-40B4-BE49-F238E27FC236}">
                <a16:creationId xmlns:a16="http://schemas.microsoft.com/office/drawing/2014/main" id="{DDF22E20-97C8-462B-B20C-7561C189852A}"/>
              </a:ext>
            </a:extLst>
          </p:cNvPr>
          <p:cNvSpPr/>
          <p:nvPr/>
        </p:nvSpPr>
        <p:spPr>
          <a:xfrm>
            <a:off x="7031810" y="505777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un 84">
            <a:extLst>
              <a:ext uri="{FF2B5EF4-FFF2-40B4-BE49-F238E27FC236}">
                <a16:creationId xmlns:a16="http://schemas.microsoft.com/office/drawing/2014/main" id="{4569724E-637B-4D4E-A0EA-14948CB98D2E}"/>
              </a:ext>
            </a:extLst>
          </p:cNvPr>
          <p:cNvSpPr/>
          <p:nvPr/>
        </p:nvSpPr>
        <p:spPr>
          <a:xfrm>
            <a:off x="7327182" y="515302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un 86">
            <a:extLst>
              <a:ext uri="{FF2B5EF4-FFF2-40B4-BE49-F238E27FC236}">
                <a16:creationId xmlns:a16="http://schemas.microsoft.com/office/drawing/2014/main" id="{1B08BC3B-71B8-4180-A165-C20A6EA4E771}"/>
              </a:ext>
            </a:extLst>
          </p:cNvPr>
          <p:cNvSpPr/>
          <p:nvPr/>
        </p:nvSpPr>
        <p:spPr>
          <a:xfrm>
            <a:off x="7574917" y="5333998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7432FF-CF93-4DE6-8CA1-ED3F60CE1527}"/>
              </a:ext>
            </a:extLst>
          </p:cNvPr>
          <p:cNvSpPr/>
          <p:nvPr/>
        </p:nvSpPr>
        <p:spPr>
          <a:xfrm>
            <a:off x="8765943" y="3952875"/>
            <a:ext cx="1953221" cy="1695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Block Arc 98">
            <a:extLst>
              <a:ext uri="{FF2B5EF4-FFF2-40B4-BE49-F238E27FC236}">
                <a16:creationId xmlns:a16="http://schemas.microsoft.com/office/drawing/2014/main" id="{4DEA129D-A273-4747-BFCC-9604BB1B132F}"/>
              </a:ext>
            </a:extLst>
          </p:cNvPr>
          <p:cNvSpPr/>
          <p:nvPr/>
        </p:nvSpPr>
        <p:spPr>
          <a:xfrm>
            <a:off x="9852158" y="4381500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Block Arc 100">
            <a:extLst>
              <a:ext uri="{FF2B5EF4-FFF2-40B4-BE49-F238E27FC236}">
                <a16:creationId xmlns:a16="http://schemas.microsoft.com/office/drawing/2014/main" id="{4E941372-507D-4B4A-8778-0CFD24215402}"/>
              </a:ext>
            </a:extLst>
          </p:cNvPr>
          <p:cNvSpPr/>
          <p:nvPr/>
        </p:nvSpPr>
        <p:spPr>
          <a:xfrm>
            <a:off x="9937911" y="456247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Block Arc 102">
            <a:extLst>
              <a:ext uri="{FF2B5EF4-FFF2-40B4-BE49-F238E27FC236}">
                <a16:creationId xmlns:a16="http://schemas.microsoft.com/office/drawing/2014/main" id="{E3D76CE9-25BF-4382-B601-684B0118F109}"/>
              </a:ext>
            </a:extLst>
          </p:cNvPr>
          <p:cNvSpPr/>
          <p:nvPr/>
        </p:nvSpPr>
        <p:spPr>
          <a:xfrm>
            <a:off x="10185642" y="467677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Block Arc 104">
            <a:extLst>
              <a:ext uri="{FF2B5EF4-FFF2-40B4-BE49-F238E27FC236}">
                <a16:creationId xmlns:a16="http://schemas.microsoft.com/office/drawing/2014/main" id="{A1D45E66-5DEE-4030-A76D-B8C16E8261C3}"/>
              </a:ext>
            </a:extLst>
          </p:cNvPr>
          <p:cNvSpPr/>
          <p:nvPr/>
        </p:nvSpPr>
        <p:spPr>
          <a:xfrm>
            <a:off x="10233284" y="4391025"/>
            <a:ext cx="289170" cy="289380"/>
          </a:xfrm>
          <a:prstGeom prst="blockArc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Sun 106">
            <a:extLst>
              <a:ext uri="{FF2B5EF4-FFF2-40B4-BE49-F238E27FC236}">
                <a16:creationId xmlns:a16="http://schemas.microsoft.com/office/drawing/2014/main" id="{A5E4A5D6-75FA-46F0-8BC2-76CEA1651E8E}"/>
              </a:ext>
            </a:extLst>
          </p:cNvPr>
          <p:cNvSpPr/>
          <p:nvPr/>
        </p:nvSpPr>
        <p:spPr>
          <a:xfrm>
            <a:off x="9061316" y="496252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un 108">
            <a:extLst>
              <a:ext uri="{FF2B5EF4-FFF2-40B4-BE49-F238E27FC236}">
                <a16:creationId xmlns:a16="http://schemas.microsoft.com/office/drawing/2014/main" id="{34566625-2B00-47AF-B212-622BC1181F52}"/>
              </a:ext>
            </a:extLst>
          </p:cNvPr>
          <p:cNvSpPr/>
          <p:nvPr/>
        </p:nvSpPr>
        <p:spPr>
          <a:xfrm>
            <a:off x="9099427" y="521017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un 110">
            <a:extLst>
              <a:ext uri="{FF2B5EF4-FFF2-40B4-BE49-F238E27FC236}">
                <a16:creationId xmlns:a16="http://schemas.microsoft.com/office/drawing/2014/main" id="{85E9BCC3-C94C-4252-98A3-DEA2EE0519D1}"/>
              </a:ext>
            </a:extLst>
          </p:cNvPr>
          <p:cNvSpPr/>
          <p:nvPr/>
        </p:nvSpPr>
        <p:spPr>
          <a:xfrm>
            <a:off x="9337635" y="5057775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un 112">
            <a:extLst>
              <a:ext uri="{FF2B5EF4-FFF2-40B4-BE49-F238E27FC236}">
                <a16:creationId xmlns:a16="http://schemas.microsoft.com/office/drawing/2014/main" id="{44D6C4E4-CE97-429D-9D6A-91D36EB61BDE}"/>
              </a:ext>
            </a:extLst>
          </p:cNvPr>
          <p:cNvSpPr/>
          <p:nvPr/>
        </p:nvSpPr>
        <p:spPr>
          <a:xfrm>
            <a:off x="9623481" y="5162550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un 114">
            <a:extLst>
              <a:ext uri="{FF2B5EF4-FFF2-40B4-BE49-F238E27FC236}">
                <a16:creationId xmlns:a16="http://schemas.microsoft.com/office/drawing/2014/main" id="{CF503F66-4965-4438-9EB0-BF6F4E1DD2F8}"/>
              </a:ext>
            </a:extLst>
          </p:cNvPr>
          <p:cNvSpPr/>
          <p:nvPr/>
        </p:nvSpPr>
        <p:spPr>
          <a:xfrm>
            <a:off x="9871211" y="5343526"/>
            <a:ext cx="205844" cy="209829"/>
          </a:xfrm>
          <a:prstGeom prst="sun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3C74153-43FE-45EE-A821-F586D17CF62F}"/>
              </a:ext>
            </a:extLst>
          </p:cNvPr>
          <p:cNvCxnSpPr/>
          <p:nvPr/>
        </p:nvCxnSpPr>
        <p:spPr>
          <a:xfrm flipH="1">
            <a:off x="5006466" y="4094521"/>
            <a:ext cx="5057" cy="1245294"/>
          </a:xfrm>
          <a:prstGeom prst="straightConnector1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8607917-D2FE-4F5A-9D89-1F2121E7977D}"/>
              </a:ext>
            </a:extLst>
          </p:cNvPr>
          <p:cNvCxnSpPr>
            <a:cxnSpLocks/>
          </p:cNvCxnSpPr>
          <p:nvPr/>
        </p:nvCxnSpPr>
        <p:spPr>
          <a:xfrm flipH="1" flipV="1">
            <a:off x="6621925" y="4822074"/>
            <a:ext cx="1604912" cy="13940"/>
          </a:xfrm>
          <a:prstGeom prst="straightConnector1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D7938E-E55E-4434-A5CB-823251843A22}"/>
              </a:ext>
            </a:extLst>
          </p:cNvPr>
          <p:cNvCxnSpPr>
            <a:cxnSpLocks/>
          </p:cNvCxnSpPr>
          <p:nvPr/>
        </p:nvCxnSpPr>
        <p:spPr>
          <a:xfrm flipH="1" flipV="1">
            <a:off x="9034803" y="4290001"/>
            <a:ext cx="1448604" cy="914704"/>
          </a:xfrm>
          <a:prstGeom prst="straightConnector1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27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Classifiers</vt:lpstr>
      <vt:lpstr>Types</vt:lpstr>
      <vt:lpstr>MNIST</vt:lpstr>
      <vt:lpstr>Binary Classifiers</vt:lpstr>
      <vt:lpstr>Multiclass (Multinomial)</vt:lpstr>
      <vt:lpstr>Multiclass Strategies</vt:lpstr>
      <vt:lpstr>OVa Strategy </vt:lpstr>
      <vt:lpstr>OVO Strategy</vt:lpstr>
      <vt:lpstr>Ovo Illustrated</vt:lpstr>
      <vt:lpstr>Multioutput Classifier</vt:lpstr>
      <vt:lpstr>Multioutput with MNIST</vt:lpstr>
      <vt:lpstr>Features and Labels</vt:lpstr>
      <vt:lpstr>Classification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</cp:revision>
  <dcterms:created xsi:type="dcterms:W3CDTF">2014-08-26T23:43:54Z</dcterms:created>
  <dcterms:modified xsi:type="dcterms:W3CDTF">2017-11-08T13:25:09Z</dcterms:modified>
</cp:coreProperties>
</file>