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57" r:id="rId5"/>
    <p:sldId id="27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71" r:id="rId17"/>
    <p:sldId id="264" r:id="rId18"/>
    <p:sldId id="269" r:id="rId19"/>
    <p:sldId id="275" r:id="rId20"/>
    <p:sldId id="279" r:id="rId21"/>
    <p:sldId id="280" r:id="rId22"/>
    <p:sldId id="281" r:id="rId23"/>
    <p:sldId id="282" r:id="rId24"/>
    <p:sldId id="283" r:id="rId25"/>
    <p:sldId id="284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ython-numpy-tutoria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preprocessing/plot_all_scal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Conditioning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(MD-MLG) Metrowest developers – Machine Learning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22C8B-EDD0-4E59-9DE0-53606C76DCEF}"/>
              </a:ext>
            </a:extLst>
          </p:cNvPr>
          <p:cNvSpPr txBox="1"/>
          <p:nvPr/>
        </p:nvSpPr>
        <p:spPr>
          <a:xfrm>
            <a:off x="9618447" y="6248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9D82-485F-4523-9460-78D07451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Row (any nan)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1684E0-60C1-4885-A743-371123143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630190"/>
              </p:ext>
            </p:extLst>
          </p:nvPr>
        </p:nvGraphicFramePr>
        <p:xfrm>
          <a:off x="1562624" y="3000375"/>
          <a:ext cx="3464934" cy="153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78">
                  <a:extLst>
                    <a:ext uri="{9D8B030D-6E8A-4147-A177-3AD203B41FA5}">
                      <a16:colId xmlns:a16="http://schemas.microsoft.com/office/drawing/2014/main" val="2645647159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703052151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2922275551"/>
                    </a:ext>
                  </a:extLst>
                </a:gridCol>
              </a:tblGrid>
              <a:tr h="395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34473"/>
                  </a:ext>
                </a:extLst>
              </a:tr>
              <a:tr h="385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65144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32948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97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0FB7AF-5E68-4B74-BDDE-DB4D74E0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26698"/>
              </p:ext>
            </p:extLst>
          </p:nvPr>
        </p:nvGraphicFramePr>
        <p:xfrm>
          <a:off x="6793605" y="4229100"/>
          <a:ext cx="3479475" cy="116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25">
                  <a:extLst>
                    <a:ext uri="{9D8B030D-6E8A-4147-A177-3AD203B41FA5}">
                      <a16:colId xmlns:a16="http://schemas.microsoft.com/office/drawing/2014/main" val="2360216802"/>
                    </a:ext>
                  </a:extLst>
                </a:gridCol>
                <a:gridCol w="1159825">
                  <a:extLst>
                    <a:ext uri="{9D8B030D-6E8A-4147-A177-3AD203B41FA5}">
                      <a16:colId xmlns:a16="http://schemas.microsoft.com/office/drawing/2014/main" val="508085958"/>
                    </a:ext>
                  </a:extLst>
                </a:gridCol>
                <a:gridCol w="1159825">
                  <a:extLst>
                    <a:ext uri="{9D8B030D-6E8A-4147-A177-3AD203B41FA5}">
                      <a16:colId xmlns:a16="http://schemas.microsoft.com/office/drawing/2014/main" val="1626665285"/>
                    </a:ext>
                  </a:extLst>
                </a:gridCol>
              </a:tblGrid>
              <a:tr h="396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8058"/>
                  </a:ext>
                </a:extLst>
              </a:tr>
              <a:tr h="387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61270"/>
                  </a:ext>
                </a:extLst>
              </a:tr>
              <a:tr h="377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7.9 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06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2AB84D-994A-4947-996A-B099A8EAE3A8}"/>
              </a:ext>
            </a:extLst>
          </p:cNvPr>
          <p:cNvSpPr txBox="1"/>
          <p:nvPr/>
        </p:nvSpPr>
        <p:spPr>
          <a:xfrm>
            <a:off x="5126170" y="3000375"/>
            <a:ext cx="383735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onsolas"/>
              </a:rPr>
              <a:t>Pandas.DataFrame.dropna</a:t>
            </a:r>
            <a:endParaRPr lang="en-US">
              <a:latin typeface="Consolas"/>
            </a:endParaRPr>
          </a:p>
          <a:p>
            <a:pPr algn="ctr"/>
            <a:endParaRPr lang="en-US" dirty="0">
              <a:latin typeface="Consolas"/>
            </a:endParaRPr>
          </a:p>
          <a:p>
            <a:pPr algn="ctr"/>
            <a:r>
              <a:rPr lang="en-US" dirty="0" err="1">
                <a:latin typeface="Consolas"/>
              </a:rPr>
              <a:t>df.dropna</a:t>
            </a:r>
            <a:r>
              <a:rPr lang="en-US" dirty="0">
                <a:latin typeface="Consolas"/>
              </a:rPr>
              <a:t>(axis=0, how='any')</a:t>
            </a:r>
          </a:p>
        </p:txBody>
      </p:sp>
    </p:spTree>
    <p:extLst>
      <p:ext uri="{BB962C8B-B14F-4D97-AF65-F5344CB8AC3E}">
        <p14:creationId xmlns:p14="http://schemas.microsoft.com/office/powerpoint/2010/main" val="180549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9D82-485F-4523-9460-78D07451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Row (all nan)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1684E0-60C1-4885-A743-371123143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194796"/>
              </p:ext>
            </p:extLst>
          </p:nvPr>
        </p:nvGraphicFramePr>
        <p:xfrm>
          <a:off x="1562624" y="3000375"/>
          <a:ext cx="3464934" cy="153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78">
                  <a:extLst>
                    <a:ext uri="{9D8B030D-6E8A-4147-A177-3AD203B41FA5}">
                      <a16:colId xmlns:a16="http://schemas.microsoft.com/office/drawing/2014/main" val="2645647159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703052151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2922275551"/>
                    </a:ext>
                  </a:extLst>
                </a:gridCol>
              </a:tblGrid>
              <a:tr h="395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34473"/>
                  </a:ext>
                </a:extLst>
              </a:tr>
              <a:tr h="385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65144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32948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97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0FB7AF-5E68-4B74-BDDE-DB4D74E0A2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3605" y="4229100"/>
          <a:ext cx="3479475" cy="116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25">
                  <a:extLst>
                    <a:ext uri="{9D8B030D-6E8A-4147-A177-3AD203B41FA5}">
                      <a16:colId xmlns:a16="http://schemas.microsoft.com/office/drawing/2014/main" val="2360216802"/>
                    </a:ext>
                  </a:extLst>
                </a:gridCol>
                <a:gridCol w="1159825">
                  <a:extLst>
                    <a:ext uri="{9D8B030D-6E8A-4147-A177-3AD203B41FA5}">
                      <a16:colId xmlns:a16="http://schemas.microsoft.com/office/drawing/2014/main" val="508085958"/>
                    </a:ext>
                  </a:extLst>
                </a:gridCol>
                <a:gridCol w="1159825">
                  <a:extLst>
                    <a:ext uri="{9D8B030D-6E8A-4147-A177-3AD203B41FA5}">
                      <a16:colId xmlns:a16="http://schemas.microsoft.com/office/drawing/2014/main" val="1626665285"/>
                    </a:ext>
                  </a:extLst>
                </a:gridCol>
              </a:tblGrid>
              <a:tr h="396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8058"/>
                  </a:ext>
                </a:extLst>
              </a:tr>
              <a:tr h="387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61270"/>
                  </a:ext>
                </a:extLst>
              </a:tr>
              <a:tr h="377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7.9 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06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2AB84D-994A-4947-996A-B099A8EAE3A8}"/>
              </a:ext>
            </a:extLst>
          </p:cNvPr>
          <p:cNvSpPr txBox="1"/>
          <p:nvPr/>
        </p:nvSpPr>
        <p:spPr>
          <a:xfrm>
            <a:off x="5126170" y="3000375"/>
            <a:ext cx="383735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onsolas"/>
              </a:rPr>
              <a:t>Pandas.DataFrame.dropna</a:t>
            </a:r>
            <a:endParaRPr lang="en-US">
              <a:latin typeface="Consolas"/>
            </a:endParaRPr>
          </a:p>
          <a:p>
            <a:pPr algn="ctr"/>
            <a:endParaRPr lang="en-US" dirty="0">
              <a:latin typeface="Consolas"/>
            </a:endParaRPr>
          </a:p>
          <a:p>
            <a:pPr algn="ctr"/>
            <a:r>
              <a:rPr lang="en-US" dirty="0" err="1">
                <a:latin typeface="Consolas"/>
              </a:rPr>
              <a:t>df.dropna</a:t>
            </a:r>
            <a:r>
              <a:rPr lang="en-US" dirty="0">
                <a:latin typeface="Consolas"/>
              </a:rPr>
              <a:t>(axis=0, how='all')</a:t>
            </a:r>
          </a:p>
        </p:txBody>
      </p:sp>
    </p:spTree>
    <p:extLst>
      <p:ext uri="{BB962C8B-B14F-4D97-AF65-F5344CB8AC3E}">
        <p14:creationId xmlns:p14="http://schemas.microsoft.com/office/powerpoint/2010/main" val="304387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9D82-485F-4523-9460-78D07451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Column (any nan)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1684E0-60C1-4885-A743-371123143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566247"/>
              </p:ext>
            </p:extLst>
          </p:nvPr>
        </p:nvGraphicFramePr>
        <p:xfrm>
          <a:off x="1562624" y="3000375"/>
          <a:ext cx="3464934" cy="153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78">
                  <a:extLst>
                    <a:ext uri="{9D8B030D-6E8A-4147-A177-3AD203B41FA5}">
                      <a16:colId xmlns:a16="http://schemas.microsoft.com/office/drawing/2014/main" val="2645647159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703052151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2922275551"/>
                    </a:ext>
                  </a:extLst>
                </a:gridCol>
              </a:tblGrid>
              <a:tr h="395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34473"/>
                  </a:ext>
                </a:extLst>
              </a:tr>
              <a:tr h="385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4.2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65144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5.5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32948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97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0FB7AF-5E68-4B74-BDDE-DB4D74E0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30252"/>
              </p:ext>
            </p:extLst>
          </p:nvPr>
        </p:nvGraphicFramePr>
        <p:xfrm>
          <a:off x="6793605" y="4229100"/>
          <a:ext cx="2319648" cy="153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24">
                  <a:extLst>
                    <a:ext uri="{9D8B030D-6E8A-4147-A177-3AD203B41FA5}">
                      <a16:colId xmlns:a16="http://schemas.microsoft.com/office/drawing/2014/main" val="2360216802"/>
                    </a:ext>
                  </a:extLst>
                </a:gridCol>
                <a:gridCol w="1159824">
                  <a:extLst>
                    <a:ext uri="{9D8B030D-6E8A-4147-A177-3AD203B41FA5}">
                      <a16:colId xmlns:a16="http://schemas.microsoft.com/office/drawing/2014/main" val="1626665285"/>
                    </a:ext>
                  </a:extLst>
                </a:gridCol>
              </a:tblGrid>
              <a:tr h="396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8058"/>
                  </a:ext>
                </a:extLst>
              </a:tr>
              <a:tr h="387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61270"/>
                  </a:ext>
                </a:extLst>
              </a:tr>
              <a:tr h="377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0661"/>
                  </a:ext>
                </a:extLst>
              </a:tr>
              <a:tr h="3774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81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2AB84D-994A-4947-996A-B099A8EAE3A8}"/>
              </a:ext>
            </a:extLst>
          </p:cNvPr>
          <p:cNvSpPr txBox="1"/>
          <p:nvPr/>
        </p:nvSpPr>
        <p:spPr>
          <a:xfrm>
            <a:off x="5126170" y="3000375"/>
            <a:ext cx="383735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onsolas"/>
              </a:rPr>
              <a:t>Pandas.DataFrame.dropna</a:t>
            </a:r>
            <a:endParaRPr lang="en-US">
              <a:latin typeface="Consolas"/>
            </a:endParaRPr>
          </a:p>
          <a:p>
            <a:pPr algn="ctr"/>
            <a:endParaRPr lang="en-US" dirty="0">
              <a:latin typeface="Consolas"/>
            </a:endParaRPr>
          </a:p>
          <a:p>
            <a:pPr algn="ctr"/>
            <a:r>
              <a:rPr lang="en-US" dirty="0" err="1">
                <a:latin typeface="Consolas"/>
              </a:rPr>
              <a:t>df.dropna</a:t>
            </a:r>
            <a:r>
              <a:rPr lang="en-US" dirty="0">
                <a:latin typeface="Consolas"/>
              </a:rPr>
              <a:t>(axis=1, how='any')</a:t>
            </a:r>
          </a:p>
        </p:txBody>
      </p:sp>
    </p:spTree>
    <p:extLst>
      <p:ext uri="{BB962C8B-B14F-4D97-AF65-F5344CB8AC3E}">
        <p14:creationId xmlns:p14="http://schemas.microsoft.com/office/powerpoint/2010/main" val="69694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9D82-485F-4523-9460-78D07451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Column (any nan)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1684E0-60C1-4885-A743-371123143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580378"/>
              </p:ext>
            </p:extLst>
          </p:nvPr>
        </p:nvGraphicFramePr>
        <p:xfrm>
          <a:off x="1562624" y="3000375"/>
          <a:ext cx="3464934" cy="153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78">
                  <a:extLst>
                    <a:ext uri="{9D8B030D-6E8A-4147-A177-3AD203B41FA5}">
                      <a16:colId xmlns:a16="http://schemas.microsoft.com/office/drawing/2014/main" val="2645647159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703052151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2922275551"/>
                    </a:ext>
                  </a:extLst>
                </a:gridCol>
              </a:tblGrid>
              <a:tr h="395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34473"/>
                  </a:ext>
                </a:extLst>
              </a:tr>
              <a:tr h="385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4.2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65144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5.5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32948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97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0FB7AF-5E68-4B74-BDDE-DB4D74E0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3853"/>
              </p:ext>
            </p:extLst>
          </p:nvPr>
        </p:nvGraphicFramePr>
        <p:xfrm>
          <a:off x="6793605" y="4229100"/>
          <a:ext cx="2319648" cy="153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24">
                  <a:extLst>
                    <a:ext uri="{9D8B030D-6E8A-4147-A177-3AD203B41FA5}">
                      <a16:colId xmlns:a16="http://schemas.microsoft.com/office/drawing/2014/main" val="2360216802"/>
                    </a:ext>
                  </a:extLst>
                </a:gridCol>
                <a:gridCol w="1159824">
                  <a:extLst>
                    <a:ext uri="{9D8B030D-6E8A-4147-A177-3AD203B41FA5}">
                      <a16:colId xmlns:a16="http://schemas.microsoft.com/office/drawing/2014/main" val="1626665285"/>
                    </a:ext>
                  </a:extLst>
                </a:gridCol>
              </a:tblGrid>
              <a:tr h="396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8058"/>
                  </a:ext>
                </a:extLst>
              </a:tr>
              <a:tr h="387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61270"/>
                  </a:ext>
                </a:extLst>
              </a:tr>
              <a:tr h="377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0661"/>
                  </a:ext>
                </a:extLst>
              </a:tr>
              <a:tr h="3774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81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2AB84D-994A-4947-996A-B099A8EAE3A8}"/>
              </a:ext>
            </a:extLst>
          </p:cNvPr>
          <p:cNvSpPr txBox="1"/>
          <p:nvPr/>
        </p:nvSpPr>
        <p:spPr>
          <a:xfrm>
            <a:off x="5126170" y="3000375"/>
            <a:ext cx="383735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onsolas"/>
              </a:rPr>
              <a:t>Pandas.DataFrame.dropna</a:t>
            </a:r>
            <a:endParaRPr lang="en-US">
              <a:latin typeface="Consolas"/>
            </a:endParaRPr>
          </a:p>
          <a:p>
            <a:pPr algn="ctr"/>
            <a:endParaRPr lang="en-US" dirty="0">
              <a:latin typeface="Consolas"/>
            </a:endParaRPr>
          </a:p>
          <a:p>
            <a:pPr algn="ctr"/>
            <a:r>
              <a:rPr lang="en-US" dirty="0" err="1">
                <a:latin typeface="Consolas"/>
              </a:rPr>
              <a:t>df.dropna</a:t>
            </a:r>
            <a:r>
              <a:rPr lang="en-US" dirty="0">
                <a:latin typeface="Consolas"/>
              </a:rPr>
              <a:t>(axis=1, how='all')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3BC6F-E2FD-473D-B136-6C27A0F9E922}"/>
              </a:ext>
            </a:extLst>
          </p:cNvPr>
          <p:cNvSpPr txBox="1"/>
          <p:nvPr/>
        </p:nvSpPr>
        <p:spPr>
          <a:xfrm>
            <a:off x="7546332" y="5838825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Feature B column remains because NOT 'all' entries are undefined.</a:t>
            </a:r>
          </a:p>
        </p:txBody>
      </p:sp>
    </p:spTree>
    <p:extLst>
      <p:ext uri="{BB962C8B-B14F-4D97-AF65-F5344CB8AC3E}">
        <p14:creationId xmlns:p14="http://schemas.microsoft.com/office/powerpoint/2010/main" val="203655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BFB6-B60D-481B-A8FA-E8C3D166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Pandas.Dataframe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67C8-218B-4E4A-B0E2-448ACF44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Two-dimensional size-mutable, potentially heterogeneous tabular data structure with labeled axes (rows and columns).</a:t>
            </a:r>
          </a:p>
          <a:p>
            <a:r>
              <a:rPr lang="en-US" dirty="0"/>
              <a:t>Supported Operations:</a:t>
            </a:r>
          </a:p>
          <a:p>
            <a:pPr lvl="1"/>
            <a:r>
              <a:rPr lang="en-US" dirty="0"/>
              <a:t>Indexing, Iteration</a:t>
            </a:r>
          </a:p>
          <a:p>
            <a:pPr lvl="1"/>
            <a:r>
              <a:rPr lang="en-US" dirty="0" err="1"/>
              <a:t>Reindexing</a:t>
            </a:r>
            <a:r>
              <a:rPr lang="en-US" dirty="0"/>
              <a:t>, Selection, Label Manipulation</a:t>
            </a:r>
          </a:p>
          <a:p>
            <a:pPr lvl="1"/>
            <a:r>
              <a:rPr lang="en-US" dirty="0"/>
              <a:t>Reshaping, Sorting, Transposing</a:t>
            </a:r>
          </a:p>
          <a:p>
            <a:pPr lvl="1"/>
            <a:r>
              <a:rPr lang="en-US" dirty="0"/>
              <a:t>Combining, Joining, Merging</a:t>
            </a:r>
          </a:p>
          <a:p>
            <a:pPr lvl="1"/>
            <a:r>
              <a:rPr lang="en-US" dirty="0"/>
              <a:t>Plotting</a:t>
            </a:r>
          </a:p>
          <a:p>
            <a:pPr lvl="1"/>
            <a:r>
              <a:rPr lang="en-US" dirty="0"/>
              <a:t>Serialization, IO, Conversion</a:t>
            </a:r>
          </a:p>
        </p:txBody>
      </p:sp>
    </p:spTree>
    <p:extLst>
      <p:ext uri="{BB962C8B-B14F-4D97-AF65-F5344CB8AC3E}">
        <p14:creationId xmlns:p14="http://schemas.microsoft.com/office/powerpoint/2010/main" val="295329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9D82-485F-4523-9460-78D07451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Nan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1684E0-60C1-4885-A743-3711231439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62624" y="3000375"/>
          <a:ext cx="3464934" cy="153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78">
                  <a:extLst>
                    <a:ext uri="{9D8B030D-6E8A-4147-A177-3AD203B41FA5}">
                      <a16:colId xmlns:a16="http://schemas.microsoft.com/office/drawing/2014/main" val="2645647159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703052151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2922275551"/>
                    </a:ext>
                  </a:extLst>
                </a:gridCol>
              </a:tblGrid>
              <a:tr h="395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34473"/>
                  </a:ext>
                </a:extLst>
              </a:tr>
              <a:tr h="385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4.2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65144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5.5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32948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9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2AB84D-994A-4947-996A-B099A8EAE3A8}"/>
              </a:ext>
            </a:extLst>
          </p:cNvPr>
          <p:cNvSpPr txBox="1"/>
          <p:nvPr/>
        </p:nvSpPr>
        <p:spPr>
          <a:xfrm>
            <a:off x="5126170" y="3000375"/>
            <a:ext cx="383735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onsolas"/>
              </a:rPr>
              <a:t>Pandas.DataFrame.fillna</a:t>
            </a:r>
          </a:p>
          <a:p>
            <a:pPr algn="ctr"/>
            <a:endParaRPr lang="en-US" dirty="0">
              <a:latin typeface="Consolas"/>
            </a:endParaRPr>
          </a:p>
          <a:p>
            <a:pPr algn="ctr"/>
            <a:r>
              <a:rPr lang="en-US" dirty="0" err="1">
                <a:latin typeface="Consolas"/>
              </a:rPr>
              <a:t>df.fillna</a:t>
            </a:r>
            <a:r>
              <a:rPr lang="en-US" dirty="0">
                <a:latin typeface="Consolas"/>
              </a:rPr>
              <a:t>(0, </a:t>
            </a:r>
            <a:r>
              <a:rPr lang="en-US" dirty="0" err="1">
                <a:latin typeface="Consolas"/>
              </a:rPr>
              <a:t>inplace</a:t>
            </a:r>
            <a:r>
              <a:rPr lang="en-US" dirty="0">
                <a:latin typeface="Consolas"/>
              </a:rPr>
              <a:t>=True)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5A8370A-8725-49A3-89CB-8B6E96154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028915"/>
              </p:ext>
            </p:extLst>
          </p:nvPr>
        </p:nvGraphicFramePr>
        <p:xfrm>
          <a:off x="6383892" y="4371975"/>
          <a:ext cx="3464934" cy="153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78">
                  <a:extLst>
                    <a:ext uri="{9D8B030D-6E8A-4147-A177-3AD203B41FA5}">
                      <a16:colId xmlns:a16="http://schemas.microsoft.com/office/drawing/2014/main" val="2645647159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703052151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2922275551"/>
                    </a:ext>
                  </a:extLst>
                </a:gridCol>
              </a:tblGrid>
              <a:tr h="395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34473"/>
                  </a:ext>
                </a:extLst>
              </a:tr>
              <a:tr h="385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4.2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65144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5.5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32948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9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02D3E2-E1D7-46A6-955F-396A33FE768D}"/>
              </a:ext>
            </a:extLst>
          </p:cNvPr>
          <p:cNvSpPr txBox="1"/>
          <p:nvPr/>
        </p:nvSpPr>
        <p:spPr>
          <a:xfrm>
            <a:off x="1276778" y="6153150"/>
            <a:ext cx="789193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*The median value can be calculated for the column and used to fill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29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9D82-485F-4523-9460-78D07451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Columns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1684E0-60C1-4885-A743-371123143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01994"/>
              </p:ext>
            </p:extLst>
          </p:nvPr>
        </p:nvGraphicFramePr>
        <p:xfrm>
          <a:off x="1562624" y="3000375"/>
          <a:ext cx="3464934" cy="153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78">
                  <a:extLst>
                    <a:ext uri="{9D8B030D-6E8A-4147-A177-3AD203B41FA5}">
                      <a16:colId xmlns:a16="http://schemas.microsoft.com/office/drawing/2014/main" val="2645647159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703052151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2922275551"/>
                    </a:ext>
                  </a:extLst>
                </a:gridCol>
              </a:tblGrid>
              <a:tr h="395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34473"/>
                  </a:ext>
                </a:extLst>
              </a:tr>
              <a:tr h="385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2.3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4.2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65144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8.1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5.5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32948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9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2AB84D-994A-4947-996A-B099A8EAE3A8}"/>
              </a:ext>
            </a:extLst>
          </p:cNvPr>
          <p:cNvSpPr txBox="1"/>
          <p:nvPr/>
        </p:nvSpPr>
        <p:spPr>
          <a:xfrm>
            <a:off x="5126170" y="3000375"/>
            <a:ext cx="383735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onsolas"/>
              </a:rPr>
              <a:t>Pandas.DataFrame.drop</a:t>
            </a:r>
          </a:p>
          <a:p>
            <a:pPr algn="ctr"/>
            <a:endParaRPr lang="en-US" dirty="0">
              <a:latin typeface="Consolas"/>
            </a:endParaRPr>
          </a:p>
          <a:p>
            <a:pPr algn="ctr"/>
            <a:r>
              <a:rPr lang="en-US" dirty="0" err="1">
                <a:latin typeface="Consolas"/>
              </a:rPr>
              <a:t>df.drop</a:t>
            </a:r>
            <a:r>
              <a:rPr lang="en-US" dirty="0">
                <a:latin typeface="Consolas"/>
              </a:rPr>
              <a:t>("Feature A", axis=1)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5A8370A-8725-49A3-89CB-8B6E96154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69637"/>
              </p:ext>
            </p:extLst>
          </p:nvPr>
        </p:nvGraphicFramePr>
        <p:xfrm>
          <a:off x="6383892" y="4371975"/>
          <a:ext cx="2309956" cy="153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78">
                  <a:extLst>
                    <a:ext uri="{9D8B030D-6E8A-4147-A177-3AD203B41FA5}">
                      <a16:colId xmlns:a16="http://schemas.microsoft.com/office/drawing/2014/main" val="2645647159"/>
                    </a:ext>
                  </a:extLst>
                </a:gridCol>
                <a:gridCol w="1154978">
                  <a:extLst>
                    <a:ext uri="{9D8B030D-6E8A-4147-A177-3AD203B41FA5}">
                      <a16:colId xmlns:a16="http://schemas.microsoft.com/office/drawing/2014/main" val="2922275551"/>
                    </a:ext>
                  </a:extLst>
                </a:gridCol>
              </a:tblGrid>
              <a:tr h="395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34473"/>
                  </a:ext>
                </a:extLst>
              </a:tr>
              <a:tr h="385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4.2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65144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5.5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32948"/>
                  </a:ext>
                </a:extLst>
              </a:tr>
              <a:tr h="37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30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0772-225E-4AB6-B475-7E9DBFEE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and Nan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2B51-EE80-4FA0-9D60-37448039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Different parts of </a:t>
            </a:r>
            <a:r>
              <a:rPr lang="en-US" dirty="0" err="1"/>
              <a:t>TensorFlow</a:t>
            </a:r>
            <a:r>
              <a:rPr lang="en-US" dirty="0"/>
              <a:t> treat them differently. </a:t>
            </a:r>
          </a:p>
          <a:p>
            <a:pPr lvl="1"/>
            <a:r>
              <a:rPr lang="en-US" dirty="0"/>
              <a:t>Float computations typically propagate them. </a:t>
            </a:r>
          </a:p>
          <a:p>
            <a:pPr lvl="1"/>
            <a:r>
              <a:rPr lang="en-US" dirty="0"/>
              <a:t>Some </a:t>
            </a:r>
            <a:r>
              <a:rPr lang="en-US" dirty="0" err="1"/>
              <a:t>Int</a:t>
            </a:r>
            <a:r>
              <a:rPr lang="en-US" dirty="0"/>
              <a:t> conversions (internally) treat them as 0. </a:t>
            </a:r>
          </a:p>
          <a:p>
            <a:pPr lvl="1"/>
            <a:r>
              <a:rPr lang="en-US" dirty="0"/>
              <a:t>Python parts of </a:t>
            </a:r>
            <a:r>
              <a:rPr lang="en-US" dirty="0" err="1"/>
              <a:t>TensorFlow</a:t>
            </a:r>
            <a:r>
              <a:rPr lang="en-US" dirty="0"/>
              <a:t> with </a:t>
            </a:r>
            <a:r>
              <a:rPr lang="en-US" dirty="0" err="1"/>
              <a:t>Int</a:t>
            </a:r>
            <a:r>
              <a:rPr lang="en-US" dirty="0"/>
              <a:t> computations often raise an "Nan" exception.</a:t>
            </a:r>
          </a:p>
        </p:txBody>
      </p:sp>
    </p:spTree>
    <p:extLst>
      <p:ext uri="{BB962C8B-B14F-4D97-AF65-F5344CB8AC3E}">
        <p14:creationId xmlns:p14="http://schemas.microsoft.com/office/powerpoint/2010/main" val="377874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6A55-FFCB-4DF1-B746-34B37542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0118-C42A-4C05-8BA1-C0DB3229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scientific computing package for Python providing a multidimensional array object and supporting routines.</a:t>
            </a:r>
          </a:p>
          <a:p>
            <a:pPr lvl="1"/>
            <a:r>
              <a:rPr lang="en-US" dirty="0"/>
              <a:t>mathematical, logical, shape manipulation, sorting, selecting, I/O, discrete Fourier transforms, basic linear algebra, basic statistical operations, random simulation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0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 the core of the </a:t>
            </a:r>
            <a:r>
              <a:rPr lang="en-US" dirty="0" err="1"/>
              <a:t>NumPy</a:t>
            </a:r>
            <a:r>
              <a:rPr lang="en-US" dirty="0"/>
              <a:t> package, is the </a:t>
            </a:r>
            <a:r>
              <a:rPr lang="en-US" dirty="0" err="1"/>
              <a:t>ndarray</a:t>
            </a:r>
            <a:r>
              <a:rPr lang="en-US" dirty="0"/>
              <a:t> object. This encapsulates n-dimensional arrays of homogeneous data types, with many operations being performed in compiled code for performance.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3886200"/>
            <a:ext cx="7135719" cy="286232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&gt;&gt;&gt; import </a:t>
            </a:r>
            <a:r>
              <a:rPr lang="en-US" dirty="0" err="1">
                <a:latin typeface="Consolas"/>
              </a:rPr>
              <a:t>numpy</a:t>
            </a:r>
            <a:endParaRPr lang="en-US" dirty="0" err="1">
              <a:latin typeface="Tw Cen MT"/>
            </a:endParaRPr>
          </a:p>
          <a:p>
            <a:r>
              <a:rPr lang="en-US" dirty="0">
                <a:latin typeface="Consolas"/>
              </a:rPr>
              <a:t>&gt;&gt;&gt; a = </a:t>
            </a:r>
            <a:r>
              <a:rPr lang="en-US" dirty="0" err="1">
                <a:latin typeface="Consolas"/>
              </a:rPr>
              <a:t>numpy.zeros</a:t>
            </a:r>
            <a:r>
              <a:rPr lang="en-US" dirty="0">
                <a:latin typeface="Consolas"/>
              </a:rPr>
              <a:t>(shape=(2,2))</a:t>
            </a:r>
          </a:p>
          <a:p>
            <a:r>
              <a:rPr lang="en-US" dirty="0">
                <a:latin typeface="Consolas"/>
              </a:rPr>
              <a:t>&gt;&gt;&gt; a</a:t>
            </a:r>
          </a:p>
          <a:p>
            <a:r>
              <a:rPr lang="en-US" dirty="0">
                <a:latin typeface="Consolas"/>
              </a:rPr>
              <a:t>Array([[0., 0.],</a:t>
            </a:r>
          </a:p>
          <a:p>
            <a:r>
              <a:rPr lang="en-US" dirty="0">
                <a:latin typeface="Consolas"/>
              </a:rPr>
              <a:t>       [0., 0.]])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&gt;&gt;&gt; a[0] = [2.4, 3.7]</a:t>
            </a:r>
          </a:p>
          <a:p>
            <a:r>
              <a:rPr lang="en-US" dirty="0">
                <a:latin typeface="Consolas"/>
              </a:rPr>
              <a:t>&gt;&gt;&gt; a</a:t>
            </a:r>
          </a:p>
          <a:p>
            <a:r>
              <a:rPr lang="en-US" dirty="0">
                <a:latin typeface="Consolas"/>
              </a:rPr>
              <a:t>Array([[2.4, 3.7],</a:t>
            </a:r>
          </a:p>
          <a:p>
            <a:r>
              <a:rPr lang="en-US" dirty="0">
                <a:latin typeface="Consolas"/>
              </a:rPr>
              <a:t>       [0., 0.]])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94AC-A5DA-4227-BCB1-5096C7F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17B9-E4AA-4250-A7F5-573E45E3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Scaling data provides a more efficient way for the ML algorithms to achieve an optimal solution faster.</a:t>
            </a:r>
          </a:p>
          <a:p>
            <a:r>
              <a:rPr lang="en-US" dirty="0"/>
              <a:t>Gradient descent algorithms may spend more time 'bouncing' around trying to find a solution with unscaled data- then when the data is scaled.</a:t>
            </a:r>
          </a:p>
        </p:txBody>
      </p:sp>
    </p:spTree>
    <p:extLst>
      <p:ext uri="{BB962C8B-B14F-4D97-AF65-F5344CB8AC3E}">
        <p14:creationId xmlns:p14="http://schemas.microsoft.com/office/powerpoint/2010/main" val="42827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C68D-E135-4D3E-B4D2-0C6E45D0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 array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DA08-32C6-436E-AEC7-14E7B7EB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282876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link below provides an interactive python prompt associated with examples.</a:t>
            </a:r>
          </a:p>
          <a:p>
            <a:r>
              <a:rPr lang="en-US" dirty="0">
                <a:hlinkClick r:id="rId2"/>
              </a:rPr>
              <a:t>https://www.datacamp.com/community/tutorials/python-numpy-tutorial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8744F-E8BC-4763-882E-2E1BCE0B204A}"/>
              </a:ext>
            </a:extLst>
          </p:cNvPr>
          <p:cNvSpPr txBox="1"/>
          <p:nvPr/>
        </p:nvSpPr>
        <p:spPr>
          <a:xfrm>
            <a:off x="6591300" y="1530620"/>
            <a:ext cx="4627161" cy="424731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In [1]: print(</a:t>
            </a:r>
            <a:r>
              <a:rPr lang="en-US" dirty="0" err="1">
                <a:latin typeface="Consolas"/>
              </a:rPr>
              <a:t>my_array</a:t>
            </a:r>
            <a:r>
              <a:rPr lang="en-US" dirty="0">
                <a:latin typeface="Consolas"/>
              </a:rPr>
              <a:t>)</a:t>
            </a:r>
          </a:p>
          <a:p>
            <a:r>
              <a:rPr lang="en-US" dirty="0">
                <a:latin typeface="Consolas"/>
              </a:rPr>
              <a:t>[[1 2 3 4]</a:t>
            </a:r>
          </a:p>
          <a:p>
            <a:r>
              <a:rPr lang="en-US" dirty="0">
                <a:latin typeface="Consolas"/>
              </a:rPr>
              <a:t>[5 6 7 8]]Click to add text</a:t>
            </a:r>
            <a:endParaRPr lang="en-US" dirty="0"/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In [2]: print(</a:t>
            </a:r>
            <a:r>
              <a:rPr lang="en-US" dirty="0" err="1">
                <a:latin typeface="Consolas"/>
              </a:rPr>
              <a:t>my_array.strides</a:t>
            </a:r>
            <a:r>
              <a:rPr lang="en-US" dirty="0">
                <a:latin typeface="Consolas"/>
              </a:rPr>
              <a:t>)</a:t>
            </a:r>
            <a:endParaRPr lang="en-US" dirty="0"/>
          </a:p>
          <a:p>
            <a:r>
              <a:rPr lang="en-US" dirty="0">
                <a:latin typeface="Consolas"/>
              </a:rPr>
              <a:t>(32, 8)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In [3]: print(</a:t>
            </a:r>
            <a:r>
              <a:rPr lang="en-US" dirty="0" err="1">
                <a:latin typeface="Consolas"/>
              </a:rPr>
              <a:t>my_array.dtype</a:t>
            </a:r>
            <a:r>
              <a:rPr lang="en-US" dirty="0">
                <a:latin typeface="Consolas"/>
              </a:rPr>
              <a:t>)</a:t>
            </a:r>
          </a:p>
          <a:p>
            <a:r>
              <a:rPr lang="en-US" dirty="0">
                <a:latin typeface="Consolas"/>
              </a:rPr>
              <a:t>int64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In [4]: print(</a:t>
            </a:r>
            <a:r>
              <a:rPr lang="en-US" dirty="0" err="1">
                <a:latin typeface="Consolas"/>
              </a:rPr>
              <a:t>my_array.shape</a:t>
            </a:r>
            <a:r>
              <a:rPr lang="en-US" dirty="0">
                <a:latin typeface="Consolas"/>
              </a:rPr>
              <a:t>)</a:t>
            </a:r>
          </a:p>
          <a:p>
            <a:r>
              <a:rPr lang="en-US" dirty="0">
                <a:latin typeface="Consolas"/>
              </a:rPr>
              <a:t>(2, 4)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In [5]: print(</a:t>
            </a:r>
            <a:r>
              <a:rPr lang="en-US" dirty="0" err="1">
                <a:latin typeface="Consolas"/>
              </a:rPr>
              <a:t>my_array.data</a:t>
            </a:r>
            <a:r>
              <a:rPr lang="en-US" dirty="0">
                <a:latin typeface="Consolas"/>
              </a:rPr>
              <a:t>)</a:t>
            </a:r>
          </a:p>
          <a:p>
            <a:r>
              <a:rPr lang="en-US" dirty="0">
                <a:latin typeface="Consolas"/>
              </a:rPr>
              <a:t>&lt;memory at 0x7f214d1b82d0&gt;</a:t>
            </a:r>
          </a:p>
        </p:txBody>
      </p:sp>
    </p:spTree>
    <p:extLst>
      <p:ext uri="{BB962C8B-B14F-4D97-AF65-F5344CB8AC3E}">
        <p14:creationId xmlns:p14="http://schemas.microsoft.com/office/powerpoint/2010/main" val="4292283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AA45-DDB2-4745-BFB3-687FA588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A3A9-1F64-4037-9D15-5A81DA0C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5A4C9-6DD1-49D1-996B-57D42624F4F7}"/>
              </a:ext>
            </a:extLst>
          </p:cNvPr>
          <p:cNvSpPr txBox="1"/>
          <p:nvPr/>
        </p:nvSpPr>
        <p:spPr>
          <a:xfrm>
            <a:off x="4724400" y="3193211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CA06-D59E-4441-BA41-D70C20E2F3A3}"/>
              </a:ext>
            </a:extLst>
          </p:cNvPr>
          <p:cNvSpPr txBox="1"/>
          <p:nvPr/>
        </p:nvSpPr>
        <p:spPr>
          <a:xfrm>
            <a:off x="1314450" y="1771650"/>
            <a:ext cx="7651669" cy="397031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# Print the number of `</a:t>
            </a:r>
            <a:r>
              <a:rPr lang="en-US" dirty="0" err="1">
                <a:latin typeface="Consolas"/>
              </a:rPr>
              <a:t>my_array`'s</a:t>
            </a:r>
            <a:r>
              <a:rPr lang="en-US" dirty="0">
                <a:latin typeface="Consolas"/>
              </a:rPr>
              <a:t> dimensions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print(</a:t>
            </a:r>
            <a:r>
              <a:rPr lang="en-US" dirty="0" err="1">
                <a:latin typeface="Consolas"/>
              </a:rPr>
              <a:t>my_array.ndim</a:t>
            </a:r>
            <a:r>
              <a:rPr lang="en-US" dirty="0">
                <a:latin typeface="Consolas"/>
              </a:rPr>
              <a:t>)</a:t>
            </a:r>
          </a:p>
          <a:p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# Print the number of `</a:t>
            </a:r>
            <a:r>
              <a:rPr lang="en-US" dirty="0" err="1">
                <a:latin typeface="Consolas"/>
              </a:rPr>
              <a:t>my_array`'s</a:t>
            </a:r>
            <a:r>
              <a:rPr lang="en-US" dirty="0">
                <a:latin typeface="Consolas"/>
              </a:rPr>
              <a:t> elements</a:t>
            </a:r>
          </a:p>
          <a:p>
            <a:r>
              <a:rPr lang="en-US" dirty="0">
                <a:latin typeface="Consolas"/>
              </a:rPr>
              <a:t>print(</a:t>
            </a:r>
            <a:r>
              <a:rPr lang="en-US" dirty="0" err="1">
                <a:latin typeface="Consolas"/>
              </a:rPr>
              <a:t>my_array.size</a:t>
            </a:r>
            <a:r>
              <a:rPr lang="en-US" dirty="0">
                <a:latin typeface="Consolas"/>
              </a:rPr>
              <a:t>)</a:t>
            </a:r>
          </a:p>
          <a:p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# Print information about `</a:t>
            </a:r>
            <a:r>
              <a:rPr lang="en-US" dirty="0" err="1">
                <a:latin typeface="Consolas"/>
              </a:rPr>
              <a:t>my_array`'s</a:t>
            </a:r>
            <a:r>
              <a:rPr lang="en-US" dirty="0">
                <a:latin typeface="Consolas"/>
              </a:rPr>
              <a:t> memory layout</a:t>
            </a:r>
          </a:p>
          <a:p>
            <a:r>
              <a:rPr lang="en-US" dirty="0">
                <a:latin typeface="Consolas"/>
              </a:rPr>
              <a:t>print(</a:t>
            </a:r>
            <a:r>
              <a:rPr lang="en-US" dirty="0" err="1">
                <a:latin typeface="Consolas"/>
              </a:rPr>
              <a:t>my_array.flags</a:t>
            </a:r>
            <a:r>
              <a:rPr lang="en-US" dirty="0">
                <a:latin typeface="Consolas"/>
              </a:rPr>
              <a:t>)</a:t>
            </a:r>
          </a:p>
          <a:p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# Print the length of one array element in bytes</a:t>
            </a:r>
          </a:p>
          <a:p>
            <a:r>
              <a:rPr lang="en-US" dirty="0">
                <a:latin typeface="Consolas"/>
              </a:rPr>
              <a:t>print(</a:t>
            </a:r>
            <a:r>
              <a:rPr lang="en-US" dirty="0" err="1">
                <a:latin typeface="Consolas"/>
              </a:rPr>
              <a:t>my_array.itemsize</a:t>
            </a:r>
            <a:r>
              <a:rPr lang="en-US" dirty="0">
                <a:latin typeface="Consolas"/>
              </a:rPr>
              <a:t>)</a:t>
            </a:r>
          </a:p>
          <a:p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# Print the total consumed bytes by `</a:t>
            </a:r>
            <a:r>
              <a:rPr lang="en-US" dirty="0" err="1">
                <a:latin typeface="Consolas"/>
              </a:rPr>
              <a:t>my_array`'s</a:t>
            </a:r>
            <a:r>
              <a:rPr lang="en-US" dirty="0">
                <a:latin typeface="Consolas"/>
              </a:rPr>
              <a:t> elements</a:t>
            </a:r>
          </a:p>
          <a:p>
            <a:r>
              <a:rPr lang="en-US" dirty="0">
                <a:latin typeface="Consolas"/>
              </a:rPr>
              <a:t>print(</a:t>
            </a:r>
            <a:r>
              <a:rPr lang="en-US" dirty="0" err="1">
                <a:latin typeface="Consolas"/>
              </a:rPr>
              <a:t>my_array.nbytes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B40FC-28DF-4299-8B83-6E57AD913A9C}"/>
              </a:ext>
            </a:extLst>
          </p:cNvPr>
          <p:cNvSpPr txBox="1"/>
          <p:nvPr/>
        </p:nvSpPr>
        <p:spPr>
          <a:xfrm>
            <a:off x="8772525" y="2249487"/>
            <a:ext cx="2743200" cy="286232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</a:t>
            </a:r>
            <a:endParaRPr lang="en-US"/>
          </a:p>
          <a:p>
            <a:r>
              <a:rPr lang="en-US" dirty="0"/>
              <a:t>8</a:t>
            </a:r>
          </a:p>
          <a:p>
            <a:r>
              <a:rPr lang="en-US" dirty="0"/>
              <a:t>  C_CONTIGUOUS : True</a:t>
            </a:r>
            <a:endParaRPr lang="en-US"/>
          </a:p>
          <a:p>
            <a:r>
              <a:rPr lang="en-US" dirty="0"/>
              <a:t>  F_CONTIGUOUS : False</a:t>
            </a:r>
            <a:endParaRPr lang="en-US"/>
          </a:p>
          <a:p>
            <a:r>
              <a:rPr lang="en-US" dirty="0"/>
              <a:t>  OWNDATA : True</a:t>
            </a:r>
            <a:endParaRPr lang="en-US"/>
          </a:p>
          <a:p>
            <a:r>
              <a:rPr lang="en-US" dirty="0"/>
              <a:t>  WRITEABLE : True</a:t>
            </a:r>
            <a:endParaRPr lang="en-US"/>
          </a:p>
          <a:p>
            <a:r>
              <a:rPr lang="en-US" dirty="0"/>
              <a:t>  ALIGNED : True</a:t>
            </a:r>
            <a:endParaRPr lang="en-US"/>
          </a:p>
          <a:p>
            <a:r>
              <a:rPr lang="en-US" dirty="0"/>
              <a:t>  UPDATEIFCOPY : False</a:t>
            </a:r>
            <a:endParaRPr lang="en-US"/>
          </a:p>
          <a:p>
            <a:r>
              <a:rPr lang="en-US" dirty="0"/>
              <a:t>8</a:t>
            </a:r>
          </a:p>
          <a:p>
            <a:r>
              <a:rPr lang="en-US" dirty="0"/>
              <a:t>64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844F7F-0415-4F42-8B9A-213E4FB79821}"/>
              </a:ext>
            </a:extLst>
          </p:cNvPr>
          <p:cNvSpPr/>
          <p:nvPr/>
        </p:nvSpPr>
        <p:spPr>
          <a:xfrm>
            <a:off x="7867650" y="29416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6FE9-3D7A-4A8E-9A2A-78B89F17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CBE8-53A9-4F79-8EF0-CB798241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Broadcasting is the mechanism by which </a:t>
            </a:r>
            <a:r>
              <a:rPr lang="en-US" dirty="0" err="1"/>
              <a:t>Numpy</a:t>
            </a:r>
            <a:r>
              <a:rPr lang="en-US" dirty="0"/>
              <a:t> can perform numerical operations across arrays of different sizes.</a:t>
            </a:r>
          </a:p>
          <a:p>
            <a:r>
              <a:rPr lang="en-US" dirty="0"/>
              <a:t>Here arrays of the SAME size are added.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25D92-D521-45BB-AE05-3992673D8FAA}"/>
              </a:ext>
            </a:extLst>
          </p:cNvPr>
          <p:cNvSpPr txBox="1"/>
          <p:nvPr/>
        </p:nvSpPr>
        <p:spPr>
          <a:xfrm>
            <a:off x="7048500" y="2743200"/>
            <a:ext cx="3701829" cy="397033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# Initialize `x`</a:t>
            </a:r>
          </a:p>
          <a:p>
            <a:r>
              <a:rPr lang="en-US" dirty="0">
                <a:latin typeface="Consolas"/>
              </a:rPr>
              <a:t>x = </a:t>
            </a:r>
            <a:r>
              <a:rPr lang="en-US" dirty="0" err="1">
                <a:latin typeface="Consolas"/>
              </a:rPr>
              <a:t>np.ones</a:t>
            </a:r>
            <a:r>
              <a:rPr lang="en-US" dirty="0">
                <a:latin typeface="Consolas"/>
              </a:rPr>
              <a:t>((3,4))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# Check shape of `x`</a:t>
            </a:r>
          </a:p>
          <a:p>
            <a:r>
              <a:rPr lang="en-US" dirty="0">
                <a:latin typeface="Consolas"/>
              </a:rPr>
              <a:t>print(</a:t>
            </a:r>
            <a:r>
              <a:rPr lang="en-US" dirty="0" err="1">
                <a:latin typeface="Consolas"/>
              </a:rPr>
              <a:t>x.shape</a:t>
            </a:r>
            <a:r>
              <a:rPr lang="en-US" dirty="0">
                <a:latin typeface="Consolas"/>
              </a:rPr>
              <a:t>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# Initialize `y`</a:t>
            </a:r>
          </a:p>
          <a:p>
            <a:r>
              <a:rPr lang="en-US" dirty="0">
                <a:latin typeface="Consolas"/>
              </a:rPr>
              <a:t>y = </a:t>
            </a:r>
            <a:r>
              <a:rPr lang="en-US" dirty="0" err="1">
                <a:latin typeface="Consolas"/>
              </a:rPr>
              <a:t>np.random.random</a:t>
            </a:r>
            <a:r>
              <a:rPr lang="en-US" dirty="0">
                <a:latin typeface="Consolas"/>
              </a:rPr>
              <a:t>((3,4))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# Check shape of `y`</a:t>
            </a:r>
          </a:p>
          <a:p>
            <a:r>
              <a:rPr lang="en-US" dirty="0">
                <a:latin typeface="Consolas"/>
              </a:rPr>
              <a:t>print(</a:t>
            </a:r>
            <a:r>
              <a:rPr lang="en-US" dirty="0" err="1">
                <a:latin typeface="Consolas"/>
              </a:rPr>
              <a:t>y.shape</a:t>
            </a:r>
            <a:r>
              <a:rPr lang="en-US" dirty="0">
                <a:latin typeface="Consolas"/>
              </a:rPr>
              <a:t>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# Add `x` and `y`</a:t>
            </a:r>
          </a:p>
          <a:p>
            <a:r>
              <a:rPr lang="en-US" dirty="0">
                <a:latin typeface="Consolas"/>
              </a:rPr>
              <a:t>x +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75955-04C1-41ED-9BED-FA93D619535A}"/>
              </a:ext>
            </a:extLst>
          </p:cNvPr>
          <p:cNvSpPr txBox="1"/>
          <p:nvPr/>
        </p:nvSpPr>
        <p:spPr>
          <a:xfrm>
            <a:off x="333375" y="4848225"/>
            <a:ext cx="6665573" cy="1754326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(3, 4)</a:t>
            </a:r>
          </a:p>
          <a:p>
            <a:r>
              <a:rPr lang="en-US" dirty="0"/>
              <a:t>(3, 4)</a:t>
            </a:r>
          </a:p>
          <a:p>
            <a:r>
              <a:rPr lang="en-US" dirty="0"/>
              <a:t>Out[1]: </a:t>
            </a:r>
          </a:p>
          <a:p>
            <a:r>
              <a:rPr lang="en-US" dirty="0"/>
              <a:t>array([[ 1.04538982,  1.65032997,  1.24703754,  1.87061522],</a:t>
            </a:r>
          </a:p>
          <a:p>
            <a:r>
              <a:rPr lang="en-US" dirty="0"/>
              <a:t>       [ 1.23383259,  1.93691446,  1.76989044,  1.92724463],</a:t>
            </a:r>
            <a:endParaRPr lang="en-US"/>
          </a:p>
          <a:p>
            <a:r>
              <a:rPr lang="en-US" dirty="0"/>
              <a:t>       [ 1.62468318,  1.20556514,  1.94196648,  1.19122091]])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FA8D04DD-E4B1-4072-ABDD-0F9ED7BB05C8}"/>
              </a:ext>
            </a:extLst>
          </p:cNvPr>
          <p:cNvSpPr/>
          <p:nvPr/>
        </p:nvSpPr>
        <p:spPr>
          <a:xfrm rot="-2100000">
            <a:off x="6038850" y="426231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4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D8DD-CB4D-461D-9A20-DFB47F1C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2246-1695-467C-861D-4288DF4B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Broadcast operations also succeed if one dimension is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B3FF2-DAF9-4BAC-AEFD-8F47140C96D2}"/>
              </a:ext>
            </a:extLst>
          </p:cNvPr>
          <p:cNvSpPr txBox="1"/>
          <p:nvPr/>
        </p:nvSpPr>
        <p:spPr>
          <a:xfrm>
            <a:off x="1409700" y="2771775"/>
            <a:ext cx="5349352" cy="397031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# Initialize `x`</a:t>
            </a:r>
            <a:endParaRPr lang="en-US" dirty="0"/>
          </a:p>
          <a:p>
            <a:r>
              <a:rPr lang="en-US" dirty="0">
                <a:latin typeface="Consolas"/>
              </a:rPr>
              <a:t>x = </a:t>
            </a:r>
            <a:r>
              <a:rPr lang="en-US" dirty="0" err="1">
                <a:latin typeface="Consolas"/>
              </a:rPr>
              <a:t>np.ones</a:t>
            </a:r>
            <a:r>
              <a:rPr lang="en-US" dirty="0">
                <a:latin typeface="Consolas"/>
              </a:rPr>
              <a:t>((3,4))</a:t>
            </a:r>
          </a:p>
          <a:p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# Check shape of `x`</a:t>
            </a:r>
          </a:p>
          <a:p>
            <a:r>
              <a:rPr lang="en-US" dirty="0">
                <a:latin typeface="Consolas"/>
              </a:rPr>
              <a:t>print(</a:t>
            </a:r>
            <a:r>
              <a:rPr lang="en-US" dirty="0" err="1">
                <a:latin typeface="Consolas"/>
              </a:rPr>
              <a:t>x.shape</a:t>
            </a:r>
            <a:r>
              <a:rPr lang="en-US" dirty="0">
                <a:latin typeface="Consolas"/>
              </a:rPr>
              <a:t>)</a:t>
            </a:r>
          </a:p>
          <a:p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# Initialize `y`</a:t>
            </a:r>
          </a:p>
          <a:p>
            <a:r>
              <a:rPr lang="en-US" dirty="0">
                <a:latin typeface="Consolas"/>
              </a:rPr>
              <a:t>y = </a:t>
            </a:r>
            <a:r>
              <a:rPr lang="en-US" dirty="0" err="1">
                <a:latin typeface="Consolas"/>
              </a:rPr>
              <a:t>np.arange</a:t>
            </a:r>
            <a:r>
              <a:rPr lang="en-US" dirty="0">
                <a:latin typeface="Consolas"/>
              </a:rPr>
              <a:t>(4)</a:t>
            </a:r>
          </a:p>
          <a:p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# Check shape of `y`</a:t>
            </a:r>
          </a:p>
          <a:p>
            <a:r>
              <a:rPr lang="en-US" dirty="0">
                <a:latin typeface="Consolas"/>
              </a:rPr>
              <a:t>print(</a:t>
            </a:r>
            <a:r>
              <a:rPr lang="en-US" dirty="0" err="1">
                <a:latin typeface="Consolas"/>
              </a:rPr>
              <a:t>y.shape</a:t>
            </a:r>
            <a:r>
              <a:rPr lang="en-US" dirty="0">
                <a:latin typeface="Consolas"/>
              </a:rPr>
              <a:t>)</a:t>
            </a:r>
          </a:p>
          <a:p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# Subtract `x` and `y`</a:t>
            </a:r>
          </a:p>
          <a:p>
            <a:r>
              <a:rPr lang="en-US" dirty="0">
                <a:latin typeface="Consolas"/>
              </a:rPr>
              <a:t>x - y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EF07F-AA1B-480A-8439-BD767BB8A407}"/>
              </a:ext>
            </a:extLst>
          </p:cNvPr>
          <p:cNvSpPr txBox="1"/>
          <p:nvPr/>
        </p:nvSpPr>
        <p:spPr>
          <a:xfrm>
            <a:off x="7477125" y="4152900"/>
            <a:ext cx="2743200" cy="1754326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(3, 4)</a:t>
            </a:r>
          </a:p>
          <a:p>
            <a:r>
              <a:rPr lang="en-US" dirty="0"/>
              <a:t>(4,)</a:t>
            </a:r>
          </a:p>
          <a:p>
            <a:r>
              <a:rPr lang="en-US" dirty="0"/>
              <a:t>Out[1]: </a:t>
            </a:r>
          </a:p>
          <a:p>
            <a:r>
              <a:rPr lang="en-US" dirty="0"/>
              <a:t>array([[ 1.,  0., -1., -2.],</a:t>
            </a:r>
          </a:p>
          <a:p>
            <a:r>
              <a:rPr lang="en-US" dirty="0"/>
              <a:t>       [ 1.,  0., -1., -2.],</a:t>
            </a:r>
            <a:endParaRPr lang="en-US"/>
          </a:p>
          <a:p>
            <a:r>
              <a:rPr lang="en-US" dirty="0"/>
              <a:t>       [ 1.,  0., -1., -2.]])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07FC98-7361-4DFE-AA5C-BC7F3129D12A}"/>
              </a:ext>
            </a:extLst>
          </p:cNvPr>
          <p:cNvSpPr/>
          <p:nvPr/>
        </p:nvSpPr>
        <p:spPr>
          <a:xfrm>
            <a:off x="6353175" y="4648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D91-EFCB-4072-8F5B-1C9A5E54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Load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2B6A-59B4-4BFC-BD7F-B57EF57A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genfromtxt</a:t>
            </a:r>
            <a:r>
              <a:rPr lang="en-US" dirty="0"/>
              <a:t> – method skips the first 'header' row and maps any </a:t>
            </a:r>
            <a:r>
              <a:rPr lang="en-US" dirty="0" err="1"/>
              <a:t>NaN</a:t>
            </a:r>
            <a:r>
              <a:rPr lang="en-US" dirty="0"/>
              <a:t> input to a value of –99.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8592E-C17C-4761-810B-2CD9C3026DAD}"/>
              </a:ext>
            </a:extLst>
          </p:cNvPr>
          <p:cNvSpPr txBox="1"/>
          <p:nvPr/>
        </p:nvSpPr>
        <p:spPr>
          <a:xfrm>
            <a:off x="1083903" y="3295650"/>
            <a:ext cx="9962471" cy="258532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# Sample text file data, where first row is a header: </a:t>
            </a:r>
          </a:p>
          <a:p>
            <a:r>
              <a:rPr lang="en-US" dirty="0">
                <a:latin typeface="Consolas"/>
              </a:rPr>
              <a:t># Value1 Value2 Value3 </a:t>
            </a:r>
          </a:p>
          <a:p>
            <a:r>
              <a:rPr lang="en-US" dirty="0">
                <a:latin typeface="Consolas"/>
              </a:rPr>
              <a:t># 0.2839 0.3536 0.3661 </a:t>
            </a:r>
            <a:endParaRPr lang="en-US" dirty="0">
              <a:latin typeface="Tw Cen MT"/>
            </a:endParaRPr>
          </a:p>
          <a:p>
            <a:r>
              <a:rPr lang="en-US" dirty="0">
                <a:latin typeface="Consolas"/>
              </a:rPr>
              <a:t># 0.1392 0.5875 NA </a:t>
            </a:r>
            <a:endParaRPr lang="en-US" dirty="0">
              <a:latin typeface="Tw Cen MT"/>
            </a:endParaRPr>
          </a:p>
          <a:p>
            <a:r>
              <a:rPr lang="en-US" dirty="0">
                <a:latin typeface="Consolas"/>
              </a:rPr>
              <a:t># 0.1581 0.2049 0.8628 </a:t>
            </a:r>
            <a:endParaRPr lang="en-US" dirty="0">
              <a:latin typeface="Tw Cen MT"/>
            </a:endParaRPr>
          </a:p>
          <a:p>
            <a:r>
              <a:rPr lang="en-US" dirty="0">
                <a:latin typeface="Consolas"/>
              </a:rPr>
              <a:t># NA 0.5801 0.2038 </a:t>
            </a:r>
            <a:endParaRPr lang="en-US" dirty="0">
              <a:latin typeface="Tw Cen MT"/>
            </a:endParaRPr>
          </a:p>
          <a:p>
            <a:r>
              <a:rPr lang="en-US" dirty="0">
                <a:latin typeface="Consolas"/>
              </a:rPr>
              <a:t># 0.5913 0.4367 0.7710 </a:t>
            </a:r>
            <a:endParaRPr lang="en-US" dirty="0">
              <a:latin typeface="Tw Cen MT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 err="1">
                <a:latin typeface="Consolas"/>
              </a:rPr>
              <a:t>load_an_array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np.genfromtxt</a:t>
            </a:r>
            <a:r>
              <a:rPr lang="en-US" dirty="0">
                <a:latin typeface="Consolas"/>
              </a:rPr>
              <a:t>('data.txt', </a:t>
            </a:r>
            <a:r>
              <a:rPr lang="en-US" dirty="0" err="1">
                <a:latin typeface="Consolas"/>
              </a:rPr>
              <a:t>skip_header</a:t>
            </a:r>
            <a:r>
              <a:rPr lang="en-US" dirty="0">
                <a:latin typeface="Consolas"/>
              </a:rPr>
              <a:t>=1, </a:t>
            </a:r>
            <a:r>
              <a:rPr lang="en-US" dirty="0" err="1">
                <a:latin typeface="Consolas"/>
              </a:rPr>
              <a:t>filling_values</a:t>
            </a:r>
            <a:r>
              <a:rPr lang="en-US" dirty="0">
                <a:latin typeface="Consolas"/>
              </a:rPr>
              <a:t>=-99)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59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D91-EFCB-4072-8F5B-1C9A5E54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save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2B6A-59B4-4BFC-BD7F-B57EF57A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savetxt</a:t>
            </a:r>
            <a:r>
              <a:rPr lang="en-US" dirty="0"/>
              <a:t> – creates a file named 'result.txt' with the contents of array 'x' inserting a delimiter of a comma between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8592E-C17C-4761-810B-2CD9C3026DAD}"/>
              </a:ext>
            </a:extLst>
          </p:cNvPr>
          <p:cNvSpPr txBox="1"/>
          <p:nvPr/>
        </p:nvSpPr>
        <p:spPr>
          <a:xfrm>
            <a:off x="3990975" y="3830996"/>
            <a:ext cx="6022378" cy="36988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nsolas"/>
              </a:rPr>
              <a:t>np.savetxt</a:t>
            </a:r>
            <a:r>
              <a:rPr lang="en-US" dirty="0">
                <a:latin typeface="Consolas"/>
              </a:rPr>
              <a:t>(result.txt', x, delimiter=',')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3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E40A-0468-4835-99B5-360D952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862D-AAB9-430B-AF0A-4C755558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1020-802D-45D0-A6A3-69B4AE594CF4}"/>
              </a:ext>
            </a:extLst>
          </p:cNvPr>
          <p:cNvSpPr txBox="1"/>
          <p:nvPr/>
        </p:nvSpPr>
        <p:spPr>
          <a:xfrm>
            <a:off x="743199" y="1609725"/>
            <a:ext cx="9465034" cy="535531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from </a:t>
            </a:r>
            <a:r>
              <a:rPr lang="en-US" err="1">
                <a:latin typeface="Consolas"/>
              </a:rPr>
              <a:t>sklearn.base</a:t>
            </a:r>
            <a:r>
              <a:rPr lang="en-US" dirty="0">
                <a:latin typeface="Consolas"/>
              </a:rPr>
              <a:t> import </a:t>
            </a:r>
            <a:r>
              <a:rPr lang="en-US" err="1">
                <a:latin typeface="Consolas"/>
              </a:rPr>
              <a:t>BaseEstimator</a:t>
            </a:r>
            <a:r>
              <a:rPr lang="en-US" dirty="0">
                <a:latin typeface="Consolas"/>
              </a:rPr>
              <a:t>, </a:t>
            </a:r>
            <a:r>
              <a:rPr lang="en-US" err="1">
                <a:latin typeface="Consolas"/>
              </a:rPr>
              <a:t>TransformerMixin</a:t>
            </a:r>
            <a:endParaRPr lang="en-US"/>
          </a:p>
          <a:p>
            <a:endParaRPr lang="en-US">
              <a:latin typeface="Consolas"/>
            </a:endParaRPr>
          </a:p>
          <a:p>
            <a:r>
              <a:rPr lang="en-US" err="1">
                <a:latin typeface="Consolas"/>
              </a:rPr>
              <a:t>my_class_variable</a:t>
            </a:r>
            <a:r>
              <a:rPr lang="en-US" dirty="0">
                <a:latin typeface="Consolas"/>
              </a:rPr>
              <a:t> = false</a:t>
            </a:r>
          </a:p>
          <a:p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class </a:t>
            </a:r>
            <a:r>
              <a:rPr lang="en-US" dirty="0" err="1">
                <a:latin typeface="Consolas"/>
              </a:rPr>
              <a:t>CombinedAttributesAdder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BaseEstimator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TransformerMixin</a:t>
            </a:r>
            <a:r>
              <a:rPr lang="en-US" dirty="0">
                <a:latin typeface="Consolas"/>
              </a:rPr>
              <a:t>):</a:t>
            </a:r>
          </a:p>
          <a:p>
            <a:r>
              <a:rPr lang="en-US" dirty="0">
                <a:latin typeface="Consolas"/>
              </a:rPr>
              <a:t>    def __</a:t>
            </a:r>
            <a:r>
              <a:rPr lang="en-US" dirty="0" err="1">
                <a:latin typeface="Consolas"/>
              </a:rPr>
              <a:t>init</a:t>
            </a:r>
            <a:r>
              <a:rPr lang="en-US" dirty="0">
                <a:latin typeface="Consolas"/>
              </a:rPr>
              <a:t>__(self, </a:t>
            </a:r>
            <a:r>
              <a:rPr lang="en-US" dirty="0" err="1">
                <a:latin typeface="Consolas"/>
              </a:rPr>
              <a:t>pass_parameter</a:t>
            </a:r>
            <a:r>
              <a:rPr lang="en-US" dirty="0">
                <a:latin typeface="Consolas"/>
              </a:rPr>
              <a:t> = True): # no *</a:t>
            </a:r>
            <a:r>
              <a:rPr lang="en-US" dirty="0" err="1">
                <a:latin typeface="Consolas"/>
              </a:rPr>
              <a:t>args</a:t>
            </a:r>
            <a:r>
              <a:rPr lang="en-US" dirty="0">
                <a:latin typeface="Consolas"/>
              </a:rPr>
              <a:t> or **</a:t>
            </a:r>
            <a:r>
              <a:rPr lang="en-US" dirty="0" err="1">
                <a:latin typeface="Consolas"/>
              </a:rPr>
              <a:t>kargs</a:t>
            </a:r>
          </a:p>
          <a:p>
            <a:r>
              <a:rPr lang="en-US" dirty="0">
                <a:latin typeface="Consolas"/>
              </a:rPr>
              <a:t>        </a:t>
            </a:r>
            <a:r>
              <a:rPr lang="en-US" dirty="0" err="1">
                <a:latin typeface="Consolas"/>
              </a:rPr>
              <a:t>self.new_pass_parameter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pass_parameter</a:t>
            </a:r>
          </a:p>
          <a:p>
            <a:r>
              <a:rPr lang="en-US" dirty="0">
                <a:latin typeface="Consolas"/>
              </a:rPr>
              <a:t>    def fit(self, X, y=None):</a:t>
            </a:r>
          </a:p>
          <a:p>
            <a:r>
              <a:rPr lang="en-US" dirty="0">
                <a:latin typeface="Consolas"/>
              </a:rPr>
              <a:t>        return self  # nothing else to do</a:t>
            </a:r>
          </a:p>
          <a:p>
            <a:r>
              <a:rPr lang="en-US" dirty="0">
                <a:latin typeface="Consolas"/>
              </a:rPr>
              <a:t>    def transform(self, X, y=None):</a:t>
            </a:r>
          </a:p>
          <a:p>
            <a:r>
              <a:rPr lang="en-US" dirty="0">
                <a:latin typeface="Consolas"/>
              </a:rPr>
              <a:t>        if </a:t>
            </a:r>
            <a:r>
              <a:rPr lang="en-US" dirty="0" err="1">
                <a:latin typeface="Consolas"/>
              </a:rPr>
              <a:t>self.new_pass_parameter</a:t>
            </a:r>
            <a:r>
              <a:rPr lang="en-US" dirty="0">
                <a:latin typeface="Consolas"/>
              </a:rPr>
              <a:t>:</a:t>
            </a:r>
          </a:p>
          <a:p>
            <a:r>
              <a:rPr lang="en-US" dirty="0">
                <a:latin typeface="Consolas"/>
              </a:rPr>
              <a:t>            bedrooms_per_room = X[:, bedrooms_ix] / X[:, rooms_ix]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          return np.c_[X, rooms_per_household, population_per_household,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                       bedrooms_per_room]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      else:</a:t>
            </a:r>
          </a:p>
          <a:p>
            <a:r>
              <a:rPr lang="en-US" dirty="0">
                <a:latin typeface="Consolas"/>
              </a:rPr>
              <a:t>            return np.c_[X, rooms_per_household, population_per_household]</a:t>
            </a:r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  <a:p>
            <a:r>
              <a:rPr lang="en-US" dirty="0" err="1">
                <a:latin typeface="Consolas"/>
              </a:rPr>
              <a:t>attr_adder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CombinedAttributesAdder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add_bedrooms_per_room</a:t>
            </a:r>
            <a:r>
              <a:rPr lang="en-US" dirty="0">
                <a:latin typeface="Consolas"/>
              </a:rPr>
              <a:t>=False)</a:t>
            </a:r>
          </a:p>
          <a:p>
            <a:pPr algn="ctr"/>
            <a:r>
              <a:rPr lang="en-US" err="1">
                <a:latin typeface="Consolas"/>
              </a:rPr>
              <a:t>housing_extra_attribs</a:t>
            </a:r>
            <a:r>
              <a:rPr lang="en-US" dirty="0">
                <a:latin typeface="Consolas"/>
              </a:rPr>
              <a:t> = </a:t>
            </a:r>
            <a:r>
              <a:rPr lang="en-US" err="1">
                <a:latin typeface="Consolas"/>
              </a:rPr>
              <a:t>attr_adder.transform</a:t>
            </a:r>
            <a:r>
              <a:rPr lang="en-US" dirty="0">
                <a:latin typeface="Consolas"/>
              </a:rPr>
              <a:t>(</a:t>
            </a:r>
            <a:r>
              <a:rPr lang="en-US" err="1">
                <a:latin typeface="Consolas"/>
              </a:rPr>
              <a:t>housing.values</a:t>
            </a:r>
            <a:r>
              <a:rPr lang="en-US" dirty="0">
                <a:latin typeface="Consolas"/>
              </a:rPr>
              <a:t>)d text</a:t>
            </a:r>
          </a:p>
        </p:txBody>
      </p:sp>
    </p:spTree>
    <p:extLst>
      <p:ext uri="{BB962C8B-B14F-4D97-AF65-F5344CB8AC3E}">
        <p14:creationId xmlns:p14="http://schemas.microsoft.com/office/powerpoint/2010/main" val="130871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F34363E-3329-405F-8ECC-6C5EFD6EB7E6}"/>
              </a:ext>
            </a:extLst>
          </p:cNvPr>
          <p:cNvSpPr/>
          <p:nvPr/>
        </p:nvSpPr>
        <p:spPr>
          <a:xfrm>
            <a:off x="5772150" y="2286000"/>
            <a:ext cx="3353793" cy="29867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DF64B0-1E85-4E40-A1A4-012B8C6F3F16}"/>
              </a:ext>
            </a:extLst>
          </p:cNvPr>
          <p:cNvSpPr/>
          <p:nvPr/>
        </p:nvSpPr>
        <p:spPr>
          <a:xfrm>
            <a:off x="6561648" y="3118629"/>
            <a:ext cx="1719352" cy="16478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C7B610-2F9B-411B-8FF7-3605A0D116A4}"/>
              </a:ext>
            </a:extLst>
          </p:cNvPr>
          <p:cNvSpPr/>
          <p:nvPr/>
        </p:nvSpPr>
        <p:spPr>
          <a:xfrm>
            <a:off x="6704013" y="3260725"/>
            <a:ext cx="1410149" cy="13710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95BB9-8403-498A-9377-245A16C4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132E-3FFD-4C01-AD51-F853B1C3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A30F6-53A2-44CF-A586-64F34B3B0591}"/>
              </a:ext>
            </a:extLst>
          </p:cNvPr>
          <p:cNvSpPr/>
          <p:nvPr/>
        </p:nvSpPr>
        <p:spPr>
          <a:xfrm>
            <a:off x="1590855" y="2261558"/>
            <a:ext cx="3353793" cy="29867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24DDA6-F0BB-40CF-9DC0-C979ADB5F1D9}"/>
              </a:ext>
            </a:extLst>
          </p:cNvPr>
          <p:cNvCxnSpPr/>
          <p:nvPr/>
        </p:nvCxnSpPr>
        <p:spPr>
          <a:xfrm>
            <a:off x="2228850" y="3209925"/>
            <a:ext cx="15892" cy="173956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7814F8-E4AA-4964-BC8F-EE961FF9CD76}"/>
              </a:ext>
            </a:extLst>
          </p:cNvPr>
          <p:cNvCxnSpPr/>
          <p:nvPr/>
        </p:nvCxnSpPr>
        <p:spPr>
          <a:xfrm flipV="1">
            <a:off x="2247900" y="4921981"/>
            <a:ext cx="2179645" cy="24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FE06B84-A69B-4B5F-84C6-761C101029EB}"/>
              </a:ext>
            </a:extLst>
          </p:cNvPr>
          <p:cNvSpPr/>
          <p:nvPr/>
        </p:nvSpPr>
        <p:spPr>
          <a:xfrm>
            <a:off x="2809875" y="2971800"/>
            <a:ext cx="914400" cy="16478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82D9DC-5A3F-4FEE-B67E-6AEFCFFD5250}"/>
              </a:ext>
            </a:extLst>
          </p:cNvPr>
          <p:cNvSpPr/>
          <p:nvPr/>
        </p:nvSpPr>
        <p:spPr>
          <a:xfrm>
            <a:off x="2895600" y="3094038"/>
            <a:ext cx="741722" cy="14169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35B797-6B71-47B5-A8BB-E3E7F0AE4332}"/>
              </a:ext>
            </a:extLst>
          </p:cNvPr>
          <p:cNvSpPr/>
          <p:nvPr/>
        </p:nvSpPr>
        <p:spPr>
          <a:xfrm>
            <a:off x="2960298" y="3124200"/>
            <a:ext cx="611967" cy="1257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11FAAA-D1A7-4083-88FF-D2048F96A4F1}"/>
              </a:ext>
            </a:extLst>
          </p:cNvPr>
          <p:cNvSpPr/>
          <p:nvPr/>
        </p:nvSpPr>
        <p:spPr>
          <a:xfrm>
            <a:off x="3018347" y="3209628"/>
            <a:ext cx="497367" cy="9720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005121-694A-4AB2-AF34-5B961836A30A}"/>
              </a:ext>
            </a:extLst>
          </p:cNvPr>
          <p:cNvSpPr/>
          <p:nvPr/>
        </p:nvSpPr>
        <p:spPr>
          <a:xfrm>
            <a:off x="3147743" y="3295650"/>
            <a:ext cx="238156" cy="6899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381EE-D931-4E5E-9BB9-A424F39823D2}"/>
              </a:ext>
            </a:extLst>
          </p:cNvPr>
          <p:cNvCxnSpPr/>
          <p:nvPr/>
        </p:nvCxnSpPr>
        <p:spPr>
          <a:xfrm flipH="1">
            <a:off x="2709054" y="4561399"/>
            <a:ext cx="674298" cy="231476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586534-FD3C-40C7-8F55-9A0735B98EDA}"/>
              </a:ext>
            </a:extLst>
          </p:cNvPr>
          <p:cNvCxnSpPr/>
          <p:nvPr/>
        </p:nvCxnSpPr>
        <p:spPr>
          <a:xfrm>
            <a:off x="3140734" y="4517365"/>
            <a:ext cx="233273" cy="5355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99DDB0-318B-44EA-A4A7-72F9E9CCAC5F}"/>
              </a:ext>
            </a:extLst>
          </p:cNvPr>
          <p:cNvCxnSpPr>
            <a:cxnSpLocks/>
          </p:cNvCxnSpPr>
          <p:nvPr/>
        </p:nvCxnSpPr>
        <p:spPr>
          <a:xfrm flipV="1">
            <a:off x="3155830" y="4467407"/>
            <a:ext cx="236867" cy="5067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0AA2DE-92DE-40D8-9039-B01A8B3A0C04}"/>
              </a:ext>
            </a:extLst>
          </p:cNvPr>
          <p:cNvCxnSpPr>
            <a:cxnSpLocks/>
          </p:cNvCxnSpPr>
          <p:nvPr/>
        </p:nvCxnSpPr>
        <p:spPr>
          <a:xfrm>
            <a:off x="3152775" y="4410075"/>
            <a:ext cx="233273" cy="5355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E16BA0-11CC-4744-B7F1-4F9F0A09C7FE}"/>
              </a:ext>
            </a:extLst>
          </p:cNvPr>
          <p:cNvCxnSpPr>
            <a:cxnSpLocks/>
          </p:cNvCxnSpPr>
          <p:nvPr/>
        </p:nvCxnSpPr>
        <p:spPr>
          <a:xfrm flipV="1">
            <a:off x="3162300" y="4362450"/>
            <a:ext cx="236867" cy="5067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B78FAA-F7ED-4CCF-9D6C-384B6200E63E}"/>
              </a:ext>
            </a:extLst>
          </p:cNvPr>
          <p:cNvCxnSpPr>
            <a:cxnSpLocks/>
          </p:cNvCxnSpPr>
          <p:nvPr/>
        </p:nvCxnSpPr>
        <p:spPr>
          <a:xfrm>
            <a:off x="3162300" y="4305300"/>
            <a:ext cx="233273" cy="5355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81AD6E-27FA-49C1-8052-F939EF1D073C}"/>
              </a:ext>
            </a:extLst>
          </p:cNvPr>
          <p:cNvCxnSpPr>
            <a:cxnSpLocks/>
          </p:cNvCxnSpPr>
          <p:nvPr/>
        </p:nvCxnSpPr>
        <p:spPr>
          <a:xfrm flipV="1">
            <a:off x="3171825" y="4257675"/>
            <a:ext cx="236867" cy="5067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A75043-30C2-4A23-9D77-9A26AEC3D8E4}"/>
              </a:ext>
            </a:extLst>
          </p:cNvPr>
          <p:cNvCxnSpPr>
            <a:cxnSpLocks/>
          </p:cNvCxnSpPr>
          <p:nvPr/>
        </p:nvCxnSpPr>
        <p:spPr>
          <a:xfrm>
            <a:off x="3171825" y="4200525"/>
            <a:ext cx="233273" cy="5355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234E2B-4FE1-480B-87AB-EFBD005F56DF}"/>
              </a:ext>
            </a:extLst>
          </p:cNvPr>
          <p:cNvCxnSpPr>
            <a:cxnSpLocks/>
          </p:cNvCxnSpPr>
          <p:nvPr/>
        </p:nvCxnSpPr>
        <p:spPr>
          <a:xfrm flipV="1">
            <a:off x="3181350" y="4152900"/>
            <a:ext cx="236867" cy="5067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CE3074-9026-414F-B332-D00FFAA3A1C7}"/>
              </a:ext>
            </a:extLst>
          </p:cNvPr>
          <p:cNvCxnSpPr>
            <a:cxnSpLocks/>
          </p:cNvCxnSpPr>
          <p:nvPr/>
        </p:nvCxnSpPr>
        <p:spPr>
          <a:xfrm>
            <a:off x="3171825" y="4095750"/>
            <a:ext cx="233273" cy="5355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FBBA87-4E31-4831-94E3-7F2FD8635F88}"/>
              </a:ext>
            </a:extLst>
          </p:cNvPr>
          <p:cNvCxnSpPr>
            <a:cxnSpLocks/>
          </p:cNvCxnSpPr>
          <p:nvPr/>
        </p:nvCxnSpPr>
        <p:spPr>
          <a:xfrm flipV="1">
            <a:off x="3181350" y="4048125"/>
            <a:ext cx="236867" cy="5067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C1A2B6-E105-4D7B-8804-BE14AAD5689C}"/>
              </a:ext>
            </a:extLst>
          </p:cNvPr>
          <p:cNvCxnSpPr>
            <a:cxnSpLocks/>
          </p:cNvCxnSpPr>
          <p:nvPr/>
        </p:nvCxnSpPr>
        <p:spPr>
          <a:xfrm>
            <a:off x="3181350" y="3990975"/>
            <a:ext cx="233273" cy="5355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E1AF40-07FD-47DD-A45A-3DA5C4BDF0B4}"/>
              </a:ext>
            </a:extLst>
          </p:cNvPr>
          <p:cNvCxnSpPr>
            <a:cxnSpLocks/>
          </p:cNvCxnSpPr>
          <p:nvPr/>
        </p:nvCxnSpPr>
        <p:spPr>
          <a:xfrm flipV="1">
            <a:off x="3190875" y="3943350"/>
            <a:ext cx="236867" cy="5067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679EBA-9D2B-45CE-8086-C35BFD4BDD83}"/>
              </a:ext>
            </a:extLst>
          </p:cNvPr>
          <p:cNvCxnSpPr>
            <a:cxnSpLocks/>
          </p:cNvCxnSpPr>
          <p:nvPr/>
        </p:nvCxnSpPr>
        <p:spPr>
          <a:xfrm>
            <a:off x="3265272" y="3756509"/>
            <a:ext cx="168401" cy="183248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6BFF67-4156-40DC-A8DC-17107E39AF90}"/>
              </a:ext>
            </a:extLst>
          </p:cNvPr>
          <p:cNvCxnSpPr>
            <a:cxnSpLocks/>
          </p:cNvCxnSpPr>
          <p:nvPr/>
        </p:nvCxnSpPr>
        <p:spPr>
          <a:xfrm>
            <a:off x="6400800" y="3238500"/>
            <a:ext cx="15892" cy="173956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D3C916-8DBE-408D-B0C6-6446B890E3C4}"/>
              </a:ext>
            </a:extLst>
          </p:cNvPr>
          <p:cNvCxnSpPr>
            <a:cxnSpLocks/>
          </p:cNvCxnSpPr>
          <p:nvPr/>
        </p:nvCxnSpPr>
        <p:spPr>
          <a:xfrm flipV="1">
            <a:off x="6419850" y="4943475"/>
            <a:ext cx="2179645" cy="24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D4116A-6A68-42BC-BD7D-E558C16722AE}"/>
              </a:ext>
            </a:extLst>
          </p:cNvPr>
          <p:cNvCxnSpPr>
            <a:cxnSpLocks/>
          </p:cNvCxnSpPr>
          <p:nvPr/>
        </p:nvCxnSpPr>
        <p:spPr>
          <a:xfrm flipH="1">
            <a:off x="6772830" y="4689550"/>
            <a:ext cx="674298" cy="152401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C619E7-934A-444A-88C2-F46FAB7F69C9}"/>
              </a:ext>
            </a:extLst>
          </p:cNvPr>
          <p:cNvCxnSpPr>
            <a:cxnSpLocks/>
          </p:cNvCxnSpPr>
          <p:nvPr/>
        </p:nvCxnSpPr>
        <p:spPr>
          <a:xfrm flipH="1" flipV="1">
            <a:off x="7409552" y="4555826"/>
            <a:ext cx="21925" cy="129752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90AB91-D6C8-44F1-AA1C-4588B71D37BC}"/>
              </a:ext>
            </a:extLst>
          </p:cNvPr>
          <p:cNvCxnSpPr>
            <a:cxnSpLocks/>
          </p:cNvCxnSpPr>
          <p:nvPr/>
        </p:nvCxnSpPr>
        <p:spPr>
          <a:xfrm flipV="1">
            <a:off x="7402723" y="4408460"/>
            <a:ext cx="78716" cy="162102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0BEF72-8C71-42E9-ACA8-91E6FD91FF99}"/>
              </a:ext>
            </a:extLst>
          </p:cNvPr>
          <p:cNvCxnSpPr>
            <a:cxnSpLocks/>
          </p:cNvCxnSpPr>
          <p:nvPr/>
        </p:nvCxnSpPr>
        <p:spPr>
          <a:xfrm flipV="1">
            <a:off x="7428782" y="4003915"/>
            <a:ext cx="17612" cy="266337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83FDB3-25BC-4373-98AE-C752393B761C}"/>
              </a:ext>
            </a:extLst>
          </p:cNvPr>
          <p:cNvCxnSpPr>
            <a:cxnSpLocks/>
          </p:cNvCxnSpPr>
          <p:nvPr/>
        </p:nvCxnSpPr>
        <p:spPr>
          <a:xfrm flipH="1" flipV="1">
            <a:off x="7422312" y="4266303"/>
            <a:ext cx="50680" cy="144132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8FCC9BA-D518-424F-8E09-30BC0BBADC67}"/>
              </a:ext>
            </a:extLst>
          </p:cNvPr>
          <p:cNvSpPr/>
          <p:nvPr/>
        </p:nvSpPr>
        <p:spPr>
          <a:xfrm>
            <a:off x="6851383" y="3409890"/>
            <a:ext cx="1111370" cy="10732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A8F2CE-20BC-433A-98BC-9E7BB04A565F}"/>
              </a:ext>
            </a:extLst>
          </p:cNvPr>
          <p:cNvSpPr/>
          <p:nvPr/>
        </p:nvSpPr>
        <p:spPr>
          <a:xfrm>
            <a:off x="6996954" y="3562649"/>
            <a:ext cx="823703" cy="77122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6C90C0-15AD-4C86-8BD0-D71E8C0CF983}"/>
              </a:ext>
            </a:extLst>
          </p:cNvPr>
          <p:cNvSpPr/>
          <p:nvPr/>
        </p:nvSpPr>
        <p:spPr>
          <a:xfrm>
            <a:off x="7134945" y="3696661"/>
            <a:ext cx="572310" cy="5091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A3C05D-FB1F-4B79-BF1D-DF233FB86AEA}"/>
              </a:ext>
            </a:extLst>
          </p:cNvPr>
          <p:cNvSpPr txBox="1"/>
          <p:nvPr/>
        </p:nvSpPr>
        <p:spPr>
          <a:xfrm>
            <a:off x="1419225" y="5429250"/>
            <a:ext cx="905474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If the feature data is scaled, the contour of the cost function might be minimized- thus the gradient can assume a straighter path and achieve an optimal point faster. (Hopefully a global minimum)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951C0-43C8-4D10-AC40-CBDD50D4864F}"/>
              </a:ext>
            </a:extLst>
          </p:cNvPr>
          <p:cNvSpPr txBox="1"/>
          <p:nvPr/>
        </p:nvSpPr>
        <p:spPr>
          <a:xfrm>
            <a:off x="1883917" y="23336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Unscaled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942BCB-110F-4B31-B3C2-42EF5637F70E}"/>
              </a:ext>
            </a:extLst>
          </p:cNvPr>
          <p:cNvSpPr txBox="1"/>
          <p:nvPr/>
        </p:nvSpPr>
        <p:spPr>
          <a:xfrm>
            <a:off x="6120834" y="23336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Scaled</a:t>
            </a:r>
          </a:p>
        </p:txBody>
      </p:sp>
    </p:spTree>
    <p:extLst>
      <p:ext uri="{BB962C8B-B14F-4D97-AF65-F5344CB8AC3E}">
        <p14:creationId xmlns:p14="http://schemas.microsoft.com/office/powerpoint/2010/main" val="100372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16D-A330-4DF7-BB12-B3DB3460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common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DE34-C4E7-482C-8848-30551825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Normalization (min-max scaling)</a:t>
            </a:r>
          </a:p>
          <a:p>
            <a:pPr lvl="1"/>
            <a:r>
              <a:rPr lang="en-US" dirty="0"/>
              <a:t>Values are shifted and rescaled with a range of 0-1</a:t>
            </a:r>
          </a:p>
          <a:p>
            <a:r>
              <a:rPr lang="en-US" dirty="0"/>
              <a:t>Standardization</a:t>
            </a:r>
          </a:p>
          <a:p>
            <a:pPr lvl="1"/>
            <a:r>
              <a:rPr lang="en-US" sz="1600" dirty="0"/>
              <a:t>Values are centered around a mean of 0</a:t>
            </a:r>
          </a:p>
          <a:p>
            <a:pPr lvl="2">
              <a:buFont typeface="Arial"/>
            </a:pPr>
            <a:r>
              <a:rPr lang="en-US" dirty="0"/>
              <a:t>Much less affected by outliers.</a:t>
            </a:r>
          </a:p>
        </p:txBody>
      </p:sp>
    </p:spTree>
    <p:extLst>
      <p:ext uri="{BB962C8B-B14F-4D97-AF65-F5344CB8AC3E}">
        <p14:creationId xmlns:p14="http://schemas.microsoft.com/office/powerpoint/2010/main" val="308759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4750-95CB-43BC-86DE-71D0CE2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2B74-75DF-417C-8864-DB1BF6A7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hlinkClick r:id="rId2"/>
              </a:rPr>
              <a:t>http://scikit-learn.org/stable/auto_examples/preprocessing/plot_all_scaling.html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3D14-F854-48C5-AFF4-00E29809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CFE3-8767-4AA1-A403-89209139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What: Used to transform categorical features into a format that is </a:t>
            </a:r>
            <a:r>
              <a:rPr lang="en-US" i="1" dirty="0"/>
              <a:t>digestible</a:t>
            </a:r>
            <a:r>
              <a:rPr lang="en-US" dirty="0"/>
              <a:t> by machine learning algorithms.</a:t>
            </a:r>
          </a:p>
          <a:p>
            <a:r>
              <a:rPr lang="en-US" dirty="0"/>
              <a:t>List of Trades: Plumber, Electrician, Carpenter, Mason</a:t>
            </a:r>
          </a:p>
          <a:p>
            <a:r>
              <a:rPr lang="en-US" dirty="0"/>
              <a:t>Many times, especially in code, developers will assign each an ordinal value- to be used in an enumeration.</a:t>
            </a:r>
          </a:p>
          <a:p>
            <a:pPr lvl="1"/>
            <a:r>
              <a:rPr lang="en-US" dirty="0"/>
              <a:t>1 Plumber</a:t>
            </a:r>
          </a:p>
          <a:p>
            <a:pPr lvl="1"/>
            <a:r>
              <a:rPr lang="en-US" dirty="0"/>
              <a:t>2 Electrician</a:t>
            </a:r>
          </a:p>
          <a:p>
            <a:pPr lvl="1"/>
            <a:r>
              <a:rPr lang="en-US" dirty="0"/>
              <a:t>3 Carpenter</a:t>
            </a:r>
          </a:p>
          <a:p>
            <a:pPr lvl="1"/>
            <a:r>
              <a:rPr lang="en-US" dirty="0"/>
              <a:t>4 Mason</a:t>
            </a:r>
          </a:p>
          <a:p>
            <a:r>
              <a:rPr lang="en-US" dirty="0"/>
              <a:t>The ordinal number associated with each category holds no meaning in a machine learning context.</a:t>
            </a:r>
          </a:p>
        </p:txBody>
      </p:sp>
    </p:spTree>
    <p:extLst>
      <p:ext uri="{BB962C8B-B14F-4D97-AF65-F5344CB8AC3E}">
        <p14:creationId xmlns:p14="http://schemas.microsoft.com/office/powerpoint/2010/main" val="364194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63DB-EA14-479A-B91D-C6F75AC7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53B3-04C9-42D0-A515-6023F27A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feature for each category vote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5F5244-BCA3-4B3D-B7BE-E72461EB2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12005"/>
              </p:ext>
            </p:extLst>
          </p:nvPr>
        </p:nvGraphicFramePr>
        <p:xfrm>
          <a:off x="1410173" y="3067050"/>
          <a:ext cx="8168640" cy="1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39621549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1865241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96297640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99886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Plumber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Electrician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Carpenter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025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197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8315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57007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49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20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9C70-489E-4C66-9C04-BBB7A2AB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6B71-9AB5-4DD5-8D6C-2B036F16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alternatives to One Hot encoding that doesn't blow out dimensionality of features.</a:t>
            </a:r>
          </a:p>
          <a:p>
            <a:r>
              <a:rPr lang="en-US" dirty="0"/>
              <a:t>Binary coding can be used with acceptable results.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FD8374E-EB92-403A-B41E-1054E5D8A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70525"/>
              </p:ext>
            </p:extLst>
          </p:nvPr>
        </p:nvGraphicFramePr>
        <p:xfrm>
          <a:off x="2394199" y="3755790"/>
          <a:ext cx="66596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08">
                  <a:extLst>
                    <a:ext uri="{9D8B030D-6E8A-4147-A177-3AD203B41FA5}">
                      <a16:colId xmlns:a16="http://schemas.microsoft.com/office/drawing/2014/main" val="1654678055"/>
                    </a:ext>
                  </a:extLst>
                </a:gridCol>
                <a:gridCol w="1664908">
                  <a:extLst>
                    <a:ext uri="{9D8B030D-6E8A-4147-A177-3AD203B41FA5}">
                      <a16:colId xmlns:a16="http://schemas.microsoft.com/office/drawing/2014/main" val="243548370"/>
                    </a:ext>
                  </a:extLst>
                </a:gridCol>
                <a:gridCol w="1664908">
                  <a:extLst>
                    <a:ext uri="{9D8B030D-6E8A-4147-A177-3AD203B41FA5}">
                      <a16:colId xmlns:a16="http://schemas.microsoft.com/office/drawing/2014/main" val="4253942621"/>
                    </a:ext>
                  </a:extLst>
                </a:gridCol>
                <a:gridCol w="1664908">
                  <a:extLst>
                    <a:ext uri="{9D8B030D-6E8A-4147-A177-3AD203B41FA5}">
                      <a16:colId xmlns:a16="http://schemas.microsoft.com/office/drawing/2014/main" val="1481431486"/>
                    </a:ext>
                  </a:extLst>
                </a:gridCol>
              </a:tblGrid>
              <a:tr h="339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03337"/>
                  </a:ext>
                </a:extLst>
              </a:tr>
              <a:tr h="3309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Plumber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03455"/>
                  </a:ext>
                </a:extLst>
              </a:tr>
              <a:tr h="322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Electrician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78002"/>
                  </a:ext>
                </a:extLst>
              </a:tr>
              <a:tr h="322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Carpenter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82518"/>
                  </a:ext>
                </a:extLst>
              </a:tr>
              <a:tr h="322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80569"/>
                  </a:ext>
                </a:extLst>
              </a:tr>
              <a:tr h="322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HVAC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62933"/>
                  </a:ext>
                </a:extLst>
              </a:tr>
              <a:tr h="322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Landscaper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69393"/>
                  </a:ext>
                </a:extLst>
              </a:tr>
              <a:tr h="322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23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31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5715-C987-405E-8EAD-90BEF1D4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46A3-D6C2-432B-A345-194ED026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Drop Row</a:t>
            </a:r>
          </a:p>
          <a:p>
            <a:r>
              <a:rPr lang="en-US" dirty="0"/>
              <a:t>Median Value Replacement</a:t>
            </a:r>
          </a:p>
          <a:p>
            <a:r>
              <a:rPr lang="en-US" dirty="0"/>
              <a:t>Drop Column</a:t>
            </a:r>
          </a:p>
        </p:txBody>
      </p:sp>
    </p:spTree>
    <p:extLst>
      <p:ext uri="{BB962C8B-B14F-4D97-AF65-F5344CB8AC3E}">
        <p14:creationId xmlns:p14="http://schemas.microsoft.com/office/powerpoint/2010/main" val="47411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Data Conditioning</vt:lpstr>
      <vt:lpstr>Feature scaling</vt:lpstr>
      <vt:lpstr>Scaling</vt:lpstr>
      <vt:lpstr>Feature Scaling common options</vt:lpstr>
      <vt:lpstr>Scikit-learn scaling</vt:lpstr>
      <vt:lpstr>One Hot Encode</vt:lpstr>
      <vt:lpstr>One hot trade</vt:lpstr>
      <vt:lpstr>One hot alternative</vt:lpstr>
      <vt:lpstr>Missing Data</vt:lpstr>
      <vt:lpstr>Drop Row (any nan)</vt:lpstr>
      <vt:lpstr>Drop Row (all nan)</vt:lpstr>
      <vt:lpstr>Drop Column (any nan)</vt:lpstr>
      <vt:lpstr>Drop Column (any nan)</vt:lpstr>
      <vt:lpstr>Pandas.Dataframe</vt:lpstr>
      <vt:lpstr>Filling Nan Data</vt:lpstr>
      <vt:lpstr>DROP Columns </vt:lpstr>
      <vt:lpstr>Tensorflow and Nan values</vt:lpstr>
      <vt:lpstr>Numpy</vt:lpstr>
      <vt:lpstr>Numpy array creation</vt:lpstr>
      <vt:lpstr>Numpy array attributes</vt:lpstr>
      <vt:lpstr>Numpy array attributes</vt:lpstr>
      <vt:lpstr>Numpy Broadcasting</vt:lpstr>
      <vt:lpstr>Dimension of 1</vt:lpstr>
      <vt:lpstr>Numpy Load from file</vt:lpstr>
      <vt:lpstr>Numpy save to file</vt:lpstr>
      <vt:lpstr>Custom Transformer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21</cp:revision>
  <dcterms:created xsi:type="dcterms:W3CDTF">2014-08-26T23:43:54Z</dcterms:created>
  <dcterms:modified xsi:type="dcterms:W3CDTF">2017-11-08T13:22:00Z</dcterms:modified>
</cp:coreProperties>
</file>