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8" r:id="rId5"/>
    <p:sldId id="261" r:id="rId6"/>
    <p:sldId id="260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an artificial neuron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Understanding activation functions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DF393-243A-46AA-B56A-48909211E4D2}"/>
              </a:ext>
            </a:extLst>
          </p:cNvPr>
          <p:cNvSpPr txBox="1"/>
          <p:nvPr/>
        </p:nvSpPr>
        <p:spPr>
          <a:xfrm>
            <a:off x="8715375" y="5705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1B5C-F87E-4846-8D2E-EEA5358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7CBD-85E0-4147-8E86-B9956486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Smooth 'step-like' shape.</a:t>
            </a:r>
          </a:p>
          <a:p>
            <a:r>
              <a:rPr lang="en-US" dirty="0"/>
              <a:t>It is non-linear and has a smooth gradient.</a:t>
            </a:r>
          </a:p>
          <a:p>
            <a:r>
              <a:rPr lang="en-US" dirty="0"/>
              <a:t>Any small changes in the values of X in the region between –2 and 2 will cause values of Y to change significantly; and it tends to bring the activations to either side of the curve.</a:t>
            </a:r>
          </a:p>
          <a:p>
            <a:r>
              <a:rPr lang="en-US" dirty="0"/>
              <a:t>The output of the activation function is always going to be in range (0,1), which means it is range-bound and won't "blow up" activations.</a:t>
            </a:r>
          </a:p>
        </p:txBody>
      </p:sp>
    </p:spTree>
    <p:extLst>
      <p:ext uri="{BB962C8B-B14F-4D97-AF65-F5344CB8AC3E}">
        <p14:creationId xmlns:p14="http://schemas.microsoft.com/office/powerpoint/2010/main" val="47059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14F4-1005-403D-A74B-35B3612A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E3D0-8725-4B29-8D48-1AA8BD20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Take note, towards either end of the sigmoid function, the Y values tend to respond less and less to changes in X.</a:t>
            </a:r>
          </a:p>
          <a:p>
            <a:r>
              <a:rPr lang="en-US" dirty="0"/>
              <a:t>This means that the gradient at that region is going to be small toward either end of the function—giving rise to what is known as "vanishing gradients".</a:t>
            </a:r>
          </a:p>
          <a:p>
            <a:r>
              <a:rPr lang="en-US" dirty="0"/>
              <a:t>When the gradient is small and cannot make a significant change it is said to have "vanished". The outcome is the network refuses to learn further or is drastically slow in any progress it makes. </a:t>
            </a:r>
          </a:p>
        </p:txBody>
      </p:sp>
    </p:spTree>
    <p:extLst>
      <p:ext uri="{BB962C8B-B14F-4D97-AF65-F5344CB8AC3E}">
        <p14:creationId xmlns:p14="http://schemas.microsoft.com/office/powerpoint/2010/main" val="343248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20D0-9B15-41D0-BE9F-E4977441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7740-BD6D-43AC-96EC-2BFFEB6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283361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tanh function, a.k.a. hyperbolic tangent function, is a rescaling of the logistic sigmoid, such that its outputs range from -1 to 1. (There’s horizontal stretching as well.)</a:t>
            </a:r>
          </a:p>
        </p:txBody>
      </p:sp>
      <p:pic>
        <p:nvPicPr>
          <p:cNvPr id="4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13899613-6CC9-426F-AD36-ED994BD6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263" y="1152525"/>
            <a:ext cx="5871483" cy="4411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9CB5D7E-2E5A-49C6-9230-280FB193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04" y="5400675"/>
            <a:ext cx="4817450" cy="8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74B6-4448-4957-B447-28DDE4CC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Hyperbolic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E827-2D43-4F6F-BE46-123B119B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tanh function has characteristics similar to sigmoid function.</a:t>
            </a:r>
          </a:p>
          <a:p>
            <a:r>
              <a:rPr lang="en-US" dirty="0"/>
              <a:t>The gradient is stronger for tanh than sigmoid ( derivatives are steeper)</a:t>
            </a:r>
          </a:p>
          <a:p>
            <a:r>
              <a:rPr lang="en-US" dirty="0"/>
              <a:t>The output of the activation function is always going to be in range (-1,1), which means it is range-bound and won't "blow up" activations.</a:t>
            </a:r>
          </a:p>
          <a:p>
            <a:r>
              <a:rPr lang="en-US" dirty="0"/>
              <a:t>Deciding between the sigmoid or tanh will depend on your requirement of gradient strength. </a:t>
            </a:r>
          </a:p>
          <a:p>
            <a:r>
              <a:rPr lang="en-US" dirty="0"/>
              <a:t>Like sigmoid, tanh also has the vanishing gradient problem.</a:t>
            </a:r>
          </a:p>
        </p:txBody>
      </p:sp>
    </p:spTree>
    <p:extLst>
      <p:ext uri="{BB962C8B-B14F-4D97-AF65-F5344CB8AC3E}">
        <p14:creationId xmlns:p14="http://schemas.microsoft.com/office/powerpoint/2010/main" val="31101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58DA-43C1-4470-92BD-E0CDF67B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: rectified linear unit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6AE2-F989-4C51-93D8-30162C30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914572" cy="3541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</a:pPr>
            <a:r>
              <a:rPr lang="en-US" dirty="0"/>
              <a:t>First introduced by </a:t>
            </a:r>
            <a:r>
              <a:rPr lang="en-US" dirty="0" err="1"/>
              <a:t>Hahnloser</a:t>
            </a:r>
            <a:r>
              <a:rPr lang="en-US" dirty="0"/>
              <a:t> et al. In a paper in Nature in 2000 it is backed by strong biological motivations and mathematical justifications </a:t>
            </a:r>
          </a:p>
          <a:p>
            <a:pPr>
              <a:buFont typeface="Arial"/>
            </a:pPr>
            <a:r>
              <a:rPr lang="en-US" dirty="0" err="1"/>
              <a:t>ReLU</a:t>
            </a:r>
            <a:r>
              <a:rPr lang="en-US" dirty="0"/>
              <a:t> was demonstrated for the first time in 2011 to enable better training of deeper networks and compared to the widely used activation functions prior to 2011.</a:t>
            </a:r>
          </a:p>
        </p:txBody>
      </p:sp>
      <p:pic>
        <p:nvPicPr>
          <p:cNvPr id="4" name="Picture 4" descr="A picture containing antenna, object&#10;&#10;Description generated with high confidence">
            <a:extLst>
              <a:ext uri="{FF2B5EF4-FFF2-40B4-BE49-F238E27FC236}">
                <a16:creationId xmlns:a16="http://schemas.microsoft.com/office/drawing/2014/main" id="{8AB85949-D42B-4FE9-9313-63759A41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253" y="1514475"/>
            <a:ext cx="5630758" cy="38038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8762532-67B4-45F8-ABA3-B5E34A7E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722" y="5867400"/>
            <a:ext cx="2954866" cy="689546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46658B12-0BBB-4411-A96B-C3D3B483CD00}"/>
              </a:ext>
            </a:extLst>
          </p:cNvPr>
          <p:cNvSpPr txBox="1"/>
          <p:nvPr/>
        </p:nvSpPr>
        <p:spPr>
          <a:xfrm>
            <a:off x="1391467" y="5788319"/>
            <a:ext cx="4847771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ReLU</a:t>
            </a:r>
            <a:r>
              <a:rPr lang="en-US" dirty="0"/>
              <a:t> is also known as a ramp function and is analogous to half-wave rectification in electrical engineering.</a:t>
            </a:r>
          </a:p>
        </p:txBody>
      </p:sp>
    </p:spTree>
    <p:extLst>
      <p:ext uri="{BB962C8B-B14F-4D97-AF65-F5344CB8AC3E}">
        <p14:creationId xmlns:p14="http://schemas.microsoft.com/office/powerpoint/2010/main" val="161983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2793-6A81-44AC-9B57-1D843D8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Advantage: </a:t>
            </a:r>
            <a:r>
              <a:rPr lang="en-US" dirty="0" err="1"/>
              <a:t>Relu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906C-CAAE-4BAD-80BF-8971F943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 </a:t>
            </a:r>
            <a:r>
              <a:rPr lang="en-US" dirty="0" err="1"/>
              <a:t>ReLU</a:t>
            </a:r>
            <a:r>
              <a:rPr lang="en-US" dirty="0"/>
              <a:t> gives an output x if x is positive and 0 otherwise.</a:t>
            </a:r>
          </a:p>
          <a:p>
            <a:pPr lvl="1"/>
            <a:r>
              <a:rPr lang="en-US" dirty="0"/>
              <a:t>This gets us closer to what biology seems to be doing when deciding whether or not inputs should pass through the neuron and throughout the rest of the network.</a:t>
            </a:r>
          </a:p>
          <a:p>
            <a:r>
              <a:rPr lang="en-US" dirty="0"/>
              <a:t>Nonlinear and combinations of </a:t>
            </a:r>
            <a:r>
              <a:rPr lang="en-US" dirty="0" err="1"/>
              <a:t>ReLU</a:t>
            </a:r>
            <a:r>
              <a:rPr lang="en-US" dirty="0"/>
              <a:t> are nonlinear- which means it can be used in stacked layers!</a:t>
            </a:r>
          </a:p>
          <a:p>
            <a:r>
              <a:rPr lang="en-US" dirty="0"/>
              <a:t>Less computationally expensive than tanh and sigmoid because it involves simpler mathematical operations.</a:t>
            </a:r>
          </a:p>
        </p:txBody>
      </p:sp>
    </p:spTree>
    <p:extLst>
      <p:ext uri="{BB962C8B-B14F-4D97-AF65-F5344CB8AC3E}">
        <p14:creationId xmlns:p14="http://schemas.microsoft.com/office/powerpoint/2010/main" val="237203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82B1-3548-4E49-994C-5DCC7ED4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called... sparse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DD06-ADD0-4499-8E3D-CC6B037E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1700"/>
            <a:ext cx="4765827" cy="3541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Notice the nonactivated neurons in the hidden layers using </a:t>
            </a:r>
            <a:r>
              <a:rPr lang="en-US" dirty="0" err="1"/>
              <a:t>ReLU</a:t>
            </a:r>
            <a:r>
              <a:rPr lang="en-US" dirty="0"/>
              <a:t> activation. This wouldn’t happen with something like the hyperbolic tangent activation function because too many non-zeros would creep past the neurons.</a:t>
            </a:r>
            <a:endParaRPr lang="en-US" dirty="0" err="1"/>
          </a:p>
        </p:txBody>
      </p:sp>
      <p:pic>
        <p:nvPicPr>
          <p:cNvPr id="4" name="Picture 4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F6F425F0-1445-401B-B1D3-BA8E3815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1704975"/>
            <a:ext cx="5658304" cy="40788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185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A155-6152-44F2-BCB8-2589E990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activation and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D6D9-276B-4563-8DF1-D39C565C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467048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Studies conducted on ‘brain energy expenditure’ suggest that biological neurons encode information in a ‘sparse and distributed way.’ This means that the percentage of neurons that are active at the same time are very low: in the range of 1–4%.</a:t>
            </a:r>
          </a:p>
        </p:txBody>
      </p:sp>
      <p:pic>
        <p:nvPicPr>
          <p:cNvPr id="4" name="Picture 4" descr="A picture containing cup, indoor, table&#10;&#10;Description generated with high confidence">
            <a:extLst>
              <a:ext uri="{FF2B5EF4-FFF2-40B4-BE49-F238E27FC236}">
                <a16:creationId xmlns:a16="http://schemas.microsoft.com/office/drawing/2014/main" id="{34588929-D5E7-4F6E-9AFC-965357A8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961" y="2172970"/>
            <a:ext cx="5302777" cy="35343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545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DA30-D66F-4CC7-892D-A5E05F43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Disadvantage: </a:t>
            </a:r>
            <a:r>
              <a:rPr lang="en-US" dirty="0" err="1"/>
              <a:t>Relu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3C28-E080-4C3F-9ECD-E34AC52E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 is NOT bound. </a:t>
            </a:r>
          </a:p>
          <a:p>
            <a:pPr lvl="1"/>
            <a:r>
              <a:rPr lang="en-US" dirty="0"/>
              <a:t>It's output can range from 0-infinity, which means it can "blow up" activations.</a:t>
            </a:r>
          </a:p>
          <a:p>
            <a:r>
              <a:rPr lang="en-US" dirty="0"/>
              <a:t>The horizontal line in </a:t>
            </a:r>
            <a:r>
              <a:rPr lang="en-US" dirty="0" err="1"/>
              <a:t>ReLU</a:t>
            </a:r>
            <a:r>
              <a:rPr lang="en-US" dirty="0"/>
              <a:t> for –X values means that the gradient can go towards 0. </a:t>
            </a:r>
          </a:p>
          <a:p>
            <a:pPr lvl="1"/>
            <a:r>
              <a:rPr lang="en-US" dirty="0"/>
              <a:t>This is called "dying </a:t>
            </a:r>
            <a:r>
              <a:rPr lang="en-US" dirty="0" err="1"/>
              <a:t>ReLu</a:t>
            </a:r>
            <a:r>
              <a:rPr lang="en-US" dirty="0"/>
              <a:t> problem". Which can cause neurons to just die and not respond making a substantial part of the network passive.</a:t>
            </a:r>
          </a:p>
        </p:txBody>
      </p:sp>
    </p:spTree>
    <p:extLst>
      <p:ext uri="{BB962C8B-B14F-4D97-AF65-F5344CB8AC3E}">
        <p14:creationId xmlns:p14="http://schemas.microsoft.com/office/powerpoint/2010/main" val="66713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0C0D-E091-4D4D-AC2A-5B8A3208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ACE9-2804-4299-9BD8-54C6BA86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093913"/>
            <a:ext cx="10015538" cy="14245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is a variation of </a:t>
            </a:r>
            <a:r>
              <a:rPr lang="en-US" dirty="0" err="1"/>
              <a:t>ReLU</a:t>
            </a:r>
            <a:r>
              <a:rPr lang="en-US" dirty="0"/>
              <a:t> mitigate the "dying </a:t>
            </a:r>
            <a:r>
              <a:rPr lang="en-US" dirty="0" err="1"/>
              <a:t>ReLU</a:t>
            </a:r>
            <a:r>
              <a:rPr lang="en-US" dirty="0"/>
              <a:t>" issue by simply making the horizontal line into non-horizontal component. 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5DF5C4-4D42-4741-8840-B7AA370A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3352800"/>
            <a:ext cx="6362473" cy="2924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8CAB6E-F624-4227-A992-AF02F2E1ECEE}"/>
              </a:ext>
            </a:extLst>
          </p:cNvPr>
          <p:cNvSpPr txBox="1"/>
          <p:nvPr/>
        </p:nvSpPr>
        <p:spPr>
          <a:xfrm>
            <a:off x="1495425" y="3552825"/>
            <a:ext cx="2743200" cy="221599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For example:</a:t>
            </a:r>
            <a:endParaRPr lang="en-US" dirty="0"/>
          </a:p>
          <a:p>
            <a:r>
              <a:rPr lang="en-US" sz="2400" dirty="0"/>
              <a:t> y = 0.01x for x&lt;0 will make it a slightly inclined line rather than horizontal line.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4425-1854-4B45-B5B3-AD837C24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8D71-F187-4F1C-B030-7620B8FE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are there so many activation functions?</a:t>
            </a:r>
          </a:p>
          <a:p>
            <a:r>
              <a:rPr lang="en-US" dirty="0"/>
              <a:t>Does one activation function work better than another?</a:t>
            </a:r>
          </a:p>
          <a:p>
            <a:r>
              <a:rPr lang="en-US" dirty="0"/>
              <a:t>What is the process of selecting an activation function?</a:t>
            </a:r>
          </a:p>
        </p:txBody>
      </p:sp>
    </p:spTree>
    <p:extLst>
      <p:ext uri="{BB962C8B-B14F-4D97-AF65-F5344CB8AC3E}">
        <p14:creationId xmlns:p14="http://schemas.microsoft.com/office/powerpoint/2010/main" val="82612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15F-FB26-435A-B35A-FF081AE4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artificial neuron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C66E-93C9-41F1-933E-8236925D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artificial neuron calculates a “weighted sum” of its input, adds a bias and then decides whether to “fire” or not.</a:t>
            </a:r>
          </a:p>
          <a:p>
            <a:r>
              <a:rPr lang="en-US" dirty="0"/>
              <a:t>Let's look at the mathematical function...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6F411-9208-4728-8FF6-502FE42BB47B}"/>
              </a:ext>
            </a:extLst>
          </p:cNvPr>
          <p:cNvSpPr txBox="1"/>
          <p:nvPr/>
        </p:nvSpPr>
        <p:spPr>
          <a:xfrm>
            <a:off x="5019675" y="4657725"/>
            <a:ext cx="6094268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*Actually, it is the </a:t>
            </a:r>
            <a:r>
              <a:rPr lang="en-US" sz="2000" i="1" dirty="0"/>
              <a:t>activation function</a:t>
            </a:r>
            <a:r>
              <a:rPr lang="en-US" sz="2000" dirty="0"/>
              <a:t> inside the neuron that decides to fire or not.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ECA-58A4-4213-BFD3-211A8560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at the heart of a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FF74-F646-4673-97A6-C3DEB047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value of Y can be anything ranging from -infinity to +infinity. </a:t>
            </a:r>
          </a:p>
          <a:p>
            <a:r>
              <a:rPr lang="en-US" dirty="0"/>
              <a:t>Something must decide whether to fire the neuron, without knowing the bounds of Y.</a:t>
            </a:r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8127C4-FB7F-4CAA-A270-FE04B2DD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4017902"/>
            <a:ext cx="5985960" cy="13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4CF6-3B7C-419F-9C6C-E5986C91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wraps the basic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4AF0-B7F1-41DE-85AE-521141E3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activation function </a:t>
            </a:r>
            <a:r>
              <a:rPr lang="en-US" dirty="0"/>
              <a:t>checks the Y value produced by a neuron and decides if it exceeds a threshold such that outside connections should consider this neuron as </a:t>
            </a:r>
            <a:r>
              <a:rPr lang="en-US" i="1" dirty="0"/>
              <a:t>fired </a:t>
            </a:r>
            <a:r>
              <a:rPr lang="en-US" dirty="0"/>
              <a:t>or </a:t>
            </a:r>
            <a:r>
              <a:rPr lang="en-US" i="1" dirty="0"/>
              <a:t>not-fired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EF1E8-ACC2-4E9A-A9D9-4E58C69DFE6E}"/>
              </a:ext>
            </a:extLst>
          </p:cNvPr>
          <p:cNvSpPr/>
          <p:nvPr/>
        </p:nvSpPr>
        <p:spPr>
          <a:xfrm>
            <a:off x="3028950" y="3619500"/>
            <a:ext cx="5822950" cy="2096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ACTIVATION FUNCTION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DC61034-6F72-490F-A98E-23231CBD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4267200"/>
            <a:ext cx="5087628" cy="10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4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FD17-67A2-4D3D-92EA-3F1B6A07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C34C-09AC-4E33-989E-6226555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4616083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the value of Y is above a certain threshold value, declare the neuron "fired". </a:t>
            </a:r>
            <a:endParaRPr lang="en-US"/>
          </a:p>
          <a:p>
            <a:r>
              <a:rPr lang="en-US" dirty="0"/>
              <a:t>If Y is less than the threshold, then the neuron is not "fired".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5EE5EA6-5DAA-46C9-BC9B-30601F6D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7" y="1357794"/>
            <a:ext cx="5714121" cy="43066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958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793C-981E-4324-9A54-88E90865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4EBC-4BE1-4B38-9322-B7A756EF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you are creating a binary classifier, a Step function seems to be a good fit. The neuron fires or doesn't fire depending on the threshold.</a:t>
            </a:r>
          </a:p>
          <a:p>
            <a:r>
              <a:rPr lang="en-US" dirty="0"/>
              <a:t>But what if you want to employ more than one neuron to help classify many types?</a:t>
            </a:r>
          </a:p>
          <a:p>
            <a:r>
              <a:rPr lang="en-US" dirty="0"/>
              <a:t>In situations where there are multiple neurons 'firing' it is advisable to have their activation not just output a 'fired' or 'not-fired' state, but activate say "25%".</a:t>
            </a:r>
          </a:p>
        </p:txBody>
      </p:sp>
    </p:spTree>
    <p:extLst>
      <p:ext uri="{BB962C8B-B14F-4D97-AF65-F5344CB8AC3E}">
        <p14:creationId xmlns:p14="http://schemas.microsoft.com/office/powerpoint/2010/main" val="8881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8F62-DFC8-494D-BF70-0F71CF9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534-BEF1-4733-A2DD-97BE6677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Additional neurons...</a:t>
            </a:r>
          </a:p>
          <a:p>
            <a:r>
              <a:rPr lang="en-US" dirty="0"/>
              <a:t>Linear activation propagated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A37A91-449F-4010-9173-D43C235B9527}"/>
              </a:ext>
            </a:extLst>
          </p:cNvPr>
          <p:cNvSpPr/>
          <p:nvPr/>
        </p:nvSpPr>
        <p:spPr>
          <a:xfrm>
            <a:off x="4705350" y="3857625"/>
            <a:ext cx="1240140" cy="116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Neuron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9CABBC-65AB-441F-92A3-5F3BFF9FAF6C}"/>
              </a:ext>
            </a:extLst>
          </p:cNvPr>
          <p:cNvSpPr/>
          <p:nvPr/>
        </p:nvSpPr>
        <p:spPr>
          <a:xfrm>
            <a:off x="6638925" y="3857625"/>
            <a:ext cx="1240140" cy="116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Neuron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3D7B5C-84FB-46D0-9006-6FA7AC3CB708}"/>
              </a:ext>
            </a:extLst>
          </p:cNvPr>
          <p:cNvSpPr/>
          <p:nvPr/>
        </p:nvSpPr>
        <p:spPr>
          <a:xfrm>
            <a:off x="8620125" y="3857625"/>
            <a:ext cx="1240140" cy="116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Neuron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3BB4CA-8A24-47DC-A676-6C7A2861C0F9}"/>
              </a:ext>
            </a:extLst>
          </p:cNvPr>
          <p:cNvCxnSpPr/>
          <p:nvPr/>
        </p:nvCxnSpPr>
        <p:spPr>
          <a:xfrm>
            <a:off x="5876925" y="4468962"/>
            <a:ext cx="914400" cy="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5C7A2-A784-4CD4-9E94-CDA24CAC8660}"/>
              </a:ext>
            </a:extLst>
          </p:cNvPr>
          <p:cNvCxnSpPr>
            <a:cxnSpLocks/>
          </p:cNvCxnSpPr>
          <p:nvPr/>
        </p:nvCxnSpPr>
        <p:spPr>
          <a:xfrm>
            <a:off x="7820025" y="4438196"/>
            <a:ext cx="914400" cy="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5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B37B-BFAE-47CE-89EE-B598D4BF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4748-C726-4DC1-B415-320B52A9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188858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sigmoid function is a mathematical function having a characteristic "S"-shaped curve or sigmoid curve.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FCC6F8-2AD9-4340-8FE2-091C35B7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07" y="1771650"/>
            <a:ext cx="5458506" cy="36406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29CE1C00-8DBD-4D3B-A63A-ABD8FD53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48" y="3895725"/>
            <a:ext cx="2780317" cy="1142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FFF4B-7864-408E-93FF-EDDC3F1157FE}"/>
              </a:ext>
            </a:extLst>
          </p:cNvPr>
          <p:cNvSpPr txBox="1"/>
          <p:nvPr/>
        </p:nvSpPr>
        <p:spPr>
          <a:xfrm>
            <a:off x="2706438" y="5467350"/>
            <a:ext cx="5683893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Sigmoid functions are one of the most widely used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26324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What does an artificial neuron do?</vt:lpstr>
      <vt:lpstr>Questions:</vt:lpstr>
      <vt:lpstr>What does an artificial neuron do?</vt:lpstr>
      <vt:lpstr>Math at the heart of a neuron</vt:lpstr>
      <vt:lpstr>Activation function wraps the basic neuron</vt:lpstr>
      <vt:lpstr>step function</vt:lpstr>
      <vt:lpstr>Binary Classifier</vt:lpstr>
      <vt:lpstr>Layers of Neurons</vt:lpstr>
      <vt:lpstr>Sigmoid function</vt:lpstr>
      <vt:lpstr>Sigmoid advantage</vt:lpstr>
      <vt:lpstr>Vanishing gradients</vt:lpstr>
      <vt:lpstr>Tanh function</vt:lpstr>
      <vt:lpstr>Hyperbolic tangent</vt:lpstr>
      <vt:lpstr>Relu : rectified linear unit</vt:lpstr>
      <vt:lpstr>Advantage: Relu</vt:lpstr>
      <vt:lpstr>Something called... sparse activation</vt:lpstr>
      <vt:lpstr>Sparse activation and the brain</vt:lpstr>
      <vt:lpstr>Disadvantage: Relu</vt:lpstr>
      <vt:lpstr>Leaky ReLU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30</cp:revision>
  <dcterms:created xsi:type="dcterms:W3CDTF">2014-08-26T23:43:54Z</dcterms:created>
  <dcterms:modified xsi:type="dcterms:W3CDTF">2018-01-31T01:58:10Z</dcterms:modified>
</cp:coreProperties>
</file>