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1" r:id="rId5"/>
    <p:sldId id="264" r:id="rId6"/>
    <p:sldId id="258" r:id="rId7"/>
    <p:sldId id="269" r:id="rId8"/>
    <p:sldId id="262" r:id="rId9"/>
    <p:sldId id="266" r:id="rId10"/>
    <p:sldId id="259" r:id="rId11"/>
    <p:sldId id="263" r:id="rId12"/>
    <p:sldId id="267" r:id="rId13"/>
    <p:sldId id="270" r:id="rId14"/>
    <p:sldId id="260"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Cnn</a:t>
            </a:r>
            <a:r>
              <a:rPr lang="en-US" dirty="0"/>
              <a:t> architectures</a:t>
            </a:r>
          </a:p>
        </p:txBody>
      </p:sp>
      <p:sp>
        <p:nvSpPr>
          <p:cNvPr id="3" name="Subtitle 2"/>
          <p:cNvSpPr>
            <a:spLocks noGrp="1"/>
          </p:cNvSpPr>
          <p:nvPr>
            <p:ph type="subTitle" idx="1"/>
          </p:nvPr>
        </p:nvSpPr>
        <p:spPr/>
        <p:txBody>
          <a:bodyPr vert="horz" lIns="91440" tIns="45720" rIns="91440" bIns="45720" rtlCol="0" anchor="t">
            <a:normAutofit/>
          </a:bodyPr>
          <a:lstStyle/>
          <a:p>
            <a:r>
              <a:rPr lang="en-US" b="1" dirty="0"/>
              <a:t>ImageNet Large Scale Visual Recognition Challenge</a:t>
            </a:r>
            <a:endParaRPr lang="en-US" dirty="0">
              <a:solidFill>
                <a:schemeClr val="tx1"/>
              </a:solidFill>
            </a:endParaRPr>
          </a:p>
        </p:txBody>
      </p:sp>
      <p:sp>
        <p:nvSpPr>
          <p:cNvPr id="4" name="TextBox 3">
            <a:extLst>
              <a:ext uri="{FF2B5EF4-FFF2-40B4-BE49-F238E27FC236}">
                <a16:creationId xmlns:a16="http://schemas.microsoft.com/office/drawing/2014/main" id="{C6471C1A-2572-47B4-B3D0-D9157CF1DD3F}"/>
              </a:ext>
            </a:extLst>
          </p:cNvPr>
          <p:cNvSpPr txBox="1"/>
          <p:nvPr/>
        </p:nvSpPr>
        <p:spPr>
          <a:xfrm>
            <a:off x="8832291" y="58197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A63-1D96-424C-8A72-C397F46AAAE8}"/>
              </a:ext>
            </a:extLst>
          </p:cNvPr>
          <p:cNvSpPr>
            <a:spLocks noGrp="1"/>
          </p:cNvSpPr>
          <p:nvPr>
            <p:ph type="title"/>
          </p:nvPr>
        </p:nvSpPr>
        <p:spPr/>
        <p:txBody>
          <a:bodyPr/>
          <a:lstStyle/>
          <a:p>
            <a:r>
              <a:rPr lang="en-US" dirty="0" err="1"/>
              <a:t>g</a:t>
            </a:r>
            <a:r>
              <a:rPr lang="en-US" sz="2400" dirty="0" err="1"/>
              <a:t>oog</a:t>
            </a:r>
            <a:r>
              <a:rPr lang="en-US" dirty="0" err="1"/>
              <a:t>l</a:t>
            </a:r>
            <a:r>
              <a:rPr lang="en-US" sz="2400" dirty="0" err="1"/>
              <a:t>e</a:t>
            </a:r>
            <a:r>
              <a:rPr lang="en-US" dirty="0" err="1"/>
              <a:t>n</a:t>
            </a:r>
            <a:r>
              <a:rPr lang="en-US" sz="2400" dirty="0" err="1"/>
              <a:t>et</a:t>
            </a:r>
            <a:r>
              <a:rPr lang="en-US" dirty="0"/>
              <a:t>/Inception</a:t>
            </a:r>
            <a:endParaRPr lang="en-US" sz="2400" dirty="0" err="1"/>
          </a:p>
        </p:txBody>
      </p:sp>
      <p:sp>
        <p:nvSpPr>
          <p:cNvPr id="3" name="Content Placeholder 2">
            <a:extLst>
              <a:ext uri="{FF2B5EF4-FFF2-40B4-BE49-F238E27FC236}">
                <a16:creationId xmlns:a16="http://schemas.microsoft.com/office/drawing/2014/main" id="{7DA9BEA3-B1C6-45A1-AF2B-1D6A8D102BCE}"/>
              </a:ext>
            </a:extLst>
          </p:cNvPr>
          <p:cNvSpPr>
            <a:spLocks noGrp="1"/>
          </p:cNvSpPr>
          <p:nvPr>
            <p:ph idx="1"/>
          </p:nvPr>
        </p:nvSpPr>
        <p:spPr/>
        <p:txBody>
          <a:bodyPr vert="horz" lIns="91440" tIns="45720" rIns="91440" bIns="45720" rtlCol="0" anchor="t">
            <a:normAutofit/>
          </a:bodyPr>
          <a:lstStyle/>
          <a:p>
            <a:r>
              <a:rPr lang="en-US" dirty="0" err="1"/>
              <a:t>GoogLeNet</a:t>
            </a:r>
            <a:r>
              <a:rPr lang="en-US" dirty="0"/>
              <a:t> developed by Christian </a:t>
            </a:r>
            <a:r>
              <a:rPr lang="en-US" dirty="0" err="1"/>
              <a:t>Szegedy</a:t>
            </a:r>
            <a:r>
              <a:rPr lang="en-US" dirty="0"/>
              <a:t> winning ILSVRC in 2014.</a:t>
            </a:r>
          </a:p>
          <a:p>
            <a:r>
              <a:rPr lang="en-US" dirty="0"/>
              <a:t>Pushed the top-5 error rate below 7% using a much deeper CNN network.</a:t>
            </a:r>
          </a:p>
          <a:p>
            <a:r>
              <a:rPr lang="en-US" dirty="0"/>
              <a:t>Utilized </a:t>
            </a:r>
            <a:r>
              <a:rPr lang="en-US" i="1" dirty="0"/>
              <a:t>sub-networks,</a:t>
            </a:r>
            <a:r>
              <a:rPr lang="en-US" dirty="0"/>
              <a:t> called </a:t>
            </a:r>
            <a:r>
              <a:rPr lang="en-US" i="1" dirty="0"/>
              <a:t>inception modules,</a:t>
            </a:r>
            <a:r>
              <a:rPr lang="en-US" dirty="0"/>
              <a:t> permitting the more efficient use of parameters.</a:t>
            </a:r>
          </a:p>
          <a:p>
            <a:r>
              <a:rPr lang="en-US" dirty="0" err="1"/>
              <a:t>GoogLeNet</a:t>
            </a:r>
            <a:r>
              <a:rPr lang="en-US" dirty="0"/>
              <a:t> has 10 times fewer parameters than </a:t>
            </a:r>
            <a:r>
              <a:rPr lang="en-US" dirty="0" err="1"/>
              <a:t>AlexNet</a:t>
            </a:r>
            <a:r>
              <a:rPr lang="en-US" dirty="0"/>
              <a:t>. (6 million vs 60 million)</a:t>
            </a:r>
          </a:p>
        </p:txBody>
      </p:sp>
    </p:spTree>
    <p:extLst>
      <p:ext uri="{BB962C8B-B14F-4D97-AF65-F5344CB8AC3E}">
        <p14:creationId xmlns:p14="http://schemas.microsoft.com/office/powerpoint/2010/main" val="31991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A63-1D96-424C-8A72-C397F46AAAE8}"/>
              </a:ext>
            </a:extLst>
          </p:cNvPr>
          <p:cNvSpPr>
            <a:spLocks noGrp="1"/>
          </p:cNvSpPr>
          <p:nvPr>
            <p:ph type="title"/>
          </p:nvPr>
        </p:nvSpPr>
        <p:spPr/>
        <p:txBody>
          <a:bodyPr/>
          <a:lstStyle/>
          <a:p>
            <a:r>
              <a:rPr lang="en-US" dirty="0" err="1"/>
              <a:t>g</a:t>
            </a:r>
            <a:r>
              <a:rPr lang="en-US" sz="2400" dirty="0" err="1"/>
              <a:t>oog</a:t>
            </a:r>
            <a:r>
              <a:rPr lang="en-US" dirty="0" err="1"/>
              <a:t>l</a:t>
            </a:r>
            <a:r>
              <a:rPr lang="en-US" sz="2400" dirty="0" err="1"/>
              <a:t>e</a:t>
            </a:r>
            <a:r>
              <a:rPr lang="en-US" dirty="0" err="1"/>
              <a:t>n</a:t>
            </a:r>
            <a:r>
              <a:rPr lang="en-US" sz="2400" dirty="0" err="1"/>
              <a:t>et</a:t>
            </a:r>
          </a:p>
        </p:txBody>
      </p:sp>
      <p:pic>
        <p:nvPicPr>
          <p:cNvPr id="4" name="Picture 4">
            <a:extLst>
              <a:ext uri="{FF2B5EF4-FFF2-40B4-BE49-F238E27FC236}">
                <a16:creationId xmlns:a16="http://schemas.microsoft.com/office/drawing/2014/main" id="{A1CEFA87-2443-40BB-8F5C-8E6714FA8905}"/>
              </a:ext>
            </a:extLst>
          </p:cNvPr>
          <p:cNvPicPr>
            <a:picLocks noChangeAspect="1"/>
          </p:cNvPicPr>
          <p:nvPr/>
        </p:nvPicPr>
        <p:blipFill rotWithShape="1">
          <a:blip r:embed="rId2"/>
          <a:srcRect l="77591" t="61405" r="2115" b="2452"/>
          <a:stretch/>
        </p:blipFill>
        <p:spPr>
          <a:xfrm>
            <a:off x="7803286" y="1143000"/>
            <a:ext cx="1886915" cy="1536068"/>
          </a:xfrm>
          <a:prstGeom prst="rect">
            <a:avLst/>
          </a:prstGeom>
        </p:spPr>
      </p:pic>
      <p:pic>
        <p:nvPicPr>
          <p:cNvPr id="6" name="Picture 6" descr="A close up of a map&#10;&#10;Description generated with very high confidence">
            <a:extLst>
              <a:ext uri="{FF2B5EF4-FFF2-40B4-BE49-F238E27FC236}">
                <a16:creationId xmlns:a16="http://schemas.microsoft.com/office/drawing/2014/main" id="{43B6EE17-D5EE-4F84-AF5D-4438C6E25074}"/>
              </a:ext>
            </a:extLst>
          </p:cNvPr>
          <p:cNvPicPr>
            <a:picLocks noChangeAspect="1"/>
          </p:cNvPicPr>
          <p:nvPr/>
        </p:nvPicPr>
        <p:blipFill>
          <a:blip r:embed="rId3"/>
          <a:stretch>
            <a:fillRect/>
          </a:stretch>
        </p:blipFill>
        <p:spPr>
          <a:xfrm>
            <a:off x="304890" y="2933700"/>
            <a:ext cx="11638987" cy="3675877"/>
          </a:xfrm>
          <a:prstGeom prst="rect">
            <a:avLst/>
          </a:prstGeom>
        </p:spPr>
      </p:pic>
      <p:sp>
        <p:nvSpPr>
          <p:cNvPr id="7" name="Content Placeholder 6">
            <a:extLst>
              <a:ext uri="{FF2B5EF4-FFF2-40B4-BE49-F238E27FC236}">
                <a16:creationId xmlns:a16="http://schemas.microsoft.com/office/drawing/2014/main" id="{677FCE3F-0D4F-41A4-9CF5-AAC06D6B60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761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FD1E-F79F-4F95-9180-4D590FE43981}"/>
              </a:ext>
            </a:extLst>
          </p:cNvPr>
          <p:cNvSpPr>
            <a:spLocks noGrp="1"/>
          </p:cNvSpPr>
          <p:nvPr>
            <p:ph type="title"/>
          </p:nvPr>
        </p:nvSpPr>
        <p:spPr/>
        <p:txBody>
          <a:bodyPr/>
          <a:lstStyle/>
          <a:p>
            <a:r>
              <a:rPr lang="en-US" dirty="0"/>
              <a:t>Depth </a:t>
            </a:r>
            <a:r>
              <a:rPr lang="en-US" dirty="0" err="1"/>
              <a:t>concat</a:t>
            </a:r>
            <a:r>
              <a:rPr lang="en-US" dirty="0"/>
              <a:t> layer</a:t>
            </a:r>
          </a:p>
        </p:txBody>
      </p:sp>
      <p:sp>
        <p:nvSpPr>
          <p:cNvPr id="3" name="Content Placeholder 2">
            <a:extLst>
              <a:ext uri="{FF2B5EF4-FFF2-40B4-BE49-F238E27FC236}">
                <a16:creationId xmlns:a16="http://schemas.microsoft.com/office/drawing/2014/main" id="{E76A1D99-1DB0-4D32-8CDC-B633231EDF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9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06BC-11F1-4467-8802-142FDF4CA75D}"/>
              </a:ext>
            </a:extLst>
          </p:cNvPr>
          <p:cNvSpPr>
            <a:spLocks noGrp="1"/>
          </p:cNvSpPr>
          <p:nvPr>
            <p:ph type="title"/>
          </p:nvPr>
        </p:nvSpPr>
        <p:spPr/>
        <p:txBody>
          <a:bodyPr/>
          <a:lstStyle/>
          <a:p>
            <a:r>
              <a:rPr lang="en-US" dirty="0"/>
              <a:t>Bottleneck layers</a:t>
            </a:r>
          </a:p>
        </p:txBody>
      </p:sp>
      <p:sp>
        <p:nvSpPr>
          <p:cNvPr id="3" name="Content Placeholder 2">
            <a:extLst>
              <a:ext uri="{FF2B5EF4-FFF2-40B4-BE49-F238E27FC236}">
                <a16:creationId xmlns:a16="http://schemas.microsoft.com/office/drawing/2014/main" id="{9BDC0097-0030-4C0E-9BD7-2ACE021382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998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5D19-3658-411C-8A6B-A632F82135D0}"/>
              </a:ext>
            </a:extLst>
          </p:cNvPr>
          <p:cNvSpPr>
            <a:spLocks noGrp="1"/>
          </p:cNvSpPr>
          <p:nvPr>
            <p:ph type="title"/>
          </p:nvPr>
        </p:nvSpPr>
        <p:spPr/>
        <p:txBody>
          <a:bodyPr/>
          <a:lstStyle/>
          <a:p>
            <a:r>
              <a:rPr lang="en-US" dirty="0" err="1"/>
              <a:t>R</a:t>
            </a:r>
            <a:r>
              <a:rPr lang="en-US" sz="2400" dirty="0" err="1"/>
              <a:t>es</a:t>
            </a:r>
            <a:r>
              <a:rPr lang="en-US" dirty="0" err="1"/>
              <a:t>n</a:t>
            </a:r>
            <a:r>
              <a:rPr lang="en-US" sz="2400" dirty="0" err="1"/>
              <a:t>et</a:t>
            </a:r>
            <a:endParaRPr lang="en-US" sz="2400"/>
          </a:p>
        </p:txBody>
      </p:sp>
      <p:sp>
        <p:nvSpPr>
          <p:cNvPr id="3" name="Content Placeholder 2">
            <a:extLst>
              <a:ext uri="{FF2B5EF4-FFF2-40B4-BE49-F238E27FC236}">
                <a16:creationId xmlns:a16="http://schemas.microsoft.com/office/drawing/2014/main" id="{A98BF1C2-62E1-474F-9189-41E6EE6FFA51}"/>
              </a:ext>
            </a:extLst>
          </p:cNvPr>
          <p:cNvSpPr>
            <a:spLocks noGrp="1"/>
          </p:cNvSpPr>
          <p:nvPr>
            <p:ph idx="1"/>
          </p:nvPr>
        </p:nvSpPr>
        <p:spPr/>
        <p:txBody>
          <a:bodyPr vert="horz" lIns="91440" tIns="45720" rIns="91440" bIns="45720" rtlCol="0" anchor="t">
            <a:normAutofit/>
          </a:bodyPr>
          <a:lstStyle/>
          <a:p>
            <a:r>
              <a:rPr lang="en-US" dirty="0"/>
              <a:t>Residual Neural Network (ResNet) by </a:t>
            </a:r>
            <a:r>
              <a:rPr lang="en-US" dirty="0" err="1"/>
              <a:t>Kaiming</a:t>
            </a:r>
            <a:r>
              <a:rPr lang="en-US" dirty="0"/>
              <a:t> He et al introduced a novel architecture with “skip connections” and features heavy batch normalization. </a:t>
            </a:r>
          </a:p>
        </p:txBody>
      </p:sp>
    </p:spTree>
    <p:extLst>
      <p:ext uri="{BB962C8B-B14F-4D97-AF65-F5344CB8AC3E}">
        <p14:creationId xmlns:p14="http://schemas.microsoft.com/office/powerpoint/2010/main" val="110140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4085-38B3-4128-8F0C-7DB3284C0E58}"/>
              </a:ext>
            </a:extLst>
          </p:cNvPr>
          <p:cNvSpPr>
            <a:spLocks noGrp="1"/>
          </p:cNvSpPr>
          <p:nvPr>
            <p:ph type="title"/>
          </p:nvPr>
        </p:nvSpPr>
        <p:spPr/>
        <p:txBody>
          <a:bodyPr/>
          <a:lstStyle/>
          <a:p>
            <a:r>
              <a:rPr lang="en-US" dirty="0"/>
              <a:t>Skip connections</a:t>
            </a:r>
          </a:p>
        </p:txBody>
      </p:sp>
      <p:sp>
        <p:nvSpPr>
          <p:cNvPr id="3" name="Content Placeholder 2">
            <a:extLst>
              <a:ext uri="{FF2B5EF4-FFF2-40B4-BE49-F238E27FC236}">
                <a16:creationId xmlns:a16="http://schemas.microsoft.com/office/drawing/2014/main" id="{33B8F192-A376-41B4-AE7B-D9426D9A2C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564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1656-BF07-4FFB-9875-CEFDFE1601AC}"/>
              </a:ext>
            </a:extLst>
          </p:cNvPr>
          <p:cNvSpPr>
            <a:spLocks noGrp="1"/>
          </p:cNvSpPr>
          <p:nvPr>
            <p:ph type="title"/>
          </p:nvPr>
        </p:nvSpPr>
        <p:spPr/>
        <p:txBody>
          <a:bodyPr/>
          <a:lstStyle/>
          <a:p>
            <a:r>
              <a:rPr lang="en-US" dirty="0"/>
              <a:t>summary</a:t>
            </a:r>
          </a:p>
        </p:txBody>
      </p:sp>
      <p:pic>
        <p:nvPicPr>
          <p:cNvPr id="4" name="Picture 4" descr="A screenshot of a cell phone&#10;&#10;Description generated with very high confidence">
            <a:extLst>
              <a:ext uri="{FF2B5EF4-FFF2-40B4-BE49-F238E27FC236}">
                <a16:creationId xmlns:a16="http://schemas.microsoft.com/office/drawing/2014/main" id="{FB42CB1F-F7E0-4950-9881-042C4BA4C678}"/>
              </a:ext>
            </a:extLst>
          </p:cNvPr>
          <p:cNvPicPr>
            <a:picLocks noChangeAspect="1"/>
          </p:cNvPicPr>
          <p:nvPr/>
        </p:nvPicPr>
        <p:blipFill>
          <a:blip r:embed="rId2"/>
          <a:stretch>
            <a:fillRect/>
          </a:stretch>
        </p:blipFill>
        <p:spPr>
          <a:xfrm>
            <a:off x="3563405" y="1123950"/>
            <a:ext cx="7540464" cy="5192613"/>
          </a:xfrm>
          <a:prstGeom prst="rect">
            <a:avLst/>
          </a:prstGeom>
        </p:spPr>
      </p:pic>
    </p:spTree>
    <p:extLst>
      <p:ext uri="{BB962C8B-B14F-4D97-AF65-F5344CB8AC3E}">
        <p14:creationId xmlns:p14="http://schemas.microsoft.com/office/powerpoint/2010/main" val="289585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722F-FDAC-4FBC-BC46-35C3C577FDBF}"/>
              </a:ext>
            </a:extLst>
          </p:cNvPr>
          <p:cNvSpPr>
            <a:spLocks noGrp="1"/>
          </p:cNvSpPr>
          <p:nvPr>
            <p:ph type="title"/>
          </p:nvPr>
        </p:nvSpPr>
        <p:spPr/>
        <p:txBody>
          <a:bodyPr/>
          <a:lstStyle/>
          <a:p>
            <a:r>
              <a:rPr lang="en-US" dirty="0"/>
              <a:t>L</a:t>
            </a:r>
            <a:r>
              <a:rPr lang="en-US" sz="2400" dirty="0"/>
              <a:t>e</a:t>
            </a:r>
            <a:r>
              <a:rPr lang="en-US" dirty="0"/>
              <a:t>N</a:t>
            </a:r>
            <a:r>
              <a:rPr lang="en-US" sz="2400" dirty="0"/>
              <a:t>et</a:t>
            </a:r>
            <a:r>
              <a:rPr lang="en-US" dirty="0"/>
              <a:t>-5</a:t>
            </a:r>
          </a:p>
        </p:txBody>
      </p:sp>
      <p:sp>
        <p:nvSpPr>
          <p:cNvPr id="3" name="Content Placeholder 2">
            <a:extLst>
              <a:ext uri="{FF2B5EF4-FFF2-40B4-BE49-F238E27FC236}">
                <a16:creationId xmlns:a16="http://schemas.microsoft.com/office/drawing/2014/main" id="{1109962E-2E47-4592-B3EE-F7E39B241DF8}"/>
              </a:ext>
            </a:extLst>
          </p:cNvPr>
          <p:cNvSpPr>
            <a:spLocks noGrp="1"/>
          </p:cNvSpPr>
          <p:nvPr>
            <p:ph idx="1"/>
          </p:nvPr>
        </p:nvSpPr>
        <p:spPr/>
        <p:txBody>
          <a:bodyPr vert="horz" lIns="91440" tIns="45720" rIns="91440" bIns="45720" rtlCol="0" anchor="t">
            <a:normAutofit fontScale="92500"/>
          </a:bodyPr>
          <a:lstStyle/>
          <a:p>
            <a:r>
              <a:rPr lang="en-US" dirty="0"/>
              <a:t>1998 created by Yann </a:t>
            </a:r>
            <a:r>
              <a:rPr lang="en-US" dirty="0" err="1"/>
              <a:t>LeCun</a:t>
            </a:r>
            <a:r>
              <a:rPr lang="en-US" dirty="0"/>
              <a:t> for handwritten digit recognition </a:t>
            </a:r>
            <a:endParaRPr lang="en-US"/>
          </a:p>
          <a:p>
            <a:r>
              <a:rPr lang="en-US" dirty="0"/>
              <a:t>MNIST digits are padded from 28x28 to 32x32 </a:t>
            </a:r>
          </a:p>
          <a:p>
            <a:r>
              <a:rPr lang="en-US" dirty="0"/>
              <a:t>Complex pooling – computes the mean of its inputs and then multiplies the result by a learnable coefficient (one per map) and then adds a learnable bias term (one per map) and then applies an activation function.</a:t>
            </a:r>
          </a:p>
          <a:p>
            <a:r>
              <a:rPr lang="en-US" dirty="0"/>
              <a:t>C3 maps don't connect to all previous pooling layers- three or four instead of all six.</a:t>
            </a:r>
          </a:p>
          <a:p>
            <a:r>
              <a:rPr lang="en-US" dirty="0"/>
              <a:t>The output layer is special... see next slide.</a:t>
            </a:r>
          </a:p>
        </p:txBody>
      </p:sp>
    </p:spTree>
    <p:extLst>
      <p:ext uri="{BB962C8B-B14F-4D97-AF65-F5344CB8AC3E}">
        <p14:creationId xmlns:p14="http://schemas.microsoft.com/office/powerpoint/2010/main" val="233478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722F-FDAC-4FBC-BC46-35C3C577FDBF}"/>
              </a:ext>
            </a:extLst>
          </p:cNvPr>
          <p:cNvSpPr>
            <a:spLocks noGrp="1"/>
          </p:cNvSpPr>
          <p:nvPr>
            <p:ph type="title"/>
          </p:nvPr>
        </p:nvSpPr>
        <p:spPr/>
        <p:txBody>
          <a:bodyPr/>
          <a:lstStyle/>
          <a:p>
            <a:r>
              <a:rPr lang="en-US" dirty="0"/>
              <a:t>L</a:t>
            </a:r>
            <a:r>
              <a:rPr lang="en-US" sz="2400" dirty="0"/>
              <a:t>e</a:t>
            </a:r>
            <a:r>
              <a:rPr lang="en-US" dirty="0"/>
              <a:t>N</a:t>
            </a:r>
            <a:r>
              <a:rPr lang="en-US" sz="2400" dirty="0"/>
              <a:t>et</a:t>
            </a:r>
            <a:r>
              <a:rPr lang="en-US" dirty="0"/>
              <a:t>-5 Output layer</a:t>
            </a:r>
          </a:p>
        </p:txBody>
      </p:sp>
      <p:sp>
        <p:nvSpPr>
          <p:cNvPr id="3" name="Content Placeholder 2">
            <a:extLst>
              <a:ext uri="{FF2B5EF4-FFF2-40B4-BE49-F238E27FC236}">
                <a16:creationId xmlns:a16="http://schemas.microsoft.com/office/drawing/2014/main" id="{1109962E-2E47-4592-B3EE-F7E39B241DF8}"/>
              </a:ext>
            </a:extLst>
          </p:cNvPr>
          <p:cNvSpPr>
            <a:spLocks noGrp="1"/>
          </p:cNvSpPr>
          <p:nvPr>
            <p:ph idx="1"/>
          </p:nvPr>
        </p:nvSpPr>
        <p:spPr/>
        <p:txBody>
          <a:bodyPr vert="horz" lIns="91440" tIns="45720" rIns="91440" bIns="45720" rtlCol="0" anchor="t">
            <a:normAutofit/>
          </a:bodyPr>
          <a:lstStyle/>
          <a:p>
            <a:r>
              <a:rPr lang="en-US" dirty="0"/>
              <a:t>The output layer computes the dot product of the inputs and the weight vector, each neuron outputs the square of the Euclidian distance between its input vector and its weight vector. Each output measures how much the image belongs to a particular digit class.</a:t>
            </a:r>
          </a:p>
          <a:p>
            <a:r>
              <a:rPr lang="en-US" dirty="0"/>
              <a:t>The cross entropy cost function is now preferred, as it penalizes bad predictions, producing larger gradients and thus faster convergence.</a:t>
            </a:r>
          </a:p>
        </p:txBody>
      </p:sp>
    </p:spTree>
    <p:extLst>
      <p:ext uri="{BB962C8B-B14F-4D97-AF65-F5344CB8AC3E}">
        <p14:creationId xmlns:p14="http://schemas.microsoft.com/office/powerpoint/2010/main" val="177659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338F-7FC8-4E8C-B435-42C39652311A}"/>
              </a:ext>
            </a:extLst>
          </p:cNvPr>
          <p:cNvSpPr>
            <a:spLocks noGrp="1"/>
          </p:cNvSpPr>
          <p:nvPr>
            <p:ph type="title"/>
          </p:nvPr>
        </p:nvSpPr>
        <p:spPr/>
        <p:txBody>
          <a:bodyPr/>
          <a:lstStyle/>
          <a:p>
            <a:r>
              <a:rPr lang="en-US" dirty="0"/>
              <a:t>L</a:t>
            </a:r>
            <a:r>
              <a:rPr lang="en-US" sz="2400" dirty="0"/>
              <a:t>E</a:t>
            </a:r>
            <a:r>
              <a:rPr lang="en-US" dirty="0"/>
              <a:t>N</a:t>
            </a:r>
            <a:r>
              <a:rPr lang="en-US" sz="2400" dirty="0"/>
              <a:t>ET</a:t>
            </a:r>
            <a:r>
              <a:rPr lang="en-US" dirty="0"/>
              <a:t>-5</a:t>
            </a:r>
          </a:p>
        </p:txBody>
      </p:sp>
      <p:sp>
        <p:nvSpPr>
          <p:cNvPr id="3" name="Content Placeholder 2">
            <a:extLst>
              <a:ext uri="{FF2B5EF4-FFF2-40B4-BE49-F238E27FC236}">
                <a16:creationId xmlns:a16="http://schemas.microsoft.com/office/drawing/2014/main" id="{08D31910-F674-4B8E-9297-AE3B827D5BC2}"/>
              </a:ext>
            </a:extLst>
          </p:cNvPr>
          <p:cNvSpPr>
            <a:spLocks noGrp="1"/>
          </p:cNvSpPr>
          <p:nvPr>
            <p:ph idx="1"/>
          </p:nvPr>
        </p:nvSpPr>
        <p:spPr/>
        <p:txBody>
          <a:bodyPr vert="horz" lIns="91440" tIns="45720" rIns="91440" bIns="45720" rtlCol="0" anchor="t">
            <a:normAutofit/>
          </a:bodyPr>
          <a:lstStyle/>
          <a:p>
            <a:r>
              <a:rPr lang="en-US" dirty="0"/>
              <a:t>a</a:t>
            </a:r>
          </a:p>
        </p:txBody>
      </p:sp>
      <p:pic>
        <p:nvPicPr>
          <p:cNvPr id="4" name="Picture 4">
            <a:extLst>
              <a:ext uri="{FF2B5EF4-FFF2-40B4-BE49-F238E27FC236}">
                <a16:creationId xmlns:a16="http://schemas.microsoft.com/office/drawing/2014/main" id="{F200237F-FE1C-4CA2-82C1-F3094615D193}"/>
              </a:ext>
            </a:extLst>
          </p:cNvPr>
          <p:cNvPicPr>
            <a:picLocks noChangeAspect="1"/>
          </p:cNvPicPr>
          <p:nvPr/>
        </p:nvPicPr>
        <p:blipFill>
          <a:blip r:embed="rId2"/>
          <a:stretch>
            <a:fillRect/>
          </a:stretch>
        </p:blipFill>
        <p:spPr>
          <a:xfrm>
            <a:off x="444842" y="2752725"/>
            <a:ext cx="11372639" cy="3139023"/>
          </a:xfrm>
          <a:prstGeom prst="rect">
            <a:avLst/>
          </a:prstGeom>
        </p:spPr>
      </p:pic>
    </p:spTree>
    <p:extLst>
      <p:ext uri="{BB962C8B-B14F-4D97-AF65-F5344CB8AC3E}">
        <p14:creationId xmlns:p14="http://schemas.microsoft.com/office/powerpoint/2010/main" val="325892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133B-A499-4285-BA7C-5C24A5F03AD4}"/>
              </a:ext>
            </a:extLst>
          </p:cNvPr>
          <p:cNvSpPr>
            <a:spLocks noGrp="1"/>
          </p:cNvSpPr>
          <p:nvPr>
            <p:ph type="title"/>
          </p:nvPr>
        </p:nvSpPr>
        <p:spPr/>
        <p:txBody>
          <a:bodyPr/>
          <a:lstStyle/>
          <a:p>
            <a:r>
              <a:rPr lang="en-US" dirty="0"/>
              <a:t>I</a:t>
            </a:r>
            <a:r>
              <a:rPr lang="en-US" sz="2400" dirty="0"/>
              <a:t>mage</a:t>
            </a:r>
            <a:r>
              <a:rPr lang="en-US" dirty="0"/>
              <a:t>N</a:t>
            </a:r>
            <a:r>
              <a:rPr lang="en-US" sz="2400" dirty="0"/>
              <a:t>et</a:t>
            </a:r>
          </a:p>
        </p:txBody>
      </p:sp>
      <p:sp>
        <p:nvSpPr>
          <p:cNvPr id="3" name="Content Placeholder 2">
            <a:extLst>
              <a:ext uri="{FF2B5EF4-FFF2-40B4-BE49-F238E27FC236}">
                <a16:creationId xmlns:a16="http://schemas.microsoft.com/office/drawing/2014/main" id="{B5049611-0F81-4B0A-B91E-39D2F97AD2B5}"/>
              </a:ext>
            </a:extLst>
          </p:cNvPr>
          <p:cNvSpPr>
            <a:spLocks noGrp="1"/>
          </p:cNvSpPr>
          <p:nvPr>
            <p:ph idx="1"/>
          </p:nvPr>
        </p:nvSpPr>
        <p:spPr/>
        <p:txBody>
          <a:bodyPr vert="horz" lIns="91440" tIns="45720" rIns="91440" bIns="45720" rtlCol="0" anchor="t">
            <a:normAutofit/>
          </a:bodyPr>
          <a:lstStyle/>
          <a:p>
            <a:r>
              <a:rPr lang="en-US" dirty="0"/>
              <a:t>The ImageNet project is a large visual database designed for use in visual object recognition software research. The ImageNet project runs an annual software contest, the ImageNet Large Scale Visual Recognition Challenge (ILSVRC).</a:t>
            </a:r>
          </a:p>
        </p:txBody>
      </p:sp>
    </p:spTree>
    <p:extLst>
      <p:ext uri="{BB962C8B-B14F-4D97-AF65-F5344CB8AC3E}">
        <p14:creationId xmlns:p14="http://schemas.microsoft.com/office/powerpoint/2010/main" val="202909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EF1-6BC4-4D47-978C-D3A6AC8B4E7A}"/>
              </a:ext>
            </a:extLst>
          </p:cNvPr>
          <p:cNvSpPr>
            <a:spLocks noGrp="1"/>
          </p:cNvSpPr>
          <p:nvPr>
            <p:ph type="title"/>
          </p:nvPr>
        </p:nvSpPr>
        <p:spPr/>
        <p:txBody>
          <a:bodyPr/>
          <a:lstStyle/>
          <a:p>
            <a:r>
              <a:rPr lang="en-US" dirty="0" err="1"/>
              <a:t>A</a:t>
            </a:r>
            <a:r>
              <a:rPr lang="en-US" sz="2400" dirty="0" err="1"/>
              <a:t>lex</a:t>
            </a:r>
            <a:r>
              <a:rPr lang="en-US" dirty="0" err="1"/>
              <a:t>n</a:t>
            </a:r>
            <a:r>
              <a:rPr lang="en-US" sz="2400" dirty="0" err="1"/>
              <a:t>et</a:t>
            </a:r>
            <a:endParaRPr lang="en-US" sz="2400"/>
          </a:p>
        </p:txBody>
      </p:sp>
      <p:sp>
        <p:nvSpPr>
          <p:cNvPr id="3" name="Content Placeholder 2">
            <a:extLst>
              <a:ext uri="{FF2B5EF4-FFF2-40B4-BE49-F238E27FC236}">
                <a16:creationId xmlns:a16="http://schemas.microsoft.com/office/drawing/2014/main" id="{80C90AFA-A9A4-45CE-9C2D-19E851485B60}"/>
              </a:ext>
            </a:extLst>
          </p:cNvPr>
          <p:cNvSpPr>
            <a:spLocks noGrp="1"/>
          </p:cNvSpPr>
          <p:nvPr>
            <p:ph idx="1"/>
          </p:nvPr>
        </p:nvSpPr>
        <p:spPr/>
        <p:txBody>
          <a:bodyPr vert="horz" lIns="91440" tIns="45720" rIns="91440" bIns="45720" rtlCol="0" anchor="t">
            <a:normAutofit/>
          </a:bodyPr>
          <a:lstStyle/>
          <a:p>
            <a:r>
              <a:rPr lang="en-US" dirty="0" err="1"/>
              <a:t>AlexNet</a:t>
            </a:r>
            <a:r>
              <a:rPr lang="en-US" dirty="0"/>
              <a:t> – won the 2012 ImageNet ILSVRC challenge. Developed by Alex </a:t>
            </a:r>
            <a:r>
              <a:rPr lang="en-US" dirty="0" err="1"/>
              <a:t>Krizhevsky</a:t>
            </a:r>
            <a:r>
              <a:rPr lang="en-US" dirty="0"/>
              <a:t>, </a:t>
            </a:r>
            <a:r>
              <a:rPr lang="en-US" dirty="0" err="1"/>
              <a:t>IIya</a:t>
            </a:r>
            <a:r>
              <a:rPr lang="en-US" dirty="0"/>
              <a:t> </a:t>
            </a:r>
            <a:r>
              <a:rPr lang="en-US" dirty="0" err="1"/>
              <a:t>Sutskever</a:t>
            </a:r>
            <a:r>
              <a:rPr lang="en-US" dirty="0"/>
              <a:t> and Geoffrey Hinton. </a:t>
            </a:r>
          </a:p>
          <a:p>
            <a:r>
              <a:rPr lang="en-US" dirty="0"/>
              <a:t>Similar to LeNet-5 only larger and deeper </a:t>
            </a:r>
          </a:p>
          <a:p>
            <a:r>
              <a:rPr lang="en-US" dirty="0"/>
              <a:t>First to stack convolution layers (instead of inserting pooling layers) </a:t>
            </a:r>
          </a:p>
          <a:p>
            <a:r>
              <a:rPr lang="en-US" dirty="0"/>
              <a:t>Used two </a:t>
            </a:r>
            <a:r>
              <a:rPr lang="en-US" dirty="0" err="1"/>
              <a:t>regularizers</a:t>
            </a:r>
            <a:r>
              <a:rPr lang="en-US" dirty="0"/>
              <a:t> (see slide deck on </a:t>
            </a:r>
            <a:r>
              <a:rPr lang="en-US" dirty="0" err="1"/>
              <a:t>Regularizers</a:t>
            </a:r>
            <a:r>
              <a:rPr lang="en-US" dirty="0"/>
              <a:t>) </a:t>
            </a:r>
          </a:p>
          <a:p>
            <a:pPr lvl="1"/>
            <a:r>
              <a:rPr lang="en-US" dirty="0"/>
              <a:t>Dropout of 50%</a:t>
            </a:r>
          </a:p>
          <a:p>
            <a:pPr lvl="1"/>
            <a:r>
              <a:rPr lang="en-US" dirty="0"/>
              <a:t>Data augmentation of images</a:t>
            </a:r>
          </a:p>
        </p:txBody>
      </p:sp>
    </p:spTree>
    <p:extLst>
      <p:ext uri="{BB962C8B-B14F-4D97-AF65-F5344CB8AC3E}">
        <p14:creationId xmlns:p14="http://schemas.microsoft.com/office/powerpoint/2010/main" val="147078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EF1-6BC4-4D47-978C-D3A6AC8B4E7A}"/>
              </a:ext>
            </a:extLst>
          </p:cNvPr>
          <p:cNvSpPr>
            <a:spLocks noGrp="1"/>
          </p:cNvSpPr>
          <p:nvPr>
            <p:ph type="title"/>
          </p:nvPr>
        </p:nvSpPr>
        <p:spPr/>
        <p:txBody>
          <a:bodyPr/>
          <a:lstStyle/>
          <a:p>
            <a:r>
              <a:rPr lang="en-US" sz="2400" dirty="0"/>
              <a:t>Local Response Normalization</a:t>
            </a:r>
          </a:p>
        </p:txBody>
      </p:sp>
      <p:sp>
        <p:nvSpPr>
          <p:cNvPr id="3" name="Content Placeholder 2">
            <a:extLst>
              <a:ext uri="{FF2B5EF4-FFF2-40B4-BE49-F238E27FC236}">
                <a16:creationId xmlns:a16="http://schemas.microsoft.com/office/drawing/2014/main" id="{80C90AFA-A9A4-45CE-9C2D-19E851485B60}"/>
              </a:ext>
            </a:extLst>
          </p:cNvPr>
          <p:cNvSpPr>
            <a:spLocks noGrp="1"/>
          </p:cNvSpPr>
          <p:nvPr>
            <p:ph idx="1"/>
          </p:nvPr>
        </p:nvSpPr>
        <p:spPr>
          <a:xfrm>
            <a:off x="1141413" y="2249488"/>
            <a:ext cx="9906000" cy="3867153"/>
          </a:xfrm>
        </p:spPr>
        <p:txBody>
          <a:bodyPr vert="horz" lIns="91440" tIns="45720" rIns="91440" bIns="45720" rtlCol="0" anchor="t">
            <a:normAutofit/>
          </a:bodyPr>
          <a:lstStyle/>
          <a:p>
            <a:r>
              <a:rPr lang="en-US" dirty="0" err="1"/>
              <a:t>AlexNet</a:t>
            </a:r>
            <a:r>
              <a:rPr lang="en-US" dirty="0"/>
              <a:t> utilizes a competitive normalization step after the </a:t>
            </a:r>
            <a:r>
              <a:rPr lang="en-US" dirty="0" err="1"/>
              <a:t>ReLU</a:t>
            </a:r>
            <a:r>
              <a:rPr lang="en-US" dirty="0"/>
              <a:t> step in layers C1 and C3.</a:t>
            </a:r>
          </a:p>
          <a:p>
            <a:r>
              <a:rPr lang="en-US" dirty="0"/>
              <a:t>Similar to biological neurons, this form of normalization makes the neurons that most strongly activate inhibit neurons at the same location but in neighboring feature maps.</a:t>
            </a:r>
          </a:p>
          <a:p>
            <a:r>
              <a:rPr lang="en-US" dirty="0"/>
              <a:t>This encourages different feature maps to specialize, pushing them further apart and forcing them to explore a wider range of features- ultimately improving generalization.</a:t>
            </a:r>
          </a:p>
        </p:txBody>
      </p:sp>
    </p:spTree>
    <p:extLst>
      <p:ext uri="{BB962C8B-B14F-4D97-AF65-F5344CB8AC3E}">
        <p14:creationId xmlns:p14="http://schemas.microsoft.com/office/powerpoint/2010/main" val="336562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EF1-6BC4-4D47-978C-D3A6AC8B4E7A}"/>
              </a:ext>
            </a:extLst>
          </p:cNvPr>
          <p:cNvSpPr>
            <a:spLocks noGrp="1"/>
          </p:cNvSpPr>
          <p:nvPr>
            <p:ph type="title"/>
          </p:nvPr>
        </p:nvSpPr>
        <p:spPr/>
        <p:txBody>
          <a:bodyPr/>
          <a:lstStyle/>
          <a:p>
            <a:r>
              <a:rPr lang="en-US" dirty="0" err="1"/>
              <a:t>A</a:t>
            </a:r>
            <a:r>
              <a:rPr lang="en-US" sz="2400" dirty="0" err="1"/>
              <a:t>lex</a:t>
            </a:r>
            <a:r>
              <a:rPr lang="en-US" dirty="0" err="1"/>
              <a:t>n</a:t>
            </a:r>
            <a:r>
              <a:rPr lang="en-US" sz="2400" dirty="0" err="1"/>
              <a:t>et</a:t>
            </a:r>
            <a:endParaRPr lang="en-US" sz="2400"/>
          </a:p>
        </p:txBody>
      </p:sp>
      <p:pic>
        <p:nvPicPr>
          <p:cNvPr id="4" name="Picture 4" descr="A close up of a map&#10;&#10;Description generated with very high confidence">
            <a:extLst>
              <a:ext uri="{FF2B5EF4-FFF2-40B4-BE49-F238E27FC236}">
                <a16:creationId xmlns:a16="http://schemas.microsoft.com/office/drawing/2014/main" id="{6957386A-DCB0-43C8-80AC-2FE1CE6C9D3F}"/>
              </a:ext>
            </a:extLst>
          </p:cNvPr>
          <p:cNvPicPr>
            <a:picLocks noChangeAspect="1"/>
          </p:cNvPicPr>
          <p:nvPr/>
        </p:nvPicPr>
        <p:blipFill>
          <a:blip r:embed="rId2"/>
          <a:stretch>
            <a:fillRect/>
          </a:stretch>
        </p:blipFill>
        <p:spPr>
          <a:xfrm>
            <a:off x="1412626" y="1884359"/>
            <a:ext cx="9196637" cy="4433891"/>
          </a:xfrm>
          <a:prstGeom prst="rect">
            <a:avLst/>
          </a:prstGeom>
        </p:spPr>
      </p:pic>
    </p:spTree>
    <p:extLst>
      <p:ext uri="{BB962C8B-B14F-4D97-AF65-F5344CB8AC3E}">
        <p14:creationId xmlns:p14="http://schemas.microsoft.com/office/powerpoint/2010/main" val="287955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1E15-F640-4D98-AFC6-1AF14B322208}"/>
              </a:ext>
            </a:extLst>
          </p:cNvPr>
          <p:cNvSpPr>
            <a:spLocks noGrp="1"/>
          </p:cNvSpPr>
          <p:nvPr>
            <p:ph type="title"/>
          </p:nvPr>
        </p:nvSpPr>
        <p:spPr/>
        <p:txBody>
          <a:bodyPr/>
          <a:lstStyle/>
          <a:p>
            <a:r>
              <a:rPr lang="en-US" dirty="0"/>
              <a:t>A</a:t>
            </a:r>
            <a:r>
              <a:rPr lang="en-US" sz="2400" dirty="0"/>
              <a:t>LEX</a:t>
            </a:r>
            <a:r>
              <a:rPr lang="en-US" dirty="0"/>
              <a:t>N</a:t>
            </a:r>
            <a:r>
              <a:rPr lang="en-US" sz="2400" dirty="0"/>
              <a:t>ET</a:t>
            </a:r>
          </a:p>
        </p:txBody>
      </p:sp>
      <p:sp>
        <p:nvSpPr>
          <p:cNvPr id="3" name="Content Placeholder 2">
            <a:extLst>
              <a:ext uri="{FF2B5EF4-FFF2-40B4-BE49-F238E27FC236}">
                <a16:creationId xmlns:a16="http://schemas.microsoft.com/office/drawing/2014/main" id="{E35F336D-ACF2-4414-8FC9-46FF381199F4}"/>
              </a:ext>
            </a:extLst>
          </p:cNvPr>
          <p:cNvSpPr>
            <a:spLocks noGrp="1"/>
          </p:cNvSpPr>
          <p:nvPr>
            <p:ph idx="1"/>
          </p:nvPr>
        </p:nvSpPr>
        <p:spPr/>
        <p:txBody>
          <a:bodyPr vert="horz" lIns="91440" tIns="45720" rIns="91440" bIns="45720" rtlCol="0" anchor="t">
            <a:normAutofit/>
          </a:bodyPr>
          <a:lstStyle/>
          <a:p>
            <a:r>
              <a:rPr lang="en-US" dirty="0" err="1"/>
              <a:t>AlexNet</a:t>
            </a:r>
            <a:r>
              <a:rPr lang="en-US" dirty="0"/>
              <a:t> was trained simultaneously on two Nvidia </a:t>
            </a:r>
            <a:r>
              <a:rPr lang="en-US" dirty="0" err="1"/>
              <a:t>Geforce</a:t>
            </a:r>
            <a:r>
              <a:rPr lang="en-US" dirty="0"/>
              <a:t> GTX 580 GPUs which is the reason for why their network is split into two pipelines</a:t>
            </a:r>
          </a:p>
        </p:txBody>
      </p:sp>
      <p:pic>
        <p:nvPicPr>
          <p:cNvPr id="6" name="Picture 6" descr="A close up of a map&#10;&#10;Description generated with high confidence">
            <a:extLst>
              <a:ext uri="{FF2B5EF4-FFF2-40B4-BE49-F238E27FC236}">
                <a16:creationId xmlns:a16="http://schemas.microsoft.com/office/drawing/2014/main" id="{4A40D26B-0C0E-46DE-955E-8C2510CDEF98}"/>
              </a:ext>
            </a:extLst>
          </p:cNvPr>
          <p:cNvPicPr>
            <a:picLocks noChangeAspect="1"/>
          </p:cNvPicPr>
          <p:nvPr/>
        </p:nvPicPr>
        <p:blipFill>
          <a:blip r:embed="rId2"/>
          <a:stretch>
            <a:fillRect/>
          </a:stretch>
        </p:blipFill>
        <p:spPr>
          <a:xfrm>
            <a:off x="1509713" y="3295650"/>
            <a:ext cx="9505789" cy="3067618"/>
          </a:xfrm>
          <a:prstGeom prst="rect">
            <a:avLst/>
          </a:prstGeom>
        </p:spPr>
      </p:pic>
    </p:spTree>
    <p:extLst>
      <p:ext uri="{BB962C8B-B14F-4D97-AF65-F5344CB8AC3E}">
        <p14:creationId xmlns:p14="http://schemas.microsoft.com/office/powerpoint/2010/main" val="1586537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Cnn architectures</vt:lpstr>
      <vt:lpstr>LeNet-5</vt:lpstr>
      <vt:lpstr>LeNet-5 Output layer</vt:lpstr>
      <vt:lpstr>LENET-5</vt:lpstr>
      <vt:lpstr>ImageNet</vt:lpstr>
      <vt:lpstr>Alexnet</vt:lpstr>
      <vt:lpstr>Local Response Normalization</vt:lpstr>
      <vt:lpstr>Alexnet</vt:lpstr>
      <vt:lpstr>ALEXNET</vt:lpstr>
      <vt:lpstr>googlenet/Inception</vt:lpstr>
      <vt:lpstr>googlenet</vt:lpstr>
      <vt:lpstr>Depth concat layer</vt:lpstr>
      <vt:lpstr>Bottleneck layers</vt:lpstr>
      <vt:lpstr>Resnet</vt:lpstr>
      <vt:lpstr>Skip connections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cp:revision>
  <dcterms:created xsi:type="dcterms:W3CDTF">2014-08-26T23:43:54Z</dcterms:created>
  <dcterms:modified xsi:type="dcterms:W3CDTF">2018-03-13T23:51:08Z</dcterms:modified>
</cp:coreProperties>
</file>