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2" r:id="rId8"/>
    <p:sldId id="261" r:id="rId9"/>
    <p:sldId id="269" r:id="rId10"/>
    <p:sldId id="264" r:id="rId11"/>
    <p:sldId id="260" r:id="rId12"/>
    <p:sldId id="270" r:id="rId13"/>
    <p:sldId id="265" r:id="rId14"/>
    <p:sldId id="266" r:id="rId15"/>
    <p:sldId id="273" r:id="rId16"/>
    <p:sldId id="274" r:id="rId17"/>
    <p:sldId id="275" r:id="rId18"/>
    <p:sldId id="267" r:id="rId19"/>
    <p:sldId id="272" r:id="rId20"/>
    <p:sldId id="271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Attempt to prevent overfitting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E46C1-692D-4FE8-A2FC-EE7DBE9A24B7}"/>
              </a:ext>
            </a:extLst>
          </p:cNvPr>
          <p:cNvSpPr txBox="1"/>
          <p:nvPr/>
        </p:nvSpPr>
        <p:spPr>
          <a:xfrm>
            <a:off x="9191625" y="5905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D876-1DAC-408E-94B7-743ACE5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Leave-one-out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5830-E191-406C-A8C7-3E7FD674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4245429" cy="35417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Leave-one-out is bringing k-fold to the extreme where k=m (where m is the number of data samples). </a:t>
            </a:r>
            <a:endParaRPr lang="en-US"/>
          </a:p>
          <a:p>
            <a:r>
              <a:rPr lang="en-US" dirty="0"/>
              <a:t>For each one of the m iterations there is a single sample that is reserved for testing while the other m-1 are used for training.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8137DB-44CF-4EE5-BC80-BCBCF4840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10"/>
          <a:stretch/>
        </p:blipFill>
        <p:spPr>
          <a:xfrm>
            <a:off x="6248853" y="1931804"/>
            <a:ext cx="5054147" cy="3953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209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1595-D7FA-478E-897A-F6108BF2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Leave-P-Out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2966-C66F-486C-88A8-FA428F11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4910667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p is the number of samples that are used for testing in each iteration. </a:t>
            </a:r>
            <a:endParaRPr lang="en-US"/>
          </a:p>
          <a:p>
            <a:r>
              <a:rPr lang="en-US" dirty="0"/>
              <a:t>This is an exhaustive method, all possible combinations of p samples must be used, implying a large number of train-test iterations run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0770B1-6EB3-4D70-8823-8552E058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54"/>
          <a:stretch/>
        </p:blipFill>
        <p:spPr>
          <a:xfrm>
            <a:off x="5657850" y="1828800"/>
            <a:ext cx="5458959" cy="4265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061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9537-7F5F-4CA1-8114-72761B49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subsamples (without replacement)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0131-51ED-42D7-8913-6FE9DF7D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4862286" cy="354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This method is similar to k-fold strategy, but in each iteration we randomly select some samples for testing, and some others for training.</a:t>
            </a:r>
          </a:p>
          <a:p>
            <a:r>
              <a:rPr lang="en-US" dirty="0"/>
              <a:t>A drawback of this method is that the samples may never be selected in the test set, whereas others may be selected more than once.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645D08-8C34-483B-9DF6-F3C269D3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12"/>
          <a:stretch/>
        </p:blipFill>
        <p:spPr>
          <a:xfrm>
            <a:off x="5543550" y="2705100"/>
            <a:ext cx="5639166" cy="2848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524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3A61-6D35-4DC2-AC48-1E8E9DBD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6B4-F8DE-4EFD-ADB9-FA847BE7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avoid overfitting the training set- one solution is just to stop training. </a:t>
            </a:r>
          </a:p>
          <a:p>
            <a:r>
              <a:rPr lang="en-US" dirty="0"/>
              <a:t>In practice, this can be accomplished by saving a model snapshot at regular intervals and then comparing the current training against the previous snapshot. If performance starts dropping- simply restore the previous model.</a:t>
            </a:r>
          </a:p>
          <a:p>
            <a:r>
              <a:rPr lang="en-US" dirty="0"/>
              <a:t>Note: Higher performance can generally be achieved by combining early stopping with other regularization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90701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6CE-4679-4CF6-8DB7-23570EF8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LaSso</a:t>
            </a:r>
            <a:r>
              <a:rPr lang="en-US" dirty="0"/>
              <a:t> and ridge regularization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C314-EBD2-4DD7-B9A4-01158EC4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tuning parameter is added which lets you change the complexity or smoothness of the model.</a:t>
            </a:r>
          </a:p>
          <a:p>
            <a:r>
              <a:rPr lang="en-US" dirty="0"/>
              <a:t>The regularization value imposes a special penalty on complex models.</a:t>
            </a:r>
          </a:p>
        </p:txBody>
      </p:sp>
    </p:spTree>
    <p:extLst>
      <p:ext uri="{BB962C8B-B14F-4D97-AF65-F5344CB8AC3E}">
        <p14:creationId xmlns:p14="http://schemas.microsoft.com/office/powerpoint/2010/main" val="11844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C33F-9627-4963-ACF4-785A5EF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L1 -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9E8-CD3D-499E-AC2F-51578611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LASSO (least absolute shrinkage and selection operator)</a:t>
            </a:r>
          </a:p>
          <a:p>
            <a:r>
              <a:rPr lang="en-US" dirty="0"/>
              <a:t>L1 is the sum of the weights.</a:t>
            </a:r>
          </a:p>
          <a:p>
            <a:r>
              <a:rPr lang="en-US" dirty="0"/>
              <a:t>adds “absolute value of magnitude” of coefficient as penalty term to the loss function</a:t>
            </a:r>
          </a:p>
          <a:p>
            <a:r>
              <a:rPr lang="en-US" dirty="0"/>
              <a:t>a lot of non-zero coefficients</a:t>
            </a:r>
          </a:p>
          <a:p>
            <a:r>
              <a:rPr lang="en-US" dirty="0"/>
              <a:t>When to use: </a:t>
            </a:r>
          </a:p>
          <a:p>
            <a:pPr lvl="1"/>
            <a:r>
              <a:rPr lang="en-US" dirty="0"/>
              <a:t>Lasso shrinks the less important feature’s coefficient to zero thus, removing some feature altogether. This works well for feature selection in cases having a huge number of features.</a:t>
            </a:r>
          </a:p>
        </p:txBody>
      </p:sp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C4B04DD3-2528-45C1-8D48-D126194E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889" y="691089"/>
            <a:ext cx="4257675" cy="13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4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9DAA-7634-434C-8854-AA0000B8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L2 - 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503C-8BF3-4756-99EF-4957B0C7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Ridge Regression</a:t>
            </a:r>
          </a:p>
          <a:p>
            <a:r>
              <a:rPr lang="en-US" dirty="0"/>
              <a:t>L2 is the sum of the square of the weights.</a:t>
            </a:r>
          </a:p>
          <a:p>
            <a:r>
              <a:rPr lang="en-US" dirty="0"/>
              <a:t>models with large coefficients</a:t>
            </a:r>
          </a:p>
          <a:p>
            <a:r>
              <a:rPr lang="en-US" dirty="0"/>
              <a:t>adds “squared magnitude” of coefficient as penalty term to the loss function</a:t>
            </a:r>
          </a:p>
        </p:txBody>
      </p:sp>
      <p:pic>
        <p:nvPicPr>
          <p:cNvPr id="4" name="Picture 4" descr="A picture containing object, clock, watch&#10;&#10;Description generated with high confidence">
            <a:extLst>
              <a:ext uri="{FF2B5EF4-FFF2-40B4-BE49-F238E27FC236}">
                <a16:creationId xmlns:a16="http://schemas.microsoft.com/office/drawing/2014/main" id="{2136DE7E-853F-4983-BEEF-5E6CCE84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22" y="757613"/>
            <a:ext cx="4092575" cy="11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6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B7A6-AFB4-4193-9613-1772B008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3083-EB08-4F77-BE22-4F4B04A4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968555-B606-497D-8849-4C21DAAD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3438525"/>
            <a:ext cx="7531291" cy="27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2F7-DF1E-4E48-BC41-8F50ED3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B117-EC45-46BD-A04C-8FD0FA60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164137" cy="3904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Proposed by G.E. Hinton in 2012 and further refined by Nitish Srivastava.</a:t>
            </a:r>
          </a:p>
          <a:p>
            <a:r>
              <a:rPr lang="en-US" dirty="0"/>
              <a:t>State-of-the-art neural networks receive a 1-2% boost in accuracy by utilizing dropout.</a:t>
            </a:r>
          </a:p>
          <a:p>
            <a:r>
              <a:rPr lang="en-US" dirty="0"/>
              <a:t>For 95% accurate models this means dropping the error rate by almost 40%. </a:t>
            </a:r>
          </a:p>
          <a:p>
            <a:endParaRPr lang="en-US" dirty="0"/>
          </a:p>
        </p:txBody>
      </p:sp>
      <p:pic>
        <p:nvPicPr>
          <p:cNvPr id="4" name="Picture 4" descr="A picture containing person, wall, man&#10;&#10;Description generated with very high confidence">
            <a:extLst>
              <a:ext uri="{FF2B5EF4-FFF2-40B4-BE49-F238E27FC236}">
                <a16:creationId xmlns:a16="http://schemas.microsoft.com/office/drawing/2014/main" id="{FBAFED38-0F24-4C6C-B514-19BDC9A5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6438900" y="2209800"/>
            <a:ext cx="4750277" cy="3724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199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1A75-98B4-454E-9A5A-5E126370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827D-8C3B-49C3-9CB0-1DC07409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hyperparameter 'p' is called the </a:t>
            </a:r>
            <a:r>
              <a:rPr lang="en-US" i="1" dirty="0"/>
              <a:t>dropout rate</a:t>
            </a:r>
            <a:r>
              <a:rPr lang="en-US" dirty="0"/>
              <a:t> and its value is typically set at 50%.</a:t>
            </a:r>
          </a:p>
          <a:p>
            <a:r>
              <a:rPr lang="en-US" dirty="0"/>
              <a:t>At every training step, every neuron has the probability of 'p' of </a:t>
            </a:r>
            <a:r>
              <a:rPr lang="en-US" i="1" dirty="0"/>
              <a:t>participating</a:t>
            </a:r>
            <a:r>
              <a:rPr lang="en-US" dirty="0"/>
              <a:t> in the model or being </a:t>
            </a:r>
            <a:r>
              <a:rPr lang="en-US" i="1" dirty="0"/>
              <a:t>dropped-out </a:t>
            </a:r>
            <a:r>
              <a:rPr lang="en-US" dirty="0"/>
              <a:t>of the model.</a:t>
            </a:r>
          </a:p>
          <a:p>
            <a:r>
              <a:rPr lang="en-US" dirty="0"/>
              <a:t>Note: Output neurons DO NOT participate in drop out. (leaving only input and hidden layer neurons)</a:t>
            </a:r>
          </a:p>
        </p:txBody>
      </p:sp>
    </p:spTree>
    <p:extLst>
      <p:ext uri="{BB962C8B-B14F-4D97-AF65-F5344CB8AC3E}">
        <p14:creationId xmlns:p14="http://schemas.microsoft.com/office/powerpoint/2010/main" val="147650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79A-3BCB-4CD9-A08C-FC238711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FA80-768D-4731-8012-C3F9A5E2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3834191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Regularization is a technique used in an attempt to solve overfitting in machine learning models.</a:t>
            </a:r>
          </a:p>
          <a:p>
            <a:r>
              <a:rPr lang="en-US" dirty="0"/>
              <a:t> A model will have a low accuracy if it is overfitting.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BE658A9-2E24-4212-B965-911FE77A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55" y="714375"/>
            <a:ext cx="5476270" cy="5270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626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B1E9-0AD9-49B7-A82A-A7EE0BCA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for real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5BA783-7856-4F7E-BC4A-88406E5A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27" y="2181225"/>
            <a:ext cx="9214454" cy="38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8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74B1-B622-4FF0-B1B0-6236C0D0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dropout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3123-BD63-44DF-A6BE-620883E3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resulting neural network can be seen as an averaging ensemble of the smaller neural networks produced during the training steps.</a:t>
            </a:r>
          </a:p>
        </p:txBody>
      </p:sp>
    </p:spTree>
    <p:extLst>
      <p:ext uri="{BB962C8B-B14F-4D97-AF65-F5344CB8AC3E}">
        <p14:creationId xmlns:p14="http://schemas.microsoft.com/office/powerpoint/2010/main" val="40490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8863-EC0D-4A41-BAFF-000F500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model trained with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A6AE-E567-489F-901E-4A46176B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need to multiply each neuron's input connection weights by the dropout 'p' value after training.</a:t>
            </a:r>
          </a:p>
          <a:p>
            <a:r>
              <a:rPr lang="en-US" dirty="0"/>
              <a:t>So if the model was trained with 50% dropout, the input connection weights must be multiplied by 0.5 after training.</a:t>
            </a:r>
          </a:p>
          <a:p>
            <a:r>
              <a:rPr lang="en-US" dirty="0"/>
              <a:t>If you don't... each neuron will get a total input signal roughly twice as large as what the network was trained on.</a:t>
            </a:r>
          </a:p>
        </p:txBody>
      </p:sp>
    </p:spTree>
    <p:extLst>
      <p:ext uri="{BB962C8B-B14F-4D97-AF65-F5344CB8AC3E}">
        <p14:creationId xmlns:p14="http://schemas.microsoft.com/office/powerpoint/2010/main" val="103846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5689-D826-4891-A859-D5C46CE8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Max-norm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2F9D-5BFB-4956-A6EC-DD79EE4E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Constrains the weights 'w', clipping 'w' if it exceeds hyperparameter 'r' after each training step.</a:t>
            </a:r>
          </a:p>
          <a:p>
            <a:r>
              <a:rPr lang="en-US" dirty="0"/>
              <a:t>Reducing 'r' increases the amount of regularization and helps reduce overfitting.</a:t>
            </a:r>
          </a:p>
          <a:p>
            <a:r>
              <a:rPr lang="en-US" dirty="0" err="1"/>
              <a:t>TensorFlow</a:t>
            </a:r>
            <a:r>
              <a:rPr lang="en-US" dirty="0"/>
              <a:t> does not implement Max-Norm Regularization. It is not difficult to implement. The machine learning book provides an example.</a:t>
            </a:r>
          </a:p>
          <a:p>
            <a:r>
              <a:rPr lang="en-US" dirty="0" err="1"/>
              <a:t>Keras</a:t>
            </a:r>
            <a:r>
              <a:rPr lang="en-US" dirty="0"/>
              <a:t> provides Max-Norm regularization out of the box.</a:t>
            </a:r>
          </a:p>
        </p:txBody>
      </p:sp>
    </p:spTree>
    <p:extLst>
      <p:ext uri="{BB962C8B-B14F-4D97-AF65-F5344CB8AC3E}">
        <p14:creationId xmlns:p14="http://schemas.microsoft.com/office/powerpoint/2010/main" val="30463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C547-16E9-4A08-BEC7-5F6F7B78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7B45-77D6-435E-A4E1-4D158D36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Generating new training instances from existing data to boost the size of the training set.</a:t>
            </a:r>
          </a:p>
          <a:p>
            <a:r>
              <a:rPr lang="en-US" dirty="0"/>
              <a:t>Common transformations include image shift, rotate, resize and contrast.</a:t>
            </a:r>
          </a:p>
          <a:p>
            <a:r>
              <a:rPr lang="en-US" dirty="0"/>
              <a:t>Note: Adding white noise does not augment data because white noise is not 'learnable'.</a:t>
            </a:r>
          </a:p>
        </p:txBody>
      </p:sp>
    </p:spTree>
    <p:extLst>
      <p:ext uri="{BB962C8B-B14F-4D97-AF65-F5344CB8AC3E}">
        <p14:creationId xmlns:p14="http://schemas.microsoft.com/office/powerpoint/2010/main" val="346376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A92E-841A-4342-A3E8-E29E7403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deep neural network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4BC8-AF4B-4F10-B4CB-0B0546C3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Initialization: He initialization</a:t>
            </a:r>
          </a:p>
          <a:p>
            <a:r>
              <a:rPr lang="en-US" dirty="0"/>
              <a:t>Activation Function: ELU</a:t>
            </a:r>
          </a:p>
          <a:p>
            <a:r>
              <a:rPr lang="en-US" dirty="0"/>
              <a:t>Normalization: Batch Normalization</a:t>
            </a:r>
          </a:p>
          <a:p>
            <a:r>
              <a:rPr lang="en-US" dirty="0"/>
              <a:t>Regularization: Dropout</a:t>
            </a:r>
          </a:p>
          <a:p>
            <a:r>
              <a:rPr lang="en-US" dirty="0"/>
              <a:t>Optimizer </a:t>
            </a:r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  <a:p>
            <a:r>
              <a:rPr lang="en-US" dirty="0"/>
              <a:t>Learning Rate Schedule: None</a:t>
            </a:r>
          </a:p>
        </p:txBody>
      </p:sp>
    </p:spTree>
    <p:extLst>
      <p:ext uri="{BB962C8B-B14F-4D97-AF65-F5344CB8AC3E}">
        <p14:creationId xmlns:p14="http://schemas.microsoft.com/office/powerpoint/2010/main" val="373068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9E35-5692-495B-A989-091FB34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C2D9-D1BB-4A53-B59F-E540AA92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40255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If convergence is too slow, then try a learning schedule that utilizes exponential decay.</a:t>
            </a:r>
          </a:p>
          <a:p>
            <a:r>
              <a:rPr lang="en-US" dirty="0"/>
              <a:t>If the training set is too small, try implementing data augmentation.</a:t>
            </a:r>
          </a:p>
          <a:p>
            <a:r>
              <a:rPr lang="en-US" dirty="0"/>
              <a:t>To achieve a sparse model, add l1 (LASSO) regularization- and zero out tiny weights after training.</a:t>
            </a:r>
          </a:p>
          <a:p>
            <a:r>
              <a:rPr lang="en-US" dirty="0"/>
              <a:t>To achieve an even sparser model, try FTRL instead of Adam </a:t>
            </a:r>
            <a:r>
              <a:rPr lang="en-US" dirty="0" err="1"/>
              <a:t>optization</a:t>
            </a:r>
            <a:r>
              <a:rPr lang="en-US" dirty="0"/>
              <a:t> along with l1 regularization.</a:t>
            </a:r>
          </a:p>
          <a:p>
            <a:r>
              <a:rPr lang="en-US" dirty="0"/>
              <a:t>For a fast runtime model, do not use Batch Normalization and replace ELU activation function with leaky </a:t>
            </a:r>
            <a:r>
              <a:rPr lang="en-US" dirty="0" err="1"/>
              <a:t>ReLU</a:t>
            </a:r>
            <a:r>
              <a:rPr lang="en-US" dirty="0"/>
              <a:t>. (Also a sparse model helps)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6ED0B-8632-4F96-9C71-3DDE3F8EE8B5}"/>
              </a:ext>
            </a:extLst>
          </p:cNvPr>
          <p:cNvSpPr txBox="1"/>
          <p:nvPr/>
        </p:nvSpPr>
        <p:spPr>
          <a:xfrm>
            <a:off x="4200525" y="6248400"/>
            <a:ext cx="73393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From: Hands-on Machine Learning with </a:t>
            </a:r>
            <a:r>
              <a:rPr lang="en-US" dirty="0" err="1"/>
              <a:t>Scikit</a:t>
            </a:r>
            <a:r>
              <a:rPr lang="en-US"/>
              <a:t>-Learn &amp; TensorFlow</a:t>
            </a:r>
          </a:p>
        </p:txBody>
      </p:sp>
    </p:spTree>
    <p:extLst>
      <p:ext uri="{BB962C8B-B14F-4D97-AF65-F5344CB8AC3E}">
        <p14:creationId xmlns:p14="http://schemas.microsoft.com/office/powerpoint/2010/main" val="329229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A18F-CF9F-43EB-A108-8033C18D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4E13-6875-477A-8430-79FBBAFD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Typically, a model is trying too hard and capturing noise in the training dataset, or the data points that don’t really represent the true properties of the data. </a:t>
            </a:r>
          </a:p>
          <a:p>
            <a:r>
              <a:rPr lang="en-US" dirty="0"/>
              <a:t>Learning such data points, makes the model more flexible, at the risk of overfitting.</a:t>
            </a:r>
          </a:p>
          <a:p>
            <a:r>
              <a:rPr lang="en-US" dirty="0"/>
              <a:t>Summary: A well trained model is low on bias and variance.</a:t>
            </a:r>
          </a:p>
        </p:txBody>
      </p:sp>
    </p:spTree>
    <p:extLst>
      <p:ext uri="{BB962C8B-B14F-4D97-AF65-F5344CB8AC3E}">
        <p14:creationId xmlns:p14="http://schemas.microsoft.com/office/powerpoint/2010/main" val="155257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EC1-490E-42C9-A969-04561514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FE20-3FDE-4751-8565-3FF475A9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7108"/>
            <a:ext cx="9906000" cy="38440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Validation: The process of deciding whether the numerical results quantifying hypothesized relationships between variables, are acceptable as descriptions of the data.</a:t>
            </a:r>
          </a:p>
          <a:p>
            <a:r>
              <a:rPr lang="en-US" dirty="0"/>
              <a:t>Types of Validation:</a:t>
            </a:r>
          </a:p>
          <a:p>
            <a:pPr lvl="1"/>
            <a:r>
              <a:rPr lang="en-US" dirty="0"/>
              <a:t>Holdout Method</a:t>
            </a:r>
          </a:p>
          <a:p>
            <a:pPr lvl="1"/>
            <a:r>
              <a:rPr lang="en-US" dirty="0"/>
              <a:t>K-Fold Cross Validation</a:t>
            </a:r>
          </a:p>
          <a:p>
            <a:pPr lvl="1"/>
            <a:r>
              <a:rPr lang="en-US" dirty="0"/>
              <a:t>Starfield K-Fold Cross Validation</a:t>
            </a:r>
          </a:p>
          <a:p>
            <a:pPr lvl="1"/>
            <a:r>
              <a:rPr lang="en-US" dirty="0"/>
              <a:t>Leave-one-out Validation</a:t>
            </a:r>
          </a:p>
          <a:p>
            <a:pPr lvl="1"/>
            <a:r>
              <a:rPr lang="en-US" dirty="0"/>
              <a:t>Leave-P-Out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48137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A91-7837-4CE1-9846-26A2AABA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64E0-25FA-4E2B-ACE5-5832943F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Simply remove a part of the training data and using it to get predictions from the model trained on rest of the data.</a:t>
            </a:r>
          </a:p>
          <a:p>
            <a:r>
              <a:rPr lang="en-US" dirty="0"/>
              <a:t>Pro: Simple to implement.</a:t>
            </a:r>
          </a:p>
          <a:p>
            <a:r>
              <a:rPr lang="en-US" dirty="0"/>
              <a:t>Con: Suffers from issues of high variance-- it is not certain which data points will end up in the validation set.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65CAA7-1304-4243-9AF8-54E964AFD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91"/>
          <a:stretch/>
        </p:blipFill>
        <p:spPr>
          <a:xfrm>
            <a:off x="3185508" y="5029200"/>
            <a:ext cx="5815499" cy="11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18E-5760-4598-9CCA-76A2ACED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Data for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D5AD-67DF-45EA-841F-AF5364C4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Holding out data for validation can be problematic.</a:t>
            </a:r>
          </a:p>
          <a:p>
            <a:r>
              <a:rPr lang="en-US" dirty="0"/>
              <a:t>Removing a part of the data for validation poses a problem of the model underfitting.</a:t>
            </a:r>
          </a:p>
          <a:p>
            <a:r>
              <a:rPr lang="en-US" dirty="0"/>
              <a:t>By reducing the training data, there is a risk of losing important patterns/ trends in data set, which in turn increases error induced by bias.</a:t>
            </a:r>
          </a:p>
        </p:txBody>
      </p:sp>
    </p:spTree>
    <p:extLst>
      <p:ext uri="{BB962C8B-B14F-4D97-AF65-F5344CB8AC3E}">
        <p14:creationId xmlns:p14="http://schemas.microsoft.com/office/powerpoint/2010/main" val="41015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AEE7-FA8A-444C-A4F4-B376C2B6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5D58-691E-4EDF-891E-214F365F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4959502" cy="35417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The data is divided into k subsets.</a:t>
            </a:r>
          </a:p>
          <a:p>
            <a:r>
              <a:rPr lang="en-US" dirty="0"/>
              <a:t> The holdout method is repeated k times</a:t>
            </a:r>
          </a:p>
          <a:p>
            <a:r>
              <a:rPr lang="en-US" dirty="0"/>
              <a:t>Advantage: Significantly reduces bias as we are using most of the data for fitting, and also significantly reduces variance as most of the data is also being used in validation set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1F5E6A-0509-43DC-83C5-62C18BE7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524000"/>
            <a:ext cx="5555987" cy="450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66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BD7C-8B02-460D-BFFF-950F71DB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Starfield 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0D1F-5E8B-42EB-A619-434E37BD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648477" cy="35417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In some cases, there may be a large imbalance in the response variables. </a:t>
            </a:r>
            <a:endParaRPr lang="en-US"/>
          </a:p>
          <a:p>
            <a:r>
              <a:rPr lang="en-US" dirty="0"/>
              <a:t>In dataset concerning price of houses, there might be large number of houses having high price. </a:t>
            </a:r>
          </a:p>
          <a:p>
            <a:r>
              <a:rPr lang="en-US" dirty="0"/>
              <a:t>In case of classification, there might be several times more negative samples than positive samples.</a:t>
            </a:r>
          </a:p>
        </p:txBody>
      </p:sp>
      <p:pic>
        <p:nvPicPr>
          <p:cNvPr id="6" name="Picture 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02C94982-5FE4-4829-B5C2-870A87A5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2133600"/>
            <a:ext cx="4461004" cy="3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295-E8A6-4817-A4CC-77553CE7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Starfield Course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B8B-236A-44DF-AF53-75F9EF36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Simply modify the typical K-fold cross validation sample such that each fold contains approximately the same percentage of samples of each target class as the complete set.</a:t>
            </a:r>
          </a:p>
          <a:p>
            <a:r>
              <a:rPr lang="en-US" dirty="0"/>
              <a:t>In the case of prediction problems, correct the samples such that the mean response value is approximately equal in all of the folds.</a:t>
            </a:r>
          </a:p>
        </p:txBody>
      </p:sp>
    </p:spTree>
    <p:extLst>
      <p:ext uri="{BB962C8B-B14F-4D97-AF65-F5344CB8AC3E}">
        <p14:creationId xmlns:p14="http://schemas.microsoft.com/office/powerpoint/2010/main" val="371593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Regularization</vt:lpstr>
      <vt:lpstr>overview</vt:lpstr>
      <vt:lpstr>why</vt:lpstr>
      <vt:lpstr>validation</vt:lpstr>
      <vt:lpstr>Holdout Method </vt:lpstr>
      <vt:lpstr>Removing Data for Validation</vt:lpstr>
      <vt:lpstr>K-Fold Cross Validation </vt:lpstr>
      <vt:lpstr>Starfield K-Fold Cross Validation</vt:lpstr>
      <vt:lpstr>Starfield Course correction</vt:lpstr>
      <vt:lpstr>Leave-one-out cross validation</vt:lpstr>
      <vt:lpstr>Leave-P-Out Cross Validation</vt:lpstr>
      <vt:lpstr>Random subsamples (without replacement)</vt:lpstr>
      <vt:lpstr>Early stopping</vt:lpstr>
      <vt:lpstr>LaSso and ridge regularization </vt:lpstr>
      <vt:lpstr>L1 - LASSO</vt:lpstr>
      <vt:lpstr>L2 - Ridge</vt:lpstr>
      <vt:lpstr>L1 and L2 Summarization</vt:lpstr>
      <vt:lpstr>dropout</vt:lpstr>
      <vt:lpstr>Dropout parameter</vt:lpstr>
      <vt:lpstr>Dropout for real</vt:lpstr>
      <vt:lpstr>Why does dropout work?</vt:lpstr>
      <vt:lpstr>Using a model trained with dropout</vt:lpstr>
      <vt:lpstr>Max-norm regularization</vt:lpstr>
      <vt:lpstr>Data augmentation</vt:lpstr>
      <vt:lpstr>Default deep neural network configuration</vt:lpstr>
      <vt:lpstr>Regularization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</cp:revision>
  <dcterms:created xsi:type="dcterms:W3CDTF">2014-08-26T23:43:54Z</dcterms:created>
  <dcterms:modified xsi:type="dcterms:W3CDTF">2018-03-13T23:49:26Z</dcterms:modified>
</cp:coreProperties>
</file>