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64" r:id="rId7"/>
    <p:sldId id="273" r:id="rId8"/>
    <p:sldId id="263" r:id="rId9"/>
    <p:sldId id="260" r:id="rId10"/>
    <p:sldId id="259" r:id="rId11"/>
    <p:sldId id="275" r:id="rId12"/>
    <p:sldId id="258" r:id="rId13"/>
    <p:sldId id="274" r:id="rId14"/>
    <p:sldId id="272" r:id="rId15"/>
    <p:sldId id="271" r:id="rId16"/>
    <p:sldId id="287" r:id="rId17"/>
    <p:sldId id="269" r:id="rId18"/>
    <p:sldId id="288" r:id="rId19"/>
    <p:sldId id="276" r:id="rId20"/>
    <p:sldId id="289" r:id="rId21"/>
    <p:sldId id="266" r:id="rId22"/>
    <p:sldId id="268" r:id="rId23"/>
    <p:sldId id="267" r:id="rId24"/>
    <p:sldId id="286" r:id="rId25"/>
    <p:sldId id="277" r:id="rId26"/>
    <p:sldId id="284" r:id="rId27"/>
    <p:sldId id="285" r:id="rId28"/>
    <p:sldId id="278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Recurrent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 to memory cells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F701-82A0-4BC9-8C54-B8224282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6" y="416112"/>
            <a:ext cx="9905998" cy="1478570"/>
          </a:xfrm>
        </p:spPr>
        <p:txBody>
          <a:bodyPr/>
          <a:lstStyle/>
          <a:p>
            <a:r>
              <a:rPr lang="en-US" dirty="0"/>
              <a:t>Single recurrent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452C-AE57-4649-A8E6-641B6DD2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4596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simplest RNN contains a single neuron.</a:t>
            </a:r>
          </a:p>
          <a:p>
            <a:r>
              <a:rPr lang="en-US" dirty="0"/>
              <a:t>The neuron receives input(s).</a:t>
            </a:r>
          </a:p>
          <a:p>
            <a:r>
              <a:rPr lang="en-US" dirty="0"/>
              <a:t>The neuron produces an output.</a:t>
            </a:r>
          </a:p>
          <a:p>
            <a:r>
              <a:rPr lang="en-US" dirty="0"/>
              <a:t>The output is sent back to 'itself'.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87A1E1-6675-4D43-93DC-C4FF29E8D5C0}"/>
              </a:ext>
            </a:extLst>
          </p:cNvPr>
          <p:cNvSpPr/>
          <p:nvPr/>
        </p:nvSpPr>
        <p:spPr>
          <a:xfrm>
            <a:off x="8341516" y="2947986"/>
            <a:ext cx="1283494" cy="128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47793E-8D16-4B49-97DA-A1F7D56696B8}"/>
              </a:ext>
            </a:extLst>
          </p:cNvPr>
          <p:cNvCxnSpPr/>
          <p:nvPr/>
        </p:nvCxnSpPr>
        <p:spPr>
          <a:xfrm>
            <a:off x="8341517" y="3590924"/>
            <a:ext cx="1247775" cy="2143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515845-2DDE-4F63-9614-9F206ADDBCB4}"/>
              </a:ext>
            </a:extLst>
          </p:cNvPr>
          <p:cNvCxnSpPr>
            <a:cxnSpLocks/>
          </p:cNvCxnSpPr>
          <p:nvPr/>
        </p:nvCxnSpPr>
        <p:spPr>
          <a:xfrm>
            <a:off x="8698705" y="3459955"/>
            <a:ext cx="402431" cy="3573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0004F-E322-43B9-BF24-70E8C33DED29}"/>
              </a:ext>
            </a:extLst>
          </p:cNvPr>
          <p:cNvCxnSpPr>
            <a:cxnSpLocks/>
          </p:cNvCxnSpPr>
          <p:nvPr/>
        </p:nvCxnSpPr>
        <p:spPr>
          <a:xfrm flipV="1">
            <a:off x="9073752" y="3243263"/>
            <a:ext cx="271463" cy="21669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688E16-5636-40FC-849F-4A9B519B0650}"/>
              </a:ext>
            </a:extLst>
          </p:cNvPr>
          <p:cNvSpPr txBox="1"/>
          <p:nvPr/>
        </p:nvSpPr>
        <p:spPr>
          <a:xfrm>
            <a:off x="8748715" y="3605211"/>
            <a:ext cx="47506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Σ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290912-B664-476A-9748-7739EE19FDA5}"/>
              </a:ext>
            </a:extLst>
          </p:cNvPr>
          <p:cNvCxnSpPr>
            <a:cxnSpLocks/>
          </p:cNvCxnSpPr>
          <p:nvPr/>
        </p:nvCxnSpPr>
        <p:spPr>
          <a:xfrm flipV="1">
            <a:off x="9228534" y="2600324"/>
            <a:ext cx="586978" cy="41909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55006-4B3C-42A7-A008-B83DBDFEB764}"/>
              </a:ext>
            </a:extLst>
          </p:cNvPr>
          <p:cNvCxnSpPr>
            <a:cxnSpLocks/>
          </p:cNvCxnSpPr>
          <p:nvPr/>
        </p:nvCxnSpPr>
        <p:spPr>
          <a:xfrm flipV="1">
            <a:off x="9805986" y="2624136"/>
            <a:ext cx="3573" cy="1699019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CCE322-2004-46E5-8134-2F54422490DF}"/>
              </a:ext>
            </a:extLst>
          </p:cNvPr>
          <p:cNvCxnSpPr>
            <a:cxnSpLocks/>
          </p:cNvCxnSpPr>
          <p:nvPr/>
        </p:nvCxnSpPr>
        <p:spPr>
          <a:xfrm>
            <a:off x="9383312" y="4120748"/>
            <a:ext cx="414339" cy="200027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084B2-0BC2-4578-BCDA-80069A612290}"/>
              </a:ext>
            </a:extLst>
          </p:cNvPr>
          <p:cNvCxnSpPr>
            <a:cxnSpLocks/>
          </p:cNvCxnSpPr>
          <p:nvPr/>
        </p:nvCxnSpPr>
        <p:spPr>
          <a:xfrm flipH="1">
            <a:off x="8958261" y="2090733"/>
            <a:ext cx="8332" cy="85487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6D4B72-B9B3-4E0E-B312-4B619D15C680}"/>
              </a:ext>
            </a:extLst>
          </p:cNvPr>
          <p:cNvCxnSpPr>
            <a:cxnSpLocks/>
          </p:cNvCxnSpPr>
          <p:nvPr/>
        </p:nvCxnSpPr>
        <p:spPr>
          <a:xfrm flipH="1">
            <a:off x="8964215" y="4239811"/>
            <a:ext cx="8332" cy="85487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8D5DDB-2A52-47D4-B537-D093672EA3B3}"/>
              </a:ext>
            </a:extLst>
          </p:cNvPr>
          <p:cNvSpPr txBox="1"/>
          <p:nvPr/>
        </p:nvSpPr>
        <p:spPr>
          <a:xfrm>
            <a:off x="8724897" y="5045870"/>
            <a:ext cx="4929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97C9F-2D53-4805-84C9-E2A983A9103C}"/>
              </a:ext>
            </a:extLst>
          </p:cNvPr>
          <p:cNvSpPr txBox="1"/>
          <p:nvPr/>
        </p:nvSpPr>
        <p:spPr>
          <a:xfrm>
            <a:off x="8736805" y="1724026"/>
            <a:ext cx="4929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0519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3B34-CD72-486E-9125-F4A5125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 the network through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BCEB-6E68-47BB-9DC6-11A4C236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536156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recurrent neuron receives inputs from time 't' as well as its own output from the previous step 't-1'</a:t>
            </a:r>
            <a:endParaRPr lang="en-US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D8EB4C-B290-4C28-A27A-EDDFFB2FCB97}"/>
              </a:ext>
            </a:extLst>
          </p:cNvPr>
          <p:cNvSpPr/>
          <p:nvPr/>
        </p:nvSpPr>
        <p:spPr>
          <a:xfrm>
            <a:off x="5531643" y="3198016"/>
            <a:ext cx="1283494" cy="128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61A189-6EEA-484B-AA92-6778318BEFDB}"/>
              </a:ext>
            </a:extLst>
          </p:cNvPr>
          <p:cNvCxnSpPr/>
          <p:nvPr/>
        </p:nvCxnSpPr>
        <p:spPr>
          <a:xfrm>
            <a:off x="5531643" y="3840956"/>
            <a:ext cx="1247775" cy="2143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9B984B-A256-4DFD-9E9C-63C1560FACC6}"/>
              </a:ext>
            </a:extLst>
          </p:cNvPr>
          <p:cNvCxnSpPr>
            <a:cxnSpLocks/>
          </p:cNvCxnSpPr>
          <p:nvPr/>
        </p:nvCxnSpPr>
        <p:spPr>
          <a:xfrm>
            <a:off x="5888831" y="3709986"/>
            <a:ext cx="402431" cy="3573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20A934-34B8-4DA7-8E5A-9F992A182DFE}"/>
              </a:ext>
            </a:extLst>
          </p:cNvPr>
          <p:cNvCxnSpPr>
            <a:cxnSpLocks/>
          </p:cNvCxnSpPr>
          <p:nvPr/>
        </p:nvCxnSpPr>
        <p:spPr>
          <a:xfrm flipV="1">
            <a:off x="6263876" y="3493293"/>
            <a:ext cx="271463" cy="21669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072B02-832E-4DD0-B8BF-E2093A29D276}"/>
              </a:ext>
            </a:extLst>
          </p:cNvPr>
          <p:cNvSpPr txBox="1"/>
          <p:nvPr/>
        </p:nvSpPr>
        <p:spPr>
          <a:xfrm>
            <a:off x="5938839" y="3855241"/>
            <a:ext cx="47506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Σ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31E6D4-D030-492E-A4BE-1C179DE25418}"/>
              </a:ext>
            </a:extLst>
          </p:cNvPr>
          <p:cNvCxnSpPr>
            <a:cxnSpLocks/>
          </p:cNvCxnSpPr>
          <p:nvPr/>
        </p:nvCxnSpPr>
        <p:spPr>
          <a:xfrm flipV="1">
            <a:off x="6418657" y="2850355"/>
            <a:ext cx="586978" cy="41909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2C233E-E760-45F0-BC77-DBE6D4E4551F}"/>
              </a:ext>
            </a:extLst>
          </p:cNvPr>
          <p:cNvCxnSpPr>
            <a:cxnSpLocks/>
          </p:cNvCxnSpPr>
          <p:nvPr/>
        </p:nvCxnSpPr>
        <p:spPr>
          <a:xfrm flipV="1">
            <a:off x="6996109" y="2874167"/>
            <a:ext cx="3573" cy="1699019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027684-1DE1-4726-8300-D29369054DC1}"/>
              </a:ext>
            </a:extLst>
          </p:cNvPr>
          <p:cNvCxnSpPr>
            <a:cxnSpLocks/>
          </p:cNvCxnSpPr>
          <p:nvPr/>
        </p:nvCxnSpPr>
        <p:spPr>
          <a:xfrm flipH="1">
            <a:off x="6987776" y="4239811"/>
            <a:ext cx="466722" cy="33099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B208FE-B5F4-4FD4-BF7B-A06FBDB1A895}"/>
              </a:ext>
            </a:extLst>
          </p:cNvPr>
          <p:cNvCxnSpPr>
            <a:cxnSpLocks/>
          </p:cNvCxnSpPr>
          <p:nvPr/>
        </p:nvCxnSpPr>
        <p:spPr>
          <a:xfrm flipH="1">
            <a:off x="6148388" y="2340764"/>
            <a:ext cx="8332" cy="85487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E48E30-0666-4C73-990A-A84C4C6AC908}"/>
              </a:ext>
            </a:extLst>
          </p:cNvPr>
          <p:cNvCxnSpPr>
            <a:cxnSpLocks/>
          </p:cNvCxnSpPr>
          <p:nvPr/>
        </p:nvCxnSpPr>
        <p:spPr>
          <a:xfrm flipH="1">
            <a:off x="6154340" y="4489841"/>
            <a:ext cx="8332" cy="85487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4A4D29-D0CC-462A-A10E-7625D720E02D}"/>
              </a:ext>
            </a:extLst>
          </p:cNvPr>
          <p:cNvSpPr txBox="1"/>
          <p:nvPr/>
        </p:nvSpPr>
        <p:spPr>
          <a:xfrm>
            <a:off x="5926930" y="5295901"/>
            <a:ext cx="6953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(t-2)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AE0F06-330C-4178-A514-12103E05D160}"/>
              </a:ext>
            </a:extLst>
          </p:cNvPr>
          <p:cNvSpPr txBox="1"/>
          <p:nvPr/>
        </p:nvSpPr>
        <p:spPr>
          <a:xfrm>
            <a:off x="5938836" y="1783556"/>
            <a:ext cx="6477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Y</a:t>
            </a:r>
          </a:p>
          <a:p>
            <a:pPr algn="ctr"/>
            <a:r>
              <a:rPr lang="en-US" dirty="0"/>
              <a:t>(t-2)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74AA3A-E045-4D9D-BC5A-BD31D93124F4}"/>
              </a:ext>
            </a:extLst>
          </p:cNvPr>
          <p:cNvSpPr/>
          <p:nvPr/>
        </p:nvSpPr>
        <p:spPr>
          <a:xfrm>
            <a:off x="7341394" y="3233735"/>
            <a:ext cx="1283494" cy="128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B293A-38AC-4134-9ACC-D86C51816BE5}"/>
              </a:ext>
            </a:extLst>
          </p:cNvPr>
          <p:cNvCxnSpPr>
            <a:cxnSpLocks/>
          </p:cNvCxnSpPr>
          <p:nvPr/>
        </p:nvCxnSpPr>
        <p:spPr>
          <a:xfrm>
            <a:off x="7341394" y="3876674"/>
            <a:ext cx="1247775" cy="2143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365B77-B2E7-42B3-B531-F0B89E08ABC2}"/>
              </a:ext>
            </a:extLst>
          </p:cNvPr>
          <p:cNvCxnSpPr>
            <a:cxnSpLocks/>
          </p:cNvCxnSpPr>
          <p:nvPr/>
        </p:nvCxnSpPr>
        <p:spPr>
          <a:xfrm>
            <a:off x="7698582" y="3745705"/>
            <a:ext cx="402431" cy="3573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BB3FBD-6E72-44E0-9C9F-A9A0E77D1C73}"/>
              </a:ext>
            </a:extLst>
          </p:cNvPr>
          <p:cNvCxnSpPr>
            <a:cxnSpLocks/>
          </p:cNvCxnSpPr>
          <p:nvPr/>
        </p:nvCxnSpPr>
        <p:spPr>
          <a:xfrm flipV="1">
            <a:off x="8073628" y="3529012"/>
            <a:ext cx="271463" cy="21669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4491F4-70F2-4EAF-814D-1E4878EFD65D}"/>
              </a:ext>
            </a:extLst>
          </p:cNvPr>
          <p:cNvSpPr txBox="1"/>
          <p:nvPr/>
        </p:nvSpPr>
        <p:spPr>
          <a:xfrm>
            <a:off x="7748591" y="3890959"/>
            <a:ext cx="47506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Σ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D5F85F-34CF-4C65-913E-E26C541D1524}"/>
              </a:ext>
            </a:extLst>
          </p:cNvPr>
          <p:cNvCxnSpPr>
            <a:cxnSpLocks/>
          </p:cNvCxnSpPr>
          <p:nvPr/>
        </p:nvCxnSpPr>
        <p:spPr>
          <a:xfrm flipV="1">
            <a:off x="8228408" y="2886074"/>
            <a:ext cx="586978" cy="41909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FC61-AC97-483F-A0E2-3028B0F2A581}"/>
              </a:ext>
            </a:extLst>
          </p:cNvPr>
          <p:cNvCxnSpPr>
            <a:cxnSpLocks/>
          </p:cNvCxnSpPr>
          <p:nvPr/>
        </p:nvCxnSpPr>
        <p:spPr>
          <a:xfrm flipV="1">
            <a:off x="8805861" y="2909885"/>
            <a:ext cx="3573" cy="1699019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EEA018-DDB8-44D6-A04F-7A5E5F95F208}"/>
              </a:ext>
            </a:extLst>
          </p:cNvPr>
          <p:cNvCxnSpPr>
            <a:cxnSpLocks/>
          </p:cNvCxnSpPr>
          <p:nvPr/>
        </p:nvCxnSpPr>
        <p:spPr>
          <a:xfrm flipH="1">
            <a:off x="8797526" y="4275529"/>
            <a:ext cx="466722" cy="33099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89B368-6B09-4EC9-92F8-055F4503CA3B}"/>
              </a:ext>
            </a:extLst>
          </p:cNvPr>
          <p:cNvCxnSpPr>
            <a:cxnSpLocks/>
          </p:cNvCxnSpPr>
          <p:nvPr/>
        </p:nvCxnSpPr>
        <p:spPr>
          <a:xfrm flipH="1">
            <a:off x="7958139" y="2376482"/>
            <a:ext cx="8332" cy="85487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406C7C-E1E7-478B-8846-35B85F750D63}"/>
              </a:ext>
            </a:extLst>
          </p:cNvPr>
          <p:cNvCxnSpPr>
            <a:cxnSpLocks/>
          </p:cNvCxnSpPr>
          <p:nvPr/>
        </p:nvCxnSpPr>
        <p:spPr>
          <a:xfrm flipH="1">
            <a:off x="7964092" y="4525560"/>
            <a:ext cx="8332" cy="85487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86D46-3CB3-45D4-BB12-A6156558A1A8}"/>
              </a:ext>
            </a:extLst>
          </p:cNvPr>
          <p:cNvSpPr txBox="1"/>
          <p:nvPr/>
        </p:nvSpPr>
        <p:spPr>
          <a:xfrm>
            <a:off x="7736681" y="5355434"/>
            <a:ext cx="65960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(t-1)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F68F2-E6CC-44CE-B73C-166634DEFEBF}"/>
              </a:ext>
            </a:extLst>
          </p:cNvPr>
          <p:cNvSpPr txBox="1"/>
          <p:nvPr/>
        </p:nvSpPr>
        <p:spPr>
          <a:xfrm>
            <a:off x="7748585" y="1819275"/>
            <a:ext cx="63579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Y</a:t>
            </a:r>
          </a:p>
          <a:p>
            <a:pPr algn="ctr"/>
            <a:r>
              <a:rPr lang="en-US" dirty="0"/>
              <a:t>(t-1)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32F9EF-1A62-4982-9B27-2A9E5F6022F3}"/>
              </a:ext>
            </a:extLst>
          </p:cNvPr>
          <p:cNvSpPr/>
          <p:nvPr/>
        </p:nvSpPr>
        <p:spPr>
          <a:xfrm>
            <a:off x="9174957" y="3281359"/>
            <a:ext cx="1283494" cy="128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7F5456-D894-49A9-9699-E118F625963D}"/>
              </a:ext>
            </a:extLst>
          </p:cNvPr>
          <p:cNvCxnSpPr>
            <a:cxnSpLocks/>
          </p:cNvCxnSpPr>
          <p:nvPr/>
        </p:nvCxnSpPr>
        <p:spPr>
          <a:xfrm>
            <a:off x="9174957" y="3924298"/>
            <a:ext cx="1247775" cy="2143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70D39C-797C-49C8-A2D3-0470FCAC004C}"/>
              </a:ext>
            </a:extLst>
          </p:cNvPr>
          <p:cNvCxnSpPr>
            <a:cxnSpLocks/>
          </p:cNvCxnSpPr>
          <p:nvPr/>
        </p:nvCxnSpPr>
        <p:spPr>
          <a:xfrm>
            <a:off x="9532144" y="3793330"/>
            <a:ext cx="402431" cy="3573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EF632B-C065-4085-9EBE-0C3C7069BC21}"/>
              </a:ext>
            </a:extLst>
          </p:cNvPr>
          <p:cNvCxnSpPr>
            <a:cxnSpLocks/>
          </p:cNvCxnSpPr>
          <p:nvPr/>
        </p:nvCxnSpPr>
        <p:spPr>
          <a:xfrm flipV="1">
            <a:off x="9907189" y="3576636"/>
            <a:ext cx="271463" cy="216692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E2FF8C-75C3-4463-B7EA-236FE985FCB9}"/>
              </a:ext>
            </a:extLst>
          </p:cNvPr>
          <p:cNvSpPr txBox="1"/>
          <p:nvPr/>
        </p:nvSpPr>
        <p:spPr>
          <a:xfrm>
            <a:off x="9582152" y="3938583"/>
            <a:ext cx="47506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Σ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F300E8-551F-44B6-95A5-F46865C4CD5A}"/>
              </a:ext>
            </a:extLst>
          </p:cNvPr>
          <p:cNvCxnSpPr>
            <a:cxnSpLocks/>
          </p:cNvCxnSpPr>
          <p:nvPr/>
        </p:nvCxnSpPr>
        <p:spPr>
          <a:xfrm flipV="1">
            <a:off x="10061970" y="2933698"/>
            <a:ext cx="586978" cy="41909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F44C28-5881-41DF-A602-31D4E5EB477E}"/>
              </a:ext>
            </a:extLst>
          </p:cNvPr>
          <p:cNvCxnSpPr>
            <a:cxnSpLocks/>
          </p:cNvCxnSpPr>
          <p:nvPr/>
        </p:nvCxnSpPr>
        <p:spPr>
          <a:xfrm flipV="1">
            <a:off x="10639423" y="2957509"/>
            <a:ext cx="3573" cy="1699019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BBF079-5160-418A-A866-75424FCCCBB8}"/>
              </a:ext>
            </a:extLst>
          </p:cNvPr>
          <p:cNvCxnSpPr>
            <a:cxnSpLocks/>
          </p:cNvCxnSpPr>
          <p:nvPr/>
        </p:nvCxnSpPr>
        <p:spPr>
          <a:xfrm flipH="1">
            <a:off x="10631088" y="4323153"/>
            <a:ext cx="466722" cy="33099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D9A84F-2BD4-494B-A8CE-8DA5D1BB8B99}"/>
              </a:ext>
            </a:extLst>
          </p:cNvPr>
          <p:cNvCxnSpPr>
            <a:cxnSpLocks/>
          </p:cNvCxnSpPr>
          <p:nvPr/>
        </p:nvCxnSpPr>
        <p:spPr>
          <a:xfrm flipH="1">
            <a:off x="9791701" y="2424106"/>
            <a:ext cx="8332" cy="85487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F96F2F-A600-425C-B9F6-344472C08E30}"/>
              </a:ext>
            </a:extLst>
          </p:cNvPr>
          <p:cNvCxnSpPr>
            <a:cxnSpLocks/>
          </p:cNvCxnSpPr>
          <p:nvPr/>
        </p:nvCxnSpPr>
        <p:spPr>
          <a:xfrm flipH="1">
            <a:off x="9797653" y="4573184"/>
            <a:ext cx="8332" cy="85487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B03A7A1-FAA3-4E04-A387-DA2F8A9C2230}"/>
              </a:ext>
            </a:extLst>
          </p:cNvPr>
          <p:cNvSpPr txBox="1"/>
          <p:nvPr/>
        </p:nvSpPr>
        <p:spPr>
          <a:xfrm>
            <a:off x="9558337" y="5379248"/>
            <a:ext cx="49291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X (t)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64B6C0-D26C-4BCB-9091-2BA425F77312}"/>
              </a:ext>
            </a:extLst>
          </p:cNvPr>
          <p:cNvSpPr txBox="1"/>
          <p:nvPr/>
        </p:nvSpPr>
        <p:spPr>
          <a:xfrm>
            <a:off x="9570243" y="1866900"/>
            <a:ext cx="49291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Y</a:t>
            </a:r>
          </a:p>
          <a:p>
            <a:pPr algn="ctr"/>
            <a:r>
              <a:rPr lang="en-US" dirty="0"/>
              <a:t>(t)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400EC20-835F-4803-978A-F92D6FF07931}"/>
              </a:ext>
            </a:extLst>
          </p:cNvPr>
          <p:cNvSpPr/>
          <p:nvPr/>
        </p:nvSpPr>
        <p:spPr>
          <a:xfrm>
            <a:off x="5940171" y="6175153"/>
            <a:ext cx="4931282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990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DD83-BA3C-4E5B-A264-B23A92AA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0D7E-2D6F-4C43-8B41-C2336D2F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Each recurrent neuron has two set of weights:</a:t>
            </a:r>
          </a:p>
          <a:p>
            <a:pPr lvl="1"/>
            <a:r>
              <a:rPr lang="en-US" dirty="0"/>
              <a:t>A weight for the inputs at X(t)</a:t>
            </a:r>
          </a:p>
          <a:p>
            <a:pPr lvl="1"/>
            <a:r>
              <a:rPr lang="en-US" dirty="0"/>
              <a:t>A weight for the inputs at the previous time step X(t-1)</a:t>
            </a:r>
          </a:p>
        </p:txBody>
      </p:sp>
    </p:spTree>
    <p:extLst>
      <p:ext uri="{BB962C8B-B14F-4D97-AF65-F5344CB8AC3E}">
        <p14:creationId xmlns:p14="http://schemas.microsoft.com/office/powerpoint/2010/main" val="235441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583C-BC96-4CA4-B1A8-BC44CA29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Rnn</a:t>
            </a:r>
            <a:r>
              <a:rPr lang="en-US" dirty="0"/>
              <a:t>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E745-DE9E-42A8-9786-E9BD7B33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Many researchers prefer to use a (tanh) hyperbolic tangent activation function (over </a:t>
            </a:r>
            <a:r>
              <a:rPr lang="en-US" dirty="0" err="1"/>
              <a:t>ReLU</a:t>
            </a:r>
            <a:r>
              <a:rPr lang="en-US" dirty="0"/>
              <a:t>) for RNNs.</a:t>
            </a:r>
          </a:p>
          <a:p>
            <a:r>
              <a:rPr lang="en-US" dirty="0"/>
              <a:t>Refer to:</a:t>
            </a:r>
          </a:p>
          <a:p>
            <a:pPr lvl="1"/>
            <a:r>
              <a:rPr lang="en-US" dirty="0"/>
              <a:t>"Dropout Improves Recurrent Neural Networks for Handwriting Recognition" </a:t>
            </a:r>
          </a:p>
          <a:p>
            <a:pPr lvl="1"/>
            <a:r>
              <a:rPr lang="en-US" dirty="0"/>
              <a:t>"A Simple Way to Initialize Recurrent Networks of Rectified Linear Units"</a:t>
            </a:r>
          </a:p>
        </p:txBody>
      </p:sp>
    </p:spTree>
    <p:extLst>
      <p:ext uri="{BB962C8B-B14F-4D97-AF65-F5344CB8AC3E}">
        <p14:creationId xmlns:p14="http://schemas.microsoft.com/office/powerpoint/2010/main" val="376905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9A58-A6FD-4F5D-8374-6BD271F2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2B0D-5328-4DFA-9757-E439D0A3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19" y="1594644"/>
            <a:ext cx="10441779" cy="523239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Sequence to Sequence</a:t>
            </a:r>
          </a:p>
          <a:p>
            <a:pPr lvl="1"/>
            <a:r>
              <a:rPr lang="en-US" dirty="0"/>
              <a:t>Simultaneously take a sequence of inputs and produce a sequence of outputs. </a:t>
            </a:r>
          </a:p>
          <a:p>
            <a:pPr lvl="1"/>
            <a:r>
              <a:rPr lang="en-US" dirty="0"/>
              <a:t>Stock price prediction.</a:t>
            </a:r>
          </a:p>
          <a:p>
            <a:r>
              <a:rPr lang="en-US" dirty="0"/>
              <a:t>Sequence to Vector (Encoder)</a:t>
            </a:r>
          </a:p>
          <a:p>
            <a:pPr lvl="1"/>
            <a:r>
              <a:rPr lang="en-US" dirty="0"/>
              <a:t>Feed a sequence of inputs, ignore all outputs except for the last one.</a:t>
            </a:r>
          </a:p>
          <a:p>
            <a:pPr lvl="1"/>
            <a:r>
              <a:rPr lang="en-US" dirty="0"/>
              <a:t>Sentiment analysis. (Feed movie review text, output a score)</a:t>
            </a:r>
          </a:p>
          <a:p>
            <a:r>
              <a:rPr lang="en-US" dirty="0"/>
              <a:t>Vector to Sequence (Decoder)</a:t>
            </a:r>
          </a:p>
          <a:p>
            <a:pPr lvl="1"/>
            <a:r>
              <a:rPr lang="en-US" dirty="0"/>
              <a:t>Feed the network a single input at the first time step and zeros for all other steps and output a sequence.</a:t>
            </a:r>
          </a:p>
          <a:p>
            <a:pPr lvl="1"/>
            <a:r>
              <a:rPr lang="en-US" dirty="0"/>
              <a:t>Input an image, output a caption.</a:t>
            </a:r>
          </a:p>
          <a:p>
            <a:r>
              <a:rPr lang="en-US" dirty="0"/>
              <a:t>Delayed Sequence to Sequence</a:t>
            </a:r>
          </a:p>
          <a:p>
            <a:pPr lvl="1"/>
            <a:r>
              <a:rPr lang="en-US" dirty="0"/>
              <a:t>Link an Encoder with a Decoder. Feed an encoder a sentence in one language which converts it to a single vector. The vector is decoder would accept the vector and translate into a target language.</a:t>
            </a:r>
          </a:p>
          <a:p>
            <a:pPr lvl="1"/>
            <a:r>
              <a:rPr lang="en-US" dirty="0"/>
              <a:t>Better than a sequence-to-sequence since the last words of the sentence can affect the first words of the translation.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6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6C09-392B-4467-8936-27C85F00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RNN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7F65-5A6B-4403-8E57-9C7CA1DF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Hand coded RNN neuron</a:t>
            </a:r>
          </a:p>
          <a:p>
            <a:r>
              <a:rPr lang="en-US" dirty="0" err="1"/>
              <a:t>Tf.contrib.rnn.static_rnn</a:t>
            </a:r>
          </a:p>
          <a:p>
            <a:r>
              <a:rPr lang="en-US" dirty="0" err="1"/>
              <a:t>Tf.nn.dynamic_rnn</a:t>
            </a:r>
          </a:p>
        </p:txBody>
      </p:sp>
    </p:spTree>
    <p:extLst>
      <p:ext uri="{BB962C8B-B14F-4D97-AF65-F5344CB8AC3E}">
        <p14:creationId xmlns:p14="http://schemas.microsoft.com/office/powerpoint/2010/main" val="203964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DCF8-88FA-4755-A6F6-024803C0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input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9F9B-54DF-488D-AF7B-B1DA484E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Variable length input sequences are typical when using RNNs to process sentences.</a:t>
            </a:r>
          </a:p>
          <a:p>
            <a:r>
              <a:rPr lang="en-US" dirty="0"/>
              <a:t>The </a:t>
            </a:r>
            <a:r>
              <a:rPr lang="en-US" dirty="0" err="1"/>
              <a:t>tf.nn.dynamic_rnn</a:t>
            </a:r>
            <a:r>
              <a:rPr lang="en-US" dirty="0"/>
              <a:t> method provides the </a:t>
            </a:r>
            <a:r>
              <a:rPr lang="en-US" i="1" dirty="0" err="1"/>
              <a:t>sequence_length</a:t>
            </a:r>
            <a:r>
              <a:rPr lang="en-US" dirty="0"/>
              <a:t> parameter to indicate length of the input sequence. </a:t>
            </a:r>
          </a:p>
          <a:p>
            <a:r>
              <a:rPr lang="en-US" dirty="0"/>
              <a:t>Any input sequence that is shorter than the designated </a:t>
            </a:r>
            <a:r>
              <a:rPr lang="en-US" i="1" dirty="0" err="1"/>
              <a:t>sequence_length</a:t>
            </a:r>
            <a:r>
              <a:rPr lang="en-US" dirty="0"/>
              <a:t> must be padded with a zero vector, to fit the input tensor dimension.</a:t>
            </a:r>
          </a:p>
        </p:txBody>
      </p:sp>
    </p:spTree>
    <p:extLst>
      <p:ext uri="{BB962C8B-B14F-4D97-AF65-F5344CB8AC3E}">
        <p14:creationId xmlns:p14="http://schemas.microsoft.com/office/powerpoint/2010/main" val="255187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765B-DCEF-4AB3-A97E-2205D49F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output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4876-1A8E-44EF-9CC1-2ADB0BFA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using RNNs to translate sentence, the input length variation can be zero padded as necessary; however, the translated sentence is generally different in length of the input sentence.</a:t>
            </a:r>
          </a:p>
          <a:p>
            <a:r>
              <a:rPr lang="en-US" dirty="0"/>
              <a:t>The solution is to define a special output called an </a:t>
            </a:r>
            <a:r>
              <a:rPr lang="en-US" i="1" dirty="0"/>
              <a:t>end-of-sequence token.</a:t>
            </a:r>
            <a:r>
              <a:rPr lang="en-US" dirty="0"/>
              <a:t> (EOS token). </a:t>
            </a:r>
          </a:p>
          <a:p>
            <a:r>
              <a:rPr lang="en-US" dirty="0"/>
              <a:t>Any output past the EOS token should be ignored.</a:t>
            </a:r>
          </a:p>
        </p:txBody>
      </p:sp>
    </p:spTree>
    <p:extLst>
      <p:ext uri="{BB962C8B-B14F-4D97-AF65-F5344CB8AC3E}">
        <p14:creationId xmlns:p14="http://schemas.microsoft.com/office/powerpoint/2010/main" val="253252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B3B2-B4AC-4F8D-948A-87C53D69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7CA2-0D51-45B4-A8D9-500BD241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'trick' used to train an RNN is to unroll it through time and then apply backpropagation.</a:t>
            </a:r>
          </a:p>
          <a:p>
            <a:r>
              <a:rPr lang="en-US" dirty="0"/>
              <a:t>First there is a forward pass through the unrolled network.</a:t>
            </a:r>
          </a:p>
          <a:p>
            <a:r>
              <a:rPr lang="en-US" dirty="0"/>
              <a:t>Then the output sequence is evaluated using a cost function.</a:t>
            </a:r>
          </a:p>
          <a:p>
            <a:r>
              <a:rPr lang="en-US" dirty="0"/>
              <a:t>NOTE: the gradients flow backward through all the outputs used by the cost function, </a:t>
            </a:r>
            <a:r>
              <a:rPr lang="en-US" u="sng" dirty="0"/>
              <a:t>not just through the final output.</a:t>
            </a:r>
          </a:p>
          <a:p>
            <a:r>
              <a:rPr lang="en-US" dirty="0"/>
              <a:t>ALSO: the same weight and bias parameters are used at each time step.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236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FD5C-46D4-495B-B94B-D588EA54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Backpropogation</a:t>
            </a:r>
            <a:r>
              <a:rPr lang="en-US" dirty="0"/>
              <a:t> through time (</a:t>
            </a:r>
            <a:r>
              <a:rPr lang="en-US" dirty="0" err="1"/>
              <a:t>bptt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1E29-E709-488C-A87C-E326C5CC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RNN trains its units by adjusting their weights following a slight modification of a feedback process known as </a:t>
            </a:r>
            <a:r>
              <a:rPr lang="en-US" i="1" dirty="0" err="1"/>
              <a:t>backpropogation</a:t>
            </a:r>
            <a:r>
              <a:rPr lang="en-US" dirty="0"/>
              <a:t>.</a:t>
            </a:r>
          </a:p>
          <a:p>
            <a:r>
              <a:rPr lang="en-US" dirty="0"/>
              <a:t>Recurrent neural networks use a heavier version of this process known as </a:t>
            </a:r>
            <a:r>
              <a:rPr lang="en-US" i="1" dirty="0" err="1"/>
              <a:t>backpropogation</a:t>
            </a:r>
            <a:r>
              <a:rPr lang="en-US" i="1" dirty="0"/>
              <a:t> through time</a:t>
            </a:r>
            <a:r>
              <a:rPr lang="en-US" dirty="0"/>
              <a:t> (BPTT). This version extends the tweaking process to include the weight of the T-1 input values responsible for each unit’s memory of the prior moment.</a:t>
            </a:r>
          </a:p>
        </p:txBody>
      </p:sp>
      <p:pic>
        <p:nvPicPr>
          <p:cNvPr id="4" name="Picture 4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498E17F4-74FB-47CE-8F4C-799B853D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01" y="4561850"/>
            <a:ext cx="5158596" cy="22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9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3117-73B8-4026-9193-880ABF21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9D66-7C9B-42B0-9DCD-9C880A26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6113"/>
            <a:ext cx="9905999" cy="38750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Recurrent Neural Networks (RNN)are a class of neural networks that can </a:t>
            </a:r>
            <a:r>
              <a:rPr lang="en-US" i="1" dirty="0"/>
              <a:t>predict</a:t>
            </a:r>
            <a:r>
              <a:rPr lang="en-US" dirty="0"/>
              <a:t> the future...</a:t>
            </a:r>
          </a:p>
          <a:p>
            <a:r>
              <a:rPr lang="en-US" dirty="0"/>
              <a:t>The idea behind RNNs is to make use of sequential information. In a traditional neural network it is assumed that all inputs (and outputs) are independent of each other. But for many tasks that’s a very bad idea. If you want to predict the next word in a sentence you better know which words came before it. </a:t>
            </a:r>
          </a:p>
          <a:p>
            <a:r>
              <a:rPr lang="en-US" dirty="0"/>
              <a:t>RNNs are called </a:t>
            </a:r>
            <a:r>
              <a:rPr lang="en-US" u="sng" dirty="0"/>
              <a:t>recurrent</a:t>
            </a:r>
            <a:r>
              <a:rPr lang="en-US" dirty="0"/>
              <a:t> because they perform the same task for every element of a sequence, with the output being depended on the previous computations. </a:t>
            </a:r>
          </a:p>
          <a:p>
            <a:r>
              <a:rPr lang="en-US" dirty="0"/>
              <a:t>For certain sequential machine learning tasks, such as speech recognition, RNNs are reaching levels of predictive accuracy, that no other algorithm can match.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C88-5872-4A0C-8BBC-B02737B6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A570-FD8F-4888-A329-0B0D9438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convolution neural network (CNN) is better suited for image classification, however the Geron book provides an example using RNNs to evaluate the MNIST data set.</a:t>
            </a:r>
          </a:p>
          <a:p>
            <a:r>
              <a:rPr lang="en-US" dirty="0"/>
              <a:t>Surprisingly RNNs produce 98% accuracy without much work.</a:t>
            </a:r>
          </a:p>
        </p:txBody>
      </p:sp>
    </p:spTree>
    <p:extLst>
      <p:ext uri="{BB962C8B-B14F-4D97-AF65-F5344CB8AC3E}">
        <p14:creationId xmlns:p14="http://schemas.microsoft.com/office/powerpoint/2010/main" val="382085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FDBD-2D37-4534-84D1-499D29F1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series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476A-CD77-4B4D-A988-98D741D5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most common example is predicting a stock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C9F1-4278-4709-BFFC-921E2C9F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8CE9-7F02-41B6-817A-F3DD7D10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training a deep neural network, the larger the gradient, the steeper the slope, the more quickly the system can roll 'downhill' to the finish line and arrive at an optimal solution.</a:t>
            </a:r>
          </a:p>
          <a:p>
            <a:r>
              <a:rPr lang="en-US" dirty="0"/>
              <a:t>As gradients get smaller and smaller, and thus flatter and flatter, training times grow unbearably long.</a:t>
            </a:r>
          </a:p>
        </p:txBody>
      </p:sp>
    </p:spTree>
    <p:extLst>
      <p:ext uri="{BB962C8B-B14F-4D97-AF65-F5344CB8AC3E}">
        <p14:creationId xmlns:p14="http://schemas.microsoft.com/office/powerpoint/2010/main" val="134858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12BA-166E-48F6-9621-F6C5181D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DD58-C4D7-4DA4-8B85-EABBCA2C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the late 90s, a major breakthrough solved the vanishing descent problem.</a:t>
            </a:r>
          </a:p>
          <a:p>
            <a:r>
              <a:rPr lang="en-US" dirty="0"/>
              <a:t>Long Short-Term Memory (LSTM) gave a second wind to recurrent network development. </a:t>
            </a:r>
          </a:p>
        </p:txBody>
      </p:sp>
    </p:spTree>
    <p:extLst>
      <p:ext uri="{BB962C8B-B14F-4D97-AF65-F5344CB8AC3E}">
        <p14:creationId xmlns:p14="http://schemas.microsoft.com/office/powerpoint/2010/main" val="170278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C8ED-3BD8-4488-A28F-42E42657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89DD-3680-43D3-A336-4755D7D4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Sometimes, there is only need to look at recent information to perform a task. Consider a language model trying to predict the next word based on the previous ones. Try to predict the last word in “The sky is ___”  </a:t>
            </a:r>
          </a:p>
          <a:p>
            <a:r>
              <a:rPr lang="en-US" dirty="0"/>
              <a:t>Unfortunately, as that gap grows, RNNs become unable to learn to connect the information.</a:t>
            </a:r>
          </a:p>
          <a:p>
            <a:r>
              <a:rPr lang="en-US" dirty="0"/>
              <a:t>Consider trying to predict the last word in the text “I grew up in France… I speak fluent _____.”</a:t>
            </a:r>
          </a:p>
        </p:txBody>
      </p:sp>
    </p:spTree>
    <p:extLst>
      <p:ext uri="{BB962C8B-B14F-4D97-AF65-F5344CB8AC3E}">
        <p14:creationId xmlns:p14="http://schemas.microsoft.com/office/powerpoint/2010/main" val="2121324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C3F7914-A31F-429E-924E-47C44AB6A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791" y="130177"/>
            <a:ext cx="10370302" cy="65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5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8B1-F6F4-4EE4-B842-CEA28C47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C03-5EBA-44A3-BF4F-56D5E531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056E-7CE0-4030-9C5B-52D00CA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390E-5F3D-488E-9CEF-CD880C07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2CC6-DE17-445F-9606-DF7652E1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7BD0-CA6A-4A15-81CC-AC0934F1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496-C798-4C83-8B01-38001AD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49CA-A2EF-42EA-B549-968A02A9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B796-EF2B-4B4B-9E5E-4D9EE726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of RNN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BD92-3B64-4946-9E50-83641112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Analyze </a:t>
            </a:r>
            <a:r>
              <a:rPr lang="en-US" i="1" dirty="0"/>
              <a:t>time series</a:t>
            </a:r>
            <a:r>
              <a:rPr lang="en-US" dirty="0"/>
              <a:t> data- stock prices</a:t>
            </a:r>
          </a:p>
          <a:p>
            <a:r>
              <a:rPr lang="en-US" dirty="0"/>
              <a:t>Anticipate trajectories- autonomous driving</a:t>
            </a:r>
          </a:p>
          <a:p>
            <a:r>
              <a:rPr lang="en-US" dirty="0"/>
              <a:t>Natural language processing- Siri, Google Voice</a:t>
            </a:r>
          </a:p>
          <a:p>
            <a:r>
              <a:rPr lang="en-US" dirty="0"/>
              <a:t>Sentiment Analysis- document, audio input</a:t>
            </a:r>
          </a:p>
        </p:txBody>
      </p:sp>
    </p:spTree>
    <p:extLst>
      <p:ext uri="{BB962C8B-B14F-4D97-AF65-F5344CB8AC3E}">
        <p14:creationId xmlns:p14="http://schemas.microsoft.com/office/powerpoint/2010/main" val="112594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78ED-5D63-4F69-9FA3-3E958A9E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0460-0A42-44DC-A9BC-1C6CDF0F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RNN ability to predict the next 'state' permits a certain level of 'creativity'</a:t>
            </a:r>
          </a:p>
          <a:p>
            <a:r>
              <a:rPr lang="en-US" dirty="0"/>
              <a:t>Google Magenta: composes melodies</a:t>
            </a:r>
          </a:p>
          <a:p>
            <a:pPr lvl="1"/>
            <a:r>
              <a:rPr lang="en-US" sz="1600" dirty="0"/>
              <a:t>https://cdn2.vox-cdn.com/uploads/chorus_asset/file/6577761/Google_-_Magenta_music_sample.0.mp3</a:t>
            </a:r>
          </a:p>
          <a:p>
            <a:r>
              <a:rPr lang="en-US" dirty="0"/>
              <a:t>Generate sentences</a:t>
            </a:r>
          </a:p>
          <a:p>
            <a:pPr lvl="1"/>
            <a:r>
              <a:rPr lang="en-US" sz="1400" dirty="0"/>
              <a:t>"Why do what that day," replied Natasha, and wishing to himself the fact the princess, Princess Mary was easier, fed in had </a:t>
            </a:r>
            <a:r>
              <a:rPr lang="en-US" sz="1400" dirty="0" err="1"/>
              <a:t>oftened</a:t>
            </a:r>
            <a:r>
              <a:rPr lang="en-US" sz="1400" dirty="0"/>
              <a:t> him. Pierre </a:t>
            </a:r>
            <a:r>
              <a:rPr lang="en-US" sz="1400" dirty="0" err="1"/>
              <a:t>aking</a:t>
            </a:r>
            <a:r>
              <a:rPr lang="en-US" sz="1400" dirty="0"/>
              <a:t> his soul came to the packs and drove up his father-in-law women.</a:t>
            </a:r>
          </a:p>
          <a:p>
            <a:r>
              <a:rPr lang="en-US" dirty="0"/>
              <a:t>Image Captions</a:t>
            </a:r>
          </a:p>
          <a:p>
            <a:pPr lvl="1"/>
            <a:r>
              <a:rPr lang="en-US" dirty="0"/>
              <a:t>https://arxiv.org/pdf/1411.4555v2.pdf</a:t>
            </a:r>
          </a:p>
        </p:txBody>
      </p:sp>
    </p:spTree>
    <p:extLst>
      <p:ext uri="{BB962C8B-B14F-4D97-AF65-F5344CB8AC3E}">
        <p14:creationId xmlns:p14="http://schemas.microsoft.com/office/powerpoint/2010/main" val="216568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0668-638A-48F0-97A7-36556492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226" y="82737"/>
            <a:ext cx="9905998" cy="1478570"/>
          </a:xfrm>
        </p:spPr>
        <p:txBody>
          <a:bodyPr/>
          <a:lstStyle/>
          <a:p>
            <a:r>
              <a:rPr lang="en-US" dirty="0"/>
              <a:t>Image captions</a:t>
            </a:r>
          </a:p>
        </p:txBody>
      </p:sp>
      <p:pic>
        <p:nvPicPr>
          <p:cNvPr id="4" name="Picture 4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64513288-75E0-44D4-BB24-498ADB0E7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164" y="1189831"/>
            <a:ext cx="8357553" cy="52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2368-5AF2-4D92-92F0-9B1B209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problems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DBA4-5146-4041-B9A9-A4571D1A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Problems faced by RNNs:</a:t>
            </a:r>
          </a:p>
          <a:p>
            <a:pPr lvl="1"/>
            <a:r>
              <a:rPr lang="en-US" dirty="0"/>
              <a:t>Vanishing/Exploding Gradients</a:t>
            </a:r>
          </a:p>
          <a:p>
            <a:r>
              <a:rPr lang="en-US" dirty="0"/>
              <a:t>Solutions to help alleviate these issues:</a:t>
            </a:r>
          </a:p>
          <a:p>
            <a:pPr lvl="1"/>
            <a:r>
              <a:rPr lang="en-US" dirty="0"/>
              <a:t>LSTM (Long Short-Term Memory)</a:t>
            </a:r>
          </a:p>
          <a:p>
            <a:pPr lvl="1"/>
            <a:r>
              <a:rPr lang="en-US" dirty="0"/>
              <a:t>GRU (Gated Recurrent Unit)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5424-72B3-4798-873A-86385995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4DEF-B8C3-4352-BDB9-9052DF0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Memory Cell: That part of a neural network which preserves state across </a:t>
            </a:r>
            <a:r>
              <a:rPr lang="en-US" i="1" dirty="0"/>
              <a:t>time steps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6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1FDE-BD9A-4C7C-8148-CF3D8B7D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Network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D620-37A4-4CA7-9CE6-30A16FC0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19500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Activations flow in one direction- from the input layer to the output layer.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6DC590-8596-45EF-B43E-9AAE45D2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32" y="2046446"/>
            <a:ext cx="6291262" cy="37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7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15E7-39A3-478F-A1D8-987BC974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7691-3B3C-49D8-8188-36E4D3ED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2671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Recurrent Neural Networks are similar to feedforward neural networks, except they also have connections point backward.</a:t>
            </a: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1E6B8C4-1463-4BBB-AA6D-BCE94494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37" y="2464608"/>
            <a:ext cx="6660356" cy="28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5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Circuit</vt:lpstr>
      <vt:lpstr>Recurrent Neural Networks</vt:lpstr>
      <vt:lpstr>overview</vt:lpstr>
      <vt:lpstr>Class of RNN problems</vt:lpstr>
      <vt:lpstr>Creative tasks</vt:lpstr>
      <vt:lpstr>Image captions</vt:lpstr>
      <vt:lpstr>RNN problems and solutions</vt:lpstr>
      <vt:lpstr>Memory cell</vt:lpstr>
      <vt:lpstr>feedforward Network Review</vt:lpstr>
      <vt:lpstr>RNN is Different</vt:lpstr>
      <vt:lpstr>Single recurrent neuron</vt:lpstr>
      <vt:lpstr>Unrolling the network through time</vt:lpstr>
      <vt:lpstr>RNN weights</vt:lpstr>
      <vt:lpstr>Rnn activation function</vt:lpstr>
      <vt:lpstr>RNN sequences</vt:lpstr>
      <vt:lpstr>Tensorflow RNN Examples</vt:lpstr>
      <vt:lpstr>Variable length input sequences</vt:lpstr>
      <vt:lpstr>Variable-length output sequences</vt:lpstr>
      <vt:lpstr>Training Rnn</vt:lpstr>
      <vt:lpstr>Backpropogation through time (bptt)</vt:lpstr>
      <vt:lpstr>Rnn classifier</vt:lpstr>
      <vt:lpstr>Times series predictions</vt:lpstr>
      <vt:lpstr>Vanishing gradients</vt:lpstr>
      <vt:lpstr>Long Short-Term Memory (LSTM)</vt:lpstr>
      <vt:lpstr>Mind the gap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</cp:revision>
  <dcterms:created xsi:type="dcterms:W3CDTF">2014-08-26T23:43:54Z</dcterms:created>
  <dcterms:modified xsi:type="dcterms:W3CDTF">2018-04-11T01:31:14Z</dcterms:modified>
</cp:coreProperties>
</file>