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5" r:id="rId17"/>
    <p:sldId id="278" r:id="rId18"/>
    <p:sldId id="280" r:id="rId19"/>
    <p:sldId id="279" r:id="rId20"/>
    <p:sldId id="281" r:id="rId21"/>
    <p:sldId id="260" r:id="rId22"/>
    <p:sldId id="266" r:id="rId23"/>
    <p:sldId id="262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.heuritech.com/2016/01/20/attention-mechanis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ulurciello/computation-and-memory-bandwidth-in-deep-neural-networks-16cbac63ebd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memory-attention-sequences-37456d27199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mind.com/blog/wavenet-generative-model-raw-aud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Attention-based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Up and coming Recurrent neural network alternative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54299-07ED-42F4-AEE9-F056C4087546}"/>
              </a:ext>
            </a:extLst>
          </p:cNvPr>
          <p:cNvSpPr txBox="1"/>
          <p:nvPr/>
        </p:nvSpPr>
        <p:spPr>
          <a:xfrm>
            <a:off x="8620663" y="5565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0AEF-F260-4712-85C3-BF9280AB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to static images</a:t>
            </a:r>
          </a:p>
        </p:txBody>
      </p:sp>
      <p:pic>
        <p:nvPicPr>
          <p:cNvPr id="4" name="Picture 4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8710B594-1BF1-4000-93FD-375C954E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6" y="2265266"/>
            <a:ext cx="10248180" cy="39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374C-D51A-44FD-B4FF-A68CFFA2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44732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attention model is a method that takes n arguments y_1 … </a:t>
            </a:r>
            <a:r>
              <a:rPr lang="en-US" dirty="0" err="1"/>
              <a:t>y_n</a:t>
            </a:r>
            <a:r>
              <a:rPr lang="en-US" dirty="0"/>
              <a:t> and a context c. It returns a vector z which is the summary of the </a:t>
            </a:r>
            <a:r>
              <a:rPr lang="en-US" dirty="0" err="1"/>
              <a:t>y_i</a:t>
            </a:r>
            <a:r>
              <a:rPr lang="en-US" dirty="0"/>
              <a:t> focusing on the information linked to context c. More formally, it returns a weighted arithmetic mean of the </a:t>
            </a:r>
            <a:r>
              <a:rPr lang="en-US" dirty="0" err="1"/>
              <a:t>y_i</a:t>
            </a:r>
            <a:r>
              <a:rPr lang="en-US" dirty="0"/>
              <a:t> and the weights are chosen according the relevance of each </a:t>
            </a:r>
            <a:r>
              <a:rPr lang="en-US" dirty="0" err="1"/>
              <a:t>y_i</a:t>
            </a:r>
            <a:r>
              <a:rPr lang="en-US" dirty="0"/>
              <a:t> given the context c.</a:t>
            </a:r>
          </a:p>
          <a:p>
            <a:pPr lvl="1"/>
            <a:r>
              <a:rPr lang="en-US" dirty="0">
                <a:hlinkClick r:id="rId2"/>
              </a:rPr>
              <a:t>https://blog.heuritech.com/2016/01/20/attention-mechanism/</a:t>
            </a:r>
          </a:p>
        </p:txBody>
      </p:sp>
      <p:pic>
        <p:nvPicPr>
          <p:cNvPr id="4" name="Picture 4" descr="A screen shot of a video game&#10;&#10;Description generated with high confidence">
            <a:extLst>
              <a:ext uri="{FF2B5EF4-FFF2-40B4-BE49-F238E27FC236}">
                <a16:creationId xmlns:a16="http://schemas.microsoft.com/office/drawing/2014/main" id="{D1E44789-33F1-4CF3-8F5A-F82BF25E4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308" y="242976"/>
            <a:ext cx="5172972" cy="34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0482-B023-4830-8141-1C26B33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Where's the focus?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29C-6FF3-4437-A347-33D7EF91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interesting feature of attention model is that the weight of the arithmetic means are accessible and can be plotted. See the figures earlier, a pixel is whiter if the weight of this image is high.</a:t>
            </a:r>
          </a:p>
        </p:txBody>
      </p:sp>
    </p:spTree>
    <p:extLst>
      <p:ext uri="{BB962C8B-B14F-4D97-AF65-F5344CB8AC3E}">
        <p14:creationId xmlns:p14="http://schemas.microsoft.com/office/powerpoint/2010/main" val="304325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1767-9097-497D-9CDB-F91A9B16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black box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3078964-CD18-4190-9BD9-64F96601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2" y="1289936"/>
            <a:ext cx="7415841" cy="51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6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D143-28BA-47B0-A520-8166FA5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D1C8-2D9A-4CCA-B4DC-AFCA4582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11192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 is the context.</a:t>
            </a:r>
          </a:p>
          <a:p>
            <a:r>
              <a:rPr lang="en-US" dirty="0" err="1"/>
              <a:t>Y_i</a:t>
            </a:r>
            <a:r>
              <a:rPr lang="en-US" dirty="0"/>
              <a:t> is the data we are looking at.</a:t>
            </a:r>
          </a:p>
        </p:txBody>
      </p:sp>
      <p:pic>
        <p:nvPicPr>
          <p:cNvPr id="4" name="Picture 4" descr="A screen shot of a red light&#10;&#10;Description generated with high confidence">
            <a:extLst>
              <a:ext uri="{FF2B5EF4-FFF2-40B4-BE49-F238E27FC236}">
                <a16:creationId xmlns:a16="http://schemas.microsoft.com/office/drawing/2014/main" id="{48E70DD7-C303-4F3E-B52B-9E3A9E2D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60" y="1304315"/>
            <a:ext cx="6610709" cy="46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1CD8-5469-41D5-8C88-E56CFC9B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7F5-C3DF-42B3-9871-72CEE1C1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16147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network computes m_1, … </a:t>
            </a:r>
            <a:r>
              <a:rPr lang="en-US" dirty="0" err="1"/>
              <a:t>m_n</a:t>
            </a:r>
            <a:r>
              <a:rPr lang="en-US" dirty="0"/>
              <a:t> with a </a:t>
            </a:r>
            <a:r>
              <a:rPr lang="en-US" dirty="0" err="1"/>
              <a:t>tanh</a:t>
            </a:r>
            <a:r>
              <a:rPr lang="en-US" dirty="0"/>
              <a:t> layer. </a:t>
            </a:r>
          </a:p>
          <a:p>
            <a:r>
              <a:rPr lang="en-US" dirty="0"/>
              <a:t>Compute an « aggregation » of the values of </a:t>
            </a:r>
            <a:r>
              <a:rPr lang="en-US" dirty="0" err="1"/>
              <a:t>y_i</a:t>
            </a:r>
            <a:r>
              <a:rPr lang="en-US" dirty="0"/>
              <a:t> and c. </a:t>
            </a:r>
          </a:p>
          <a:p>
            <a:r>
              <a:rPr lang="en-US" dirty="0"/>
              <a:t>Note: Each </a:t>
            </a:r>
            <a:r>
              <a:rPr lang="en-US" dirty="0" err="1"/>
              <a:t>m_i</a:t>
            </a:r>
            <a:r>
              <a:rPr lang="en-US" dirty="0"/>
              <a:t> is computed without looking at the other </a:t>
            </a:r>
            <a:r>
              <a:rPr lang="en-US" dirty="0" err="1"/>
              <a:t>y_j</a:t>
            </a:r>
            <a:r>
              <a:rPr lang="en-US" dirty="0"/>
              <a:t> for j &lt;&gt; </a:t>
            </a:r>
            <a:r>
              <a:rPr lang="en-US" dirty="0" err="1"/>
              <a:t>i</a:t>
            </a:r>
            <a:r>
              <a:rPr lang="en-US" dirty="0"/>
              <a:t>. They are computed independently.</a:t>
            </a:r>
          </a:p>
        </p:txBody>
      </p:sp>
      <p:pic>
        <p:nvPicPr>
          <p:cNvPr id="4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EA588D00-DFE6-45B6-8E6C-824B05F2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27" y="1634993"/>
            <a:ext cx="5963728" cy="41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6249-58DB-4D56-9E36-24D4DA39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56F5-8633-413B-AB04-3344620C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91064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Compute each weight using a </a:t>
            </a:r>
            <a:r>
              <a:rPr lang="en-US" dirty="0" err="1"/>
              <a:t>softmax</a:t>
            </a:r>
            <a:r>
              <a:rPr lang="en-US" dirty="0"/>
              <a:t>.</a:t>
            </a:r>
            <a:endParaRPr lang="en-US" dirty="0" err="1"/>
          </a:p>
        </p:txBody>
      </p:sp>
      <p:pic>
        <p:nvPicPr>
          <p:cNvPr id="5" name="Picture 5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0AE848ED-4F68-4370-8D56-B1CCFB95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2" y="1606238"/>
            <a:ext cx="6639464" cy="46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119E-266B-458A-8728-A0475243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–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3CBC-B0CD-4932-9FE2-2810776D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2309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output z is the weighted arithmetic mean of all the </a:t>
            </a:r>
            <a:r>
              <a:rPr lang="en-US" dirty="0" err="1"/>
              <a:t>y_i</a:t>
            </a:r>
            <a:r>
              <a:rPr lang="en-US" dirty="0"/>
              <a:t>, where the weight represent the relevance for each variable according the context c.</a:t>
            </a:r>
          </a:p>
        </p:txBody>
      </p:sp>
      <p:pic>
        <p:nvPicPr>
          <p:cNvPr id="4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5A64D3D7-46CF-436A-AA9E-4F5341F2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2" y="1448087"/>
            <a:ext cx="7372709" cy="51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1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E150-ED07-4E28-9F6B-7F2B0E10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Caption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45D3-A1C5-441C-80E4-C3445BDE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83875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the "relevant" part of the image by using </a:t>
            </a:r>
            <a:r>
              <a:rPr lang="en-US" dirty="0" err="1"/>
              <a:t>h_i</a:t>
            </a:r>
            <a:r>
              <a:rPr lang="en-US" dirty="0"/>
              <a:t> as the context.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B34908-8570-48AF-9D6C-DD9F5939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98" y="439025"/>
            <a:ext cx="6236898" cy="60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0887-7FDE-4D80-9B6D-9565D69D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9C0A-A18F-468D-826F-1BEEE736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58792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attention model allows, for each new word, to focus on a part of the original text.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59810B9-40F3-463F-98F3-D838329B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003" y="1674251"/>
            <a:ext cx="3591464" cy="4645310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ED0377FD-8B9A-4FBF-87FD-AA0E3D63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794" y="2106156"/>
            <a:ext cx="4080293" cy="41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02E6-55E2-4761-958B-EB376468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3D0A-8B5E-4F91-B9A9-25CBE304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"We fell for Recurrent neural networks (RNN), Long-short term memory (LSTM), and all their variants. </a:t>
            </a:r>
            <a:r>
              <a:rPr lang="en-US" b="1" dirty="0"/>
              <a:t>Now it is time to drop them!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https://towardsdatascience.com/the-fall-of-rnn-lstm-2d1594c74ce0</a:t>
            </a:r>
          </a:p>
        </p:txBody>
      </p:sp>
    </p:spTree>
    <p:extLst>
      <p:ext uri="{BB962C8B-B14F-4D97-AF65-F5344CB8AC3E}">
        <p14:creationId xmlns:p14="http://schemas.microsoft.com/office/powerpoint/2010/main" val="114574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F4FD-2BE5-4FBF-A432-730F677C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alignment in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7170-0345-443D-BFAE-087D951C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6018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network usually learns to focus on a single input word each time it produces an output word. This means that most of the attention weights are 0 (black) while a single one is activated (white).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D307298-6679-4F26-A95E-65EA724F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2" y="1673548"/>
            <a:ext cx="4468483" cy="48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1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C9D-2238-4DFA-8A82-11859019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hardware friendly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6096-6150-4E70-9106-A352647E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Memory bandwidth for recurrent neural networks is one of the highest.</a:t>
            </a:r>
          </a:p>
          <a:p>
            <a:pPr lvl="1"/>
            <a:r>
              <a:rPr lang="en-US" dirty="0">
                <a:hlinkClick r:id="rId2"/>
              </a:rPr>
              <a:t>https://medium.com/@culurciello/computation-and-memory-bandwidth-in-deep-neural-networks-16cbac63ebd5</a:t>
            </a:r>
          </a:p>
          <a:p>
            <a:r>
              <a:rPr lang="en-US" dirty="0"/>
              <a:t>RNN and LSTM are difficult to train because they require memory-bandwidth-bound computation.</a:t>
            </a:r>
          </a:p>
          <a:p>
            <a:r>
              <a:rPr lang="en-US" dirty="0"/>
              <a:t>Many times RNN inputs need to be processed right at the edge device.</a:t>
            </a:r>
          </a:p>
          <a:p>
            <a:pPr lvl="1"/>
            <a:r>
              <a:rPr lang="en-US" dirty="0"/>
              <a:t>Think Amazon Echo.</a:t>
            </a:r>
          </a:p>
        </p:txBody>
      </p:sp>
    </p:spTree>
    <p:extLst>
      <p:ext uri="{BB962C8B-B14F-4D97-AF65-F5344CB8AC3E}">
        <p14:creationId xmlns:p14="http://schemas.microsoft.com/office/powerpoint/2010/main" val="350767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007-3DD0-46F4-B884-62A8350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0A42-8381-406C-80A5-DFFADA10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"Attention is then one of the most important components of neural networks adept to understand sequences, be it a video sequence, an action sequence in real life, or a sequence of inputs, like voice or text or any other data."</a:t>
            </a:r>
          </a:p>
          <a:p>
            <a:pPr lvl="1"/>
            <a:r>
              <a:rPr lang="en-US" dirty="0">
                <a:hlinkClick r:id="rId2"/>
              </a:rPr>
              <a:t>https://towardsdatascience.com/memory-attention-sequences-37456d271992</a:t>
            </a:r>
          </a:p>
        </p:txBody>
      </p:sp>
    </p:spTree>
    <p:extLst>
      <p:ext uri="{BB962C8B-B14F-4D97-AF65-F5344CB8AC3E}">
        <p14:creationId xmlns:p14="http://schemas.microsoft.com/office/powerpoint/2010/main" val="124902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FABC-2942-4965-9827-EE006C22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neural attention encoder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1C720C-279F-4E21-91C7-E8AC24DEB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035" y="2105713"/>
            <a:ext cx="7310753" cy="4044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070E4-3CB7-411F-A501-A460396B0AE1}"/>
              </a:ext>
            </a:extLst>
          </p:cNvPr>
          <p:cNvSpPr txBox="1"/>
          <p:nvPr/>
        </p:nvSpPr>
        <p:spPr>
          <a:xfrm>
            <a:off x="1144439" y="1611701"/>
            <a:ext cx="860916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better way to look into the past is to use attention modules to summarize all past encoded vectors into a context vector 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F551-A2F6-4232-AE62-7DF56C5C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D137-8748-41A1-8600-D0B09EF3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layering of attention modules allows this technique to look back 10,000 past vectors or more.</a:t>
            </a:r>
          </a:p>
          <a:p>
            <a:r>
              <a:rPr lang="en-US" dirty="0"/>
              <a:t>The length of the path needed to propagate a representation vector to the output of the network: in hierarchical networks it is proportional to log(N).</a:t>
            </a:r>
          </a:p>
          <a:p>
            <a:pPr lvl="1"/>
            <a:r>
              <a:rPr lang="en-US" dirty="0"/>
              <a:t>Where in a typically RNN of T steps, a representation vector must survive T 'hops' to reach the network output. </a:t>
            </a:r>
          </a:p>
        </p:txBody>
      </p:sp>
    </p:spTree>
    <p:extLst>
      <p:ext uri="{BB962C8B-B14F-4D97-AF65-F5344CB8AC3E}">
        <p14:creationId xmlns:p14="http://schemas.microsoft.com/office/powerpoint/2010/main" val="256016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A6DF-C111-4218-A441-F0201DCE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9FC6-0C01-45D3-B0A1-93710919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Hierarchical neural attention is similar to the ideas in </a:t>
            </a:r>
            <a:r>
              <a:rPr lang="en-US" dirty="0" err="1"/>
              <a:t>WaveNet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WaveNet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https://deepmind.com/blog/wavenet-generative-model-raw-audio/</a:t>
            </a:r>
          </a:p>
        </p:txBody>
      </p:sp>
    </p:spTree>
    <p:extLst>
      <p:ext uri="{BB962C8B-B14F-4D97-AF65-F5344CB8AC3E}">
        <p14:creationId xmlns:p14="http://schemas.microsoft.com/office/powerpoint/2010/main" val="393216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AEEF-B786-4680-847D-BCA043A2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F5A8-06A8-48FC-8E15-9FDFC9CF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Google, Facebook, Salesforce have replaced RNN and variants for attention based models.</a:t>
            </a:r>
          </a:p>
          <a:p>
            <a:r>
              <a:rPr lang="en-US" dirty="0"/>
              <a:t>RNN may have their days numbered, because they require more resources to train and run than attention-based models.</a:t>
            </a:r>
          </a:p>
        </p:txBody>
      </p:sp>
    </p:spTree>
    <p:extLst>
      <p:ext uri="{BB962C8B-B14F-4D97-AF65-F5344CB8AC3E}">
        <p14:creationId xmlns:p14="http://schemas.microsoft.com/office/powerpoint/2010/main" val="68105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9A0C-A735-48C0-BA98-F591FC88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Rnn</a:t>
            </a:r>
            <a:r>
              <a:rPr lang="en-US" dirty="0"/>
              <a:t>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D0CD-6AB9-4BC9-9B30-345FB173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Think of an unrolled RNN.</a:t>
            </a:r>
          </a:p>
          <a:p>
            <a:r>
              <a:rPr lang="en-US" dirty="0"/>
              <a:t>Long-term information has to sequentially travel through all cells before getting to the present processing cell.</a:t>
            </a:r>
          </a:p>
          <a:p>
            <a:r>
              <a:rPr lang="en-US" dirty="0"/>
              <a:t>This information can be easily corrupted by being multiplied many time by small numbers &lt; 0. (this is the cause of vanishing gradient!)</a:t>
            </a:r>
          </a:p>
        </p:txBody>
      </p:sp>
    </p:spTree>
    <p:extLst>
      <p:ext uri="{BB962C8B-B14F-4D97-AF65-F5344CB8AC3E}">
        <p14:creationId xmlns:p14="http://schemas.microsoft.com/office/powerpoint/2010/main" val="276774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575C-96B4-403B-A3FA-CE2FBF9D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Along comes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23BB-D8D5-44C4-AF64-8E73D1BF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63592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Containing bypass units, LSTM can remember for longer time steps. </a:t>
            </a:r>
          </a:p>
          <a:p>
            <a:r>
              <a:rPr lang="en-US" dirty="0"/>
              <a:t>LSTM offers a mechanism to remove some of the vanishing gradients issues present in normal RNNs.</a:t>
            </a:r>
          </a:p>
          <a:p>
            <a:r>
              <a:rPr lang="en-US" dirty="0"/>
              <a:t>However the LSTM path is complicated by 'additive' and 'forget' branches.</a:t>
            </a:r>
          </a:p>
        </p:txBody>
      </p:sp>
      <p:pic>
        <p:nvPicPr>
          <p:cNvPr id="4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BF05072E-8218-42B6-9A1C-8C4948D0F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32" b="422"/>
          <a:stretch/>
        </p:blipFill>
        <p:spPr>
          <a:xfrm>
            <a:off x="6823493" y="2328883"/>
            <a:ext cx="4955909" cy="33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E6D7-ECA9-45A6-831C-DD85E0B3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Image captioning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DCDF-8D80-45C9-A5EE-DCE1F6BF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621546" cy="4131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image captioning system encodes the image, using a pre-trained Convolutional Neural Network that produces a hidden state h. </a:t>
            </a:r>
          </a:p>
          <a:p>
            <a:r>
              <a:rPr lang="en-US" dirty="0"/>
              <a:t>It decodes this hidden state by using a Recurrent Neural Network (RNN), and recursively generates each word of the caption.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B32539-FAF7-40EC-9F0D-0B7A0D66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8" y="846827"/>
            <a:ext cx="4454104" cy="510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B6E8E-1AE7-4552-98AA-C650948D29A0}"/>
              </a:ext>
            </a:extLst>
          </p:cNvPr>
          <p:cNvSpPr txBox="1"/>
          <p:nvPr/>
        </p:nvSpPr>
        <p:spPr>
          <a:xfrm>
            <a:off x="4623758" y="6384988"/>
            <a:ext cx="73295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https://blog.heuritech.com/2016/01/20/attention-mechanism/</a:t>
            </a:r>
          </a:p>
        </p:txBody>
      </p:sp>
    </p:spTree>
    <p:extLst>
      <p:ext uri="{BB962C8B-B14F-4D97-AF65-F5344CB8AC3E}">
        <p14:creationId xmlns:p14="http://schemas.microsoft.com/office/powerpoint/2010/main" val="1312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CE60-CB4E-4FC8-963B-2A0A390E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Inefficient captioning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E852-FC10-4AD9-A666-E75E200F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the model is trying to generate the next word of the caption, that word usually only describes a part of the image. </a:t>
            </a:r>
          </a:p>
          <a:p>
            <a:r>
              <a:rPr lang="en-US" dirty="0"/>
              <a:t>Using the whole representation of the image h to condition the generation of each word cannot efficiently produce different words for different parts of the image. </a:t>
            </a:r>
          </a:p>
          <a:p>
            <a:r>
              <a:rPr lang="en-US" dirty="0"/>
              <a:t>This is exactly where an attention mechanism is helpful.</a:t>
            </a:r>
          </a:p>
        </p:txBody>
      </p:sp>
    </p:spTree>
    <p:extLst>
      <p:ext uri="{BB962C8B-B14F-4D97-AF65-F5344CB8AC3E}">
        <p14:creationId xmlns:p14="http://schemas.microsoft.com/office/powerpoint/2010/main" val="248481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07F5-22A4-46C5-9B05-F419522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for captioning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E73C-C2A2-41D7-B052-407CDDB3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an attention mechanism, the image is first divided into n parts, and then computes (via a Convolutional Neural Network) representations of each part h_1, ..., </a:t>
            </a:r>
            <a:r>
              <a:rPr lang="en-US" dirty="0" err="1"/>
              <a:t>h_n</a:t>
            </a:r>
            <a:r>
              <a:rPr lang="en-US" dirty="0"/>
              <a:t>. </a:t>
            </a:r>
            <a:endParaRPr lang="en-US"/>
          </a:p>
          <a:p>
            <a:r>
              <a:rPr lang="en-US" dirty="0"/>
              <a:t>When the RNN is generating a new word, the </a:t>
            </a:r>
            <a:r>
              <a:rPr lang="en-US" u="sng" dirty="0"/>
              <a:t>attention mechanism</a:t>
            </a:r>
            <a:r>
              <a:rPr lang="en-US" dirty="0"/>
              <a:t> focuses on the relevant part of the image, so the decoder only uses specific parts of the image.</a:t>
            </a:r>
          </a:p>
        </p:txBody>
      </p:sp>
    </p:spTree>
    <p:extLst>
      <p:ext uri="{BB962C8B-B14F-4D97-AF65-F5344CB8AC3E}">
        <p14:creationId xmlns:p14="http://schemas.microsoft.com/office/powerpoint/2010/main" val="311431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B647-EEAB-43EE-9CAC-68FB596D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over time</a:t>
            </a:r>
          </a:p>
        </p:txBody>
      </p:sp>
      <p:pic>
        <p:nvPicPr>
          <p:cNvPr id="4" name="Picture 4" descr="A picture containing showing&#10;&#10;Description generated with high confidence">
            <a:extLst>
              <a:ext uri="{FF2B5EF4-FFF2-40B4-BE49-F238E27FC236}">
                <a16:creationId xmlns:a16="http://schemas.microsoft.com/office/drawing/2014/main" id="{5395BF30-B810-44CB-AE0C-0B110571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5" y="2345559"/>
            <a:ext cx="11211463" cy="29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Circuit</vt:lpstr>
      <vt:lpstr>Attention-based models</vt:lpstr>
      <vt:lpstr>Time for a change</vt:lpstr>
      <vt:lpstr>Attention please!</vt:lpstr>
      <vt:lpstr>Rnn weakness</vt:lpstr>
      <vt:lpstr>Along comes LSTM</vt:lpstr>
      <vt:lpstr>Typical Image captioning</vt:lpstr>
      <vt:lpstr>Inefficient captioning</vt:lpstr>
      <vt:lpstr>Attention mechanism for captioning</vt:lpstr>
      <vt:lpstr>Attention over time</vt:lpstr>
      <vt:lpstr>Attention to static images</vt:lpstr>
      <vt:lpstr>PowerPoint Presentation</vt:lpstr>
      <vt:lpstr>Where's the focus?</vt:lpstr>
      <vt:lpstr>Inside the black box</vt:lpstr>
      <vt:lpstr>Attention – part 1</vt:lpstr>
      <vt:lpstr>Attention – Part 2</vt:lpstr>
      <vt:lpstr>Attention – part 3</vt:lpstr>
      <vt:lpstr>Attention – part 4</vt:lpstr>
      <vt:lpstr>Attention Caption</vt:lpstr>
      <vt:lpstr>Attention translate</vt:lpstr>
      <vt:lpstr>Word alignment in translation</vt:lpstr>
      <vt:lpstr>Not hardware friendly </vt:lpstr>
      <vt:lpstr>attention</vt:lpstr>
      <vt:lpstr>hierarchical neural attention encoder</vt:lpstr>
      <vt:lpstr>Hierarchy is key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</cp:revision>
  <dcterms:created xsi:type="dcterms:W3CDTF">2014-08-26T23:43:54Z</dcterms:created>
  <dcterms:modified xsi:type="dcterms:W3CDTF">2018-05-09T01:56:59Z</dcterms:modified>
</cp:coreProperties>
</file>