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39"/>
  </p:notesMasterIdLst>
  <p:sldIdLst>
    <p:sldId id="257" r:id="rId4"/>
    <p:sldId id="260" r:id="rId5"/>
    <p:sldId id="261" r:id="rId6"/>
    <p:sldId id="263" r:id="rId7"/>
    <p:sldId id="271" r:id="rId8"/>
    <p:sldId id="272" r:id="rId9"/>
    <p:sldId id="273" r:id="rId10"/>
    <p:sldId id="274" r:id="rId11"/>
    <p:sldId id="262" r:id="rId12"/>
    <p:sldId id="264" r:id="rId13"/>
    <p:sldId id="268" r:id="rId14"/>
    <p:sldId id="269" r:id="rId15"/>
    <p:sldId id="270" r:id="rId16"/>
    <p:sldId id="275" r:id="rId17"/>
    <p:sldId id="277" r:id="rId18"/>
    <p:sldId id="278" r:id="rId19"/>
    <p:sldId id="282" r:id="rId20"/>
    <p:sldId id="300" r:id="rId21"/>
    <p:sldId id="284" r:id="rId22"/>
    <p:sldId id="285" r:id="rId23"/>
    <p:sldId id="286" r:id="rId24"/>
    <p:sldId id="287" r:id="rId25"/>
    <p:sldId id="288" r:id="rId26"/>
    <p:sldId id="289" r:id="rId27"/>
    <p:sldId id="290" r:id="rId28"/>
    <p:sldId id="291" r:id="rId29"/>
    <p:sldId id="292" r:id="rId30"/>
    <p:sldId id="301" r:id="rId31"/>
    <p:sldId id="294" r:id="rId32"/>
    <p:sldId id="295" r:id="rId33"/>
    <p:sldId id="296" r:id="rId34"/>
    <p:sldId id="297" r:id="rId35"/>
    <p:sldId id="298" r:id="rId36"/>
    <p:sldId id="299" r:id="rId37"/>
    <p:sldId id="30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Hill Meyers" initials="BHM" lastIdx="4" clrIdx="0">
    <p:extLst>
      <p:ext uri="{19B8F6BF-5375-455C-9EA6-DF929625EA0E}">
        <p15:presenceInfo xmlns:p15="http://schemas.microsoft.com/office/powerpoint/2012/main" userId="Barbara Hill Mey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490" autoAdjust="0"/>
  </p:normalViewPr>
  <p:slideViewPr>
    <p:cSldViewPr snapToGrid="0">
      <p:cViewPr varScale="1">
        <p:scale>
          <a:sx n="65" d="100"/>
          <a:sy n="65" d="100"/>
        </p:scale>
        <p:origin x="17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8EC93-0F44-46A7-A1B1-7007578B79ED}" type="datetimeFigureOut">
              <a:rPr lang="en-US" smtClean="0"/>
              <a:t>4/3/2019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7578E-D1F0-4C9A-BB59-518FB8806A4E}" type="slidenum">
              <a:rPr lang="en-US" smtClean="0"/>
              <a:t>‹#›</a:t>
            </a:fld>
            <a:endParaRPr lang="en-US"/>
          </a:p>
        </p:txBody>
      </p:sp>
    </p:spTree>
    <p:extLst>
      <p:ext uri="{BB962C8B-B14F-4D97-AF65-F5344CB8AC3E}">
        <p14:creationId xmlns:p14="http://schemas.microsoft.com/office/powerpoint/2010/main" val="292538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195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Arial"/>
                <a:ea typeface="Arial"/>
                <a:cs typeface="Arial"/>
                <a:sym typeface="Arial"/>
              </a:rPr>
              <a:t>Once we’ve evaluated the quality of our reads and are satisfied, we can now align the reads to a reference genome.</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38779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As</a:t>
            </a:r>
            <a:r>
              <a:rPr lang="en-US" sz="1200" b="0" i="0" kern="1200" baseline="0" dirty="0" smtClean="0">
                <a:solidFill>
                  <a:schemeClr val="tx1"/>
                </a:solidFill>
                <a:effectLst/>
                <a:latin typeface="+mn-lt"/>
                <a:ea typeface="+mn-ea"/>
                <a:cs typeface="+mn-cs"/>
              </a:rPr>
              <a:t> we mentioned at the beginning - </a:t>
            </a:r>
            <a:r>
              <a:rPr lang="en-US" sz="1200" b="0" i="0" kern="1200" dirty="0" smtClean="0">
                <a:solidFill>
                  <a:schemeClr val="tx1"/>
                </a:solidFill>
                <a:effectLst/>
                <a:latin typeface="+mn-lt"/>
                <a:ea typeface="+mn-ea"/>
                <a:cs typeface="+mn-cs"/>
              </a:rPr>
              <a:t>As we progress through RNA-</a:t>
            </a:r>
            <a:r>
              <a:rPr lang="en-US" sz="1200" b="0" i="0" kern="120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analysis, we are looking to answer several questions. The first question is – what does my data look like? Does it look approximately the way most RNA-</a:t>
            </a:r>
            <a:r>
              <a:rPr lang="en-US" sz="1200" b="0" i="0" kern="1200" baseline="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data looks, or are there significant issues which suggest a problem with the sequencing? Are there biases toward 3’ or 5’ ends, different bases, different sequences?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Once we’ve determined our data is approximately normal, then we can proceed with alignment and downstream analyses. Then, we are asking other questions, such as – how did my data align? How many of the reads aligned? Are there visual differences between the phenotypes?</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169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TopHat</a:t>
            </a:r>
            <a:r>
              <a:rPr lang="en-US" dirty="0" smtClean="0"/>
              <a:t> can be used in a few different modes. We</a:t>
            </a:r>
            <a:r>
              <a:rPr lang="en-US" baseline="0" dirty="0" smtClean="0"/>
              <a:t> will use </a:t>
            </a:r>
            <a:r>
              <a:rPr lang="en-US" baseline="0" dirty="0" err="1" smtClean="0"/>
              <a:t>TopHat</a:t>
            </a:r>
            <a:r>
              <a:rPr lang="en-US" baseline="0" dirty="0" smtClean="0"/>
              <a:t> to do a guided alignment. This uses</a:t>
            </a:r>
            <a:r>
              <a:rPr lang="en-US" dirty="0" smtClean="0"/>
              <a:t> a genome or transcriptome</a:t>
            </a:r>
            <a:r>
              <a:rPr lang="en-US" baseline="0" dirty="0" smtClean="0"/>
              <a:t> to guide the alignment of the reads. Here, the read fragments are aligned to the genome, and then transcripts are assembled from the aligned reads. This is the least computationally intensive mode in which to run </a:t>
            </a:r>
            <a:r>
              <a:rPr lang="en-US" baseline="0" dirty="0" err="1" smtClean="0"/>
              <a:t>TopHat</a:t>
            </a:r>
            <a:r>
              <a:rPr lang="en-US" baseline="0" dirty="0" smtClean="0"/>
              <a:t>.</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17100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91299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 in Notebook</a:t>
            </a:r>
          </a:p>
          <a:p>
            <a:endParaRPr lang="en-US" dirty="0" smtClean="0"/>
          </a:p>
          <a:p>
            <a:r>
              <a:rPr lang="en-US" dirty="0" smtClean="0"/>
              <a:t>Here we just need to run </a:t>
            </a:r>
            <a:r>
              <a:rPr lang="en-US" dirty="0" err="1" smtClean="0"/>
              <a:t>tophat</a:t>
            </a:r>
            <a:r>
              <a:rPr lang="en-US" dirty="0" smtClean="0"/>
              <a:t> with a bowtie index and</a:t>
            </a:r>
            <a:r>
              <a:rPr lang="en-US" baseline="0" dirty="0" smtClean="0"/>
              <a:t> a </a:t>
            </a:r>
            <a:r>
              <a:rPr lang="en-US" baseline="0" dirty="0" err="1" smtClean="0"/>
              <a:t>gtf</a:t>
            </a:r>
            <a:r>
              <a:rPr lang="en-US" baseline="0" dirty="0" smtClean="0"/>
              <a:t> file, to create a transcriptome index that we can use in subsequent alignments. </a:t>
            </a:r>
          </a:p>
          <a:p>
            <a:endParaRPr lang="en-US" baseline="0" dirty="0" smtClean="0"/>
          </a:p>
          <a:p>
            <a:r>
              <a:rPr lang="en-US" baseline="0" dirty="0" smtClean="0"/>
              <a:t>As a reminder, you do not need to submit the job, as each job will take over an hour to run – the outputs will be provided for you in downstream analysis in this workshop</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793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output will be a folder of different files that can be used as the reference for alignment.</a:t>
            </a:r>
          </a:p>
          <a:p>
            <a:endParaRPr lang="en-US" baseline="0" dirty="0" smtClean="0"/>
          </a:p>
          <a:p>
            <a:r>
              <a:rPr lang="en-US" baseline="0" dirty="0" smtClean="0"/>
              <a:t>I’ve provided it for drag and drop in the notebook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96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run </a:t>
            </a:r>
            <a:r>
              <a:rPr lang="en-US" dirty="0" err="1" smtClean="0"/>
              <a:t>tophat</a:t>
            </a:r>
            <a:r>
              <a:rPr lang="en-US" dirty="0" smtClean="0"/>
              <a:t> again,</a:t>
            </a:r>
            <a:r>
              <a:rPr lang="en-US" baseline="0" dirty="0" smtClean="0"/>
              <a:t> this time to align our reads to the transcriptome, using the index we just created to speed up the process</a:t>
            </a:r>
            <a:r>
              <a:rPr lang="en-US" baseline="0" dirty="0" smtClean="0"/>
              <a:t>.</a:t>
            </a:r>
            <a:endParaRPr lang="en-US" dirty="0" smtClean="0"/>
          </a:p>
          <a:p>
            <a:r>
              <a:rPr lang="en-US" baseline="0" dirty="0" smtClean="0"/>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822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You can see here there are a lot of files, but the one we’re interested in is called the filename, followed by </a:t>
            </a:r>
            <a:r>
              <a:rPr lang="en-US" baseline="0" dirty="0" err="1" smtClean="0"/>
              <a:t>accepted_hits.bam</a:t>
            </a:r>
            <a:r>
              <a:rPr lang="en-US" baseline="0" dirty="0" smtClean="0"/>
              <a:t>. Note that it’s a BAM file, so downloading and opening this file will not be possible – it’s computer-readable, not human-readable. Also note that this is only the accepted hits. We’re not interested in the unmapped reads, or in the summary information about insertions, deletions, etc. We just want to know which reads mapped.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460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7273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going to learn more about differential expression analysis using the</a:t>
            </a:r>
            <a:r>
              <a:rPr lang="en-US" baseline="0" dirty="0" smtClean="0"/>
              <a:t> Cufflinks suite.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19</a:t>
            </a:fld>
            <a:endParaRPr lang="en-US"/>
          </a:p>
        </p:txBody>
      </p:sp>
    </p:spTree>
    <p:extLst>
      <p:ext uri="{BB962C8B-B14F-4D97-AF65-F5344CB8AC3E}">
        <p14:creationId xmlns:p14="http://schemas.microsoft.com/office/powerpoint/2010/main" val="27180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to pick up where we left off – we’ve assessed the initial quality of our data and determined that it has an adaptor sequence which is over represented, and thus needs to be trimmed.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0C2458-D089-4042-B745-EB148F3F831A}"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95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Differential</a:t>
            </a:r>
            <a:r>
              <a:rPr lang="en-US" baseline="0" dirty="0" smtClean="0"/>
              <a:t> gene expression analysis is trying to determine what the expression of a gene is, at the gene level, and usually is trying to compare phenotypes. </a:t>
            </a:r>
            <a:r>
              <a:rPr lang="en-US" baseline="0" dirty="0" smtClean="0"/>
              <a:t> For instance, we might want </a:t>
            </a:r>
            <a:r>
              <a:rPr lang="en-US" baseline="0" dirty="0" smtClean="0"/>
              <a:t>to know what happens to a gene like P53 in a normal sample versus a tumor sample – is it overexpressed, </a:t>
            </a:r>
            <a:r>
              <a:rPr lang="en-US" baseline="0" dirty="0" err="1" smtClean="0"/>
              <a:t>underexpressed</a:t>
            </a:r>
            <a:r>
              <a:rPr lang="en-US" baseline="0" dirty="0" smtClean="0"/>
              <a:t>? In microarrays, you can compare the direct levels of expression for each probe. For RNA-</a:t>
            </a:r>
            <a:r>
              <a:rPr lang="en-US" baseline="0" dirty="0" err="1" smtClean="0"/>
              <a:t>seq</a:t>
            </a:r>
            <a:r>
              <a:rPr lang="en-US" baseline="0" dirty="0" smtClean="0"/>
              <a:t> data, you compare the distribution of reads across the different phenotypes.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20</a:t>
            </a:fld>
            <a:endParaRPr lang="en-US"/>
          </a:p>
        </p:txBody>
      </p:sp>
    </p:spTree>
    <p:extLst>
      <p:ext uri="{BB962C8B-B14F-4D97-AF65-F5344CB8AC3E}">
        <p14:creationId xmlns:p14="http://schemas.microsoft.com/office/powerpoint/2010/main" val="289692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basic ways to do differential expression analysis of RNA-</a:t>
            </a:r>
            <a:r>
              <a:rPr lang="en-US" baseline="0" dirty="0" err="1" smtClean="0"/>
              <a:t>seq</a:t>
            </a:r>
            <a:r>
              <a:rPr lang="en-US" baseline="0" dirty="0" smtClean="0"/>
              <a:t> data that we’ll touch on today. The first and most straightforward is based on raw count data, like </a:t>
            </a:r>
            <a:r>
              <a:rPr lang="en-US" baseline="0" dirty="0" err="1" smtClean="0"/>
              <a:t>DESeq</a:t>
            </a:r>
            <a:r>
              <a:rPr lang="en-US" baseline="0" dirty="0" smtClean="0"/>
              <a:t>. This looks at a specific region, such as an entire gene, or an exon, and it just simply counts how many reads have piled up in that region. It also scales based on the length of the exon.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raw count method</a:t>
            </a:r>
            <a:r>
              <a:rPr lang="en-US" sz="1200" baseline="0" dirty="0" smtClean="0"/>
              <a:t> is simple, effective and fast, but it runs into problems when a gene has an isoform, because it cannot differentiate between isoforms. Here we have three exons, A, B and C. We have two isoforms. The top isoform is transcribed from B and C, the bottom isoform is transcribed from A and C. The raw count method simply counts the number of dots piled up, and it cannot tell if the reads map to the top isoform or the bottom isoform.</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17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If we look</a:t>
            </a:r>
            <a:r>
              <a:rPr lang="en-US" sz="1200" baseline="0" dirty="0" smtClean="0"/>
              <a:t> at the individual reads, we see that instead of 10 and 10, we actually have 4/6, versus 10. So in a raw count method the assumption is that the expression of the red isoform is no different than the blue.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30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top row, the gene generates the same number of reads in conditions A and B, but in condition B, all of the reads come from the shorter of the two isoforms, and thus the true expression for the gene is higher in condition 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intersection count scheme underestimates the true change in gene expression (it</a:t>
            </a:r>
            <a:r>
              <a:rPr lang="en-US" sz="1200" baseline="0" dirty="0" smtClean="0"/>
              <a:t> sees it as only slightly higher)</a:t>
            </a:r>
            <a:r>
              <a:rPr lang="en-US" sz="1200" dirty="0" smtClean="0"/>
              <a:t>, and the union scheme fails to detect the change entirely.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middle row, the intersection count fails to detect a change driven by a shift in the dominant isoform for the gene. The union scheme detects a shift in the wrong direction.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bottom row, the gene's expression is constant, but the isoforms undergo a complete switch between conditions A and B.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Both simplified counting schemes register a change in count that does not reflect a change in gene expression.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740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method for evaluating differential</a:t>
            </a:r>
            <a:r>
              <a:rPr lang="en-US" baseline="0" dirty="0" smtClean="0"/>
              <a:t> expression is to use isoform deconvolution methods, like </a:t>
            </a:r>
            <a:r>
              <a:rPr lang="en-US" baseline="0" dirty="0" err="1" smtClean="0"/>
              <a:t>Cuffdiff</a:t>
            </a:r>
            <a:r>
              <a:rPr lang="en-US" baseline="0" dirty="0" smtClean="0"/>
              <a:t>. This looks at the expression from different exons, and calculates the probability of a read mapping to an isoform. One thing to note is that isoform deconvolution methods greatly benefit from paired end reads, because the pairs allow better identification of which exons reads map to, which improves the probability of assigning reads to an isoform.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964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1682582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p>
          <a:p>
            <a:endParaRPr lang="en-US" baseline="0" dirty="0" smtClean="0"/>
          </a:p>
          <a:p>
            <a:r>
              <a:rPr lang="en-US" sz="1200" b="0" i="0" kern="1200" dirty="0" smtClean="0">
                <a:solidFill>
                  <a:schemeClr val="tx1"/>
                </a:solidFill>
                <a:effectLst/>
                <a:latin typeface="+mn-lt"/>
                <a:ea typeface="+mn-ea"/>
                <a:cs typeface="+mn-cs"/>
              </a:rPr>
              <a:t>However, RNA fragmentation during library construction causes longer transcripts to generate more reads compared to shorter transcripts present at the same abundance in the sample, so we</a:t>
            </a:r>
            <a:r>
              <a:rPr lang="en-US" sz="1200" b="0" i="0" kern="1200" baseline="0" dirty="0" smtClean="0">
                <a:solidFill>
                  <a:schemeClr val="tx1"/>
                </a:solidFill>
                <a:effectLst/>
                <a:latin typeface="+mn-lt"/>
                <a:ea typeface="+mn-ea"/>
                <a:cs typeface="+mn-cs"/>
              </a:rPr>
              <a:t> have to account for transcript length as well.</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3396439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Therefore</a:t>
            </a:r>
            <a:r>
              <a:rPr lang="en-US" baseline="0" dirty="0" smtClean="0"/>
              <a:t> we must use a new metric, FPKM – fragments per </a:t>
            </a:r>
            <a:r>
              <a:rPr lang="en-US" baseline="0" dirty="0" err="1" smtClean="0"/>
              <a:t>kilobase</a:t>
            </a:r>
            <a:r>
              <a:rPr lang="en-US" baseline="0" dirty="0" smtClean="0"/>
              <a:t> of transcript per million mapped reads. This normalizes the count of mapped reads by the length of the transcript, to provide an accurate estimate of expression. Based on this, we can see that 3 and 4 actually have similar levels of expression. In contrast, 1 has low expression and 2 has very high expression, because the length is the same.</a:t>
            </a:r>
          </a:p>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027552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28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800" b="0" i="0" u="none" strike="noStrike" cap="none" baseline="0" dirty="0" smtClean="0">
                <a:solidFill>
                  <a:schemeClr val="dk1"/>
                </a:solidFill>
                <a:latin typeface="Arial"/>
                <a:ea typeface="Arial"/>
                <a:cs typeface="Arial"/>
                <a:sym typeface="Arial"/>
              </a:rPr>
              <a:t>Next we’ll use the </a:t>
            </a:r>
            <a:r>
              <a:rPr lang="en-US" sz="1800" b="0" i="0" u="none" strike="noStrike" cap="none" baseline="0" dirty="0" err="1" smtClean="0">
                <a:solidFill>
                  <a:schemeClr val="dk1"/>
                </a:solidFill>
                <a:latin typeface="Arial"/>
                <a:ea typeface="Arial"/>
                <a:cs typeface="Arial"/>
                <a:sym typeface="Arial"/>
              </a:rPr>
              <a:t>CuffDiff</a:t>
            </a:r>
            <a:r>
              <a:rPr lang="en-US" sz="1800" b="0" i="0" u="none" strike="noStrike" cap="none" baseline="0" dirty="0" smtClean="0">
                <a:solidFill>
                  <a:schemeClr val="dk1"/>
                </a:solidFill>
                <a:latin typeface="Arial"/>
                <a:ea typeface="Arial"/>
                <a:cs typeface="Arial"/>
                <a:sym typeface="Arial"/>
              </a:rPr>
              <a:t> module to do the actual differential expression analysis.</a:t>
            </a:r>
          </a:p>
          <a:p>
            <a:pPr eaLnBrk="1" hangingPunct="1">
              <a:spcBef>
                <a:spcPct val="0"/>
              </a:spcBef>
            </a:pPr>
            <a:endParaRPr lang="en-US" altLang="en-US" sz="1800"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19438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Apps vs website – sometimes more/better features in one vs the other – app on a phone vs a website</a:t>
            </a:r>
          </a:p>
          <a:p>
            <a:endParaRPr lang="en-US" baseline="0" dirty="0" smtClean="0"/>
          </a:p>
          <a:p>
            <a:r>
              <a:rPr lang="en-US" baseline="0" dirty="0" smtClean="0"/>
              <a:t>Another feature that is part of the </a:t>
            </a:r>
            <a:r>
              <a:rPr lang="en-US" baseline="0" dirty="0" err="1" smtClean="0"/>
              <a:t>WebApp</a:t>
            </a:r>
            <a:r>
              <a:rPr lang="en-US" baseline="0" dirty="0" smtClean="0"/>
              <a:t>, but not yet in the notebooks, is the ability to describe different groups or, in this case, conditions.  So we will go back to the GenePattern server </a:t>
            </a:r>
            <a:r>
              <a:rPr lang="en-US" baseline="0" dirty="0" err="1" smtClean="0"/>
              <a:t>WebApp</a:t>
            </a:r>
            <a:r>
              <a:rPr lang="en-US" baseline="0" dirty="0" smtClean="0"/>
              <a:t> to construct this job</a:t>
            </a:r>
            <a:r>
              <a:rPr lang="en-US" baseline="0" dirty="0" smtClean="0"/>
              <a:t>.</a:t>
            </a:r>
          </a:p>
          <a:p>
            <a:r>
              <a:rPr lang="en-US" baseline="0" dirty="0" smtClean="0"/>
              <a:t>Though, for today we will not run the job – Bugs, happen in real life and sometimes and very in opportune times!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375852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remove these adapters, we will use </a:t>
            </a:r>
            <a:r>
              <a:rPr lang="en-US" dirty="0" err="1" smtClean="0"/>
              <a:t>Trimmomatic</a:t>
            </a:r>
            <a:r>
              <a:rPr lang="en-US" dirty="0" smtClean="0"/>
              <a:t>. This will go through all the reads</a:t>
            </a:r>
            <a:r>
              <a:rPr lang="en-US" baseline="0" dirty="0" smtClean="0"/>
              <a:t> in our data and remove the specific adapter sequence. Then, it will double-check the length of the remainder of the read – if it’s too short, the read is discarded.</a:t>
            </a:r>
          </a:p>
          <a:p>
            <a:endParaRPr lang="en-US" baseline="0" dirty="0" smtClean="0"/>
          </a:p>
          <a:p>
            <a:r>
              <a:rPr lang="en-US" baseline="0" dirty="0" smtClean="0"/>
              <a:t>To run </a:t>
            </a:r>
            <a:r>
              <a:rPr lang="en-US" baseline="0" dirty="0" err="1" smtClean="0"/>
              <a:t>Trimmomatic</a:t>
            </a:r>
            <a:r>
              <a:rPr lang="en-US" baseline="0" dirty="0" smtClean="0"/>
              <a:t>, we find it in the GenePattern modules</a:t>
            </a:r>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56839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a:t>
            </a:r>
            <a:r>
              <a:rPr lang="en-US" dirty="0" err="1" smtClean="0"/>
              <a:t>Cuffdiff</a:t>
            </a:r>
            <a:r>
              <a:rPr lang="en-US" dirty="0" smtClean="0"/>
              <a:t>, we return to the GenePattern </a:t>
            </a:r>
            <a:r>
              <a:rPr lang="en-US" dirty="0" err="1" smtClean="0"/>
              <a:t>WebApp</a:t>
            </a:r>
            <a:r>
              <a:rPr lang="en-US" dirty="0" smtClean="0"/>
              <a:t> and search for</a:t>
            </a:r>
            <a:r>
              <a:rPr lang="en-US" baseline="0" dirty="0" smtClean="0"/>
              <a:t> and load the </a:t>
            </a:r>
            <a:r>
              <a:rPr lang="en-US" baseline="0" dirty="0" err="1" smtClean="0"/>
              <a:t>Cuffdiff</a:t>
            </a:r>
            <a:r>
              <a:rPr lang="en-US" baseline="0" dirty="0" smtClean="0"/>
              <a:t> module.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9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select the untreated files.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p>
          <a:p>
            <a:endParaRPr lang="en-US" baseline="0" dirty="0" smtClean="0"/>
          </a:p>
          <a:p>
            <a:r>
              <a:rPr lang="en-US" baseline="0" dirty="0" smtClean="0"/>
              <a:t>**</a:t>
            </a:r>
            <a:r>
              <a:rPr lang="en-US" b="1" baseline="0" dirty="0" smtClean="0"/>
              <a:t>Shared Files – be sure to be clear about where and how on this, as you’re executing a paradigm shift**</a:t>
            </a:r>
          </a:p>
          <a:p>
            <a:r>
              <a:rPr lang="en-US" b="1" baseline="0" dirty="0" smtClean="0"/>
              <a:t>Explain – show that you could have dragged these in from </a:t>
            </a:r>
            <a:r>
              <a:rPr lang="en-US" b="1" baseline="0" dirty="0" err="1" smtClean="0"/>
              <a:t>TopHat</a:t>
            </a:r>
            <a:r>
              <a:rPr lang="en-US" b="1" baseline="0" dirty="0" smtClean="0"/>
              <a:t> </a:t>
            </a:r>
            <a:r>
              <a:rPr lang="en-US" b="1" baseline="0" dirty="0" smtClean="0"/>
              <a:t>Jobs</a:t>
            </a:r>
          </a:p>
          <a:p>
            <a:endParaRPr lang="en-US" b="1" baseline="0" dirty="0" smtClean="0"/>
          </a:p>
          <a:p>
            <a:r>
              <a:rPr lang="en-US" b="1" baseline="0" dirty="0" smtClean="0"/>
              <a:t>Just want them to see what it looks like so they understand that you can compare many to many.</a:t>
            </a:r>
            <a:endParaRPr 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2953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click and drag the untreated files into the input box.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2128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include the reference information so that the expression can be calculated. We</a:t>
            </a:r>
            <a:r>
              <a:rPr lang="en-US" baseline="0" dirty="0" smtClean="0"/>
              <a:t> need the GTF file, as well as a file to detect fragment biases, and finally we choose the library type. Then we would run this job – once, no batching</a:t>
            </a:r>
            <a:r>
              <a:rPr lang="en-US" baseline="0" dirty="0" smtClean="0"/>
              <a:t>. We are comparing the groups of samples to each other as groups, rather than iteratively as individuals.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3322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the very</a:t>
            </a:r>
            <a:r>
              <a:rPr lang="en-US" baseline="0" dirty="0" smtClean="0"/>
              <a:t> last step – we’ve determined how expression might differ from one phenotype to the next, and we’ve summarized all the data. But we need to visualize it. We can do this in IGV.</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34</a:t>
            </a:fld>
            <a:endParaRPr lang="en-US"/>
          </a:p>
        </p:txBody>
      </p:sp>
    </p:spTree>
    <p:extLst>
      <p:ext uri="{BB962C8B-B14F-4D97-AF65-F5344CB8AC3E}">
        <p14:creationId xmlns:p14="http://schemas.microsoft.com/office/powerpoint/2010/main" val="399806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 a break – </a:t>
            </a:r>
            <a:r>
              <a:rPr lang="en-US" smtClean="0"/>
              <a:t>15</a:t>
            </a:r>
            <a:r>
              <a:rPr lang="en-US" baseline="0" smtClean="0"/>
              <a:t> minutes</a:t>
            </a:r>
            <a:endParaRPr lang="en-US"/>
          </a:p>
        </p:txBody>
      </p:sp>
      <p:sp>
        <p:nvSpPr>
          <p:cNvPr id="4" name="Slide Number Placeholder 3"/>
          <p:cNvSpPr>
            <a:spLocks noGrp="1"/>
          </p:cNvSpPr>
          <p:nvPr>
            <p:ph type="sldNum" sz="quarter" idx="10"/>
          </p:nvPr>
        </p:nvSpPr>
        <p:spPr/>
        <p:txBody>
          <a:bodyPr/>
          <a:lstStyle/>
          <a:p>
            <a:fld id="{5CB7578E-D1F0-4C9A-BB59-518FB8806A4E}" type="slidenum">
              <a:rPr lang="en-US" smtClean="0"/>
              <a:t>35</a:t>
            </a:fld>
            <a:endParaRPr lang="en-US"/>
          </a:p>
        </p:txBody>
      </p:sp>
    </p:spTree>
    <p:extLst>
      <p:ext uri="{BB962C8B-B14F-4D97-AF65-F5344CB8AC3E}">
        <p14:creationId xmlns:p14="http://schemas.microsoft.com/office/powerpoint/2010/main" val="7722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4</a:t>
            </a:fld>
            <a:endParaRPr lang="en-US"/>
          </a:p>
        </p:txBody>
      </p:sp>
    </p:spTree>
    <p:extLst>
      <p:ext uri="{BB962C8B-B14F-4D97-AF65-F5344CB8AC3E}">
        <p14:creationId xmlns:p14="http://schemas.microsoft.com/office/powerpoint/2010/main" val="244277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trim the </a:t>
            </a:r>
            <a:r>
              <a:rPr lang="en-US" dirty="0" err="1" smtClean="0"/>
              <a:t>TruSeq</a:t>
            </a:r>
            <a:r>
              <a:rPr lang="en-US" baseline="0" dirty="0" smtClean="0"/>
              <a:t> 2 adaptor we must either supply or choose an adaptor clip sequence file. Since TruSeq2 is common, the module provides this for us.</a:t>
            </a:r>
          </a:p>
          <a:p>
            <a:r>
              <a:rPr lang="en-US" baseline="0" dirty="0" smtClean="0"/>
              <a:t>We will set the clip seed mismatch to the recommended value of 2, the adaptor clip palindrome clip threshold to the recommended value of 40, the adaptor clip simple clip threshold to 15 (from the recommended range), and allow </a:t>
            </a:r>
            <a:r>
              <a:rPr lang="en-US" baseline="0" dirty="0" err="1" smtClean="0"/>
              <a:t>Trimmomatic</a:t>
            </a:r>
            <a:r>
              <a:rPr lang="en-US" baseline="0" dirty="0" smtClean="0"/>
              <a:t> to set the adaptor clip min length to 8, which is the default. Lastly we will clip both reads, as is recommended.</a:t>
            </a:r>
          </a:p>
          <a:p>
            <a:endParaRPr lang="en-US" baseline="0" dirty="0" smtClean="0"/>
          </a:p>
          <a:p>
            <a:r>
              <a:rPr lang="en-US" baseline="0" dirty="0" smtClean="0"/>
              <a:t>More information about these parameters and why you might want to change them or add other trimming methods can be found in our documentation.</a:t>
            </a:r>
          </a:p>
          <a:p>
            <a:endParaRPr lang="en-US" baseline="0" dirty="0" smtClean="0"/>
          </a:p>
          <a:p>
            <a:r>
              <a:rPr lang="en-US" baseline="0" dirty="0" smtClean="0"/>
              <a:t>For today, the take home message is that starting with defaults is a good idea, if you don’t know otherwise.</a:t>
            </a:r>
          </a:p>
          <a:p>
            <a:endParaRPr lang="en-US" baseline="0" dirty="0" smtClean="0"/>
          </a:p>
          <a:p>
            <a:r>
              <a:rPr lang="en-US" baseline="0" dirty="0" smtClean="0"/>
              <a:t>You would then click run – but this job will take 20-30 minutes to complete, per paired read, so we’ll look at a prebaked result</a:t>
            </a:r>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5</a:t>
            </a:fld>
            <a:endParaRPr lang="en-US"/>
          </a:p>
        </p:txBody>
      </p:sp>
    </p:spTree>
    <p:extLst>
      <p:ext uri="{BB962C8B-B14F-4D97-AF65-F5344CB8AC3E}">
        <p14:creationId xmlns:p14="http://schemas.microsoft.com/office/powerpoint/2010/main" val="3215300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“prebaked” example</a:t>
            </a:r>
            <a:r>
              <a:rPr lang="en-US" baseline="0" dirty="0" smtClean="0"/>
              <a:t> job. Here you can see all the outputs of the job</a:t>
            </a:r>
          </a:p>
          <a:p>
            <a:endParaRPr lang="en-US" baseline="0" dirty="0" smtClean="0"/>
          </a:p>
          <a:p>
            <a:r>
              <a:rPr lang="en-US" baseline="0" dirty="0" smtClean="0"/>
              <a:t>As a reminder (show next slide)</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21307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output files we want are the _1P/_2P files which passed both of the quality checks.</a:t>
            </a:r>
          </a:p>
          <a:p>
            <a:endParaRPr lang="en-US" baseline="0" dirty="0" smtClean="0"/>
          </a:p>
          <a:p>
            <a:r>
              <a:rPr lang="en-US" baseline="0" dirty="0" smtClean="0"/>
              <a:t>(FA) If we click on of those files it will open a menu where we can send the file to </a:t>
            </a:r>
            <a:r>
              <a:rPr lang="en-US" baseline="0" dirty="0" err="1" smtClean="0"/>
              <a:t>FastQC</a:t>
            </a:r>
            <a:r>
              <a:rPr lang="en-US" baseline="0" dirty="0" smtClean="0"/>
              <a:t> to see if trimming that adaptor sequence improved our results.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99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at example job</a:t>
            </a:r>
            <a:endParaRPr lang="en-US" baseline="0" dirty="0" smtClean="0"/>
          </a:p>
          <a:p>
            <a:endParaRPr lang="en-US" baseline="0" dirty="0" smtClean="0"/>
          </a:p>
          <a:p>
            <a:r>
              <a:rPr lang="en-US" baseline="0" dirty="0" smtClean="0"/>
              <a:t>Once again, we are interested in the report file.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8</a:t>
            </a:fld>
            <a:endParaRPr lang="en-US"/>
          </a:p>
        </p:txBody>
      </p:sp>
    </p:spTree>
    <p:extLst>
      <p:ext uri="{BB962C8B-B14F-4D97-AF65-F5344CB8AC3E}">
        <p14:creationId xmlns:p14="http://schemas.microsoft.com/office/powerpoint/2010/main" val="44451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we’ve run </a:t>
            </a:r>
            <a:r>
              <a:rPr lang="en-US" dirty="0" err="1" smtClean="0"/>
              <a:t>Trimmomatic</a:t>
            </a:r>
            <a:r>
              <a:rPr lang="en-US" dirty="0" smtClean="0"/>
              <a:t>,</a:t>
            </a:r>
            <a:r>
              <a:rPr lang="en-US" baseline="0" dirty="0" smtClean="0"/>
              <a:t> we can check to see if the quality of our reads has improved. If we re-run </a:t>
            </a:r>
            <a:r>
              <a:rPr lang="en-US" baseline="0" dirty="0" err="1" smtClean="0"/>
              <a:t>FastQC</a:t>
            </a:r>
            <a:r>
              <a:rPr lang="en-US" baseline="0" dirty="0" smtClean="0"/>
              <a:t> on all samples as before, we can see that the ‘overrepresented sequences’ metric, which was previously orange, is now green and the issue has been resolved.</a:t>
            </a:r>
          </a:p>
          <a:p>
            <a:endParaRPr lang="en-US" baseline="0" dirty="0" smtClean="0"/>
          </a:p>
          <a:p>
            <a:r>
              <a:rPr lang="en-US" baseline="0" dirty="0" smtClean="0"/>
              <a:t>For the error  – sequence duplication levels, we appear to have some sequences that appear repeatedly in the samples. This can be due to</a:t>
            </a:r>
            <a:r>
              <a:rPr lang="en-US" sz="1200" b="0" i="0" u="none" strike="noStrike" kern="1200" cap="none" baseline="0" dirty="0" smtClean="0">
                <a:solidFill>
                  <a:schemeClr val="dk1"/>
                </a:solidFill>
                <a:effectLst/>
                <a:latin typeface="Calibri"/>
                <a:ea typeface="Calibri"/>
                <a:cs typeface="Calibri"/>
                <a:sym typeface="Calibri"/>
              </a:rPr>
              <a:t> technical duplicates arising from PCR artifacts, or biological duplicates which are natural collisions where different copies of exactly the same sequence are randomly selected. From a sequence level there is no way to distinguish between these two types and both will be reported as duplicates here.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A warning or error in this module is simply a statement that you have exhausted the diversity in at least part of your library and are re-sequencing the same sequences. Some library types naturally over-sequence parts of the library and therefore generate duplication and will therefore expect to see warnings or error from this module.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(IE – you will rarely if ever see them all green)</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28485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42977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1919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73470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A5FB795-CDDC-4A86-9551-683072DB1A14}" type="datetimeFigureOut">
              <a:rPr lang="en-US"/>
              <a:pPr>
                <a:defRPr/>
              </a:pPr>
              <a:t>4/3/2019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CA20B5-8B61-4B4A-A3B4-834C0443A042}" type="slidenum">
              <a:rPr lang="en-US" altLang="en-US"/>
              <a:pPr>
                <a:defRPr/>
              </a:pPr>
              <a:t>‹#›</a:t>
            </a:fld>
            <a:endParaRPr lang="en-US" altLang="en-US"/>
          </a:p>
        </p:txBody>
      </p:sp>
    </p:spTree>
    <p:extLst>
      <p:ext uri="{BB962C8B-B14F-4D97-AF65-F5344CB8AC3E}">
        <p14:creationId xmlns:p14="http://schemas.microsoft.com/office/powerpoint/2010/main" val="150262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CE2366-B0D5-4CA3-BC65-4841FF188DA5}" type="datetimeFigureOut">
              <a:rPr lang="en-US"/>
              <a:pPr>
                <a:defRPr/>
              </a:pPr>
              <a:t>4/3/2019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3B653-C159-40D6-9404-13964C662E92}" type="slidenum">
              <a:rPr lang="en-US" altLang="en-US"/>
              <a:pPr>
                <a:defRPr/>
              </a:pPr>
              <a:t>‹#›</a:t>
            </a:fld>
            <a:endParaRPr lang="en-US" altLang="en-US"/>
          </a:p>
        </p:txBody>
      </p:sp>
    </p:spTree>
    <p:extLst>
      <p:ext uri="{BB962C8B-B14F-4D97-AF65-F5344CB8AC3E}">
        <p14:creationId xmlns:p14="http://schemas.microsoft.com/office/powerpoint/2010/main" val="214927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6E2D60-FAB3-410A-8CCC-24327087495F}" type="datetimeFigureOut">
              <a:rPr lang="en-US"/>
              <a:pPr>
                <a:defRPr/>
              </a:pPr>
              <a:t>4/3/2019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9CEDE7-67EB-4E6B-B013-206E64F24071}" type="slidenum">
              <a:rPr lang="en-US" altLang="en-US"/>
              <a:pPr>
                <a:defRPr/>
              </a:pPr>
              <a:t>‹#›</a:t>
            </a:fld>
            <a:endParaRPr lang="en-US" altLang="en-US"/>
          </a:p>
        </p:txBody>
      </p:sp>
    </p:spTree>
    <p:extLst>
      <p:ext uri="{BB962C8B-B14F-4D97-AF65-F5344CB8AC3E}">
        <p14:creationId xmlns:p14="http://schemas.microsoft.com/office/powerpoint/2010/main" val="296684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577A38-91F9-4130-9C38-C09887D83372}" type="datetimeFigureOut">
              <a:rPr lang="en-US"/>
              <a:pPr>
                <a:defRPr/>
              </a:pPr>
              <a:t>4/3/2019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156570-8D43-44FE-B41E-A69A1C46D84A}" type="slidenum">
              <a:rPr lang="en-US" altLang="en-US"/>
              <a:pPr>
                <a:defRPr/>
              </a:pPr>
              <a:t>‹#›</a:t>
            </a:fld>
            <a:endParaRPr lang="en-US" altLang="en-US"/>
          </a:p>
        </p:txBody>
      </p:sp>
    </p:spTree>
    <p:extLst>
      <p:ext uri="{BB962C8B-B14F-4D97-AF65-F5344CB8AC3E}">
        <p14:creationId xmlns:p14="http://schemas.microsoft.com/office/powerpoint/2010/main" val="434317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59A8204-6171-4111-AC3B-B93D2B18A310}" type="datetimeFigureOut">
              <a:rPr lang="en-US"/>
              <a:pPr>
                <a:defRPr/>
              </a:pPr>
              <a:t>4/3/2019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80F3FD-80DD-44A4-8165-43F455A42B64}" type="slidenum">
              <a:rPr lang="en-US" altLang="en-US"/>
              <a:pPr>
                <a:defRPr/>
              </a:pPr>
              <a:t>‹#›</a:t>
            </a:fld>
            <a:endParaRPr lang="en-US" altLang="en-US"/>
          </a:p>
        </p:txBody>
      </p:sp>
    </p:spTree>
    <p:extLst>
      <p:ext uri="{BB962C8B-B14F-4D97-AF65-F5344CB8AC3E}">
        <p14:creationId xmlns:p14="http://schemas.microsoft.com/office/powerpoint/2010/main" val="320207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8C1DC07-A4B3-433B-A064-66EC35D9BFF1}" type="datetimeFigureOut">
              <a:rPr lang="en-US"/>
              <a:pPr>
                <a:defRPr/>
              </a:pPr>
              <a:t>4/3/2019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D7913B-9841-4053-A8B4-847B31E891D3}" type="slidenum">
              <a:rPr lang="en-US" altLang="en-US"/>
              <a:pPr>
                <a:defRPr/>
              </a:pPr>
              <a:t>‹#›</a:t>
            </a:fld>
            <a:endParaRPr lang="en-US" altLang="en-US"/>
          </a:p>
        </p:txBody>
      </p:sp>
    </p:spTree>
    <p:extLst>
      <p:ext uri="{BB962C8B-B14F-4D97-AF65-F5344CB8AC3E}">
        <p14:creationId xmlns:p14="http://schemas.microsoft.com/office/powerpoint/2010/main" val="330127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C7D175-13CF-4E68-A3F6-33ED9FEB0F76}" type="datetimeFigureOut">
              <a:rPr lang="en-US"/>
              <a:pPr>
                <a:defRPr/>
              </a:pPr>
              <a:t>4/3/2019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13A345A-3FBA-4DFC-91E0-7854069E0E4B}" type="slidenum">
              <a:rPr lang="en-US" altLang="en-US"/>
              <a:pPr>
                <a:defRPr/>
              </a:pPr>
              <a:t>‹#›</a:t>
            </a:fld>
            <a:endParaRPr lang="en-US" altLang="en-US"/>
          </a:p>
        </p:txBody>
      </p:sp>
    </p:spTree>
    <p:extLst>
      <p:ext uri="{BB962C8B-B14F-4D97-AF65-F5344CB8AC3E}">
        <p14:creationId xmlns:p14="http://schemas.microsoft.com/office/powerpoint/2010/main" val="2342366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FBF6DD-C815-48B4-8166-FA00D921D268}" type="datetimeFigureOut">
              <a:rPr lang="en-US"/>
              <a:pPr>
                <a:defRPr/>
              </a:pPr>
              <a:t>4/3/2019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DD9227-804D-49F2-B8F8-DB0CAC43029F}" type="slidenum">
              <a:rPr lang="en-US" altLang="en-US"/>
              <a:pPr>
                <a:defRPr/>
              </a:pPr>
              <a:t>‹#›</a:t>
            </a:fld>
            <a:endParaRPr lang="en-US" altLang="en-US"/>
          </a:p>
        </p:txBody>
      </p:sp>
    </p:spTree>
    <p:extLst>
      <p:ext uri="{BB962C8B-B14F-4D97-AF65-F5344CB8AC3E}">
        <p14:creationId xmlns:p14="http://schemas.microsoft.com/office/powerpoint/2010/main" val="101662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4610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1630B-3407-4BBF-B943-9CD65FCCFEC2}" type="datetimeFigureOut">
              <a:rPr lang="en-US"/>
              <a:pPr>
                <a:defRPr/>
              </a:pPr>
              <a:t>4/3/2019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2BEE5F-BBD2-476E-836C-9210D38FEA99}" type="slidenum">
              <a:rPr lang="en-US" altLang="en-US"/>
              <a:pPr>
                <a:defRPr/>
              </a:pPr>
              <a:t>‹#›</a:t>
            </a:fld>
            <a:endParaRPr lang="en-US" altLang="en-US"/>
          </a:p>
        </p:txBody>
      </p:sp>
    </p:spTree>
    <p:extLst>
      <p:ext uri="{BB962C8B-B14F-4D97-AF65-F5344CB8AC3E}">
        <p14:creationId xmlns:p14="http://schemas.microsoft.com/office/powerpoint/2010/main" val="3102575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A628EC-A510-445A-AC5D-EDD1EFE7EA37}" type="datetimeFigureOut">
              <a:rPr lang="en-US"/>
              <a:pPr>
                <a:defRPr/>
              </a:pPr>
              <a:t>4/3/2019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E2F98D-7D1E-4675-853C-5D9918EF7951}" type="slidenum">
              <a:rPr lang="en-US" altLang="en-US"/>
              <a:pPr>
                <a:defRPr/>
              </a:pPr>
              <a:t>‹#›</a:t>
            </a:fld>
            <a:endParaRPr lang="en-US" altLang="en-US"/>
          </a:p>
        </p:txBody>
      </p:sp>
    </p:spTree>
    <p:extLst>
      <p:ext uri="{BB962C8B-B14F-4D97-AF65-F5344CB8AC3E}">
        <p14:creationId xmlns:p14="http://schemas.microsoft.com/office/powerpoint/2010/main" val="376737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FCE225-9BF3-452B-89BA-07DF15261D99}" type="datetimeFigureOut">
              <a:rPr lang="en-US"/>
              <a:pPr>
                <a:defRPr/>
              </a:pPr>
              <a:t>4/3/2019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E16157-B11A-4CDE-8455-8D8A7DE663F4}" type="slidenum">
              <a:rPr lang="en-US" altLang="en-US"/>
              <a:pPr>
                <a:defRPr/>
              </a:pPr>
              <a:t>‹#›</a:t>
            </a:fld>
            <a:endParaRPr lang="en-US" altLang="en-US"/>
          </a:p>
        </p:txBody>
      </p:sp>
    </p:spTree>
    <p:extLst>
      <p:ext uri="{BB962C8B-B14F-4D97-AF65-F5344CB8AC3E}">
        <p14:creationId xmlns:p14="http://schemas.microsoft.com/office/powerpoint/2010/main" val="1977492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235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255652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409151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648277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24077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657398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385462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429AE1-1DE9-46CF-B34A-97B412CBF76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56710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4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1128732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020334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312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244536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103678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62626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54751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22438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86591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899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429AE1-1DE9-46CF-B34A-97B412CBF762}"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98950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087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429AE1-1DE9-46CF-B34A-97B412CBF762}"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2935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429AE1-1DE9-46CF-B34A-97B412CBF762}"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50349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42437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49185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3061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9AE1-1DE9-46CF-B34A-97B412CBF762}" type="datetimeFigureOut">
              <a:rPr lang="en-US" smtClean="0"/>
              <a:t>4/3/2019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942D7-71FB-434E-BF5A-37B81411F3C7}" type="slidenum">
              <a:rPr lang="en-US" smtClean="0"/>
              <a:t>‹#›</a:t>
            </a:fld>
            <a:endParaRPr lang="en-US"/>
          </a:p>
        </p:txBody>
      </p:sp>
    </p:spTree>
    <p:extLst>
      <p:ext uri="{BB962C8B-B14F-4D97-AF65-F5344CB8AC3E}">
        <p14:creationId xmlns:p14="http://schemas.microsoft.com/office/powerpoint/2010/main" val="67698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E61B101-53BF-4F05-BA5D-B1A6F7360C8A}" type="datetimeFigureOut">
              <a:rPr lang="en-US"/>
              <a:pPr>
                <a:defRPr/>
              </a:pPr>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A8C99C4-0508-4FFE-BBD9-3EED47D8DA3D}" type="slidenum">
              <a:rPr lang="en-US" altLang="en-US"/>
              <a:pPr>
                <a:defRPr/>
              </a:pPr>
              <a:t>‹#›</a:t>
            </a:fld>
            <a:endParaRPr lang="en-US" altLang="en-US"/>
          </a:p>
        </p:txBody>
      </p:sp>
    </p:spTree>
    <p:extLst>
      <p:ext uri="{BB962C8B-B14F-4D97-AF65-F5344CB8AC3E}">
        <p14:creationId xmlns:p14="http://schemas.microsoft.com/office/powerpoint/2010/main" val="30431635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512673930"/>
      </p:ext>
    </p:extLst>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9.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9.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469630" y="2270385"/>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in GenePattern</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461" y="2270385"/>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553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072910008"/>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rPr>
                        <a:t>RNA-</a:t>
                      </a:r>
                      <a:r>
                        <a:rPr lang="en-US" sz="3200" b="1" dirty="0" err="1" smtClean="0">
                          <a:solidFill>
                            <a:schemeClr val="tx1"/>
                          </a:solidFill>
                          <a:latin typeface="Calibri" panose="020F0502020204030204" pitchFamily="34" charset="0"/>
                        </a:rPr>
                        <a:t>Seq</a:t>
                      </a:r>
                      <a:r>
                        <a:rPr lang="en-US" sz="3200" b="1" dirty="0" smtClean="0">
                          <a:solidFill>
                            <a:schemeClr val="tx1"/>
                          </a:solidFill>
                          <a:latin typeface="Calibri" panose="020F0502020204030204" pitchFamily="34" charset="0"/>
                        </a:rPr>
                        <a:t> Differential</a:t>
                      </a:r>
                      <a:r>
                        <a:rPr lang="en-US" sz="3200" b="1" baseline="0" dirty="0" smtClean="0">
                          <a:solidFill>
                            <a:schemeClr val="tx1"/>
                          </a:solidFill>
                          <a:latin typeface="Calibri" panose="020F0502020204030204" pitchFamily="34" charset="0"/>
                        </a:rPr>
                        <a:t> Expression Analysis Workflow</a:t>
                      </a:r>
                      <a:endParaRPr lang="en-US" sz="32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0" cap="none" spc="0" normalizeH="0" baseline="0" noProof="0" dirty="0" err="1" smtClean="0">
                  <a:ln>
                    <a:noFill/>
                  </a:ln>
                  <a:solidFill>
                    <a:prstClr val="black"/>
                  </a:solidFill>
                  <a:effectLst/>
                  <a:uLnTx/>
                  <a:uFillTx/>
                  <a:latin typeface="Calibri" pitchFamily="34" charset="0"/>
                  <a:ea typeface="ヒラギノ角ゴ Pro W3" charset="-128"/>
                  <a:cs typeface="Arial"/>
                  <a:sym typeface="Arial"/>
                  <a:rtl val="0"/>
                </a:rPr>
                <a:t>GenePattern</a:t>
              </a:r>
              <a:r>
                <a:rPr kumimoji="0" lang="en-US" altLang="en-US" sz="2300" b="1" i="0" u="none" strike="noStrike" kern="0" cap="none" spc="0" normalizeH="0" baseline="0" noProof="0" dirty="0" smtClean="0">
                  <a:ln>
                    <a:noFill/>
                  </a:ln>
                  <a:solidFill>
                    <a:prstClr val="black"/>
                  </a:solidFill>
                  <a:effectLst/>
                  <a:uLnTx/>
                  <a:uFillTx/>
                  <a:latin typeface="Calibri" pitchFamily="34" charset="0"/>
                  <a:ea typeface="ヒラギノ角ゴ Pro W3" charset="-128"/>
                  <a:cs typeface="Arial"/>
                  <a:sym typeface="Arial"/>
                  <a:rtl val="0"/>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Read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Alignment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Quality Control Checking</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rPr>
              <a:t>FastQC</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TopHat</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Differential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Expression Analysis</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Calibri" panose="020F0502020204030204" pitchFamily="34" charset="0"/>
              <a:ea typeface="ヒラギノ角ゴ Pro W3" charset="-128"/>
              <a:cs typeface="Arial"/>
              <a:sym typeface="Arial"/>
              <a:rtl val="0"/>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Raw sequence reads</a:t>
            </a:r>
            <a:b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b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(FASTQ format)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Cuffdiff</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       Visualization</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23554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
        <p:nvSpPr>
          <p:cNvPr id="34" name="Rectangle 33"/>
          <p:cNvSpPr/>
          <p:nvPr/>
        </p:nvSpPr>
        <p:spPr>
          <a:xfrm>
            <a:off x="260916" y="3714660"/>
            <a:ext cx="7678879" cy="307243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Tree>
    <p:extLst>
      <p:ext uri="{BB962C8B-B14F-4D97-AF65-F5344CB8AC3E}">
        <p14:creationId xmlns:p14="http://schemas.microsoft.com/office/powerpoint/2010/main" val="3124828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251"/>
          <p:cNvSpPr/>
          <p:nvPr/>
        </p:nvSpPr>
        <p:spPr>
          <a:xfrm>
            <a:off x="155573" y="1237798"/>
            <a:ext cx="8869155" cy="1938952"/>
          </a:xfrm>
          <a:prstGeom prst="rect">
            <a:avLst/>
          </a:prstGeom>
          <a:noFill/>
          <a:ln>
            <a:noFill/>
          </a:ln>
        </p:spPr>
        <p:txBody>
          <a:bodyPr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1"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Alignment &amp; Downstream Analyses</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How many reads successfully aligned?</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Where did the reads align?</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Are there differences in the number of reads for each phenotype?</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Can I visualize the differences in phenotypes?</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a:sym typeface="Calibri"/>
              <a:rtl val="0"/>
            </a:endParaRPr>
          </a:p>
        </p:txBody>
      </p:sp>
      <p:graphicFrame>
        <p:nvGraphicFramePr>
          <p:cNvPr id="4" name="Table 3"/>
          <p:cNvGraphicFramePr>
            <a:graphicFrameLocks noGrp="1"/>
          </p:cNvGraphicFramePr>
          <p:nvPr>
            <p:extLst>
              <p:ext uri="{D42A27DB-BD31-4B8C-83A1-F6EECF244321}">
                <p14:modId xmlns:p14="http://schemas.microsoft.com/office/powerpoint/2010/main" val="2239804772"/>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cs typeface="Arial" panose="020B0604020202020204" pitchFamily="34" charset="0"/>
                        </a:rPr>
                        <a:t>RNA-</a:t>
                      </a:r>
                      <a:r>
                        <a:rPr lang="en-US" sz="3200" b="1" dirty="0" err="1" smtClean="0">
                          <a:solidFill>
                            <a:schemeClr val="tx1"/>
                          </a:solidFill>
                          <a:latin typeface="Calibri" panose="020F0502020204030204" pitchFamily="34" charset="0"/>
                          <a:cs typeface="Arial" panose="020B0604020202020204" pitchFamily="34" charset="0"/>
                        </a:rPr>
                        <a:t>Seq</a:t>
                      </a:r>
                      <a:r>
                        <a:rPr lang="en-US" sz="3200" b="1" dirty="0" smtClean="0">
                          <a:solidFill>
                            <a:schemeClr val="tx1"/>
                          </a:solidFill>
                          <a:latin typeface="Calibri" panose="020F0502020204030204" pitchFamily="34" charset="0"/>
                          <a:cs typeface="Arial" panose="020B0604020202020204" pitchFamily="34" charset="0"/>
                        </a:rPr>
                        <a:t> Differential</a:t>
                      </a:r>
                      <a:r>
                        <a:rPr lang="en-US" sz="3200" b="1" baseline="0" dirty="0" smtClean="0">
                          <a:solidFill>
                            <a:schemeClr val="tx1"/>
                          </a:solidFill>
                          <a:latin typeface="Calibri" panose="020F0502020204030204" pitchFamily="34" charset="0"/>
                          <a:cs typeface="Arial" panose="020B0604020202020204" pitchFamily="34" charset="0"/>
                        </a:rPr>
                        <a:t> Expression Analysis Workflow</a:t>
                      </a:r>
                      <a:endParaRPr lang="en-US" sz="3200" b="1" dirty="0">
                        <a:solidFill>
                          <a:schemeClr val="tx1"/>
                        </a:solidFill>
                        <a:latin typeface="Calibri" panose="020F050202020403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6662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4251489829"/>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1476" y="997803"/>
            <a:ext cx="872392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is an alignment tool which can be used to align sequence reads to a genome or transcriptome.</a:t>
            </a:r>
          </a:p>
        </p:txBody>
      </p:sp>
      <p:grpSp>
        <p:nvGrpSpPr>
          <p:cNvPr id="12" name="Group 11"/>
          <p:cNvGrpSpPr/>
          <p:nvPr/>
        </p:nvGrpSpPr>
        <p:grpSpPr>
          <a:xfrm>
            <a:off x="3667539" y="2819400"/>
            <a:ext cx="1524000" cy="618466"/>
            <a:chOff x="3663568" y="2992223"/>
            <a:chExt cx="1524000" cy="618466"/>
          </a:xfrm>
        </p:grpSpPr>
        <p:cxnSp>
          <p:nvCxnSpPr>
            <p:cNvPr id="3" name="Straight Arrow Connector 2"/>
            <p:cNvCxnSpPr/>
            <p:nvPr/>
          </p:nvCxnSpPr>
          <p:spPr>
            <a:xfrm>
              <a:off x="3663568" y="2992223"/>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63569" y="3087469"/>
              <a:ext cx="15239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Align reads</a:t>
              </a:r>
              <a:b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b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to genome</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grpSp>
      <p:grpSp>
        <p:nvGrpSpPr>
          <p:cNvPr id="18" name="Group 17"/>
          <p:cNvGrpSpPr/>
          <p:nvPr/>
        </p:nvGrpSpPr>
        <p:grpSpPr>
          <a:xfrm>
            <a:off x="7082603" y="3786268"/>
            <a:ext cx="1451797" cy="908051"/>
            <a:chOff x="6578390" y="3769758"/>
            <a:chExt cx="1451797" cy="908051"/>
          </a:xfrm>
        </p:grpSpPr>
        <p:sp>
          <p:nvSpPr>
            <p:cNvPr id="15" name="TextBox 14"/>
            <p:cNvSpPr txBox="1"/>
            <p:nvPr/>
          </p:nvSpPr>
          <p:spPr>
            <a:xfrm>
              <a:off x="6629400" y="3900618"/>
              <a:ext cx="140078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Assemble alignments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16" name="Straight Arrow Connector 15"/>
            <p:cNvCxnSpPr/>
            <p:nvPr/>
          </p:nvCxnSpPr>
          <p:spPr>
            <a:xfrm flipH="1">
              <a:off x="6578390" y="3769758"/>
              <a:ext cx="1" cy="908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700601" y="2340711"/>
            <a:ext cx="2551815" cy="1041760"/>
            <a:chOff x="700601" y="2340711"/>
            <a:chExt cx="2551815" cy="104176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521" r="35811" b="91501"/>
            <a:stretch/>
          </p:blipFill>
          <p:spPr bwMode="auto">
            <a:xfrm>
              <a:off x="700601" y="2340711"/>
              <a:ext cx="2551815" cy="63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1006771" y="3074694"/>
              <a:ext cx="19394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Sequence reads</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5" name="Group 4"/>
          <p:cNvGrpSpPr/>
          <p:nvPr/>
        </p:nvGrpSpPr>
        <p:grpSpPr>
          <a:xfrm>
            <a:off x="5606663" y="2181648"/>
            <a:ext cx="3048000" cy="1257336"/>
            <a:chOff x="5642775" y="2181648"/>
            <a:chExt cx="3048000" cy="1257336"/>
          </a:xfrm>
        </p:grpSpPr>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05" t="26836" r="57963" b="60383"/>
            <a:stretch/>
          </p:blipFill>
          <p:spPr bwMode="auto">
            <a:xfrm>
              <a:off x="5714976" y="2181648"/>
              <a:ext cx="2903598" cy="94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642775" y="3131207"/>
              <a:ext cx="3048000"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Fragments aligned to genome</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6" name="Group 5"/>
          <p:cNvGrpSpPr/>
          <p:nvPr/>
        </p:nvGrpSpPr>
        <p:grpSpPr>
          <a:xfrm>
            <a:off x="5678864" y="4980048"/>
            <a:ext cx="2903598" cy="901997"/>
            <a:chOff x="5570551" y="4980048"/>
            <a:chExt cx="2903598" cy="901997"/>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25" t="53807" r="56842" b="39013"/>
            <a:stretch/>
          </p:blipFill>
          <p:spPr bwMode="auto">
            <a:xfrm>
              <a:off x="5570551" y="4980048"/>
              <a:ext cx="2903598" cy="533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6014513" y="5574268"/>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 graph</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8" name="Group 7"/>
          <p:cNvGrpSpPr/>
          <p:nvPr/>
        </p:nvGrpSpPr>
        <p:grpSpPr>
          <a:xfrm>
            <a:off x="533400" y="4798272"/>
            <a:ext cx="2886217" cy="1268439"/>
            <a:chOff x="533400" y="4798272"/>
            <a:chExt cx="2886217" cy="1268439"/>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45" t="85469" r="33538" b="2458"/>
            <a:stretch/>
          </p:blipFill>
          <p:spPr bwMode="auto">
            <a:xfrm>
              <a:off x="533400" y="4798272"/>
              <a:ext cx="2886217" cy="89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968671" y="5758934"/>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Genomic loci</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20" name="Group 19"/>
          <p:cNvGrpSpPr/>
          <p:nvPr/>
        </p:nvGrpSpPr>
        <p:grpSpPr>
          <a:xfrm>
            <a:off x="3705318" y="5257800"/>
            <a:ext cx="1648403" cy="620995"/>
            <a:chOff x="3674583" y="5351894"/>
            <a:chExt cx="1648403" cy="620995"/>
          </a:xfrm>
        </p:grpSpPr>
        <p:sp>
          <p:nvSpPr>
            <p:cNvPr id="19" name="TextBox 18"/>
            <p:cNvSpPr txBox="1"/>
            <p:nvPr/>
          </p:nvSpPr>
          <p:spPr>
            <a:xfrm>
              <a:off x="3674583" y="5449669"/>
              <a:ext cx="164840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Parse graph into transcripts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32" name="Straight Arrow Connector 31"/>
            <p:cNvCxnSpPr/>
            <p:nvPr/>
          </p:nvCxnSpPr>
          <p:spPr>
            <a:xfrm flipH="1">
              <a:off x="3736784" y="5351894"/>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0" y="6553200"/>
            <a:ext cx="9144000"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lumMod val="50000"/>
                  </a:srgbClr>
                </a:solidFill>
                <a:effectLst/>
                <a:uLnTx/>
                <a:uFillTx/>
                <a:latin typeface="Calibri" panose="020F0502020204030204" pitchFamily="34" charset="0"/>
                <a:cs typeface="Arial"/>
                <a:sym typeface="Arial"/>
                <a:rtl val="0"/>
              </a:rPr>
              <a:t>Garber et al. (2011) Doi:10.1038/nmeth.1613</a:t>
            </a:r>
            <a:endPar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endParaRPr>
          </a:p>
        </p:txBody>
      </p:sp>
    </p:spTree>
    <p:extLst>
      <p:ext uri="{BB962C8B-B14F-4D97-AF65-F5344CB8AC3E}">
        <p14:creationId xmlns:p14="http://schemas.microsoft.com/office/powerpoint/2010/main" val="3113846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94589670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b="0" baseline="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77032" cy="57861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Aligning to the transcriptome with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requires either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 genome annotation file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GTF file</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 or a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transcriptome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will use the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UCSC hg19 </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reference annotation.</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 Create a transcriptome index.</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To speed up alignment, we create a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transcriptome 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by running the UCSC hg19 reference annotation on its 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2. Align reads to the transcriptome.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align the reads to the transcriptome using the transcriptome index created in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for each sample (8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This is the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least computationally intensive mode to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r>
            <a:b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b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however, </a:t>
            </a:r>
            <a:r>
              <a:rPr kumimoji="0" lang="en-US" sz="2400" b="1" i="0" u="none" strike="noStrike" kern="0" cap="none" spc="0" normalizeH="0" baseline="0" noProof="0" dirty="0" smtClean="0">
                <a:ln>
                  <a:noFill/>
                </a:ln>
                <a:solidFill>
                  <a:schemeClr val="accent2"/>
                </a:solidFill>
                <a:effectLst/>
                <a:uLnTx/>
                <a:uFillTx/>
                <a:latin typeface="Calibri" panose="020F0502020204030204" pitchFamily="34" charset="0"/>
                <a:cs typeface="Arial"/>
                <a:sym typeface="Arial"/>
                <a:rtl val="0"/>
              </a:rPr>
              <a:t>alignment will take &gt;1 hour per sample.</a:t>
            </a:r>
          </a:p>
        </p:txBody>
      </p:sp>
    </p:spTree>
    <p:extLst>
      <p:ext uri="{BB962C8B-B14F-4D97-AF65-F5344CB8AC3E}">
        <p14:creationId xmlns:p14="http://schemas.microsoft.com/office/powerpoint/2010/main" val="3691979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67123929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631254" y="822562"/>
            <a:ext cx="7881491" cy="5616338"/>
          </a:xfrm>
          <a:prstGeom prst="rect">
            <a:avLst/>
          </a:prstGeom>
        </p:spPr>
      </p:pic>
    </p:spTree>
    <p:extLst>
      <p:ext uri="{BB962C8B-B14F-4D97-AF65-F5344CB8AC3E}">
        <p14:creationId xmlns:p14="http://schemas.microsoft.com/office/powerpoint/2010/main" val="2455520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30941313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Box 4"/>
          <p:cNvSpPr txBox="1"/>
          <p:nvPr/>
        </p:nvSpPr>
        <p:spPr>
          <a:xfrm>
            <a:off x="361950" y="5064199"/>
            <a:ext cx="8477250" cy="923330"/>
          </a:xfrm>
          <a:prstGeom prst="rect">
            <a:avLst/>
          </a:prstGeom>
          <a:noFill/>
        </p:spPr>
        <p:txBody>
          <a:bodyPr wrap="square" rtlCol="0">
            <a:spAutoFit/>
          </a:bodyPr>
          <a:lstStyle/>
          <a:p>
            <a:r>
              <a:rPr lang="en-US" dirty="0" smtClean="0"/>
              <a:t>Index = the whole </a:t>
            </a:r>
            <a:r>
              <a:rPr lang="en-US" dirty="0" err="1" smtClean="0"/>
              <a:t>transcriptome_index</a:t>
            </a:r>
            <a:r>
              <a:rPr lang="en-US" dirty="0" smtClean="0"/>
              <a:t> folder:</a:t>
            </a:r>
          </a:p>
          <a:p>
            <a:endParaRPr lang="en-US" dirty="0" smtClean="0"/>
          </a:p>
          <a:p>
            <a:r>
              <a:rPr lang="en-US" dirty="0"/>
              <a:t>https://</a:t>
            </a:r>
            <a:r>
              <a:rPr lang="en-US" dirty="0" smtClean="0"/>
              <a:t>genepattern.broadinstitute.org/gp/jobResults</a:t>
            </a:r>
            <a:r>
              <a:rPr lang="en-US" b="1" dirty="0" smtClean="0"/>
              <a:t>/105854/</a:t>
            </a:r>
            <a:r>
              <a:rPr lang="en-US" dirty="0" smtClean="0"/>
              <a:t>transcriptome_index</a:t>
            </a:r>
            <a:endParaRPr lang="en-US" dirty="0"/>
          </a:p>
        </p:txBody>
      </p:sp>
      <p:pic>
        <p:nvPicPr>
          <p:cNvPr id="2" name="Picture 1"/>
          <p:cNvPicPr>
            <a:picLocks noChangeAspect="1"/>
          </p:cNvPicPr>
          <p:nvPr/>
        </p:nvPicPr>
        <p:blipFill>
          <a:blip r:embed="rId3"/>
          <a:stretch>
            <a:fillRect/>
          </a:stretch>
        </p:blipFill>
        <p:spPr>
          <a:xfrm>
            <a:off x="463833" y="1197171"/>
            <a:ext cx="8480142" cy="3309937"/>
          </a:xfrm>
          <a:prstGeom prst="rect">
            <a:avLst/>
          </a:prstGeom>
        </p:spPr>
      </p:pic>
    </p:spTree>
    <p:extLst>
      <p:ext uri="{BB962C8B-B14F-4D97-AF65-F5344CB8AC3E}">
        <p14:creationId xmlns:p14="http://schemas.microsoft.com/office/powerpoint/2010/main" val="86451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573761662"/>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u="none"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 name="Picture 3"/>
          <p:cNvPicPr>
            <a:picLocks noChangeAspect="1"/>
          </p:cNvPicPr>
          <p:nvPr/>
        </p:nvPicPr>
        <p:blipFill>
          <a:blip r:embed="rId3"/>
          <a:stretch>
            <a:fillRect/>
          </a:stretch>
        </p:blipFill>
        <p:spPr>
          <a:xfrm>
            <a:off x="503592" y="723899"/>
            <a:ext cx="8136816" cy="5934075"/>
          </a:xfrm>
          <a:prstGeom prst="rect">
            <a:avLst/>
          </a:prstGeom>
        </p:spPr>
      </p:pic>
    </p:spTree>
    <p:extLst>
      <p:ext uri="{BB962C8B-B14F-4D97-AF65-F5344CB8AC3E}">
        <p14:creationId xmlns:p14="http://schemas.microsoft.com/office/powerpoint/2010/main" val="251882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4644168"/>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1" i="1"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036" y="1140221"/>
            <a:ext cx="9144000" cy="830997"/>
          </a:xfrm>
          <a:prstGeom prst="rect">
            <a:avLst/>
          </a:prstGeom>
          <a:noFill/>
        </p:spPr>
        <p:txBody>
          <a:bodyPr wrap="square" rtlCol="0">
            <a:spAutoFit/>
          </a:bodyPr>
          <a:lstStyle/>
          <a:p>
            <a:pPr algn="ctr"/>
            <a:r>
              <a:rPr lang="en-US" sz="2400" dirty="0" smtClean="0">
                <a:latin typeface="Calibri" panose="020F0502020204030204" pitchFamily="34" charset="0"/>
              </a:rPr>
              <a:t>The important output is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 Remember that BAM files are not human readable (we will not be able to view it).</a:t>
            </a:r>
          </a:p>
        </p:txBody>
      </p:sp>
      <p:pic>
        <p:nvPicPr>
          <p:cNvPr id="3" name="Picture 2"/>
          <p:cNvPicPr>
            <a:picLocks noChangeAspect="1"/>
          </p:cNvPicPr>
          <p:nvPr/>
        </p:nvPicPr>
        <p:blipFill>
          <a:blip r:embed="rId3"/>
          <a:stretch>
            <a:fillRect/>
          </a:stretch>
        </p:blipFill>
        <p:spPr>
          <a:xfrm>
            <a:off x="238125" y="2471359"/>
            <a:ext cx="8705850" cy="2688571"/>
          </a:xfrm>
          <a:prstGeom prst="rect">
            <a:avLst/>
          </a:prstGeom>
        </p:spPr>
      </p:pic>
      <p:sp>
        <p:nvSpPr>
          <p:cNvPr id="5" name="Rounded Rectangle 4"/>
          <p:cNvSpPr/>
          <p:nvPr/>
        </p:nvSpPr>
        <p:spPr>
          <a:xfrm>
            <a:off x="533400" y="4276725"/>
            <a:ext cx="26289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334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212455" y="2241810"/>
            <a:ext cx="6172200" cy="1219200"/>
          </a:xfrm>
        </p:spPr>
        <p:txBody>
          <a:bodyPr>
            <a:normAutofit fontScale="90000"/>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Differential Expression Analysis</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136" y="2298959"/>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97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412330300"/>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RNA-</a:t>
                      </a:r>
                      <a:r>
                        <a:rPr lang="en-US" sz="3200" b="0" dirty="0" err="1" smtClean="0">
                          <a:solidFill>
                            <a:schemeClr val="tx1"/>
                          </a:solidFill>
                          <a:latin typeface="Calibri" panose="020F0502020204030204" pitchFamily="34" charset="0"/>
                        </a:rPr>
                        <a:t>Seq</a:t>
                      </a:r>
                      <a:r>
                        <a:rPr lang="en-US" sz="3200" b="0" dirty="0" smtClean="0">
                          <a:solidFill>
                            <a:schemeClr val="tx1"/>
                          </a:solidFill>
                          <a:latin typeface="Calibri" panose="020F0502020204030204" pitchFamily="34" charset="0"/>
                        </a:rPr>
                        <a:t> Differential</a:t>
                      </a:r>
                      <a:r>
                        <a:rPr lang="en-US" sz="3200" b="0" baseline="0" dirty="0" smtClean="0">
                          <a:solidFill>
                            <a:schemeClr val="tx1"/>
                          </a:solidFill>
                          <a:latin typeface="Calibri" panose="020F0502020204030204" pitchFamily="34" charset="0"/>
                        </a:rPr>
                        <a:t> Expression Analysis Workflow</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algn="ctr" defTabSz="457200" eaLnBrk="1" fontAlgn="base" hangingPunct="1">
                <a:spcBef>
                  <a:spcPct val="0"/>
                </a:spcBef>
                <a:spcAft>
                  <a:spcPct val="0"/>
                </a:spcAft>
                <a:buFontTx/>
                <a:buNone/>
              </a:pPr>
              <a:r>
                <a:rPr lang="en-US" altLang="en-US" sz="2300" b="1" i="1" dirty="0" err="1" smtClean="0">
                  <a:solidFill>
                    <a:prstClr val="black"/>
                  </a:solidFill>
                </a:rPr>
                <a:t>GenePattern</a:t>
              </a:r>
              <a:r>
                <a:rPr lang="en-US" altLang="en-US" sz="2300" b="1" dirty="0" smtClean="0">
                  <a:solidFill>
                    <a:prstClr val="black"/>
                  </a:solidFill>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Read </a:t>
            </a:r>
            <a:r>
              <a:rPr lang="en-US" dirty="0" smtClean="0">
                <a:solidFill>
                  <a:prstClr val="white"/>
                </a:solidFill>
                <a:latin typeface="Calibri" panose="020F0502020204030204" pitchFamily="34" charset="0"/>
                <a:ea typeface="ヒラギノ角ゴ Pro W3" charset="-128"/>
              </a:rPr>
              <a:t>Alignment</a:t>
            </a:r>
            <a:endParaRPr lang="en-US" dirty="0">
              <a:solidFill>
                <a:prstClr val="white"/>
              </a:solidFill>
              <a:latin typeface="Calibri" panose="020F0502020204030204" pitchFamily="34" charset="0"/>
              <a:ea typeface="ヒラギノ角ゴ Pro W3" charset="-128"/>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Quality Control Checking</a:t>
            </a:r>
            <a:endParaRPr lang="en-US" dirty="0">
              <a:solidFill>
                <a:prstClr val="white"/>
              </a:solidFill>
              <a:latin typeface="Calibri" panose="020F0502020204030204" pitchFamily="34" charset="0"/>
              <a:ea typeface="ヒラギノ角ゴ Pro W3" charset="-128"/>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a:solidFill>
                  <a:prstClr val="white"/>
                </a:solidFill>
                <a:latin typeface="Calibri" panose="020F0502020204030204" pitchFamily="34" charset="0"/>
                <a:ea typeface="ヒラギノ角ゴ Pro W3" charset="-128"/>
                <a:cs typeface="Times New Roman" panose="02020603050405020304" pitchFamily="18" charset="0"/>
              </a:rPr>
              <a:t>FastQC</a:t>
            </a:r>
            <a:endParaRPr lang="en-US" i="1" dirty="0">
              <a:solidFill>
                <a:prstClr val="white"/>
              </a:solidFill>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a:solidFill>
                  <a:prstClr val="white"/>
                </a:solidFill>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TopHat</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defRPr/>
            </a:pPr>
            <a:endParaRPr lang="en-US" dirty="0">
              <a:solidFill>
                <a:prstClr val="black"/>
              </a:solidFill>
              <a:latin typeface="Calibri" panose="020F0502020204030204" pitchFamily="34" charset="0"/>
              <a:ea typeface="ヒラギノ角ゴ Pro W3" charset="-128"/>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Raw sequence reads</a:t>
            </a:r>
            <a:br>
              <a:rPr lang="en-US" dirty="0" smtClean="0">
                <a:solidFill>
                  <a:prstClr val="white"/>
                </a:solidFill>
                <a:latin typeface="Calibri" panose="020F0502020204030204" pitchFamily="34" charset="0"/>
                <a:ea typeface="ヒラギノ角ゴ Pro W3" charset="-128"/>
              </a:rPr>
            </a:br>
            <a:r>
              <a:rPr lang="en-US" dirty="0" smtClean="0">
                <a:solidFill>
                  <a:prstClr val="white"/>
                </a:solidFill>
                <a:latin typeface="Calibri" panose="020F0502020204030204" pitchFamily="34" charset="0"/>
                <a:ea typeface="ヒラギノ角ゴ Pro W3" charset="-128"/>
              </a:rPr>
              <a:t>(FASTQ format)</a:t>
            </a:r>
            <a:endParaRPr lang="en-US" dirty="0">
              <a:solidFill>
                <a:prstClr val="white"/>
              </a:solidFill>
              <a:latin typeface="Calibri" panose="020F0502020204030204" pitchFamily="34" charset="0"/>
              <a:ea typeface="ヒラギノ角ゴ Pro W3" charset="-128"/>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30519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0029" y="5614612"/>
            <a:ext cx="2373695" cy="12433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86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dirty="0" err="1" smtClean="0">
                  <a:ln>
                    <a:noFill/>
                  </a:ln>
                  <a:solidFill>
                    <a:prstClr val="black"/>
                  </a:solidFill>
                  <a:effectLst/>
                  <a:uLnTx/>
                  <a:uFillTx/>
                  <a:latin typeface="Calibri" pitchFamily="34" charset="0"/>
                  <a:ea typeface="ヒラギノ角ゴ Pro W3" charset="-128"/>
                  <a:cs typeface="+mn-cs"/>
                </a:rPr>
                <a:t>GenePattern</a:t>
              </a:r>
              <a:r>
                <a:rPr kumimoji="0" lang="en-US" altLang="en-US" sz="2300" b="1" i="0" u="none" strike="noStrike" kern="1200" cap="none" spc="0" normalizeH="0" baseline="0" noProof="0" dirty="0" smtClean="0">
                  <a:ln>
                    <a:noFill/>
                  </a:ln>
                  <a:solidFill>
                    <a:prstClr val="black"/>
                  </a:solidFill>
                  <a:effectLst/>
                  <a:uLnTx/>
                  <a:uFillTx/>
                  <a:latin typeface="Calibri" pitchFamily="34" charset="0"/>
                  <a:ea typeface="ヒラギノ角ゴ Pro W3" charset="-128"/>
                  <a:cs typeface="+mn-cs"/>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Read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Alignment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Quality Control Checking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rPr>
              <a:t>FastQC</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TopHat</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Differential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Expression Analysis</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ヒラギノ角ゴ Pro W3" charset="-128"/>
              <a:cs typeface="+mn-cs"/>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Raw sequence reads</a:t>
            </a:r>
            <a:b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b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(FASTQ format)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Cuffdiff</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       Visualization</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Calibri"/>
                <a:ea typeface="+mn-ea"/>
                <a:cs typeface="+mn-cs"/>
              </a:rPr>
              <a:t>RNA-</a:t>
            </a:r>
            <a:r>
              <a:rPr kumimoji="0" lang="en-US" sz="3000" b="1" i="0" u="none" strike="noStrike" kern="1200" cap="none" spc="0" normalizeH="0" baseline="0" noProof="0" dirty="0" err="1">
                <a:ln>
                  <a:noFill/>
                </a:ln>
                <a:solidFill>
                  <a:prstClr val="black"/>
                </a:solidFill>
                <a:effectLst/>
                <a:uLnTx/>
                <a:uFillTx/>
                <a:latin typeface="Calibri"/>
                <a:ea typeface="+mn-ea"/>
                <a:cs typeface="+mn-cs"/>
              </a:rPr>
              <a:t>Seq</a:t>
            </a:r>
            <a:r>
              <a:rPr kumimoji="0" lang="en-US" sz="3000" b="1" i="0" u="none" strike="noStrike" kern="1200" cap="none" spc="0" normalizeH="0" baseline="0" noProof="0" dirty="0">
                <a:ln>
                  <a:noFill/>
                </a:ln>
                <a:solidFill>
                  <a:prstClr val="black"/>
                </a:solidFill>
                <a:effectLst/>
                <a:uLnTx/>
                <a:uFillTx/>
                <a:latin typeface="Avenir" panose="020B0503020203020204" pitchFamily="34" charset="0"/>
                <a:ea typeface="+mn-ea"/>
                <a:cs typeface="+mn-cs"/>
              </a:rPr>
              <a:t> </a:t>
            </a:r>
            <a:r>
              <a:rPr kumimoji="0" lang="en-US" sz="3000" b="1" i="0" u="none" strike="noStrike" kern="1200" cap="none" spc="0" normalizeH="0" baseline="0" noProof="0" dirty="0">
                <a:ln>
                  <a:noFill/>
                </a:ln>
                <a:solidFill>
                  <a:prstClr val="black"/>
                </a:solidFill>
                <a:effectLst/>
                <a:uLnTx/>
                <a:uFillTx/>
                <a:ea typeface="+mn-ea"/>
                <a:cs typeface="+mn-cs"/>
              </a:rPr>
              <a:t>Differential Expression Analysis Workflow</a:t>
            </a:r>
          </a:p>
        </p:txBody>
      </p:sp>
      <p:sp>
        <p:nvSpPr>
          <p:cNvPr id="2" name="Rectangle 1"/>
          <p:cNvSpPr/>
          <p:nvPr/>
        </p:nvSpPr>
        <p:spPr>
          <a:xfrm>
            <a:off x="377828" y="3066759"/>
            <a:ext cx="7305294" cy="294593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377828" y="1817337"/>
            <a:ext cx="7305294" cy="5916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08031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779945873"/>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a:off x="381000" y="1219200"/>
            <a:ext cx="3556000" cy="4953000"/>
            <a:chOff x="609600" y="1600200"/>
            <a:chExt cx="3556000" cy="4953000"/>
          </a:xfrm>
        </p:grpSpPr>
        <p:sp>
          <p:nvSpPr>
            <p:cNvPr id="7" name="TextBox 6"/>
            <p:cNvSpPr txBox="1"/>
            <p:nvPr/>
          </p:nvSpPr>
          <p:spPr>
            <a:xfrm>
              <a:off x="677984" y="1600200"/>
              <a:ext cx="3419232" cy="461665"/>
            </a:xfrm>
            <a:prstGeom prst="rect">
              <a:avLst/>
            </a:prstGeom>
            <a:noFill/>
          </p:spPr>
          <p:txBody>
            <a:bodyPr wrap="square" rtlCol="0">
              <a:spAutoFit/>
            </a:bodyPr>
            <a:lstStyle/>
            <a:p>
              <a:pPr algn="ctr"/>
              <a:r>
                <a:rPr lang="en-US" sz="2400" b="1" dirty="0" smtClean="0">
                  <a:latin typeface="Calibri" panose="020F0502020204030204" pitchFamily="34" charset="0"/>
                </a:rPr>
                <a:t>Microarray</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1" r="54939"/>
            <a:stretch/>
          </p:blipFill>
          <p:spPr bwMode="auto">
            <a:xfrm>
              <a:off x="609600" y="2481114"/>
              <a:ext cx="35560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p:cNvGrpSpPr/>
          <p:nvPr/>
        </p:nvGrpSpPr>
        <p:grpSpPr>
          <a:xfrm>
            <a:off x="4572000" y="1219200"/>
            <a:ext cx="4267200" cy="4953000"/>
            <a:chOff x="4572000" y="1600200"/>
            <a:chExt cx="4267200" cy="4953000"/>
          </a:xfrm>
        </p:grpSpPr>
        <p:sp>
          <p:nvSpPr>
            <p:cNvPr id="8" name="TextBox 7"/>
            <p:cNvSpPr txBox="1"/>
            <p:nvPr/>
          </p:nvSpPr>
          <p:spPr>
            <a:xfrm>
              <a:off x="4572000" y="1600200"/>
              <a:ext cx="4267200" cy="461665"/>
            </a:xfrm>
            <a:prstGeom prst="rect">
              <a:avLst/>
            </a:prstGeom>
            <a:noFill/>
          </p:spPr>
          <p:txBody>
            <a:bodyPr wrap="square" rtlCol="0">
              <a:spAutoFit/>
            </a:bodyPr>
            <a:lstStyle/>
            <a:p>
              <a:pPr algn="ctr"/>
              <a:r>
                <a:rPr lang="en-US" sz="2400" b="1" dirty="0" smtClean="0">
                  <a:latin typeface="Calibri" panose="020F0502020204030204" pitchFamily="34" charset="0"/>
                </a:rPr>
                <a:t>RNA-</a:t>
              </a:r>
              <a:r>
                <a:rPr lang="en-US" sz="2400" b="1" dirty="0" err="1" smtClean="0">
                  <a:latin typeface="Calibri" panose="020F0502020204030204" pitchFamily="34" charset="0"/>
                </a:rPr>
                <a:t>Seq</a:t>
              </a:r>
              <a:endParaRPr lang="en-US" sz="2400" b="1" dirty="0" smtClean="0">
                <a:latin typeface="Calibri" panose="020F0502020204030204" pitchFamily="34"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866" t="432" r="1283" b="-432"/>
            <a:stretch/>
          </p:blipFill>
          <p:spPr bwMode="auto">
            <a:xfrm>
              <a:off x="4572000" y="2481114"/>
              <a:ext cx="42672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extBox 9"/>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spTree>
    <p:extLst>
      <p:ext uri="{BB962C8B-B14F-4D97-AF65-F5344CB8AC3E}">
        <p14:creationId xmlns:p14="http://schemas.microsoft.com/office/powerpoint/2010/main" val="3888086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7170" name="Picture 2" descr="Changes in fragment count for a gene does not necessarily equal a change in expression."/>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351" t="32056" r="51191" b="41730"/>
          <a:stretch/>
        </p:blipFill>
        <p:spPr bwMode="auto">
          <a:xfrm>
            <a:off x="2433865" y="3504172"/>
            <a:ext cx="4276272" cy="8963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80900" y="3423252"/>
            <a:ext cx="1308371" cy="369332"/>
          </a:xfrm>
          <a:prstGeom prst="rect">
            <a:avLst/>
          </a:prstGeom>
        </p:spPr>
        <p:txBody>
          <a:bodyPr wrap="none">
            <a:spAutoFit/>
          </a:bodyPr>
          <a:lstStyle/>
          <a:p>
            <a:pPr algn="ctr"/>
            <a:r>
              <a:rPr lang="en-US" b="1" dirty="0" smtClean="0">
                <a:latin typeface="Calibri" panose="020F0502020204030204" pitchFamily="34" charset="0"/>
                <a:sym typeface="Calibri"/>
              </a:rPr>
              <a:t>Condition </a:t>
            </a:r>
            <a:r>
              <a:rPr lang="en-US" b="1" dirty="0">
                <a:latin typeface="Calibri" panose="020F0502020204030204" pitchFamily="34" charset="0"/>
                <a:sym typeface="Calibri"/>
              </a:rPr>
              <a:t>A</a:t>
            </a:r>
            <a:endParaRPr lang="en-US" b="1" dirty="0" smtClean="0">
              <a:latin typeface="Calibri" panose="020F0502020204030204" pitchFamily="34" charset="0"/>
              <a:sym typeface="Calibri"/>
            </a:endParaRPr>
          </a:p>
        </p:txBody>
      </p:sp>
      <p:sp>
        <p:nvSpPr>
          <p:cNvPr id="15" name="Rectangle 14"/>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8" name="Rectangle 17"/>
          <p:cNvSpPr/>
          <p:nvPr/>
        </p:nvSpPr>
        <p:spPr>
          <a:xfrm>
            <a:off x="951380" y="3980253"/>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21" name="Rectangle 20"/>
          <p:cNvSpPr/>
          <p:nvPr/>
        </p:nvSpPr>
        <p:spPr>
          <a:xfrm>
            <a:off x="7840440" y="3990579"/>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9" name="Rectangle 8"/>
          <p:cNvSpPr/>
          <p:nvPr/>
        </p:nvSpPr>
        <p:spPr>
          <a:xfrm>
            <a:off x="1802928" y="4467165"/>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90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6"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351" t="32056" r="51191" b="41173"/>
          <a:stretch/>
        </p:blipFill>
        <p:spPr bwMode="auto">
          <a:xfrm>
            <a:off x="2433865" y="3504172"/>
            <a:ext cx="4276272" cy="91542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604331" y="3423252"/>
            <a:ext cx="1061508" cy="307777"/>
          </a:xfrm>
          <a:prstGeom prst="rect">
            <a:avLst/>
          </a:prstGeom>
        </p:spPr>
        <p:txBody>
          <a:bodyPr wrap="none">
            <a:spAutoFit/>
          </a:bodyPr>
          <a:lstStyle/>
          <a:p>
            <a:pPr algn="ctr"/>
            <a:r>
              <a:rPr lang="en-US" b="1" dirty="0" smtClean="0">
                <a:latin typeface="Calibri" panose="020F0502020204030204" pitchFamily="34" charset="0"/>
                <a:sym typeface="Calibri"/>
              </a:rPr>
              <a:t>Condition A</a:t>
            </a:r>
          </a:p>
        </p:txBody>
      </p:sp>
      <p:sp>
        <p:nvSpPr>
          <p:cNvPr id="9" name="Rectangle 8"/>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0" name="Rectangle 9"/>
          <p:cNvSpPr/>
          <p:nvPr/>
        </p:nvSpPr>
        <p:spPr>
          <a:xfrm>
            <a:off x="795087" y="3980253"/>
            <a:ext cx="679994" cy="307777"/>
          </a:xfrm>
          <a:prstGeom prst="rect">
            <a:avLst/>
          </a:prstGeom>
        </p:spPr>
        <p:txBody>
          <a:bodyPr wrap="none">
            <a:spAutoFit/>
          </a:bodyPr>
          <a:lstStyle/>
          <a:p>
            <a:pPr algn="ctr"/>
            <a:r>
              <a:rPr lang="en-US" b="1" dirty="0" smtClean="0">
                <a:solidFill>
                  <a:schemeClr val="accent5"/>
                </a:solidFill>
                <a:latin typeface="Calibri" panose="020F0502020204030204" pitchFamily="34" charset="0"/>
                <a:sym typeface="Calibri"/>
              </a:rPr>
              <a:t>4</a:t>
            </a:r>
            <a:r>
              <a:rPr lang="en-US" dirty="0" smtClean="0">
                <a:latin typeface="Calibri" panose="020F0502020204030204" pitchFamily="34" charset="0"/>
                <a:sym typeface="Calibri"/>
              </a:rPr>
              <a:t>  </a:t>
            </a:r>
            <a:r>
              <a:rPr lang="en-US" i="1" dirty="0" smtClean="0">
                <a:latin typeface="Calibri" panose="020F0502020204030204" pitchFamily="34" charset="0"/>
                <a:sym typeface="Calibri"/>
              </a:rPr>
              <a:t>vs</a:t>
            </a:r>
            <a:r>
              <a:rPr lang="en-US" dirty="0" smtClean="0">
                <a:latin typeface="Calibri" panose="020F0502020204030204" pitchFamily="34" charset="0"/>
                <a:sym typeface="Calibri"/>
              </a:rPr>
              <a:t>  </a:t>
            </a:r>
            <a:r>
              <a:rPr lang="en-US" b="1" dirty="0" smtClean="0">
                <a:solidFill>
                  <a:srgbClr val="C00000"/>
                </a:solidFill>
                <a:latin typeface="Calibri" panose="020F0502020204030204" pitchFamily="34" charset="0"/>
                <a:sym typeface="Calibri"/>
              </a:rPr>
              <a:t>6</a:t>
            </a:r>
          </a:p>
        </p:txBody>
      </p:sp>
      <p:sp>
        <p:nvSpPr>
          <p:cNvPr id="13" name="Rectangle 12"/>
          <p:cNvSpPr/>
          <p:nvPr/>
        </p:nvSpPr>
        <p:spPr>
          <a:xfrm>
            <a:off x="7840440" y="3990579"/>
            <a:ext cx="367408" cy="307777"/>
          </a:xfrm>
          <a:prstGeom prst="rect">
            <a:avLst/>
          </a:prstGeom>
        </p:spPr>
        <p:txBody>
          <a:bodyPr wrap="none">
            <a:spAutoFit/>
          </a:bodyPr>
          <a:lstStyle/>
          <a:p>
            <a:pPr algn="ctr"/>
            <a:r>
              <a:rPr lang="en-US" b="1" dirty="0" smtClean="0">
                <a:solidFill>
                  <a:srgbClr val="C00000"/>
                </a:solidFill>
                <a:latin typeface="Calibri" panose="020F0502020204030204" pitchFamily="34" charset="0"/>
                <a:sym typeface="Calibri"/>
              </a:rPr>
              <a:t>10</a:t>
            </a:r>
          </a:p>
        </p:txBody>
      </p:sp>
      <p:graphicFrame>
        <p:nvGraphicFramePr>
          <p:cNvPr id="12" name="Table 1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Rectangle 10"/>
          <p:cNvSpPr/>
          <p:nvPr/>
        </p:nvSpPr>
        <p:spPr>
          <a:xfrm>
            <a:off x="1831504" y="4419600"/>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spTree>
    <p:extLst>
      <p:ext uri="{BB962C8B-B14F-4D97-AF65-F5344CB8AC3E}">
        <p14:creationId xmlns:p14="http://schemas.microsoft.com/office/powerpoint/2010/main" val="1089197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660" t="28499" r="-132" b="-3115"/>
          <a:stretch/>
        </p:blipFill>
        <p:spPr bwMode="auto">
          <a:xfrm>
            <a:off x="109318" y="3566465"/>
            <a:ext cx="8872841" cy="25514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4545738" y="39403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45738" y="470535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61621" y="54622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4" t="51" r="11865" b="93382"/>
          <a:stretch/>
        </p:blipFill>
        <p:spPr bwMode="auto">
          <a:xfrm>
            <a:off x="4429030" y="3730860"/>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5" t="17058" r="12971" b="76704"/>
          <a:stretch/>
        </p:blipFill>
        <p:spPr bwMode="auto">
          <a:xfrm>
            <a:off x="6038756" y="3724067"/>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582472" y="3447842"/>
            <a:ext cx="1064715" cy="307777"/>
          </a:xfrm>
          <a:prstGeom prst="rect">
            <a:avLst/>
          </a:prstGeom>
          <a:solidFill>
            <a:schemeClr val="bg1"/>
          </a:solidFill>
        </p:spPr>
        <p:txBody>
          <a:bodyPr wrap="none">
            <a:spAutoFit/>
          </a:bodyPr>
          <a:lstStyle/>
          <a:p>
            <a:pPr algn="ctr"/>
            <a:r>
              <a:rPr lang="en-US" dirty="0" smtClean="0">
                <a:latin typeface="Calibri" panose="020F0502020204030204" pitchFamily="34" charset="0"/>
              </a:rPr>
              <a:t>union count</a:t>
            </a:r>
            <a:endParaRPr lang="en-US" dirty="0">
              <a:latin typeface="Calibri" panose="020F0502020204030204" pitchFamily="34" charset="0"/>
            </a:endParaRPr>
          </a:p>
        </p:txBody>
      </p:sp>
      <p:sp>
        <p:nvSpPr>
          <p:cNvPr id="8" name="Rectangle 7"/>
          <p:cNvSpPr/>
          <p:nvPr/>
        </p:nvSpPr>
        <p:spPr>
          <a:xfrm>
            <a:off x="5947888" y="3407201"/>
            <a:ext cx="1521570" cy="307777"/>
          </a:xfrm>
          <a:prstGeom prst="rect">
            <a:avLst/>
          </a:prstGeom>
          <a:solidFill>
            <a:schemeClr val="bg1"/>
          </a:solidFill>
        </p:spPr>
        <p:txBody>
          <a:bodyPr wrap="none">
            <a:spAutoFit/>
          </a:bodyPr>
          <a:lstStyle/>
          <a:p>
            <a:pPr algn="ctr"/>
            <a:r>
              <a:rPr lang="en-US" dirty="0">
                <a:latin typeface="Calibri" panose="020F0502020204030204" pitchFamily="34" charset="0"/>
              </a:rPr>
              <a:t>intersection </a:t>
            </a:r>
            <a:r>
              <a:rPr lang="en-US" dirty="0" smtClean="0">
                <a:latin typeface="Calibri" panose="020F0502020204030204" pitchFamily="34" charset="0"/>
              </a:rPr>
              <a:t>count</a:t>
            </a:r>
            <a:endParaRPr lang="en-US" dirty="0">
              <a:latin typeface="Calibri" panose="020F0502020204030204" pitchFamily="34" charset="0"/>
            </a:endParaRPr>
          </a:p>
        </p:txBody>
      </p:sp>
      <p:sp>
        <p:nvSpPr>
          <p:cNvPr id="18" name="Rectangle 17"/>
          <p:cNvSpPr/>
          <p:nvPr/>
        </p:nvSpPr>
        <p:spPr>
          <a:xfrm>
            <a:off x="7632334" y="3186601"/>
            <a:ext cx="1209676" cy="646331"/>
          </a:xfrm>
          <a:prstGeom prst="rect">
            <a:avLst/>
          </a:prstGeom>
          <a:solidFill>
            <a:schemeClr val="bg1"/>
          </a:solidFill>
        </p:spPr>
        <p:txBody>
          <a:bodyPr wrap="square">
            <a:spAutoFit/>
          </a:bodyPr>
          <a:lstStyle/>
          <a:p>
            <a:pPr algn="ctr"/>
            <a:r>
              <a:rPr lang="en-US" dirty="0" smtClean="0">
                <a:latin typeface="Calibri" panose="020F0502020204030204" pitchFamily="34" charset="0"/>
              </a:rPr>
              <a:t>true expression</a:t>
            </a:r>
            <a:endParaRPr lang="en-US" dirty="0">
              <a:latin typeface="Calibri" panose="020F0502020204030204" pitchFamily="34" charset="0"/>
            </a:endParaRPr>
          </a:p>
        </p:txBody>
      </p:sp>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sp>
        <p:nvSpPr>
          <p:cNvPr id="5" name="TextBox 4"/>
          <p:cNvSpPr txBox="1"/>
          <p:nvPr/>
        </p:nvSpPr>
        <p:spPr>
          <a:xfrm>
            <a:off x="4639053" y="4054785"/>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2" name="TextBox 11"/>
          <p:cNvSpPr txBox="1"/>
          <p:nvPr/>
        </p:nvSpPr>
        <p:spPr>
          <a:xfrm>
            <a:off x="4735451" y="5623493"/>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3" name="TextBox 12"/>
          <p:cNvSpPr txBox="1"/>
          <p:nvPr/>
        </p:nvSpPr>
        <p:spPr>
          <a:xfrm>
            <a:off x="6345178" y="404660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9" name="TextBox 18"/>
          <p:cNvSpPr txBox="1"/>
          <p:nvPr/>
        </p:nvSpPr>
        <p:spPr>
          <a:xfrm>
            <a:off x="6248780" y="477334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0" name="TextBox 19"/>
          <p:cNvSpPr txBox="1"/>
          <p:nvPr/>
        </p:nvSpPr>
        <p:spPr>
          <a:xfrm>
            <a:off x="7736036" y="553116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1" name="TextBox 20"/>
          <p:cNvSpPr txBox="1"/>
          <p:nvPr/>
        </p:nvSpPr>
        <p:spPr>
          <a:xfrm>
            <a:off x="4735451" y="4845106"/>
            <a:ext cx="758757" cy="400110"/>
          </a:xfrm>
          <a:prstGeom prst="rect">
            <a:avLst/>
          </a:prstGeom>
          <a:noFill/>
        </p:spPr>
        <p:txBody>
          <a:bodyPr wrap="square" rtlCol="0">
            <a:spAutoFit/>
          </a:bodyPr>
          <a:lstStyle/>
          <a:p>
            <a:pPr algn="ctr"/>
            <a:r>
              <a:rPr lang="en-US" sz="2000" b="1" dirty="0">
                <a:latin typeface="Calibri"/>
              </a:rPr>
              <a:t>↓</a:t>
            </a:r>
            <a:endParaRPr lang="en-US" sz="2000" b="1" dirty="0"/>
          </a:p>
        </p:txBody>
      </p:sp>
      <p:sp>
        <p:nvSpPr>
          <p:cNvPr id="22" name="TextBox 21"/>
          <p:cNvSpPr txBox="1"/>
          <p:nvPr/>
        </p:nvSpPr>
        <p:spPr>
          <a:xfrm>
            <a:off x="7832434" y="404508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3" name="TextBox 22"/>
          <p:cNvSpPr txBox="1"/>
          <p:nvPr/>
        </p:nvSpPr>
        <p:spPr>
          <a:xfrm>
            <a:off x="7832434" y="4770360"/>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4" name="TextBox 23"/>
          <p:cNvSpPr txBox="1"/>
          <p:nvPr/>
        </p:nvSpPr>
        <p:spPr>
          <a:xfrm>
            <a:off x="6345178" y="5575838"/>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graphicFrame>
        <p:nvGraphicFramePr>
          <p:cNvPr id="28" name="Table 27"/>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4994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3200846"/>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Isoform deconvolution: </a:t>
            </a:r>
            <a:r>
              <a:rPr lang="en-US" sz="2200" dirty="0" smtClean="0"/>
              <a:t>estimate </a:t>
            </a:r>
            <a:r>
              <a:rPr lang="en-US" sz="2200" dirty="0"/>
              <a:t>the expression levels of a gene’s alternative isoforms (transcripts) and then sum those transcript-level estimates to derive gene-level expression estimates</a:t>
            </a:r>
            <a:r>
              <a:rPr lang="en-US" sz="2200" dirty="0" smtClean="0"/>
              <a:t>.</a:t>
            </a:r>
          </a:p>
          <a:p>
            <a:pPr marL="1588" indent="0">
              <a:buNone/>
            </a:pPr>
            <a:endParaRPr lang="en-US" sz="2200" dirty="0"/>
          </a:p>
          <a:p>
            <a:pPr marL="1588" indent="0">
              <a:buNone/>
            </a:pPr>
            <a:r>
              <a:rPr lang="en-US" sz="2200" b="1" dirty="0" smtClean="0"/>
              <a:t>Paired ends</a:t>
            </a:r>
            <a:r>
              <a:rPr lang="en-US" sz="2200" dirty="0" smtClean="0"/>
              <a:t> increase isoform deconvolution confidence.</a:t>
            </a:r>
          </a:p>
        </p:txBody>
      </p:sp>
      <p:grpSp>
        <p:nvGrpSpPr>
          <p:cNvPr id="8" name="Group 7"/>
          <p:cNvGrpSpPr/>
          <p:nvPr/>
        </p:nvGrpSpPr>
        <p:grpSpPr>
          <a:xfrm>
            <a:off x="1073814" y="4293566"/>
            <a:ext cx="4323851" cy="2196620"/>
            <a:chOff x="2416839" y="4160216"/>
            <a:chExt cx="4323851" cy="2196620"/>
          </a:xfrm>
        </p:grpSpPr>
        <p:grpSp>
          <p:nvGrpSpPr>
            <p:cNvPr id="29" name="Group 28"/>
            <p:cNvGrpSpPr/>
            <p:nvPr/>
          </p:nvGrpSpPr>
          <p:grpSpPr>
            <a:xfrm>
              <a:off x="2416839" y="4922080"/>
              <a:ext cx="4293492" cy="1434756"/>
              <a:chOff x="823256" y="4004277"/>
              <a:chExt cx="4293492" cy="1434756"/>
            </a:xfrm>
          </p:grpSpPr>
          <p:grpSp>
            <p:nvGrpSpPr>
              <p:cNvPr id="26" name="Group 25"/>
              <p:cNvGrpSpPr/>
              <p:nvPr/>
            </p:nvGrpSpPr>
            <p:grpSpPr>
              <a:xfrm>
                <a:off x="823256" y="4004277"/>
                <a:ext cx="4293492" cy="307777"/>
                <a:chOff x="823256" y="4004277"/>
                <a:chExt cx="4293492" cy="307777"/>
              </a:xfrm>
            </p:grpSpPr>
            <p:sp>
              <p:nvSpPr>
                <p:cNvPr id="5" name="Rectangle 4"/>
                <p:cNvSpPr/>
                <p:nvPr/>
              </p:nvSpPr>
              <p:spPr>
                <a:xfrm>
                  <a:off x="823256" y="4004277"/>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1</a:t>
                  </a:r>
                </a:p>
              </p:txBody>
            </p:sp>
            <p:sp>
              <p:nvSpPr>
                <p:cNvPr id="2" name="Rectangle 1"/>
                <p:cNvSpPr/>
                <p:nvPr/>
              </p:nvSpPr>
              <p:spPr>
                <a:xfrm>
                  <a:off x="1924352" y="4086225"/>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67416" y="4086626"/>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59623" y="4091481"/>
                  <a:ext cx="1457125"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 idx="3"/>
                  <a:endCxn id="13" idx="1"/>
                </p:cNvCxnSpPr>
                <p:nvPr/>
              </p:nvCxnSpPr>
              <p:spPr>
                <a:xfrm>
                  <a:off x="2228139" y="4162425"/>
                  <a:ext cx="1431484" cy="525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823257" y="4567767"/>
                <a:ext cx="3875203" cy="307777"/>
                <a:chOff x="823257" y="4566252"/>
                <a:chExt cx="3875203" cy="307777"/>
              </a:xfrm>
            </p:grpSpPr>
            <p:sp>
              <p:nvSpPr>
                <p:cNvPr id="6" name="Rectangle 5"/>
                <p:cNvSpPr/>
                <p:nvPr/>
              </p:nvSpPr>
              <p:spPr>
                <a:xfrm>
                  <a:off x="823257" y="45662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2</a:t>
                  </a:r>
                </a:p>
              </p:txBody>
            </p:sp>
            <p:sp>
              <p:nvSpPr>
                <p:cNvPr id="9" name="Rectangle 8"/>
                <p:cNvSpPr/>
                <p:nvPr/>
              </p:nvSpPr>
              <p:spPr>
                <a:xfrm>
                  <a:off x="1924352" y="4643940"/>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67416" y="4640085"/>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9623" y="4640085"/>
                  <a:ext cx="103883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9" idx="3"/>
                  <a:endCxn id="14" idx="1"/>
                </p:cNvCxnSpPr>
                <p:nvPr/>
              </p:nvCxnSpPr>
              <p:spPr>
                <a:xfrm flipV="1">
                  <a:off x="2228139" y="4716285"/>
                  <a:ext cx="1431484" cy="3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823257" y="5131256"/>
                <a:ext cx="3202126" cy="307777"/>
                <a:chOff x="823257" y="5442552"/>
                <a:chExt cx="3202126" cy="307777"/>
              </a:xfrm>
            </p:grpSpPr>
            <p:sp>
              <p:nvSpPr>
                <p:cNvPr id="7" name="Rectangle 6"/>
                <p:cNvSpPr/>
                <p:nvPr/>
              </p:nvSpPr>
              <p:spPr>
                <a:xfrm>
                  <a:off x="823257" y="54425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3</a:t>
                  </a:r>
                </a:p>
              </p:txBody>
            </p:sp>
            <p:sp>
              <p:nvSpPr>
                <p:cNvPr id="10" name="Rectangle 9"/>
                <p:cNvSpPr/>
                <p:nvPr/>
              </p:nvSpPr>
              <p:spPr>
                <a:xfrm>
                  <a:off x="1924352" y="5520240"/>
                  <a:ext cx="303787"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59623" y="5520240"/>
                  <a:ext cx="36576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0" idx="3"/>
                  <a:endCxn id="22" idx="1"/>
                </p:cNvCxnSpPr>
                <p:nvPr/>
              </p:nvCxnSpPr>
              <p:spPr>
                <a:xfrm>
                  <a:off x="2228139" y="5596440"/>
                  <a:ext cx="143148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grpSp>
          <p:nvGrpSpPr>
            <p:cNvPr id="1038" name="Group 1037"/>
            <p:cNvGrpSpPr/>
            <p:nvPr/>
          </p:nvGrpSpPr>
          <p:grpSpPr>
            <a:xfrm>
              <a:off x="3541210" y="4172984"/>
              <a:ext cx="1928528" cy="312564"/>
              <a:chOff x="3517935" y="4172984"/>
              <a:chExt cx="1928528" cy="312564"/>
            </a:xfrm>
          </p:grpSpPr>
          <p:cxnSp>
            <p:nvCxnSpPr>
              <p:cNvPr id="1030" name="Straight Connector 1029"/>
              <p:cNvCxnSpPr/>
              <p:nvPr/>
            </p:nvCxnSpPr>
            <p:spPr>
              <a:xfrm>
                <a:off x="3517935"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55023"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35" name="Freeform 1034"/>
              <p:cNvSpPr/>
              <p:nvPr/>
            </p:nvSpPr>
            <p:spPr>
              <a:xfrm>
                <a:off x="3571148" y="4172984"/>
                <a:ext cx="1823983" cy="312564"/>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6" name="Group 1035"/>
            <p:cNvGrpSpPr/>
            <p:nvPr/>
          </p:nvGrpSpPr>
          <p:grpSpPr>
            <a:xfrm>
              <a:off x="3650879" y="4542072"/>
              <a:ext cx="2918129" cy="178882"/>
              <a:chOff x="3650879" y="4515472"/>
              <a:chExt cx="2918129" cy="178882"/>
            </a:xfrm>
          </p:grpSpPr>
          <p:cxnSp>
            <p:nvCxnSpPr>
              <p:cNvPr id="41" name="Straight Connector 40"/>
              <p:cNvCxnSpPr/>
              <p:nvPr/>
            </p:nvCxnSpPr>
            <p:spPr>
              <a:xfrm>
                <a:off x="3650879"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77568"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3723548" y="4515472"/>
                <a:ext cx="2754020" cy="168903"/>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p:cNvGrpSpPr/>
            <p:nvPr/>
          </p:nvGrpSpPr>
          <p:grpSpPr>
            <a:xfrm>
              <a:off x="4537464" y="4794597"/>
              <a:ext cx="1607579" cy="53019"/>
              <a:chOff x="4537464" y="4794597"/>
              <a:chExt cx="1607579" cy="53019"/>
            </a:xfrm>
          </p:grpSpPr>
          <p:cxnSp>
            <p:nvCxnSpPr>
              <p:cNvPr id="44" name="Straight Connector 43"/>
              <p:cNvCxnSpPr/>
              <p:nvPr/>
            </p:nvCxnSpPr>
            <p:spPr>
              <a:xfrm>
                <a:off x="4537464"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53603"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4583184" y="4794597"/>
                <a:ext cx="1516139" cy="45719"/>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3268062" y="4160216"/>
              <a:ext cx="341760"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1</a:t>
              </a:r>
            </a:p>
          </p:txBody>
        </p:sp>
        <p:sp>
          <p:nvSpPr>
            <p:cNvPr id="57" name="Rectangle 56"/>
            <p:cNvSpPr/>
            <p:nvPr/>
          </p:nvSpPr>
          <p:spPr>
            <a:xfrm>
              <a:off x="6397326" y="440365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2</a:t>
              </a:r>
            </a:p>
          </p:txBody>
        </p:sp>
        <p:sp>
          <p:nvSpPr>
            <p:cNvPr id="58" name="Rectangle 57"/>
            <p:cNvSpPr/>
            <p:nvPr/>
          </p:nvSpPr>
          <p:spPr>
            <a:xfrm>
              <a:off x="4266886" y="462830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3</a:t>
              </a:r>
            </a:p>
          </p:txBody>
        </p:sp>
      </p:grpSp>
      <p:sp>
        <p:nvSpPr>
          <p:cNvPr id="17" name="Rectangle 16"/>
          <p:cNvSpPr/>
          <p:nvPr/>
        </p:nvSpPr>
        <p:spPr>
          <a:xfrm>
            <a:off x="6238706" y="4844262"/>
            <a:ext cx="2510624" cy="1107996"/>
          </a:xfrm>
          <a:prstGeom prst="rect">
            <a:avLst/>
          </a:prstGeom>
        </p:spPr>
        <p:txBody>
          <a:bodyPr wrap="none">
            <a:spAutoFit/>
          </a:bodyPr>
          <a:lstStyle/>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a:t>
            </a:r>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a:t>
            </a:r>
            <a:endParaRPr lang="en-US" dirty="0" smtClean="0"/>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a:t>
            </a:r>
          </a:p>
        </p:txBody>
      </p:sp>
      <p:graphicFrame>
        <p:nvGraphicFramePr>
          <p:cNvPr id="42" name="Table 4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362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1742853"/>
            <a:ext cx="8961120"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31898" y="1819054"/>
            <a:ext cx="9080204" cy="3296093"/>
          </a:xfrm>
          <a:custGeom>
            <a:avLst/>
            <a:gdLst>
              <a:gd name="connsiteX0" fmla="*/ 127590 w 9080204"/>
              <a:gd name="connsiteY0" fmla="*/ 1137684 h 3296093"/>
              <a:gd name="connsiteX1" fmla="*/ 4274288 w 9080204"/>
              <a:gd name="connsiteY1" fmla="*/ 1084521 h 3296093"/>
              <a:gd name="connsiteX2" fmla="*/ 4688958 w 9080204"/>
              <a:gd name="connsiteY2" fmla="*/ 1244009 h 3296093"/>
              <a:gd name="connsiteX3" fmla="*/ 4731488 w 9080204"/>
              <a:gd name="connsiteY3" fmla="*/ 1818167 h 3296093"/>
              <a:gd name="connsiteX4" fmla="*/ 5837274 w 9080204"/>
              <a:gd name="connsiteY4" fmla="*/ 1860698 h 3296093"/>
              <a:gd name="connsiteX5" fmla="*/ 5837274 w 9080204"/>
              <a:gd name="connsiteY5" fmla="*/ 0 h 3296093"/>
              <a:gd name="connsiteX6" fmla="*/ 9080204 w 9080204"/>
              <a:gd name="connsiteY6" fmla="*/ 0 h 3296093"/>
              <a:gd name="connsiteX7" fmla="*/ 9080204 w 9080204"/>
              <a:gd name="connsiteY7" fmla="*/ 3296093 h 3296093"/>
              <a:gd name="connsiteX8" fmla="*/ 10632 w 9080204"/>
              <a:gd name="connsiteY8" fmla="*/ 3296093 h 3296093"/>
              <a:gd name="connsiteX9" fmla="*/ 0 w 9080204"/>
              <a:gd name="connsiteY9" fmla="*/ 1105786 h 3296093"/>
              <a:gd name="connsiteX10" fmla="*/ 127590 w 9080204"/>
              <a:gd name="connsiteY10" fmla="*/ 1137684 h 329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0204" h="3296093">
                <a:moveTo>
                  <a:pt x="127590" y="1137684"/>
                </a:moveTo>
                <a:lnTo>
                  <a:pt x="4274288" y="1084521"/>
                </a:lnTo>
                <a:lnTo>
                  <a:pt x="4688958" y="1244009"/>
                </a:lnTo>
                <a:lnTo>
                  <a:pt x="4731488" y="1818167"/>
                </a:lnTo>
                <a:lnTo>
                  <a:pt x="5837274" y="1860698"/>
                </a:lnTo>
                <a:lnTo>
                  <a:pt x="5837274" y="0"/>
                </a:lnTo>
                <a:lnTo>
                  <a:pt x="9080204" y="0"/>
                </a:lnTo>
                <a:lnTo>
                  <a:pt x="9080204" y="3296093"/>
                </a:lnTo>
                <a:lnTo>
                  <a:pt x="10632" y="3296093"/>
                </a:lnTo>
                <a:lnTo>
                  <a:pt x="0" y="1105786"/>
                </a:lnTo>
                <a:lnTo>
                  <a:pt x="127590" y="11376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477154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4298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6939"/>
          <a:stretch/>
        </p:blipFill>
        <p:spPr bwMode="auto">
          <a:xfrm>
            <a:off x="91440" y="1742853"/>
            <a:ext cx="6547104"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057358499"/>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241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 y="4731603"/>
            <a:ext cx="9144000" cy="830997"/>
          </a:xfrm>
          <a:prstGeom prst="rect">
            <a:avLst/>
          </a:prstGeom>
        </p:spPr>
        <p:txBody>
          <a:bodyPr wrap="square">
            <a:spAutoFit/>
          </a:bodyPr>
          <a:lstStyle/>
          <a:p>
            <a:pPr lvl="0" algn="ctr"/>
            <a:r>
              <a:rPr lang="en-US" sz="2400" b="1" dirty="0" smtClean="0">
                <a:solidFill>
                  <a:prstClr val="black"/>
                </a:solidFill>
                <a:latin typeface="Calibri" panose="020F0502020204030204" pitchFamily="34" charset="0"/>
              </a:rPr>
              <a:t>F</a:t>
            </a:r>
            <a:r>
              <a:rPr lang="en-US" sz="2400" dirty="0" smtClean="0">
                <a:solidFill>
                  <a:prstClr val="black"/>
                </a:solidFill>
                <a:latin typeface="Calibri" panose="020F0502020204030204" pitchFamily="34" charset="0"/>
              </a:rPr>
              <a:t>ragments </a:t>
            </a:r>
            <a:r>
              <a:rPr lang="en-US" sz="2400" b="1" dirty="0" smtClean="0">
                <a:solidFill>
                  <a:prstClr val="black"/>
                </a:solidFill>
                <a:latin typeface="Calibri" panose="020F0502020204030204" pitchFamily="34" charset="0"/>
              </a:rPr>
              <a:t>P</a:t>
            </a:r>
            <a:r>
              <a:rPr lang="en-US" sz="2400" dirty="0" smtClean="0">
                <a:solidFill>
                  <a:prstClr val="black"/>
                </a:solidFill>
                <a:latin typeface="Calibri" panose="020F0502020204030204" pitchFamily="34" charset="0"/>
              </a:rPr>
              <a:t>er </a:t>
            </a:r>
            <a:r>
              <a:rPr lang="en-US" sz="2400" b="1" dirty="0" err="1" smtClean="0">
                <a:solidFill>
                  <a:prstClr val="black"/>
                </a:solidFill>
                <a:latin typeface="Calibri" panose="020F0502020204030204" pitchFamily="34" charset="0"/>
              </a:rPr>
              <a:t>K</a:t>
            </a:r>
            <a:r>
              <a:rPr lang="en-US" sz="2400" dirty="0" err="1" smtClean="0">
                <a:solidFill>
                  <a:prstClr val="black"/>
                </a:solidFill>
                <a:latin typeface="Calibri" panose="020F0502020204030204" pitchFamily="34" charset="0"/>
              </a:rPr>
              <a:t>ilobase</a:t>
            </a:r>
            <a:r>
              <a:rPr lang="en-US" sz="2400" dirty="0" smtClean="0">
                <a:solidFill>
                  <a:prstClr val="black"/>
                </a:solidFill>
                <a:latin typeface="Calibri" panose="020F0502020204030204" pitchFamily="34" charset="0"/>
              </a:rPr>
              <a:t> of transcript per </a:t>
            </a:r>
            <a:r>
              <a:rPr lang="en-US" sz="2400" b="1" dirty="0" smtClean="0">
                <a:solidFill>
                  <a:prstClr val="black"/>
                </a:solidFill>
                <a:latin typeface="Calibri" panose="020F0502020204030204" pitchFamily="34" charset="0"/>
              </a:rPr>
              <a:t>M</a:t>
            </a:r>
            <a:r>
              <a:rPr lang="en-US" sz="2400" dirty="0" smtClean="0">
                <a:solidFill>
                  <a:prstClr val="black"/>
                </a:solidFill>
                <a:latin typeface="Calibri" panose="020F0502020204030204" pitchFamily="34" charset="0"/>
              </a:rPr>
              <a:t>illion mapped reads</a:t>
            </a:r>
            <a:br>
              <a:rPr lang="en-US" sz="2400" dirty="0" smtClean="0">
                <a:solidFill>
                  <a:prstClr val="black"/>
                </a:solidFill>
                <a:latin typeface="Calibri" panose="020F0502020204030204" pitchFamily="34" charset="0"/>
              </a:rPr>
            </a:br>
            <a:r>
              <a:rPr lang="en-US" sz="2400" dirty="0" smtClean="0">
                <a:solidFill>
                  <a:prstClr val="black"/>
                </a:solidFill>
                <a:latin typeface="Calibri" panose="020F0502020204030204" pitchFamily="34" charset="0"/>
              </a:rPr>
              <a:t>(</a:t>
            </a:r>
            <a:r>
              <a:rPr lang="en-US" sz="2400" b="1" dirty="0" smtClean="0">
                <a:solidFill>
                  <a:prstClr val="black"/>
                </a:solidFill>
                <a:latin typeface="Calibri" panose="020F0502020204030204" pitchFamily="34" charset="0"/>
              </a:rPr>
              <a:t>FPKM</a:t>
            </a:r>
            <a:r>
              <a:rPr lang="en-US" sz="2400" dirty="0" smtClean="0">
                <a:solidFill>
                  <a:prstClr val="black"/>
                </a:solidFill>
                <a:latin typeface="Calibri" panose="020F0502020204030204" pitchFamily="34" charset="0"/>
              </a:rPr>
              <a:t>), a count of mapped fragments normalized to transcript length.</a:t>
            </a:r>
            <a:endParaRPr lang="en-US" sz="2400" dirty="0">
              <a:solidFill>
                <a:prstClr val="black"/>
              </a:solidFill>
              <a:latin typeface="Calibri" panose="020F0502020204030204" pitchFamily="34" charset="0"/>
            </a:endParaRPr>
          </a:p>
        </p:txBody>
      </p:sp>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2"/>
          <a:stretch/>
        </p:blipFill>
        <p:spPr bwMode="auto">
          <a:xfrm>
            <a:off x="91440" y="1742853"/>
            <a:ext cx="8951976"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4100279192"/>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3718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1764780" y="2292870"/>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Exercise</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3736" y="2321444"/>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62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532071997"/>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71584" y="1536174"/>
            <a:ext cx="8600831" cy="3785652"/>
          </a:xfrm>
          <a:prstGeom prst="rect">
            <a:avLst/>
          </a:prstGeom>
          <a:noFill/>
        </p:spPr>
        <p:txBody>
          <a:bodyPr wrap="square" rtlCol="0">
            <a:spAutoFit/>
          </a:bodyPr>
          <a:lstStyle/>
          <a:p>
            <a:pPr algn="ctr"/>
            <a:r>
              <a:rPr lang="en-US" sz="2400" b="1" i="1" dirty="0" err="1" smtClean="0">
                <a:latin typeface="Calibri" panose="020F0502020204030204" pitchFamily="34" charset="0"/>
              </a:rPr>
              <a:t>Cuffdiff</a:t>
            </a:r>
            <a:r>
              <a:rPr lang="en-US" sz="2400" dirty="0" smtClean="0">
                <a:latin typeface="Calibri" panose="020F0502020204030204" pitchFamily="34" charset="0"/>
              </a:rPr>
              <a:t> summarizes, normalizes, and quantitates aligned read data. It can also conduct differential expression analysis.</a:t>
            </a:r>
            <a:endParaRPr lang="en-US" sz="2400" dirty="0">
              <a:latin typeface="Calibri" panose="020F0502020204030204" pitchFamily="34" charset="0"/>
            </a:endParaRPr>
          </a:p>
          <a:p>
            <a:pPr algn="ctr"/>
            <a:endParaRPr lang="en-US" sz="2400" dirty="0" smtClean="0">
              <a:latin typeface="Calibri" panose="020F0502020204030204" pitchFamily="34" charset="0"/>
            </a:endParaRPr>
          </a:p>
          <a:p>
            <a:pPr algn="ctr"/>
            <a:endParaRPr lang="en-US" sz="2400" dirty="0" smtClean="0">
              <a:latin typeface="Calibri" panose="020F0502020204030204" pitchFamily="34" charset="0"/>
            </a:endParaRPr>
          </a:p>
          <a:p>
            <a:pPr algn="ctr"/>
            <a:r>
              <a:rPr lang="en-US" sz="2400" dirty="0" smtClean="0">
                <a:latin typeface="Calibri" panose="020F0502020204030204" pitchFamily="34" charset="0"/>
              </a:rPr>
              <a:t>First, we group aligned reads from </a:t>
            </a:r>
            <a:r>
              <a:rPr lang="en-US" sz="2400" b="1" i="1" dirty="0" err="1" smtClean="0">
                <a:latin typeface="Calibri" panose="020F0502020204030204" pitchFamily="34" charset="0"/>
              </a:rPr>
              <a:t>TopHat</a:t>
            </a:r>
            <a:r>
              <a:rPr lang="en-US" sz="2400" dirty="0" smtClean="0">
                <a:latin typeface="Calibri" panose="020F0502020204030204" pitchFamily="34" charset="0"/>
              </a:rPr>
              <a:t> condition</a:t>
            </a:r>
            <a:br>
              <a:rPr lang="en-US" sz="2400" dirty="0" smtClean="0">
                <a:latin typeface="Calibri" panose="020F0502020204030204" pitchFamily="34" charset="0"/>
              </a:rPr>
            </a:br>
            <a:r>
              <a:rPr lang="en-US" sz="2400" dirty="0" smtClean="0">
                <a:latin typeface="Calibri" panose="020F0502020204030204" pitchFamily="34" charset="0"/>
              </a:rPr>
              <a:t>(</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a:t>
            </a:r>
          </a:p>
          <a:p>
            <a:pPr algn="ctr"/>
            <a:endParaRPr lang="en-US" sz="2400" dirty="0" smtClean="0">
              <a:latin typeface="Calibri" panose="020F0502020204030204" pitchFamily="34" charset="0"/>
            </a:endParaRPr>
          </a:p>
          <a:p>
            <a:pPr algn="ctr"/>
            <a:endParaRPr lang="en-US" sz="2400" dirty="0">
              <a:latin typeface="Calibri" panose="020F0502020204030204" pitchFamily="34" charset="0"/>
            </a:endParaRPr>
          </a:p>
          <a:p>
            <a:pPr algn="ctr"/>
            <a:r>
              <a:rPr lang="en-US" sz="2400" dirty="0" smtClean="0">
                <a:latin typeface="Calibri" panose="020F0502020204030204" pitchFamily="34" charset="0"/>
              </a:rPr>
              <a:t>Then, we identify genes which are differentially expressed by comparing the two conditions.</a:t>
            </a:r>
          </a:p>
        </p:txBody>
      </p:sp>
    </p:spTree>
    <p:extLst>
      <p:ext uri="{BB962C8B-B14F-4D97-AF65-F5344CB8AC3E}">
        <p14:creationId xmlns:p14="http://schemas.microsoft.com/office/powerpoint/2010/main" val="60136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26564755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dirty="0" smtClean="0">
                          <a:solidFill>
                            <a:schemeClr val="tx1"/>
                          </a:solidFill>
                          <a:latin typeface="Calibri" panose="020F0502020204030204" pitchFamily="34" charset="0"/>
                        </a:rPr>
                        <a:t>Run</a:t>
                      </a:r>
                      <a:r>
                        <a:rPr lang="en-US" sz="3600" b="1"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23724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088"/>
          <a:stretch/>
        </p:blipFill>
        <p:spPr bwMode="auto">
          <a:xfrm>
            <a:off x="914400" y="1590675"/>
            <a:ext cx="73152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115264" y="2136712"/>
            <a:ext cx="5028611" cy="427440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1" name="TextBox 10"/>
          <p:cNvSpPr txBox="1"/>
          <p:nvPr/>
        </p:nvSpPr>
        <p:spPr>
          <a:xfrm>
            <a:off x="-3036" y="905552"/>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Search for “</a:t>
            </a:r>
            <a:r>
              <a:rPr lang="en-US" sz="2400" dirty="0" err="1" smtClean="0">
                <a:latin typeface="Calibri" panose="020F0502020204030204" pitchFamily="34" charset="0"/>
              </a:rPr>
              <a:t>Cuffdiff</a:t>
            </a:r>
            <a:r>
              <a:rPr lang="en-US" sz="2400" dirty="0" smtClean="0">
                <a:latin typeface="Calibri" panose="020F0502020204030204" pitchFamily="34" charset="0"/>
              </a:rPr>
              <a:t>” under the Modules panel in </a:t>
            </a:r>
            <a:r>
              <a:rPr lang="en-US" sz="2400" dirty="0" err="1" smtClean="0">
                <a:latin typeface="Calibri" panose="020F0502020204030204" pitchFamily="34" charset="0"/>
              </a:rPr>
              <a:t>GenePattern</a:t>
            </a:r>
            <a:r>
              <a:rPr lang="en-US" sz="2400" dirty="0" smtClean="0">
                <a:latin typeface="Calibri" panose="020F0502020204030204" pitchFamily="34" charset="0"/>
              </a:rPr>
              <a:t>.</a:t>
            </a:r>
          </a:p>
        </p:txBody>
      </p:sp>
      <p:sp>
        <p:nvSpPr>
          <p:cNvPr id="12" name="Rectangle 11"/>
          <p:cNvSpPr/>
          <p:nvPr/>
        </p:nvSpPr>
        <p:spPr>
          <a:xfrm>
            <a:off x="914400" y="2025523"/>
            <a:ext cx="485775" cy="222378"/>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4" name="Rectangle 13"/>
          <p:cNvSpPr/>
          <p:nvPr/>
        </p:nvSpPr>
        <p:spPr>
          <a:xfrm>
            <a:off x="942975" y="2247900"/>
            <a:ext cx="2019300"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315707260"/>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2740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710595"/>
            <a:ext cx="9144000" cy="1785104"/>
          </a:xfrm>
          <a:prstGeom prst="rect">
            <a:avLst/>
          </a:prstGeom>
          <a:noFill/>
        </p:spPr>
        <p:txBody>
          <a:bodyPr wrap="square" rtlCol="0">
            <a:spAutoFit/>
          </a:bodyPr>
          <a:lstStyle/>
          <a:p>
            <a:pPr algn="ctr"/>
            <a:r>
              <a:rPr lang="en-US" sz="2200" dirty="0" smtClean="0">
                <a:latin typeface="Calibri" panose="020F0502020204030204" pitchFamily="34" charset="0"/>
              </a:rPr>
              <a:t>Define the first condition (e.g. ‘</a:t>
            </a:r>
            <a:r>
              <a:rPr lang="en-US" sz="2200" b="1" dirty="0" smtClean="0">
                <a:latin typeface="Calibri" panose="020F0502020204030204" pitchFamily="34" charset="0"/>
              </a:rPr>
              <a:t>untreated</a:t>
            </a:r>
            <a:r>
              <a:rPr lang="en-US" sz="2200" dirty="0" smtClean="0">
                <a:latin typeface="Calibri" panose="020F0502020204030204" pitchFamily="34" charset="0"/>
              </a:rPr>
              <a:t>’), then </a:t>
            </a:r>
            <a:r>
              <a:rPr lang="en-US" sz="2200" dirty="0" smtClean="0">
                <a:latin typeface="Calibri" panose="020F0502020204030204" pitchFamily="34" charset="0"/>
              </a:rPr>
              <a:t>click                 . </a:t>
            </a:r>
          </a:p>
          <a:p>
            <a:pPr algn="ctr"/>
            <a:r>
              <a:rPr lang="en-US" sz="2200" dirty="0" smtClean="0">
                <a:latin typeface="Calibri" panose="020F0502020204030204" pitchFamily="34" charset="0"/>
              </a:rPr>
              <a:t>Then, navigate to </a:t>
            </a:r>
            <a:r>
              <a:rPr lang="en-US" sz="2200" b="1" i="1" dirty="0" err="1" smtClean="0">
                <a:latin typeface="Calibri" panose="020F0502020204030204" pitchFamily="34" charset="0"/>
              </a:rPr>
              <a:t>shared_data</a:t>
            </a:r>
            <a:r>
              <a:rPr lang="en-US" sz="2200" b="1" i="1" dirty="0" smtClean="0">
                <a:latin typeface="Calibri" panose="020F0502020204030204" pitchFamily="34" charset="0"/>
              </a:rPr>
              <a:t>&gt;</a:t>
            </a:r>
            <a:r>
              <a:rPr lang="en-US" sz="2200" b="1" i="1" dirty="0" err="1" smtClean="0">
                <a:latin typeface="Calibri" panose="020F0502020204030204" pitchFamily="34" charset="0"/>
              </a:rPr>
              <a:t>gp_tutorial_files</a:t>
            </a:r>
            <a:r>
              <a:rPr lang="en-US" sz="2200" b="1" i="1" dirty="0" smtClean="0">
                <a:latin typeface="Calibri" panose="020F0502020204030204" pitchFamily="34" charset="0"/>
              </a:rPr>
              <a:t>&gt;2019_BU_MolBio&gt;untreated</a:t>
            </a:r>
            <a:r>
              <a:rPr lang="en-US" sz="2200" dirty="0" smtClean="0">
                <a:latin typeface="Calibri" panose="020F0502020204030204" pitchFamily="34" charset="0"/>
              </a:rPr>
              <a:t>,</a:t>
            </a:r>
          </a:p>
          <a:p>
            <a:pPr algn="ctr"/>
            <a:r>
              <a:rPr lang="en-US" sz="2200" dirty="0" smtClean="0">
                <a:latin typeface="Calibri" panose="020F0502020204030204" pitchFamily="34" charset="0"/>
              </a:rPr>
              <a:t> </a:t>
            </a:r>
            <a:r>
              <a:rPr lang="en-US" sz="2200" dirty="0" smtClean="0">
                <a:latin typeface="Calibri" panose="020F0502020204030204" pitchFamily="34" charset="0"/>
              </a:rPr>
              <a:t>and </a:t>
            </a:r>
            <a:r>
              <a:rPr lang="en-US" sz="2200" dirty="0" smtClean="0">
                <a:latin typeface="Calibri" panose="020F0502020204030204" pitchFamily="34" charset="0"/>
              </a:rPr>
              <a:t>choose the </a:t>
            </a:r>
            <a:r>
              <a:rPr lang="en-US" sz="2200" b="1" dirty="0" smtClean="0">
                <a:latin typeface="Calibri" panose="020F0502020204030204" pitchFamily="34" charset="0"/>
              </a:rPr>
              <a:t>*.</a:t>
            </a:r>
            <a:r>
              <a:rPr lang="en-US" sz="2200" b="1" dirty="0" err="1" smtClean="0">
                <a:latin typeface="Calibri" panose="020F0502020204030204" pitchFamily="34" charset="0"/>
              </a:rPr>
              <a:t>accepted_hits.bam</a:t>
            </a:r>
            <a:r>
              <a:rPr lang="en-US" sz="2200" b="1" dirty="0" smtClean="0">
                <a:latin typeface="Calibri" panose="020F0502020204030204" pitchFamily="34" charset="0"/>
              </a:rPr>
              <a:t> </a:t>
            </a:r>
            <a:r>
              <a:rPr lang="en-US" sz="2200" dirty="0" smtClean="0">
                <a:latin typeface="Calibri" panose="020F0502020204030204" pitchFamily="34" charset="0"/>
              </a:rPr>
              <a:t>files of that same condition (e.g. </a:t>
            </a:r>
            <a:r>
              <a:rPr lang="en-US" sz="2200" i="1" dirty="0" smtClean="0">
                <a:latin typeface="Calibri" panose="020F0502020204030204" pitchFamily="34" charset="0"/>
              </a:rPr>
              <a:t>SRR…</a:t>
            </a:r>
            <a:r>
              <a:rPr lang="en-US" sz="2200" b="1" i="1" dirty="0" smtClean="0">
                <a:latin typeface="Calibri" panose="020F0502020204030204" pitchFamily="34" charset="0"/>
              </a:rPr>
              <a:t>08</a:t>
            </a:r>
            <a:r>
              <a:rPr lang="en-US" sz="2200" dirty="0" smtClean="0">
                <a:latin typeface="Calibri" panose="020F0502020204030204" pitchFamily="34" charset="0"/>
              </a:rPr>
              <a:t>, </a:t>
            </a:r>
            <a:r>
              <a:rPr lang="en-US" sz="2200" i="1" dirty="0" smtClean="0">
                <a:latin typeface="Calibri" panose="020F0502020204030204" pitchFamily="34" charset="0"/>
              </a:rPr>
              <a:t>SRR…</a:t>
            </a:r>
            <a:r>
              <a:rPr lang="en-US" sz="2200" b="1" i="1" dirty="0" smtClean="0">
                <a:latin typeface="Calibri" panose="020F0502020204030204" pitchFamily="34" charset="0"/>
              </a:rPr>
              <a:t>12</a:t>
            </a:r>
            <a:r>
              <a:rPr lang="en-US" sz="2200" dirty="0" smtClean="0">
                <a:latin typeface="Calibri" panose="020F0502020204030204" pitchFamily="34" charset="0"/>
              </a:rPr>
              <a:t>, </a:t>
            </a:r>
            <a:r>
              <a:rPr lang="en-US" sz="2200" i="1" dirty="0" smtClean="0">
                <a:latin typeface="Calibri" panose="020F0502020204030204" pitchFamily="34" charset="0"/>
              </a:rPr>
              <a:t>SRR…</a:t>
            </a:r>
            <a:r>
              <a:rPr lang="en-US" sz="2200" b="1" i="1" dirty="0" smtClean="0">
                <a:latin typeface="Calibri" panose="020F0502020204030204" pitchFamily="34" charset="0"/>
              </a:rPr>
              <a:t>16</a:t>
            </a:r>
            <a:r>
              <a:rPr lang="en-US" sz="2200" dirty="0" smtClean="0">
                <a:latin typeface="Calibri" panose="020F0502020204030204" pitchFamily="34" charset="0"/>
              </a:rPr>
              <a:t> and </a:t>
            </a:r>
            <a:r>
              <a:rPr lang="en-US" sz="2200" i="1" dirty="0" smtClean="0">
                <a:latin typeface="Calibri" panose="020F0502020204030204" pitchFamily="34" charset="0"/>
              </a:rPr>
              <a:t>SRR…</a:t>
            </a:r>
            <a:r>
              <a:rPr lang="en-US" sz="2200" b="1" i="1" dirty="0" smtClean="0">
                <a:latin typeface="Calibri" panose="020F0502020204030204" pitchFamily="34" charset="0"/>
              </a:rPr>
              <a:t>20</a:t>
            </a:r>
            <a:r>
              <a:rPr lang="en-US" sz="2200" dirty="0" smtClean="0">
                <a:latin typeface="Calibri" panose="020F0502020204030204" pitchFamily="34" charset="0"/>
              </a:rPr>
              <a:t>).</a:t>
            </a:r>
          </a:p>
        </p:txBody>
      </p:sp>
      <p:grpSp>
        <p:nvGrpSpPr>
          <p:cNvPr id="2" name="Group 1"/>
          <p:cNvGrpSpPr/>
          <p:nvPr/>
        </p:nvGrpSpPr>
        <p:grpSpPr>
          <a:xfrm>
            <a:off x="1061884" y="2495699"/>
            <a:ext cx="7020232" cy="4100221"/>
            <a:chOff x="914400" y="2276475"/>
            <a:chExt cx="7315200" cy="433126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76475"/>
              <a:ext cx="7315200" cy="433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552699" y="3838575"/>
              <a:ext cx="2562225"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2162174" y="4838700"/>
              <a:ext cx="4743451" cy="9429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631" y="722410"/>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3260410565"/>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6244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75713"/>
            <a:ext cx="8893277" cy="1938992"/>
            <a:chOff x="0" y="865779"/>
            <a:chExt cx="9144000" cy="1938992"/>
          </a:xfrm>
        </p:grpSpPr>
        <p:sp>
          <p:nvSpPr>
            <p:cNvPr id="14" name="TextBox 13"/>
            <p:cNvSpPr txBox="1"/>
            <p:nvPr/>
          </p:nvSpPr>
          <p:spPr>
            <a:xfrm>
              <a:off x="0" y="865779"/>
              <a:ext cx="9144000" cy="1938992"/>
            </a:xfrm>
            <a:prstGeom prst="rect">
              <a:avLst/>
            </a:prstGeom>
            <a:noFill/>
          </p:spPr>
          <p:txBody>
            <a:bodyPr wrap="square" rtlCol="0">
              <a:spAutoFit/>
            </a:bodyPr>
            <a:lstStyle/>
            <a:p>
              <a:pPr algn="ctr"/>
              <a:r>
                <a:rPr lang="en-US" sz="2400" dirty="0">
                  <a:latin typeface="Calibri" panose="020F0502020204030204" pitchFamily="34" charset="0"/>
                </a:rPr>
                <a:t>Click </a:t>
              </a:r>
              <a:r>
                <a:rPr lang="en-US" sz="2400" b="1" dirty="0">
                  <a:latin typeface="Calibri" panose="020F0502020204030204" pitchFamily="34" charset="0"/>
                </a:rPr>
                <a:t>Add Another </a:t>
              </a:r>
              <a:r>
                <a:rPr lang="en-US" sz="2400" b="1" dirty="0" smtClean="0">
                  <a:latin typeface="Calibri" panose="020F0502020204030204" pitchFamily="34" charset="0"/>
                </a:rPr>
                <a:t>Condition</a:t>
              </a:r>
              <a:r>
                <a:rPr lang="en-US" sz="2400" dirty="0" smtClean="0">
                  <a:latin typeface="Calibri" panose="020F0502020204030204" pitchFamily="34" charset="0"/>
                </a:rPr>
                <a:t>. Define the second condition (e.g. ‘</a:t>
              </a:r>
              <a:r>
                <a:rPr lang="en-US" sz="2400" b="1" dirty="0" err="1" smtClean="0">
                  <a:latin typeface="Calibri" panose="020F0502020204030204" pitchFamily="34" charset="0"/>
                </a:rPr>
                <a:t>dex</a:t>
              </a:r>
              <a:r>
                <a:rPr lang="en-US" sz="2400" dirty="0" smtClean="0">
                  <a:latin typeface="Calibri" panose="020F0502020204030204" pitchFamily="34" charset="0"/>
                </a:rPr>
                <a:t>’), then click                     . Go </a:t>
              </a:r>
              <a:r>
                <a:rPr lang="en-US" sz="2400" dirty="0">
                  <a:latin typeface="Calibri" panose="020F0502020204030204" pitchFamily="34" charset="0"/>
                </a:rPr>
                <a:t>to </a:t>
              </a:r>
              <a:r>
                <a:rPr lang="en-US" sz="2400" dirty="0" err="1" smtClean="0">
                  <a:latin typeface="Calibri" panose="020F0502020204030204" pitchFamily="34" charset="0"/>
                </a:rPr>
                <a:t>s</a:t>
              </a:r>
              <a:r>
                <a:rPr lang="en-US" sz="2400" b="1" i="1" dirty="0" err="1" smtClean="0">
                  <a:latin typeface="Calibri" panose="020F0502020204030204" pitchFamily="34" charset="0"/>
                </a:rPr>
                <a:t>hared_data</a:t>
              </a:r>
              <a:r>
                <a:rPr lang="en-US" sz="2400" b="1" i="1" dirty="0" smtClean="0">
                  <a:latin typeface="Calibri" panose="020F0502020204030204" pitchFamily="34" charset="0"/>
                </a:rPr>
                <a:t>&gt;</a:t>
              </a:r>
              <a:r>
                <a:rPr lang="en-US" sz="2400" b="1" i="1" dirty="0" err="1" smtClean="0">
                  <a:latin typeface="Calibri" panose="020F0502020204030204" pitchFamily="34" charset="0"/>
                </a:rPr>
                <a:t>gp_tutorial_files</a:t>
              </a:r>
              <a:r>
                <a:rPr lang="en-US" sz="2400" b="1" i="1" dirty="0" smtClean="0">
                  <a:latin typeface="Calibri" panose="020F0502020204030204" pitchFamily="34" charset="0"/>
                </a:rPr>
                <a:t>&gt;2019_BU_MolBio&gt;untreated </a:t>
              </a:r>
              <a:r>
                <a:rPr lang="en-US" sz="2400" dirty="0" smtClean="0">
                  <a:latin typeface="Calibri" panose="020F0502020204030204" pitchFamily="34" charset="0"/>
                </a:rPr>
                <a:t>and </a:t>
              </a:r>
              <a:r>
                <a:rPr lang="en-US" sz="2400" dirty="0" smtClean="0">
                  <a:latin typeface="Calibri" panose="020F0502020204030204" pitchFamily="34" charset="0"/>
                </a:rPr>
                <a:t>choose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files of that same condition </a:t>
              </a:r>
              <a:endParaRPr lang="en-US" sz="2400" dirty="0" smtClean="0">
                <a:latin typeface="Calibri" panose="020F0502020204030204" pitchFamily="34" charset="0"/>
              </a:endParaRPr>
            </a:p>
            <a:p>
              <a:pPr algn="ctr"/>
              <a:r>
                <a:rPr lang="en-US" sz="2400" dirty="0" smtClean="0">
                  <a:latin typeface="Calibri" panose="020F0502020204030204" pitchFamily="34" charset="0"/>
                </a:rPr>
                <a:t>(</a:t>
              </a:r>
              <a:r>
                <a:rPr lang="en-US" sz="2400" dirty="0" smtClean="0">
                  <a:latin typeface="Calibri" panose="020F0502020204030204" pitchFamily="34" charset="0"/>
                </a:rPr>
                <a:t>e.g. </a:t>
              </a:r>
              <a:r>
                <a:rPr lang="en-US" sz="2400" i="1" dirty="0" smtClean="0">
                  <a:latin typeface="Calibri" panose="020F0502020204030204" pitchFamily="34" charset="0"/>
                </a:rPr>
                <a:t>SRR…</a:t>
              </a:r>
              <a:r>
                <a:rPr lang="en-US" sz="2400" b="1" i="1" dirty="0" smtClean="0">
                  <a:latin typeface="Calibri" panose="020F0502020204030204" pitchFamily="34" charset="0"/>
                </a:rPr>
                <a:t>09</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13</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17</a:t>
              </a:r>
              <a:r>
                <a:rPr lang="en-US" sz="2400" dirty="0" smtClean="0">
                  <a:latin typeface="Calibri" panose="020F0502020204030204" pitchFamily="34" charset="0"/>
                </a:rPr>
                <a:t> and </a:t>
              </a:r>
              <a:r>
                <a:rPr lang="en-US" sz="2400" i="1" dirty="0" smtClean="0">
                  <a:latin typeface="Calibri" panose="020F0502020204030204" pitchFamily="34" charset="0"/>
                </a:rPr>
                <a:t>SRR…</a:t>
              </a:r>
              <a:r>
                <a:rPr lang="en-US" sz="2400" b="1" i="1" dirty="0" smtClean="0">
                  <a:latin typeface="Calibri" panose="020F0502020204030204" pitchFamily="34" charset="0"/>
                </a:rPr>
                <a:t>21</a:t>
              </a:r>
              <a:r>
                <a:rPr lang="en-US" sz="2400" dirty="0" smtClean="0">
                  <a:latin typeface="Calibri" panose="020F0502020204030204" pitchFamily="34" charset="0"/>
                </a:rPr>
                <a: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721" y="1281389"/>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 name="Group 15"/>
          <p:cNvGrpSpPr/>
          <p:nvPr/>
        </p:nvGrpSpPr>
        <p:grpSpPr>
          <a:xfrm>
            <a:off x="914400" y="3238855"/>
            <a:ext cx="7315200" cy="3368879"/>
            <a:chOff x="914400" y="3238855"/>
            <a:chExt cx="7315200" cy="3368879"/>
          </a:xfrm>
        </p:grpSpPr>
        <p:pic>
          <p:nvPicPr>
            <p:cNvPr id="1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2219"/>
            <a:stretch/>
          </p:blipFill>
          <p:spPr bwMode="auto">
            <a:xfrm>
              <a:off x="914400" y="3238855"/>
              <a:ext cx="7315200" cy="336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2009774" y="6010275"/>
              <a:ext cx="12954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graphicFrame>
        <p:nvGraphicFramePr>
          <p:cNvPr id="9" name="Table 8"/>
          <p:cNvGraphicFramePr>
            <a:graphicFrameLocks noGrp="1"/>
          </p:cNvGraphicFramePr>
          <p:nvPr>
            <p:extLst>
              <p:ext uri="{D42A27DB-BD31-4B8C-83A1-F6EECF244321}">
                <p14:modId xmlns:p14="http://schemas.microsoft.com/office/powerpoint/2010/main" val="1560586136"/>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964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865779"/>
            <a:ext cx="9144000" cy="1200329"/>
          </a:xfrm>
          <a:prstGeom prst="rect">
            <a:avLst/>
          </a:prstGeom>
          <a:noFill/>
        </p:spPr>
        <p:txBody>
          <a:bodyPr wrap="square" rtlCol="0">
            <a:spAutoFit/>
          </a:bodyPr>
          <a:lstStyle/>
          <a:p>
            <a:pPr algn="ctr"/>
            <a:r>
              <a:rPr lang="en-US" sz="2400" dirty="0" smtClean="0">
                <a:latin typeface="Calibri" panose="020F0502020204030204" pitchFamily="34" charset="0"/>
              </a:rPr>
              <a:t>Set the </a:t>
            </a:r>
            <a:r>
              <a:rPr lang="en-US" sz="2400" b="1" dirty="0" smtClean="0">
                <a:latin typeface="Calibri" panose="020F0502020204030204" pitchFamily="34" charset="0"/>
              </a:rPr>
              <a:t>GTF file </a:t>
            </a:r>
            <a:r>
              <a:rPr lang="en-US" sz="2400" dirty="0" smtClean="0">
                <a:latin typeface="Calibri" panose="020F0502020204030204" pitchFamily="34" charset="0"/>
              </a:rPr>
              <a:t>(Homo_sapiens_hg19_UCSC.gtf), the </a:t>
            </a:r>
            <a:r>
              <a:rPr lang="en-US" sz="2400" b="1" dirty="0" smtClean="0">
                <a:latin typeface="Calibri" panose="020F0502020204030204" pitchFamily="34" charset="0"/>
              </a:rPr>
              <a:t>frag bias correct </a:t>
            </a:r>
            <a:r>
              <a:rPr lang="en-US" sz="2400" dirty="0" smtClean="0">
                <a:latin typeface="Calibri" panose="020F0502020204030204" pitchFamily="34" charset="0"/>
              </a:rPr>
              <a:t>(Homo_sapiens_hg19_UCSC.fa) and the </a:t>
            </a:r>
            <a:r>
              <a:rPr lang="en-US" sz="2400" b="1" dirty="0" smtClean="0">
                <a:latin typeface="Calibri" panose="020F0502020204030204" pitchFamily="34" charset="0"/>
              </a:rPr>
              <a:t>library type</a:t>
            </a:r>
            <a:r>
              <a:rPr lang="en-US" sz="2400" dirty="0" smtClean="0">
                <a:latin typeface="Calibri" panose="020F0502020204030204" pitchFamily="34" charset="0"/>
              </a:rPr>
              <a:t> (</a:t>
            </a:r>
            <a:r>
              <a:rPr lang="en-US" sz="2400" dirty="0" err="1" smtClean="0">
                <a:latin typeface="Calibri" panose="020F0502020204030204" pitchFamily="34" charset="0"/>
              </a:rPr>
              <a:t>fr-unstranded</a:t>
            </a:r>
            <a:r>
              <a:rPr lang="en-US" sz="2400" dirty="0" smtClean="0">
                <a:latin typeface="Calibri" panose="020F0502020204030204" pitchFamily="34" charset="0"/>
              </a:rPr>
              <a:t>) parameters. To </a:t>
            </a:r>
            <a:r>
              <a:rPr lang="en-US" sz="2400" dirty="0">
                <a:latin typeface="Calibri" panose="020F0502020204030204" pitchFamily="34" charset="0"/>
              </a:rPr>
              <a:t>run the job you would click             </a:t>
            </a:r>
            <a:r>
              <a:rPr lang="en-US" sz="2400" dirty="0" smtClean="0">
                <a:latin typeface="Calibri" panose="020F0502020204030204" pitchFamily="34" charset="0"/>
              </a:rPr>
              <a:t>.</a:t>
            </a:r>
          </a:p>
        </p:txBody>
      </p:sp>
      <p:grpSp>
        <p:nvGrpSpPr>
          <p:cNvPr id="3" name="Group 2"/>
          <p:cNvGrpSpPr/>
          <p:nvPr/>
        </p:nvGrpSpPr>
        <p:grpSpPr>
          <a:xfrm>
            <a:off x="442913" y="2590800"/>
            <a:ext cx="8229600" cy="2986088"/>
            <a:chOff x="442913" y="2905125"/>
            <a:chExt cx="8229600" cy="2986088"/>
          </a:xfrm>
        </p:grpSpPr>
        <p:grpSp>
          <p:nvGrpSpPr>
            <p:cNvPr id="2" name="Group 1"/>
            <p:cNvGrpSpPr/>
            <p:nvPr/>
          </p:nvGrpSpPr>
          <p:grpSpPr>
            <a:xfrm>
              <a:off x="442913" y="2905125"/>
              <a:ext cx="8229600" cy="2986088"/>
              <a:chOff x="442913" y="2352675"/>
              <a:chExt cx="8229600" cy="2986088"/>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12"/>
              <a:stretch/>
            </p:blipFill>
            <p:spPr bwMode="auto">
              <a:xfrm>
                <a:off x="471488" y="2352675"/>
                <a:ext cx="8201025" cy="222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4576763"/>
                <a:ext cx="8229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Rectangle 11"/>
            <p:cNvSpPr/>
            <p:nvPr/>
          </p:nvSpPr>
          <p:spPr>
            <a:xfrm>
              <a:off x="1571624" y="3314700"/>
              <a:ext cx="2857501"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1571624" y="4476750"/>
              <a:ext cx="2857501" cy="27622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1571624" y="5205413"/>
              <a:ext cx="28575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93158" t="26079" r="634" b="70055"/>
          <a:stretch/>
        </p:blipFill>
        <p:spPr bwMode="auto">
          <a:xfrm>
            <a:off x="6871283" y="1665039"/>
            <a:ext cx="706582" cy="31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6" name="Table 15"/>
          <p:cNvGraphicFramePr>
            <a:graphicFrameLocks noGrp="1"/>
          </p:cNvGraphicFramePr>
          <p:nvPr>
            <p:extLst>
              <p:ext uri="{D42A27DB-BD31-4B8C-83A1-F6EECF244321}">
                <p14:modId xmlns:p14="http://schemas.microsoft.com/office/powerpoint/2010/main" val="1271780688"/>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3250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915864713"/>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Step 6:</a:t>
                      </a:r>
                      <a:r>
                        <a:rPr lang="en-US" sz="3200" b="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00831" cy="1569660"/>
          </a:xfrm>
          <a:prstGeom prst="rect">
            <a:avLst/>
          </a:prstGeom>
          <a:noFill/>
        </p:spPr>
        <p:txBody>
          <a:bodyPr wrap="square" rtlCol="0">
            <a:spAutoFit/>
          </a:bodyPr>
          <a:lstStyle/>
          <a:p>
            <a:pPr algn="ctr"/>
            <a:r>
              <a:rPr lang="en-US" sz="2400" dirty="0" smtClean="0">
                <a:latin typeface="Calibri" panose="020F0502020204030204" pitchFamily="34" charset="0"/>
              </a:rPr>
              <a:t>Once we determine how the expression of genes/transcripts differs between phenotypes (</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 what next?</a:t>
            </a:r>
          </a:p>
          <a:p>
            <a:pPr algn="ctr"/>
            <a:endParaRPr lang="en-US" sz="2400" dirty="0">
              <a:latin typeface="Calibri" panose="020F0502020204030204" pitchFamily="34" charset="0"/>
            </a:endParaRPr>
          </a:p>
          <a:p>
            <a:pPr lvl="0" algn="ctr"/>
            <a:r>
              <a:rPr lang="en-US" sz="2400" b="1" dirty="0">
                <a:solidFill>
                  <a:prstClr val="black"/>
                </a:solidFill>
                <a:latin typeface="Calibri" panose="020F0502020204030204" pitchFamily="34" charset="0"/>
              </a:rPr>
              <a:t>Aligned reads</a:t>
            </a:r>
            <a:r>
              <a:rPr lang="en-US" sz="2400" dirty="0">
                <a:solidFill>
                  <a:prstClr val="black"/>
                </a:solidFill>
                <a:latin typeface="Calibri" panose="020F0502020204030204" pitchFamily="34" charset="0"/>
              </a:rPr>
              <a:t> and </a:t>
            </a:r>
            <a:r>
              <a:rPr lang="en-US" sz="2400" b="1" dirty="0">
                <a:solidFill>
                  <a:prstClr val="black"/>
                </a:solidFill>
                <a:latin typeface="Calibri" panose="020F0502020204030204" pitchFamily="34" charset="0"/>
              </a:rPr>
              <a:t>gene expression results</a:t>
            </a:r>
            <a:r>
              <a:rPr lang="en-US" sz="2400" dirty="0">
                <a:solidFill>
                  <a:prstClr val="black"/>
                </a:solidFill>
                <a:latin typeface="Calibri" panose="020F0502020204030204" pitchFamily="34" charset="0"/>
              </a:rPr>
              <a:t> can be viewed with </a:t>
            </a:r>
            <a:r>
              <a:rPr lang="en-US" sz="2400" b="1" i="1" dirty="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endParaRPr lang="en-US" sz="2400" dirty="0">
              <a:solidFill>
                <a:prstClr val="black"/>
              </a:solidFill>
              <a:latin typeface="Calibri" panose="020F0502020204030204" pitchFamily="34" charset="0"/>
            </a:endParaRPr>
          </a:p>
        </p:txBody>
      </p:sp>
      <p:grpSp>
        <p:nvGrpSpPr>
          <p:cNvPr id="6" name="Group 5"/>
          <p:cNvGrpSpPr>
            <a:grpSpLocks noChangeAspect="1"/>
          </p:cNvGrpSpPr>
          <p:nvPr/>
        </p:nvGrpSpPr>
        <p:grpSpPr>
          <a:xfrm>
            <a:off x="1018762" y="2905144"/>
            <a:ext cx="7106477" cy="1762670"/>
            <a:chOff x="298846" y="4769421"/>
            <a:chExt cx="7309737" cy="1813079"/>
          </a:xfrm>
        </p:grpSpPr>
        <p:sp>
          <p:nvSpPr>
            <p:cNvPr id="27" name="Rounded Rectangle 26"/>
            <p:cNvSpPr>
              <a:spLocks noChangeArrowheads="1"/>
            </p:cNvSpPr>
            <p:nvPr/>
          </p:nvSpPr>
          <p:spPr bwMode="auto">
            <a:xfrm>
              <a:off x="5778196" y="4769421"/>
              <a:ext cx="1830387" cy="52070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smtClean="0">
                  <a:solidFill>
                    <a:prstClr val="white"/>
                  </a:solidFill>
                  <a:latin typeface="Calibri" panose="020F0502020204030204" pitchFamily="34" charset="0"/>
                  <a:ea typeface="ヒラギノ角ゴ Pro W3" charset="-128"/>
                  <a:cs typeface="Courier New" panose="02070309020205020404" pitchFamily="49" charset="0"/>
                </a:rPr>
                <a:t>   </a:t>
              </a: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pic>
          <p:nvPicPr>
            <p:cNvPr id="3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2754" y="4840569"/>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19"/>
            <p:cNvSpPr>
              <a:spLocks noChangeArrowheads="1"/>
            </p:cNvSpPr>
            <p:nvPr/>
          </p:nvSpPr>
          <p:spPr bwMode="auto">
            <a:xfrm>
              <a:off x="298846" y="4769421"/>
              <a:ext cx="3155950" cy="520700"/>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21" name="Straight Arrow Connector 20"/>
            <p:cNvCxnSpPr/>
            <p:nvPr/>
          </p:nvCxnSpPr>
          <p:spPr>
            <a:xfrm>
              <a:off x="3664346" y="5026596"/>
              <a:ext cx="1828800" cy="6350"/>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4" idx="0"/>
              <a:endCxn id="27" idx="2"/>
            </p:cNvCxnSpPr>
            <p:nvPr/>
          </p:nvCxnSpPr>
          <p:spPr>
            <a:xfrm flipV="1">
              <a:off x="6689874" y="5290121"/>
              <a:ext cx="3516" cy="771171"/>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775473" y="6061292"/>
              <a:ext cx="1828800" cy="521208"/>
              <a:chOff x="6492441" y="6065735"/>
              <a:chExt cx="1828800" cy="521208"/>
            </a:xfrm>
          </p:grpSpPr>
          <p:sp>
            <p:nvSpPr>
              <p:cNvPr id="34" name="Rounded Rectangle 33"/>
              <p:cNvSpPr>
                <a:spLocks noChangeArrowheads="1"/>
              </p:cNvSpPr>
              <p:nvPr/>
            </p:nvSpPr>
            <p:spPr bwMode="auto">
              <a:xfrm>
                <a:off x="6492441" y="6065735"/>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3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31" y="6134322"/>
                <a:ext cx="384048" cy="38404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3" name="TextBox 42"/>
          <p:cNvSpPr txBox="1"/>
          <p:nvPr/>
        </p:nvSpPr>
        <p:spPr>
          <a:xfrm>
            <a:off x="244" y="5522267"/>
            <a:ext cx="9143999" cy="461665"/>
          </a:xfrm>
          <a:prstGeom prst="rect">
            <a:avLst/>
          </a:prstGeom>
          <a:noFill/>
        </p:spPr>
        <p:txBody>
          <a:bodyPr wrap="square" rtlCol="0">
            <a:spAutoFit/>
          </a:bodyPr>
          <a:lstStyle/>
          <a:p>
            <a:pPr lvl="0" algn="ctr"/>
            <a:r>
              <a:rPr lang="en-US" sz="2400" dirty="0" smtClean="0">
                <a:solidFill>
                  <a:prstClr val="black"/>
                </a:solidFill>
                <a:latin typeface="Calibri" panose="020F0502020204030204" pitchFamily="34" charset="0"/>
              </a:rPr>
              <a:t>Before we continue we’ll take a slight detour to learn how to use </a:t>
            </a:r>
            <a:r>
              <a:rPr lang="en-US" sz="2400" b="1" i="1" dirty="0" smtClean="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p>
        </p:txBody>
      </p:sp>
    </p:spTree>
    <p:extLst>
      <p:ext uri="{BB962C8B-B14F-4D97-AF65-F5344CB8AC3E}">
        <p14:creationId xmlns:p14="http://schemas.microsoft.com/office/powerpoint/2010/main" val="2112735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4400" y="2416175"/>
            <a:ext cx="82296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ヒラギノ角ゴ Pro W3" pitchFamily="1" charset="-128"/>
                <a:cs typeface="ヒラギノ角ゴ Pro W3" pitchFamily="1" charset="-128"/>
              </a:defRPr>
            </a:lvl1pPr>
            <a:lvl2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2pPr>
            <a:lvl3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3pPr>
            <a:lvl4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4pPr>
            <a:lvl5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altLang="en-US" b="1" dirty="0" smtClean="0">
                <a:latin typeface="+mn-lt"/>
                <a:ea typeface="ＭＳ Ｐゴシック" pitchFamily="34" charset="-128"/>
              </a:rPr>
              <a:t>Break</a:t>
            </a:r>
            <a:endParaRPr lang="en-US" altLang="en-US" dirty="0" smtClean="0">
              <a:latin typeface="Arial" charset="0"/>
              <a:ea typeface="ＭＳ Ｐゴシック" pitchFamily="34" charset="-128"/>
            </a:endParaRPr>
          </a:p>
        </p:txBody>
      </p:sp>
      <p:pic>
        <p:nvPicPr>
          <p:cNvPr id="5734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70163"/>
            <a:ext cx="11144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37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377270" y="952500"/>
            <a:ext cx="8176180" cy="5386387"/>
          </a:xfrm>
          <a:prstGeom prst="rect">
            <a:avLst/>
          </a:prstGeom>
        </p:spPr>
      </p:pic>
    </p:spTree>
    <p:extLst>
      <p:ext uri="{BB962C8B-B14F-4D97-AF65-F5344CB8AC3E}">
        <p14:creationId xmlns:p14="http://schemas.microsoft.com/office/powerpoint/2010/main" val="2959581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28636" y="738405"/>
            <a:ext cx="8201025" cy="5998746"/>
          </a:xfrm>
          <a:prstGeom prst="rect">
            <a:avLst/>
          </a:prstGeom>
        </p:spPr>
      </p:pic>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sp>
        <p:nvSpPr>
          <p:cNvPr id="6" name="Rounded Rectangle 5"/>
          <p:cNvSpPr/>
          <p:nvPr/>
        </p:nvSpPr>
        <p:spPr>
          <a:xfrm>
            <a:off x="647700" y="738405"/>
            <a:ext cx="2295525" cy="1855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52425" y="4181475"/>
            <a:ext cx="8353425"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143875" y="4181475"/>
            <a:ext cx="561975" cy="44767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6" idx="1"/>
            <a:endCxn id="8" idx="1"/>
          </p:cNvCxnSpPr>
          <p:nvPr/>
        </p:nvCxnSpPr>
        <p:spPr>
          <a:xfrm rot="10800000" flipV="1">
            <a:off x="352426" y="831165"/>
            <a:ext cx="295275" cy="3578910"/>
          </a:xfrm>
          <a:prstGeom prst="bentConnector3">
            <a:avLst>
              <a:gd name="adj1" fmla="val 177419"/>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56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47220581"/>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2800" i="1" dirty="0" smtClean="0">
                          <a:solidFill>
                            <a:schemeClr val="tx1"/>
                          </a:solidFill>
                          <a:latin typeface="Avenir Black" panose="020B0803020203020204" pitchFamily="34" charset="0"/>
                        </a:rPr>
                        <a:t>        </a:t>
                      </a:r>
                      <a:r>
                        <a:rPr lang="en-US" sz="2800" i="1" dirty="0" err="1" smtClean="0">
                          <a:solidFill>
                            <a:schemeClr val="tx1"/>
                          </a:solidFill>
                          <a:latin typeface="Avenir Black" panose="020B0803020203020204" pitchFamily="34" charset="0"/>
                        </a:rPr>
                        <a:t>Trimmomatic</a:t>
                      </a:r>
                      <a:r>
                        <a:rPr lang="en-US" sz="2800" baseline="0" dirty="0" smtClean="0">
                          <a:solidFill>
                            <a:schemeClr val="tx1"/>
                          </a:solidFill>
                          <a:latin typeface="Avenir Black" panose="020B0803020203020204" pitchFamily="34" charset="0"/>
                        </a:rPr>
                        <a:t> </a:t>
                      </a:r>
                      <a:r>
                        <a:rPr lang="en-US" sz="2800" b="0" baseline="0" dirty="0" smtClean="0">
                          <a:solidFill>
                            <a:schemeClr val="tx1"/>
                          </a:solidFill>
                          <a:latin typeface="Avenir" panose="020B0503020203020204" pitchFamily="34" charset="0"/>
                        </a:rPr>
                        <a:t>results</a:t>
                      </a:r>
                      <a:endParaRPr lang="en-US" sz="2800" b="0" dirty="0">
                        <a:solidFill>
                          <a:schemeClr val="tx1"/>
                        </a:solidFill>
                        <a:latin typeface="Avenir" panose="020B05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245269" y="2246307"/>
            <a:ext cx="8653462" cy="2092330"/>
          </a:xfrm>
          <a:prstGeom prst="rect">
            <a:avLst/>
          </a:prstGeom>
        </p:spPr>
      </p:pic>
      <p:sp>
        <p:nvSpPr>
          <p:cNvPr id="3" name="Rounded Rectangle 2"/>
          <p:cNvSpPr/>
          <p:nvPr/>
        </p:nvSpPr>
        <p:spPr>
          <a:xfrm>
            <a:off x="390524" y="31114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90523" y="34543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32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729497263"/>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5888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254237284"/>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3600" b="1" i="1" dirty="0" smtClean="0">
                          <a:solidFill>
                            <a:schemeClr val="tx1"/>
                          </a:solidFill>
                          <a:latin typeface="Calibri" panose="020F0502020204030204" pitchFamily="34" charset="0"/>
                        </a:rPr>
                        <a:t>          </a:t>
                      </a:r>
                      <a:r>
                        <a:rPr lang="en-US" sz="3600" b="1" i="1" dirty="0" err="1" smtClean="0">
                          <a:solidFill>
                            <a:schemeClr val="tx1"/>
                          </a:solidFill>
                          <a:latin typeface="Calibri" panose="020F0502020204030204" pitchFamily="34" charset="0"/>
                        </a:rPr>
                        <a:t>FastQC</a:t>
                      </a:r>
                      <a:r>
                        <a:rPr lang="en-US" sz="3600" b="1" i="1" dirty="0" smtClean="0">
                          <a:solidFill>
                            <a:schemeClr val="tx1"/>
                          </a:solidFill>
                          <a:latin typeface="Calibri" panose="020F0502020204030204" pitchFamily="34" charset="0"/>
                        </a:rPr>
                        <a:t> </a:t>
                      </a:r>
                      <a:r>
                        <a:rPr lang="en-US" sz="3600" b="0" i="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results</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400050" y="1497982"/>
            <a:ext cx="8534400" cy="3926505"/>
          </a:xfrm>
          <a:prstGeom prst="rect">
            <a:avLst/>
          </a:prstGeom>
        </p:spPr>
      </p:pic>
      <p:pic>
        <p:nvPicPr>
          <p:cNvPr id="4" name="Picture 3"/>
          <p:cNvPicPr>
            <a:picLocks noChangeAspect="1"/>
          </p:cNvPicPr>
          <p:nvPr/>
        </p:nvPicPr>
        <p:blipFill>
          <a:blip r:embed="rId4"/>
          <a:stretch>
            <a:fillRect/>
          </a:stretch>
        </p:blipFill>
        <p:spPr>
          <a:xfrm>
            <a:off x="514350" y="4519612"/>
            <a:ext cx="4572000" cy="561975"/>
          </a:xfrm>
          <a:prstGeom prst="rect">
            <a:avLst/>
          </a:prstGeom>
        </p:spPr>
      </p:pic>
      <p:sp>
        <p:nvSpPr>
          <p:cNvPr id="10" name="Rounded Rectangle 9"/>
          <p:cNvSpPr/>
          <p:nvPr/>
        </p:nvSpPr>
        <p:spPr>
          <a:xfrm>
            <a:off x="514350" y="4881562"/>
            <a:ext cx="2752725" cy="2000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5591175" y="2747962"/>
            <a:ext cx="2667000" cy="2505075"/>
          </a:xfrm>
          <a:prstGeom prst="rect">
            <a:avLst/>
          </a:prstGeom>
        </p:spPr>
      </p:pic>
      <p:sp>
        <p:nvSpPr>
          <p:cNvPr id="16" name="Rounded Rectangle 15"/>
          <p:cNvSpPr/>
          <p:nvPr/>
        </p:nvSpPr>
        <p:spPr>
          <a:xfrm>
            <a:off x="5676900" y="3461234"/>
            <a:ext cx="2447925" cy="4440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3267075" y="3824289"/>
            <a:ext cx="2257425" cy="10572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5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04577302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600" b="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FastQC</a:t>
                      </a:r>
                      <a:r>
                        <a:rPr lang="en-US" sz="3600" b="0" baseline="0" dirty="0" smtClean="0">
                          <a:solidFill>
                            <a:schemeClr val="tx1"/>
                          </a:solidFill>
                          <a:latin typeface="Calibri" panose="020F0502020204030204" pitchFamily="34" charset="0"/>
                        </a:rPr>
                        <a:t> to see improvement</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0500" y="1114961"/>
            <a:ext cx="876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If we re-run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FastQC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after trimming adapter sequences using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can see that the quality of the reads has improved.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50374"/>
            <a:ext cx="8229600" cy="3693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65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5411</TotalTime>
  <Words>3490</Words>
  <Application>Microsoft Office PowerPoint</Application>
  <PresentationFormat>On-screen Show (4:3)</PresentationFormat>
  <Paragraphs>337</Paragraphs>
  <Slides>35</Slides>
  <Notes>35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35</vt:i4>
      </vt:variant>
    </vt:vector>
  </HeadingPairs>
  <TitlesOfParts>
    <vt:vector size="50" baseType="lpstr">
      <vt:lpstr>ＭＳ Ｐゴシック</vt:lpstr>
      <vt:lpstr>ＭＳ Ｐゴシック</vt:lpstr>
      <vt:lpstr>Arial</vt:lpstr>
      <vt:lpstr>Avenir</vt:lpstr>
      <vt:lpstr>Avenir Black</vt:lpstr>
      <vt:lpstr>Calibri</vt:lpstr>
      <vt:lpstr>Calibri Light</vt:lpstr>
      <vt:lpstr>Courier New</vt:lpstr>
      <vt:lpstr>Tahoma</vt:lpstr>
      <vt:lpstr>Times New Roman</vt:lpstr>
      <vt:lpstr>Wingdings</vt:lpstr>
      <vt:lpstr>ヒラギノ角ゴ Pro W3</vt:lpstr>
      <vt:lpstr>Office Theme</vt:lpstr>
      <vt:lpstr>1_Office Theme</vt:lpstr>
      <vt:lpstr>2_Office Theme</vt:lpstr>
      <vt:lpstr>RNA-Seq in GenePattern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RNA-Seq Differential Expression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in GenePattern</dc:title>
  <dc:creator>Barbara Hill Meyers</dc:creator>
  <cp:lastModifiedBy>Barbara Hill Meyers</cp:lastModifiedBy>
  <cp:revision>53</cp:revision>
  <dcterms:created xsi:type="dcterms:W3CDTF">2017-04-04T20:45:31Z</dcterms:created>
  <dcterms:modified xsi:type="dcterms:W3CDTF">2019-04-04T06:18:44Z</dcterms:modified>
</cp:coreProperties>
</file>