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7"/>
  </p:notesMasterIdLst>
  <p:sldIdLst>
    <p:sldId id="263" r:id="rId4"/>
    <p:sldId id="266" r:id="rId5"/>
    <p:sldId id="267" r:id="rId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4"/>
    <p:restoredTop sz="94918"/>
  </p:normalViewPr>
  <p:slideViewPr>
    <p:cSldViewPr snapToGrid="0" snapToObjects="1">
      <p:cViewPr varScale="1">
        <p:scale>
          <a:sx n="152" d="100"/>
          <a:sy n="152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FB47176-3508-F043-9A05-F514E844DBE7}" type="datetime1">
              <a:rPr lang="en-US"/>
              <a:pPr/>
              <a:t>3/11/18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0682B7F7-5652-6D49-A428-2C664EFE9A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75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26"/>
          <p:cNvSpPr txBox="1">
            <a:spLocks noGrp="1"/>
          </p:cNvSpPr>
          <p:nvPr>
            <p:ph type="body" idx="1"/>
          </p:nvPr>
        </p:nvSpPr>
        <p:spPr bwMode="auto">
          <a:xfrm>
            <a:off x="652463" y="4002088"/>
            <a:ext cx="5551487" cy="431006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Any time you perform</a:t>
            </a:r>
            <a:r>
              <a:rPr lang="en-US" sz="1600" baseline="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a statistical analysis, you need to make assumptions on the underlying data. In this short project we will observe what happens when making </a:t>
            </a:r>
            <a:r>
              <a:rPr lang="en-US" sz="1600" baseline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different assumptions on the data.</a:t>
            </a:r>
            <a:endParaRPr lang="en-US" sz="16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endParaRPr lang="en-US" sz="16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Shortly, </a:t>
            </a:r>
            <a:r>
              <a:rPr lang="en-US" sz="1600" dirty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  <a:sym typeface="Arial" charset="0"/>
              </a:rPr>
              <a:t>t</a:t>
            </a: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he main goals of this project are: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negative binomial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 normalized HTSeq count 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Compare the ranked gene lists</a:t>
            </a:r>
            <a:r>
              <a:rPr lang="en-US" sz="1600" baseline="0" dirty="0">
                <a:latin typeface="PT Sans" charset="-52"/>
                <a:ea typeface="PT Sans" charset="-52"/>
                <a:cs typeface="PT Sans" charset="-52"/>
              </a:rPr>
              <a:t> generated by those models.</a:t>
            </a:r>
            <a:endParaRPr lang="en-US" sz="16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2291" name="Shape 127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371600" y="754063"/>
            <a:ext cx="5029200" cy="37719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26"/>
          <p:cNvSpPr txBox="1">
            <a:spLocks noGrp="1"/>
          </p:cNvSpPr>
          <p:nvPr>
            <p:ph type="body" idx="1"/>
          </p:nvPr>
        </p:nvSpPr>
        <p:spPr bwMode="auto">
          <a:xfrm>
            <a:off x="652463" y="4002088"/>
            <a:ext cx="5551487" cy="431006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Any time you perform</a:t>
            </a:r>
            <a:r>
              <a:rPr lang="en-US" sz="1600" baseline="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a statistical analysis, you need to make assumptions on the underlying data. In this short project we will observe what happens when making </a:t>
            </a:r>
            <a:r>
              <a:rPr lang="en-US" sz="1600" baseline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different assumptions on the data.</a:t>
            </a:r>
            <a:endParaRPr lang="en-US" sz="16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endParaRPr lang="en-US" sz="16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Shortly, </a:t>
            </a:r>
            <a:r>
              <a:rPr lang="en-US" sz="1600" dirty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  <a:sym typeface="Arial" charset="0"/>
              </a:rPr>
              <a:t>t</a:t>
            </a: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he main goals of this project are: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negative binomial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 normalized HTSeq count 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Compare the ranked gene lists</a:t>
            </a:r>
            <a:r>
              <a:rPr lang="en-US" sz="1600" baseline="0" dirty="0">
                <a:latin typeface="PT Sans" charset="-52"/>
                <a:ea typeface="PT Sans" charset="-52"/>
                <a:cs typeface="PT Sans" charset="-52"/>
              </a:rPr>
              <a:t> generated by those models.</a:t>
            </a:r>
            <a:endParaRPr lang="en-US" sz="16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2291" name="Shape 127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371600" y="754063"/>
            <a:ext cx="5029200" cy="37719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113953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26"/>
          <p:cNvSpPr txBox="1">
            <a:spLocks noGrp="1"/>
          </p:cNvSpPr>
          <p:nvPr>
            <p:ph type="body" idx="1"/>
          </p:nvPr>
        </p:nvSpPr>
        <p:spPr bwMode="auto">
          <a:xfrm>
            <a:off x="652463" y="4002088"/>
            <a:ext cx="5551487" cy="431006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Any time you perform</a:t>
            </a:r>
            <a:r>
              <a:rPr lang="en-US" sz="1600" baseline="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a statistical analysis, you need to make assumptions on the underlying data. In this short project we will observe what happens when making </a:t>
            </a:r>
            <a:r>
              <a:rPr lang="en-US" sz="1600" baseline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different assumptions on the data.</a:t>
            </a:r>
            <a:endParaRPr lang="en-US" sz="16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endParaRPr lang="en-US" sz="16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Shortly, </a:t>
            </a:r>
            <a:r>
              <a:rPr lang="en-US" sz="1600" dirty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  <a:sym typeface="Arial" charset="0"/>
              </a:rPr>
              <a:t>t</a:t>
            </a: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he main goals of this project are: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negative binomial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 normalized HTSeq count 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Compare the ranked gene lists</a:t>
            </a:r>
            <a:r>
              <a:rPr lang="en-US" sz="1600" baseline="0" dirty="0">
                <a:latin typeface="PT Sans" charset="-52"/>
                <a:ea typeface="PT Sans" charset="-52"/>
                <a:cs typeface="PT Sans" charset="-52"/>
              </a:rPr>
              <a:t> generated by those models.</a:t>
            </a:r>
            <a:endParaRPr lang="en-US" sz="16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2291" name="Shape 127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371600" y="754063"/>
            <a:ext cx="5029200" cy="37719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50883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992B31-9780-3549-8418-C5F750288032}" type="datetime1">
              <a:rPr lang="en-US"/>
              <a:pPr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09D1E-20AA-7843-8A0A-3E0AD6F0EE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5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BCDB0D-F299-9649-9691-BACA0DB3208F}" type="datetime1">
              <a:rPr lang="en-US"/>
              <a:pPr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F7DEF-89F6-0A4C-B466-EB3FE42DB7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1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74A546-6B4E-1D47-9521-2DB6F5D5DAAF}" type="datetime1">
              <a:rPr lang="en-US"/>
              <a:pPr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FC0F9-BCB8-D642-ADC8-FA2FAA9694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80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3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6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9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20980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9718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957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5795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184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charset="0"/>
              <a:ea typeface="ＭＳ Ｐゴシック" pitchFamily="1" charset="-128"/>
              <a:cs typeface="+mn-cs"/>
            </a:endParaRPr>
          </a:p>
        </p:txBody>
      </p:sp>
      <p:pic>
        <p:nvPicPr>
          <p:cNvPr id="3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1700">
                <a:latin typeface="Tahoma" charset="0"/>
                <a:ea typeface="ＭＳ Ｐゴシック" pitchFamily="1" charset="-128"/>
                <a:cs typeface="+mn-cs"/>
              </a:rPr>
              <a:t>The Broad Institute of MIT and Harvard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charset="0"/>
              <a:ea typeface="ＭＳ Ｐゴシック" pitchFamily="1" charset="-128"/>
              <a:cs typeface="+mn-cs"/>
            </a:endParaRPr>
          </a:p>
        </p:txBody>
      </p:sp>
      <p:pic>
        <p:nvPicPr>
          <p:cNvPr id="6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1700">
                <a:latin typeface="Tahoma" charset="0"/>
                <a:ea typeface="ＭＳ Ｐゴシック" pitchFamily="1" charset="-128"/>
                <a:cs typeface="+mn-cs"/>
              </a:rPr>
              <a:t>The Broad Institute of MIT and Harvard</a:t>
            </a: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charset="0"/>
              <a:ea typeface="ＭＳ Ｐゴシック" pitchFamily="1" charset="-128"/>
              <a:cs typeface="+mn-cs"/>
            </a:endParaRPr>
          </a:p>
        </p:txBody>
      </p:sp>
      <p:pic>
        <p:nvPicPr>
          <p:cNvPr id="9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1700">
                <a:latin typeface="Tahoma" charset="0"/>
                <a:ea typeface="ＭＳ Ｐゴシック" pitchFamily="1" charset="-128"/>
                <a:cs typeface="+mn-cs"/>
              </a:rPr>
              <a:t>The Broad Institute of MIT and Harvard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6712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34F49-9E9E-C541-8D27-5BBD2E78F3FD}" type="datetime1">
              <a:rPr lang="en-US"/>
              <a:pPr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23A1A-46A2-C843-8FF7-4915049195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2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E0E933-D934-3E43-9FAE-2BF54A7C673F}" type="datetime1">
              <a:rPr lang="en-US"/>
              <a:pPr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DD86E-93B5-1149-8782-A89175E716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5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0127E9-6944-1846-BB9D-F0304912D1A0}" type="datetime1">
              <a:rPr lang="en-US"/>
              <a:pPr/>
              <a:t>3/11/18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A93EE-1D51-D94A-BBD4-6EF07A75D6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866064-0D55-DA49-9CA2-926DEC814374}" type="datetime1">
              <a:rPr lang="en-US"/>
              <a:pPr/>
              <a:t>3/11/18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087C5-5B99-1046-8A51-5904EE3955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C8E753-86E1-2043-AD57-B577910DFE86}" type="datetime1">
              <a:rPr lang="en-US"/>
              <a:pPr/>
              <a:t>3/11/18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810A1-CB06-854C-AA25-021EDDF7D0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FB9181-6EF3-2C4F-8DE8-2102CA51DE88}" type="datetime1">
              <a:rPr lang="en-US"/>
              <a:pPr/>
              <a:t>3/11/18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50FDD-CAFC-5146-ACB6-AC2332EB67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8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EA2B60-0D74-A14B-9518-384BDFF9AE59}" type="datetime1">
              <a:rPr lang="en-US"/>
              <a:pPr/>
              <a:t>3/11/18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E0DEE-6556-AD4B-848F-74AA8714DB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7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FA3747-B7B5-684C-AAE8-B80DA2D1BCC3}" type="datetime1">
              <a:rPr lang="en-US"/>
              <a:pPr/>
              <a:t>3/11/18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AA87B-CB22-9546-A533-4DE21102A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B8581DD2-8FF9-4D49-9B89-3CEE2801C92B}" type="datetime1">
              <a:rPr lang="en-US"/>
              <a:pPr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B66EAA31-B287-F14F-8038-D26E4C32118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530350" y="267495"/>
            <a:ext cx="7370763" cy="355599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eaLnBrk="1" hangingPunct="1">
              <a:spcBef>
                <a:spcPts val="0"/>
              </a:spcBef>
              <a:buSzPct val="25000"/>
              <a:defRPr/>
            </a:pPr>
            <a:r>
              <a:rPr lang="en-US" sz="2800" b="1" dirty="0">
                <a:solidFill>
                  <a:srgbClr val="050505"/>
                </a:solidFill>
                <a:latin typeface="PT Serif" charset="0"/>
                <a:ea typeface="PT Serif" charset="0"/>
                <a:cs typeface="PT Serif" charset="0"/>
                <a:sym typeface="Arial"/>
              </a:rPr>
              <a:t>Analyzing HTSeq Data Using GenePattern</a:t>
            </a:r>
          </a:p>
        </p:txBody>
      </p:sp>
      <p:pic>
        <p:nvPicPr>
          <p:cNvPr id="11270" name="Shape 13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5" y="-18047"/>
            <a:ext cx="889000" cy="92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Shape 136"/>
          <p:cNvSpPr>
            <a:spLocks noChangeArrowheads="1"/>
          </p:cNvSpPr>
          <p:nvPr/>
        </p:nvSpPr>
        <p:spPr bwMode="auto">
          <a:xfrm flipH="1">
            <a:off x="1424024" y="1396434"/>
            <a:ext cx="237744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Load a file to be easily accessible</a:t>
            </a:r>
          </a:p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RenameFile</a:t>
            </a:r>
          </a:p>
        </p:txBody>
      </p: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5096530" y="2242804"/>
            <a:ext cx="256032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/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Filtered HTSeq Counts</a:t>
            </a:r>
          </a:p>
          <a:p>
            <a:pPr algn="ctr" eaLnBrk="1" hangingPunct="1"/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workshop_BRCA_filtered.gct</a:t>
            </a: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5096531" y="732945"/>
            <a:ext cx="256032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HTSeq Raw Counts</a:t>
            </a:r>
          </a:p>
          <a:p>
            <a:pPr algn="ctr" eaLnBrk="1" hangingPunct="1">
              <a:defRPr/>
            </a:pP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BRCA_40_samples.gct</a:t>
            </a:r>
          </a:p>
        </p:txBody>
      </p:sp>
      <p:sp>
        <p:nvSpPr>
          <p:cNvPr id="38" name="Rounded Rectangle 37"/>
          <p:cNvSpPr>
            <a:spLocks noChangeArrowheads="1"/>
          </p:cNvSpPr>
          <p:nvPr/>
        </p:nvSpPr>
        <p:spPr bwMode="auto">
          <a:xfrm>
            <a:off x="1424026" y="731389"/>
            <a:ext cx="237744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BRCA_40_samples.cls</a:t>
            </a:r>
          </a:p>
        </p:txBody>
      </p:sp>
      <p:sp>
        <p:nvSpPr>
          <p:cNvPr id="39" name="Shape 136"/>
          <p:cNvSpPr>
            <a:spLocks noChangeArrowheads="1"/>
          </p:cNvSpPr>
          <p:nvPr/>
        </p:nvSpPr>
        <p:spPr bwMode="auto">
          <a:xfrm flipH="1">
            <a:off x="5096530" y="1396434"/>
            <a:ext cx="256032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Filter out uninformative genes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PreprocessDataset </a:t>
            </a: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1424025" y="2248279"/>
            <a:ext cx="237744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workshop_BRCA_labels.cls</a:t>
            </a:r>
          </a:p>
        </p:txBody>
      </p:sp>
      <p:sp>
        <p:nvSpPr>
          <p:cNvPr id="42" name="Shape 137"/>
          <p:cNvSpPr>
            <a:spLocks noChangeArrowheads="1"/>
          </p:cNvSpPr>
          <p:nvPr/>
        </p:nvSpPr>
        <p:spPr bwMode="auto">
          <a:xfrm flipH="1">
            <a:off x="143866" y="3616782"/>
            <a:ext cx="256032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negative binomial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DESeq2</a:t>
            </a:r>
          </a:p>
        </p:txBody>
      </p:sp>
      <p:sp>
        <p:nvSpPr>
          <p:cNvPr id="43" name="Rounded Rectangle 42"/>
          <p:cNvSpPr>
            <a:spLocks noChangeArrowheads="1"/>
          </p:cNvSpPr>
          <p:nvPr/>
        </p:nvSpPr>
        <p:spPr bwMode="auto">
          <a:xfrm>
            <a:off x="143864" y="4567527"/>
            <a:ext cx="256032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negative_binomial_results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424024" y="4256862"/>
            <a:ext cx="2" cy="3106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Shape 137"/>
          <p:cNvSpPr>
            <a:spLocks noChangeArrowheads="1"/>
          </p:cNvSpPr>
          <p:nvPr/>
        </p:nvSpPr>
        <p:spPr bwMode="auto">
          <a:xfrm flipH="1">
            <a:off x="3260278" y="3620369"/>
            <a:ext cx="256032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3260278" y="4567527"/>
            <a:ext cx="256032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naive_normal_results</a:t>
            </a:r>
            <a:endParaRPr lang="en-US" sz="1300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40438" y="4260449"/>
            <a:ext cx="0" cy="3070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Shape 137"/>
          <p:cNvSpPr>
            <a:spLocks noChangeArrowheads="1"/>
          </p:cNvSpPr>
          <p:nvPr/>
        </p:nvSpPr>
        <p:spPr bwMode="auto">
          <a:xfrm flipH="1">
            <a:off x="6376889" y="3616782"/>
            <a:ext cx="256032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Transform counts to fit a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PreprocessReadCounts</a:t>
            </a:r>
          </a:p>
        </p:txBody>
      </p:sp>
      <p:sp>
        <p:nvSpPr>
          <p:cNvPr id="62" name="Rounded Rectangle 61"/>
          <p:cNvSpPr>
            <a:spLocks noChangeArrowheads="1"/>
          </p:cNvSpPr>
          <p:nvPr/>
        </p:nvSpPr>
        <p:spPr bwMode="auto">
          <a:xfrm>
            <a:off x="6376691" y="4573740"/>
            <a:ext cx="256032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Transformed HTSeq Counts</a:t>
            </a:r>
            <a:endParaRPr lang="en-US" sz="1300" dirty="0">
              <a:latin typeface="PT Mono" charset="0"/>
              <a:ea typeface="PT Mono" charset="0"/>
              <a:cs typeface="PT Mono" charset="0"/>
            </a:endParaRPr>
          </a:p>
          <a:p>
            <a:pPr algn="ctr" eaLnBrk="1" hangingPunct="1">
              <a:defRPr/>
            </a:pP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work[</a:t>
            </a:r>
            <a:r>
              <a:rPr lang="mr-IN" sz="1300" dirty="0"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].preprocessed.gct</a:t>
            </a:r>
          </a:p>
        </p:txBody>
      </p:sp>
      <p:sp>
        <p:nvSpPr>
          <p:cNvPr id="68" name="Shape 137"/>
          <p:cNvSpPr>
            <a:spLocks noChangeArrowheads="1"/>
          </p:cNvSpPr>
          <p:nvPr/>
        </p:nvSpPr>
        <p:spPr bwMode="auto">
          <a:xfrm flipH="1">
            <a:off x="6376691" y="5347818"/>
            <a:ext cx="256032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69" name="Rounded Rectangle 68"/>
          <p:cNvSpPr>
            <a:spLocks noChangeArrowheads="1"/>
          </p:cNvSpPr>
          <p:nvPr/>
        </p:nvSpPr>
        <p:spPr bwMode="auto">
          <a:xfrm>
            <a:off x="6376691" y="6304775"/>
            <a:ext cx="256032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transformed_normal_results</a:t>
            </a:r>
            <a:endParaRPr lang="en-US" sz="1300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656851" y="5987898"/>
            <a:ext cx="0" cy="31687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656851" y="5030940"/>
            <a:ext cx="0" cy="316878"/>
          </a:xfrm>
          <a:prstGeom prst="straightConnector1">
            <a:avLst/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656851" y="4256862"/>
            <a:ext cx="198" cy="316878"/>
          </a:xfrm>
          <a:prstGeom prst="straightConnector1">
            <a:avLst/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418879" y="2702285"/>
            <a:ext cx="243118" cy="245533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rPr>
              <a:t>+</a:t>
            </a:r>
          </a:p>
        </p:txBody>
      </p:sp>
      <p:cxnSp>
        <p:nvCxnSpPr>
          <p:cNvPr id="45" name="Elbow Connector 44"/>
          <p:cNvCxnSpPr>
            <a:endCxn id="32" idx="6"/>
          </p:cNvCxnSpPr>
          <p:nvPr/>
        </p:nvCxnSpPr>
        <p:spPr>
          <a:xfrm rot="5400000">
            <a:off x="5456820" y="1905182"/>
            <a:ext cx="125048" cy="171469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32" idx="2"/>
          </p:cNvCxnSpPr>
          <p:nvPr/>
        </p:nvCxnSpPr>
        <p:spPr>
          <a:xfrm rot="16200000" flipH="1">
            <a:off x="3456026" y="1862198"/>
            <a:ext cx="119573" cy="180613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612744" y="1188589"/>
            <a:ext cx="2" cy="20784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65" name="Straight Arrow Connector 11264"/>
          <p:cNvCxnSpPr/>
          <p:nvPr/>
        </p:nvCxnSpPr>
        <p:spPr>
          <a:xfrm>
            <a:off x="2612744" y="2036514"/>
            <a:ext cx="1" cy="211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2" name="Straight Arrow Connector 11271"/>
          <p:cNvCxnSpPr/>
          <p:nvPr/>
        </p:nvCxnSpPr>
        <p:spPr>
          <a:xfrm flipH="1">
            <a:off x="6376690" y="1190145"/>
            <a:ext cx="1" cy="20628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4" name="Straight Arrow Connector 11273"/>
          <p:cNvCxnSpPr/>
          <p:nvPr/>
        </p:nvCxnSpPr>
        <p:spPr>
          <a:xfrm>
            <a:off x="6376690" y="2036514"/>
            <a:ext cx="0" cy="20629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32" idx="4"/>
          </p:cNvCxnSpPr>
          <p:nvPr/>
        </p:nvCxnSpPr>
        <p:spPr>
          <a:xfrm rot="5400000">
            <a:off x="2647750" y="1724094"/>
            <a:ext cx="668964" cy="3116412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32" idx="4"/>
          </p:cNvCxnSpPr>
          <p:nvPr/>
        </p:nvCxnSpPr>
        <p:spPr>
          <a:xfrm rot="16200000" flipH="1">
            <a:off x="5764261" y="1723994"/>
            <a:ext cx="668964" cy="3116611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35" name="Straight Arrow Connector 11334"/>
          <p:cNvCxnSpPr>
            <a:stCxn id="32" idx="4"/>
          </p:cNvCxnSpPr>
          <p:nvPr/>
        </p:nvCxnSpPr>
        <p:spPr>
          <a:xfrm>
            <a:off x="4540438" y="2947818"/>
            <a:ext cx="0" cy="672551"/>
          </a:xfrm>
          <a:prstGeom prst="straightConnector1">
            <a:avLst/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54" name="TextBox 11353"/>
          <p:cNvSpPr txBox="1"/>
          <p:nvPr/>
        </p:nvSpPr>
        <p:spPr>
          <a:xfrm>
            <a:off x="74051" y="6174875"/>
            <a:ext cx="581636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Follow instructions from the notebook  named </a:t>
            </a:r>
          </a:p>
          <a:p>
            <a:pPr algn="ctr"/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2018-03-14_13_UCSF_Workshop_Project.ipynb</a:t>
            </a: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 </a:t>
            </a: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2235652" y="5587775"/>
            <a:ext cx="2560320" cy="457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Compare ranked gene lists</a:t>
            </a:r>
          </a:p>
          <a:p>
            <a:pPr algn="ctr" eaLnBrk="1" hangingPunct="1">
              <a:defRPr/>
            </a:pPr>
            <a:r>
              <a:rPr lang="en-US" sz="1300" b="1" i="1" dirty="0">
                <a:latin typeface="PT Sans" charset="-52"/>
                <a:ea typeface="PT Sans" charset="-52"/>
                <a:cs typeface="PT Sans" charset="-52"/>
              </a:rPr>
              <a:t>Lists Overlap %, Lists Similarity</a:t>
            </a:r>
          </a:p>
        </p:txBody>
      </p:sp>
      <p:cxnSp>
        <p:nvCxnSpPr>
          <p:cNvPr id="37" name="Curved Connector 36"/>
          <p:cNvCxnSpPr/>
          <p:nvPr/>
        </p:nvCxnSpPr>
        <p:spPr>
          <a:xfrm rot="5400000">
            <a:off x="3746601" y="4793938"/>
            <a:ext cx="563048" cy="1024626"/>
          </a:xfrm>
          <a:prstGeom prst="curvedConnector3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16200000" flipH="1">
            <a:off x="1434014" y="5014737"/>
            <a:ext cx="791648" cy="811628"/>
          </a:xfrm>
          <a:prstGeom prst="curved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/>
          <p:nvPr/>
        </p:nvCxnSpPr>
        <p:spPr>
          <a:xfrm rot="10800000">
            <a:off x="4795973" y="5816375"/>
            <a:ext cx="1580719" cy="717000"/>
          </a:xfrm>
          <a:prstGeom prst="curvedConnector3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530350" y="267495"/>
            <a:ext cx="7370763" cy="355599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eaLnBrk="1" hangingPunct="1">
              <a:spcBef>
                <a:spcPts val="0"/>
              </a:spcBef>
              <a:buSzPct val="25000"/>
              <a:defRPr/>
            </a:pPr>
            <a:r>
              <a:rPr lang="en-US" sz="2800" b="1" dirty="0">
                <a:solidFill>
                  <a:srgbClr val="050505"/>
                </a:solidFill>
                <a:latin typeface="PT Serif" charset="0"/>
                <a:ea typeface="PT Serif" charset="0"/>
                <a:cs typeface="PT Serif" charset="0"/>
                <a:sym typeface="Arial"/>
              </a:rPr>
              <a:t>Analyzing HTSeq Data Using GenePattern</a:t>
            </a:r>
          </a:p>
        </p:txBody>
      </p:sp>
      <p:pic>
        <p:nvPicPr>
          <p:cNvPr id="11270" name="Shape 13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5" y="-18047"/>
            <a:ext cx="889000" cy="92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Shape 136"/>
          <p:cNvSpPr>
            <a:spLocks noChangeArrowheads="1"/>
          </p:cNvSpPr>
          <p:nvPr/>
        </p:nvSpPr>
        <p:spPr bwMode="auto">
          <a:xfrm flipH="1">
            <a:off x="1424024" y="1396434"/>
            <a:ext cx="237744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Load a file to be easily accessible</a:t>
            </a:r>
          </a:p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RenameFile</a:t>
            </a:r>
          </a:p>
        </p:txBody>
      </p: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5096530" y="2242804"/>
            <a:ext cx="256032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/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Filtered HTSeq Counts</a:t>
            </a:r>
          </a:p>
          <a:p>
            <a:pPr algn="ctr" eaLnBrk="1" hangingPunct="1"/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workshop_BRCA_filtered.gct</a:t>
            </a: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5096531" y="732945"/>
            <a:ext cx="256032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HTSeq Raw Counts</a:t>
            </a:r>
          </a:p>
          <a:p>
            <a:pPr algn="ctr" eaLnBrk="1" hangingPunct="1">
              <a:defRPr/>
            </a:pP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BRCA_40_samples.gct</a:t>
            </a:r>
          </a:p>
        </p:txBody>
      </p:sp>
      <p:sp>
        <p:nvSpPr>
          <p:cNvPr id="38" name="Rounded Rectangle 37"/>
          <p:cNvSpPr>
            <a:spLocks noChangeArrowheads="1"/>
          </p:cNvSpPr>
          <p:nvPr/>
        </p:nvSpPr>
        <p:spPr bwMode="auto">
          <a:xfrm>
            <a:off x="1424026" y="731389"/>
            <a:ext cx="237744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BRCA_40_samples.cls</a:t>
            </a:r>
          </a:p>
        </p:txBody>
      </p:sp>
      <p:sp>
        <p:nvSpPr>
          <p:cNvPr id="39" name="Shape 136"/>
          <p:cNvSpPr>
            <a:spLocks noChangeArrowheads="1"/>
          </p:cNvSpPr>
          <p:nvPr/>
        </p:nvSpPr>
        <p:spPr bwMode="auto">
          <a:xfrm flipH="1">
            <a:off x="5096530" y="1396434"/>
            <a:ext cx="256032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Filter out uninformative genes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PreprocessDataset </a:t>
            </a: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1424025" y="2248279"/>
            <a:ext cx="237744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workshop_BRCA_labels.cls</a:t>
            </a:r>
          </a:p>
        </p:txBody>
      </p:sp>
      <p:sp>
        <p:nvSpPr>
          <p:cNvPr id="42" name="Shape 137"/>
          <p:cNvSpPr>
            <a:spLocks noChangeArrowheads="1"/>
          </p:cNvSpPr>
          <p:nvPr/>
        </p:nvSpPr>
        <p:spPr bwMode="auto">
          <a:xfrm flipH="1">
            <a:off x="143866" y="3616782"/>
            <a:ext cx="256032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negative binomial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DESeq2</a:t>
            </a:r>
          </a:p>
        </p:txBody>
      </p:sp>
      <p:sp>
        <p:nvSpPr>
          <p:cNvPr id="44" name="Shape 137"/>
          <p:cNvSpPr>
            <a:spLocks noChangeArrowheads="1"/>
          </p:cNvSpPr>
          <p:nvPr/>
        </p:nvSpPr>
        <p:spPr bwMode="auto">
          <a:xfrm flipH="1">
            <a:off x="3260278" y="3620369"/>
            <a:ext cx="256032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57" name="Shape 137"/>
          <p:cNvSpPr>
            <a:spLocks noChangeArrowheads="1"/>
          </p:cNvSpPr>
          <p:nvPr/>
        </p:nvSpPr>
        <p:spPr bwMode="auto">
          <a:xfrm flipH="1">
            <a:off x="6376889" y="3616782"/>
            <a:ext cx="256032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Transform counts to fit a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PreprocessReadCounts</a:t>
            </a:r>
          </a:p>
        </p:txBody>
      </p:sp>
      <p:sp>
        <p:nvSpPr>
          <p:cNvPr id="62" name="Rounded Rectangle 61"/>
          <p:cNvSpPr>
            <a:spLocks noChangeArrowheads="1"/>
          </p:cNvSpPr>
          <p:nvPr/>
        </p:nvSpPr>
        <p:spPr bwMode="auto">
          <a:xfrm>
            <a:off x="6376691" y="4573740"/>
            <a:ext cx="256032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Transformed HTSeq Counts</a:t>
            </a:r>
            <a:endParaRPr lang="en-US" sz="1300" dirty="0">
              <a:latin typeface="PT Mono" charset="0"/>
              <a:ea typeface="PT Mono" charset="0"/>
              <a:cs typeface="PT Mono" charset="0"/>
            </a:endParaRPr>
          </a:p>
          <a:p>
            <a:pPr algn="ctr" eaLnBrk="1" hangingPunct="1">
              <a:defRPr/>
            </a:pP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work[</a:t>
            </a:r>
            <a:r>
              <a:rPr lang="mr-IN" sz="1300" dirty="0"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].preprocessed.gct</a:t>
            </a:r>
          </a:p>
        </p:txBody>
      </p:sp>
      <p:sp>
        <p:nvSpPr>
          <p:cNvPr id="68" name="Shape 137"/>
          <p:cNvSpPr>
            <a:spLocks noChangeArrowheads="1"/>
          </p:cNvSpPr>
          <p:nvPr/>
        </p:nvSpPr>
        <p:spPr bwMode="auto">
          <a:xfrm flipH="1">
            <a:off x="6376691" y="5347818"/>
            <a:ext cx="256032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656851" y="5030940"/>
            <a:ext cx="0" cy="316878"/>
          </a:xfrm>
          <a:prstGeom prst="straightConnector1">
            <a:avLst/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656851" y="4256862"/>
            <a:ext cx="198" cy="316878"/>
          </a:xfrm>
          <a:prstGeom prst="straightConnector1">
            <a:avLst/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418879" y="2702285"/>
            <a:ext cx="243118" cy="245533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rPr>
              <a:t>+</a:t>
            </a:r>
          </a:p>
        </p:txBody>
      </p:sp>
      <p:cxnSp>
        <p:nvCxnSpPr>
          <p:cNvPr id="45" name="Elbow Connector 44"/>
          <p:cNvCxnSpPr>
            <a:endCxn id="32" idx="6"/>
          </p:cNvCxnSpPr>
          <p:nvPr/>
        </p:nvCxnSpPr>
        <p:spPr>
          <a:xfrm rot="5400000">
            <a:off x="5456820" y="1905182"/>
            <a:ext cx="125048" cy="171469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32" idx="2"/>
          </p:cNvCxnSpPr>
          <p:nvPr/>
        </p:nvCxnSpPr>
        <p:spPr>
          <a:xfrm rot="16200000" flipH="1">
            <a:off x="3456026" y="1862198"/>
            <a:ext cx="119573" cy="180613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612744" y="1188589"/>
            <a:ext cx="2" cy="20784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65" name="Straight Arrow Connector 11264"/>
          <p:cNvCxnSpPr/>
          <p:nvPr/>
        </p:nvCxnSpPr>
        <p:spPr>
          <a:xfrm>
            <a:off x="2612744" y="2036514"/>
            <a:ext cx="1" cy="211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2" name="Straight Arrow Connector 11271"/>
          <p:cNvCxnSpPr/>
          <p:nvPr/>
        </p:nvCxnSpPr>
        <p:spPr>
          <a:xfrm flipH="1">
            <a:off x="6376690" y="1190145"/>
            <a:ext cx="1" cy="20628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4" name="Straight Arrow Connector 11273"/>
          <p:cNvCxnSpPr/>
          <p:nvPr/>
        </p:nvCxnSpPr>
        <p:spPr>
          <a:xfrm>
            <a:off x="6376690" y="2036514"/>
            <a:ext cx="0" cy="20629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32" idx="4"/>
          </p:cNvCxnSpPr>
          <p:nvPr/>
        </p:nvCxnSpPr>
        <p:spPr>
          <a:xfrm rot="5400000">
            <a:off x="2647750" y="1724094"/>
            <a:ext cx="668964" cy="3116412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32" idx="4"/>
          </p:cNvCxnSpPr>
          <p:nvPr/>
        </p:nvCxnSpPr>
        <p:spPr>
          <a:xfrm rot="16200000" flipH="1">
            <a:off x="5764261" y="1723994"/>
            <a:ext cx="668964" cy="3116611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35" name="Straight Arrow Connector 11334"/>
          <p:cNvCxnSpPr>
            <a:stCxn id="32" idx="4"/>
          </p:cNvCxnSpPr>
          <p:nvPr/>
        </p:nvCxnSpPr>
        <p:spPr>
          <a:xfrm>
            <a:off x="4540438" y="2947818"/>
            <a:ext cx="0" cy="672551"/>
          </a:xfrm>
          <a:prstGeom prst="straightConnector1">
            <a:avLst/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41C45CD-A69B-D946-A964-2B661650E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2" y="4767140"/>
            <a:ext cx="2728986" cy="64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Visually check module’s output</a:t>
            </a:r>
          </a:p>
          <a:p>
            <a:pPr algn="ctr" eaLnBrk="1" hangingPunct="1">
              <a:defRPr/>
            </a:pPr>
            <a:r>
              <a:rPr lang="en-US" sz="1300" b="1" dirty="0">
                <a:latin typeface="PT Sans" charset="-52"/>
                <a:ea typeface="PT Sans" charset="-52"/>
                <a:cs typeface="PT Sans" charset="-52"/>
              </a:rPr>
              <a:t>ComparativeMarkerSelectionViewer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7CED92E-85EF-EB44-8B32-65200EE35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2" y="5632657"/>
            <a:ext cx="2728986" cy="64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Cluster samples based on raw </a:t>
            </a:r>
            <a:r>
              <a:rPr lang="en-US" sz="1300" dirty="0" err="1">
                <a:latin typeface="PT Sans" charset="-52"/>
                <a:ea typeface="PT Sans" charset="-52"/>
                <a:cs typeface="PT Sans" charset="-52"/>
              </a:rPr>
              <a:t>HTSeqncounts</a:t>
            </a:r>
            <a:endParaRPr lang="en-US" sz="1300" dirty="0">
              <a:latin typeface="PT Sans" charset="-52"/>
              <a:ea typeface="PT Sans" charset="-52"/>
              <a:cs typeface="PT Sans" charset="-52"/>
            </a:endParaRPr>
          </a:p>
          <a:p>
            <a:pPr algn="ctr" eaLnBrk="1" hangingPunct="1">
              <a:defRPr/>
            </a:pPr>
            <a:r>
              <a:rPr lang="en-US" sz="1300" b="1" dirty="0">
                <a:latin typeface="PT Sans" charset="-52"/>
                <a:ea typeface="PT Sans" charset="-52"/>
                <a:cs typeface="PT Sans" charset="-52"/>
              </a:rPr>
              <a:t>KMeansClustering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164A02DB-CA73-6245-B208-CAB71C1C63C6}"/>
              </a:ext>
            </a:extLst>
          </p:cNvPr>
          <p:cNvCxnSpPr>
            <a:cxnSpLocks/>
            <a:stCxn id="44" idx="2"/>
          </p:cNvCxnSpPr>
          <p:nvPr/>
        </p:nvCxnSpPr>
        <p:spPr>
          <a:xfrm rot="5400000">
            <a:off x="3317663" y="3864404"/>
            <a:ext cx="826731" cy="1618820"/>
          </a:xfrm>
          <a:prstGeom prst="bentConnector2">
            <a:avLst/>
          </a:prstGeom>
          <a:ln w="50800">
            <a:solidFill>
              <a:schemeClr val="accent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F672C35D-277D-9540-867A-C7E009E27204}"/>
              </a:ext>
            </a:extLst>
          </p:cNvPr>
          <p:cNvCxnSpPr>
            <a:cxnSpLocks/>
            <a:stCxn id="44" idx="2"/>
          </p:cNvCxnSpPr>
          <p:nvPr/>
        </p:nvCxnSpPr>
        <p:spPr>
          <a:xfrm rot="5400000">
            <a:off x="2884904" y="4297163"/>
            <a:ext cx="1692248" cy="1618820"/>
          </a:xfrm>
          <a:prstGeom prst="bentConnector2">
            <a:avLst/>
          </a:prstGeom>
          <a:ln w="508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C19F604-CA13-2948-A794-294918ACB4BA}"/>
              </a:ext>
            </a:extLst>
          </p:cNvPr>
          <p:cNvSpPr txBox="1"/>
          <p:nvPr/>
        </p:nvSpPr>
        <p:spPr>
          <a:xfrm>
            <a:off x="4710765" y="4821032"/>
            <a:ext cx="1158601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PT Serif" charset="0"/>
                <a:ea typeface="PT Serif" charset="0"/>
                <a:cs typeface="PT Serif" charset="0"/>
              </a:rPr>
              <a:t>E.C. 1</a:t>
            </a:r>
          </a:p>
        </p:txBody>
      </p:sp>
    </p:spTree>
    <p:extLst>
      <p:ext uri="{BB962C8B-B14F-4D97-AF65-F5344CB8AC3E}">
        <p14:creationId xmlns:p14="http://schemas.microsoft.com/office/powerpoint/2010/main" val="294722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530350" y="267495"/>
            <a:ext cx="7370763" cy="355599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eaLnBrk="1" hangingPunct="1">
              <a:spcBef>
                <a:spcPts val="0"/>
              </a:spcBef>
              <a:buSzPct val="25000"/>
              <a:defRPr/>
            </a:pPr>
            <a:r>
              <a:rPr lang="en-US" sz="2800" b="1" dirty="0">
                <a:solidFill>
                  <a:srgbClr val="050505"/>
                </a:solidFill>
                <a:latin typeface="PT Serif" charset="0"/>
                <a:ea typeface="PT Serif" charset="0"/>
                <a:cs typeface="PT Serif" charset="0"/>
                <a:sym typeface="Arial"/>
              </a:rPr>
              <a:t>Analyzing HTSeq Data Using GenePattern</a:t>
            </a:r>
          </a:p>
        </p:txBody>
      </p:sp>
      <p:pic>
        <p:nvPicPr>
          <p:cNvPr id="11270" name="Shape 13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5" y="-18047"/>
            <a:ext cx="889000" cy="92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Shape 136"/>
          <p:cNvSpPr>
            <a:spLocks noChangeArrowheads="1"/>
          </p:cNvSpPr>
          <p:nvPr/>
        </p:nvSpPr>
        <p:spPr bwMode="auto">
          <a:xfrm flipH="1">
            <a:off x="1424024" y="1396434"/>
            <a:ext cx="237744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Load a file to be easily accessible</a:t>
            </a:r>
          </a:p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RenameFile</a:t>
            </a:r>
          </a:p>
        </p:txBody>
      </p: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5096530" y="2242804"/>
            <a:ext cx="256032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/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Filtered HTSeq Counts</a:t>
            </a:r>
          </a:p>
          <a:p>
            <a:pPr algn="ctr" eaLnBrk="1" hangingPunct="1"/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workshop_BRCA_filtered.gct</a:t>
            </a: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5096531" y="732945"/>
            <a:ext cx="256032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HTSeq Raw Counts</a:t>
            </a:r>
          </a:p>
          <a:p>
            <a:pPr algn="ctr" eaLnBrk="1" hangingPunct="1">
              <a:defRPr/>
            </a:pP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BRCA_40_samples.gct</a:t>
            </a:r>
          </a:p>
        </p:txBody>
      </p:sp>
      <p:sp>
        <p:nvSpPr>
          <p:cNvPr id="38" name="Rounded Rectangle 37"/>
          <p:cNvSpPr>
            <a:spLocks noChangeArrowheads="1"/>
          </p:cNvSpPr>
          <p:nvPr/>
        </p:nvSpPr>
        <p:spPr bwMode="auto">
          <a:xfrm>
            <a:off x="1424026" y="731389"/>
            <a:ext cx="237744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BRCA_40_samples.cls</a:t>
            </a:r>
          </a:p>
        </p:txBody>
      </p:sp>
      <p:sp>
        <p:nvSpPr>
          <p:cNvPr id="39" name="Shape 136"/>
          <p:cNvSpPr>
            <a:spLocks noChangeArrowheads="1"/>
          </p:cNvSpPr>
          <p:nvPr/>
        </p:nvSpPr>
        <p:spPr bwMode="auto">
          <a:xfrm flipH="1">
            <a:off x="5096530" y="1396434"/>
            <a:ext cx="256032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Filter out uninformative genes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PreprocessDataset </a:t>
            </a: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1424025" y="2248279"/>
            <a:ext cx="237744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workshop_BRCA_labels.cls</a:t>
            </a:r>
          </a:p>
        </p:txBody>
      </p:sp>
      <p:sp>
        <p:nvSpPr>
          <p:cNvPr id="42" name="Shape 137"/>
          <p:cNvSpPr>
            <a:spLocks noChangeArrowheads="1"/>
          </p:cNvSpPr>
          <p:nvPr/>
        </p:nvSpPr>
        <p:spPr bwMode="auto">
          <a:xfrm flipH="1">
            <a:off x="143866" y="3616782"/>
            <a:ext cx="256032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negative binomial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DESeq2</a:t>
            </a:r>
          </a:p>
        </p:txBody>
      </p:sp>
      <p:sp>
        <p:nvSpPr>
          <p:cNvPr id="44" name="Shape 137"/>
          <p:cNvSpPr>
            <a:spLocks noChangeArrowheads="1"/>
          </p:cNvSpPr>
          <p:nvPr/>
        </p:nvSpPr>
        <p:spPr bwMode="auto">
          <a:xfrm flipH="1">
            <a:off x="3260278" y="3620369"/>
            <a:ext cx="256032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57" name="Shape 137"/>
          <p:cNvSpPr>
            <a:spLocks noChangeArrowheads="1"/>
          </p:cNvSpPr>
          <p:nvPr/>
        </p:nvSpPr>
        <p:spPr bwMode="auto">
          <a:xfrm flipH="1">
            <a:off x="6376889" y="3616782"/>
            <a:ext cx="256032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Transform counts to fit a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PreprocessReadCounts</a:t>
            </a:r>
          </a:p>
        </p:txBody>
      </p:sp>
      <p:sp>
        <p:nvSpPr>
          <p:cNvPr id="62" name="Rounded Rectangle 61"/>
          <p:cNvSpPr>
            <a:spLocks noChangeArrowheads="1"/>
          </p:cNvSpPr>
          <p:nvPr/>
        </p:nvSpPr>
        <p:spPr bwMode="auto">
          <a:xfrm>
            <a:off x="6376691" y="4573740"/>
            <a:ext cx="256032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Transformed HTSeq Counts</a:t>
            </a:r>
            <a:endParaRPr lang="en-US" sz="1300" dirty="0">
              <a:latin typeface="PT Mono" charset="0"/>
              <a:ea typeface="PT Mono" charset="0"/>
              <a:cs typeface="PT Mono" charset="0"/>
            </a:endParaRPr>
          </a:p>
          <a:p>
            <a:pPr algn="ctr" eaLnBrk="1" hangingPunct="1">
              <a:defRPr/>
            </a:pP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work[</a:t>
            </a:r>
            <a:r>
              <a:rPr lang="mr-IN" sz="1300" dirty="0"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].preprocessed.gct</a:t>
            </a:r>
          </a:p>
        </p:txBody>
      </p:sp>
      <p:sp>
        <p:nvSpPr>
          <p:cNvPr id="68" name="Shape 137"/>
          <p:cNvSpPr>
            <a:spLocks noChangeArrowheads="1"/>
          </p:cNvSpPr>
          <p:nvPr/>
        </p:nvSpPr>
        <p:spPr bwMode="auto">
          <a:xfrm flipH="1">
            <a:off x="6376691" y="5347818"/>
            <a:ext cx="256032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656851" y="5030940"/>
            <a:ext cx="0" cy="316878"/>
          </a:xfrm>
          <a:prstGeom prst="straightConnector1">
            <a:avLst/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656851" y="4256862"/>
            <a:ext cx="198" cy="316878"/>
          </a:xfrm>
          <a:prstGeom prst="straightConnector1">
            <a:avLst/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418879" y="2702285"/>
            <a:ext cx="243118" cy="245533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rPr>
              <a:t>+</a:t>
            </a:r>
          </a:p>
        </p:txBody>
      </p:sp>
      <p:cxnSp>
        <p:nvCxnSpPr>
          <p:cNvPr id="45" name="Elbow Connector 44"/>
          <p:cNvCxnSpPr>
            <a:endCxn id="32" idx="6"/>
          </p:cNvCxnSpPr>
          <p:nvPr/>
        </p:nvCxnSpPr>
        <p:spPr>
          <a:xfrm rot="5400000">
            <a:off x="5456820" y="1905182"/>
            <a:ext cx="125048" cy="171469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32" idx="2"/>
          </p:cNvCxnSpPr>
          <p:nvPr/>
        </p:nvCxnSpPr>
        <p:spPr>
          <a:xfrm rot="16200000" flipH="1">
            <a:off x="3456026" y="1862198"/>
            <a:ext cx="119573" cy="180613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612744" y="1188589"/>
            <a:ext cx="2" cy="20784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65" name="Straight Arrow Connector 11264"/>
          <p:cNvCxnSpPr/>
          <p:nvPr/>
        </p:nvCxnSpPr>
        <p:spPr>
          <a:xfrm>
            <a:off x="2612744" y="2036514"/>
            <a:ext cx="1" cy="211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2" name="Straight Arrow Connector 11271"/>
          <p:cNvCxnSpPr/>
          <p:nvPr/>
        </p:nvCxnSpPr>
        <p:spPr>
          <a:xfrm flipH="1">
            <a:off x="6376690" y="1190145"/>
            <a:ext cx="1" cy="20628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4" name="Straight Arrow Connector 11273"/>
          <p:cNvCxnSpPr/>
          <p:nvPr/>
        </p:nvCxnSpPr>
        <p:spPr>
          <a:xfrm>
            <a:off x="6376690" y="2036514"/>
            <a:ext cx="0" cy="20629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32" idx="4"/>
          </p:cNvCxnSpPr>
          <p:nvPr/>
        </p:nvCxnSpPr>
        <p:spPr>
          <a:xfrm rot="5400000">
            <a:off x="2647750" y="1724094"/>
            <a:ext cx="668964" cy="3116412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32" idx="4"/>
          </p:cNvCxnSpPr>
          <p:nvPr/>
        </p:nvCxnSpPr>
        <p:spPr>
          <a:xfrm rot="16200000" flipH="1">
            <a:off x="5764261" y="1723994"/>
            <a:ext cx="668964" cy="3116611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35" name="Straight Arrow Connector 11334"/>
          <p:cNvCxnSpPr>
            <a:stCxn id="32" idx="4"/>
          </p:cNvCxnSpPr>
          <p:nvPr/>
        </p:nvCxnSpPr>
        <p:spPr>
          <a:xfrm>
            <a:off x="4540438" y="2947818"/>
            <a:ext cx="0" cy="672551"/>
          </a:xfrm>
          <a:prstGeom prst="straightConnector1">
            <a:avLst/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41C45CD-A69B-D946-A964-2B661650E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2" y="4767140"/>
            <a:ext cx="2728986" cy="64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Visually check module’s output</a:t>
            </a:r>
          </a:p>
          <a:p>
            <a:pPr algn="ctr" eaLnBrk="1" hangingPunct="1">
              <a:defRPr/>
            </a:pPr>
            <a:r>
              <a:rPr lang="en-US" sz="1300" b="1" dirty="0">
                <a:latin typeface="PT Sans" charset="-52"/>
                <a:ea typeface="PT Sans" charset="-52"/>
                <a:cs typeface="PT Sans" charset="-52"/>
              </a:rPr>
              <a:t>ComparativeMarkerSelectionViewer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7CED92E-85EF-EB44-8B32-65200EE35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2" y="5632657"/>
            <a:ext cx="2728986" cy="64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Cluster samples based on transformed HTSeq counts</a:t>
            </a:r>
          </a:p>
          <a:p>
            <a:pPr algn="ctr" eaLnBrk="1" hangingPunct="1">
              <a:defRPr/>
            </a:pPr>
            <a:r>
              <a:rPr lang="en-US" sz="1300" b="1" dirty="0">
                <a:latin typeface="PT Sans" charset="-52"/>
                <a:ea typeface="PT Sans" charset="-52"/>
                <a:cs typeface="PT Sans" charset="-52"/>
              </a:rPr>
              <a:t>KMeansClustering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164A02DB-CA73-6245-B208-CAB71C1C63C6}"/>
              </a:ext>
            </a:extLst>
          </p:cNvPr>
          <p:cNvCxnSpPr>
            <a:cxnSpLocks/>
            <a:stCxn id="68" idx="3"/>
          </p:cNvCxnSpPr>
          <p:nvPr/>
        </p:nvCxnSpPr>
        <p:spPr>
          <a:xfrm rot="10800000">
            <a:off x="2921619" y="5087182"/>
            <a:ext cx="3455072" cy="580677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F672C35D-277D-9540-867A-C7E009E27204}"/>
              </a:ext>
            </a:extLst>
          </p:cNvPr>
          <p:cNvCxnSpPr>
            <a:cxnSpLocks/>
            <a:stCxn id="68" idx="3"/>
          </p:cNvCxnSpPr>
          <p:nvPr/>
        </p:nvCxnSpPr>
        <p:spPr>
          <a:xfrm rot="10800000" flipV="1">
            <a:off x="2921621" y="5667858"/>
            <a:ext cx="3455071" cy="284838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C19F604-CA13-2948-A794-294918ACB4BA}"/>
              </a:ext>
            </a:extLst>
          </p:cNvPr>
          <p:cNvSpPr txBox="1"/>
          <p:nvPr/>
        </p:nvSpPr>
        <p:spPr>
          <a:xfrm>
            <a:off x="4710765" y="4821032"/>
            <a:ext cx="1158601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PT Serif" charset="0"/>
                <a:ea typeface="PT Serif" charset="0"/>
                <a:cs typeface="PT Serif" charset="0"/>
              </a:rPr>
              <a:t>E.C. 2</a:t>
            </a:r>
          </a:p>
        </p:txBody>
      </p:sp>
    </p:spTree>
    <p:extLst>
      <p:ext uri="{BB962C8B-B14F-4D97-AF65-F5344CB8AC3E}">
        <p14:creationId xmlns:p14="http://schemas.microsoft.com/office/powerpoint/2010/main" val="345105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816E688BECE74982C432B6643A443D" ma:contentTypeVersion="0" ma:contentTypeDescription="Create a new document." ma:contentTypeScope="" ma:versionID="d4940da1997b40312492e3e907d54e97">
  <xsd:schema xmlns:xsd="http://www.w3.org/2001/XMLSchema" xmlns:p="http://schemas.microsoft.com/office/2006/metadata/properties" targetNamespace="http://schemas.microsoft.com/office/2006/metadata/properties" ma:root="true" ma:fieldsID="d1e97221dd9e314d5021470c32a4f86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9A50C7D-9CA3-4CFE-B1FC-9F0DDF551C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F47801-933A-4C71-8736-735FCBB79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9856</TotalTime>
  <Words>548</Words>
  <Application>Microsoft Macintosh PowerPoint</Application>
  <PresentationFormat>On-screen Show (4:3)</PresentationFormat>
  <Paragraphs>113</Paragraphs>
  <Slides>3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ＭＳ Ｐゴシック</vt:lpstr>
      <vt:lpstr>ＭＳ Ｐゴシック</vt:lpstr>
      <vt:lpstr>ヒラギノ角ゴ Pro W3</vt:lpstr>
      <vt:lpstr>Arial</vt:lpstr>
      <vt:lpstr>Calibri</vt:lpstr>
      <vt:lpstr>Consolas</vt:lpstr>
      <vt:lpstr>PT Mono</vt:lpstr>
      <vt:lpstr>PT Sans</vt:lpstr>
      <vt:lpstr>PT Serif</vt:lpstr>
      <vt:lpstr>Tahoma</vt:lpstr>
      <vt:lpstr>Office Theme</vt:lpstr>
      <vt:lpstr>PowerPoint Presentation</vt:lpstr>
      <vt:lpstr>PowerPoint Presentation</vt:lpstr>
      <vt:lpstr>PowerPoint Presentation</vt:lpstr>
    </vt:vector>
  </TitlesOfParts>
  <Company>Broad Institute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Samples and Features</dc:title>
  <dc:creator>Michael Reich</dc:creator>
  <cp:lastModifiedBy>Juarez Rosales, Edwin</cp:lastModifiedBy>
  <cp:revision>71</cp:revision>
  <dcterms:created xsi:type="dcterms:W3CDTF">2013-01-10T15:50:55Z</dcterms:created>
  <dcterms:modified xsi:type="dcterms:W3CDTF">2018-03-12T20:11:39Z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0x01010007816E688BECE74982C432B6643A443D</vt:lpwstr>
  </property>
</Properties>
</file>