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y="6858000" cx="9144000"/>
  <p:notesSz cx="7010400" cy="9372600"/>
  <p:embeddedFontLst>
    <p:embeddedFont>
      <p:font typeface="Tahoma"/>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976">
          <p15:clr>
            <a:srgbClr val="A4A3A4"/>
          </p15:clr>
        </p15:guide>
      </p15:sldGuideLst>
    </p:ext>
    <p:ext uri="{2D200454-40CA-4A62-9FC3-DE9A4176ACB9}">
      <p15:notesGuideLst>
        <p15:guide id="1" orient="horz" pos="2952">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2" name=""/>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ACF6A45-3A40-4D6E-BFEF-900E136E0A32}">
  <a:tblStyle styleId="{8ACF6A45-3A40-4D6E-BFEF-900E136E0A32}" styleName="Table_0">
    <a:wholeTbl>
      <a:tcTxStyle b="off" i="off">
        <a:font>
          <a:latin typeface=""/>
          <a:ea typeface=""/>
          <a:cs typeface=""/>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6E6"/>
          </a:solidFill>
        </a:fill>
      </a:tcStyle>
    </a:wholeTbl>
    <a:band1H>
      <a:tcTxStyle/>
      <a:tcStyle>
        <a:fill>
          <a:solidFill>
            <a:srgbClr val="CACACA"/>
          </a:solidFill>
        </a:fill>
      </a:tcStyle>
    </a:band1H>
    <a:band2H>
      <a:tcTxStyle/>
    </a:band2H>
    <a:band1V>
      <a:tcTxStyle/>
      <a:tcStyle>
        <a:fill>
          <a:solidFill>
            <a:srgbClr val="CACACA"/>
          </a:solidFill>
        </a:fill>
      </a:tcStyle>
    </a:band1V>
    <a:band2V>
      <a:tcTxStyle/>
    </a:band2V>
    <a:lastCol>
      <a:tcTxStyle b="on" i="off">
        <a:font>
          <a:latin typeface=""/>
          <a:ea typeface=""/>
          <a:cs typeface=""/>
        </a:font>
        <a:schemeClr val="lt1"/>
      </a:tcTxStyle>
      <a:tcStyle>
        <a:fill>
          <a:solidFill>
            <a:schemeClr val="dk1"/>
          </a:solidFill>
        </a:fill>
      </a:tcStyle>
    </a:lastCol>
    <a:firstCol>
      <a:tcTxStyle b="on" i="off">
        <a:font>
          <a:latin typeface=""/>
          <a:ea typeface=""/>
          <a:cs typeface=""/>
        </a:font>
        <a:schemeClr val="lt1"/>
      </a:tcTxStyle>
      <a:tcStyle>
        <a:fill>
          <a:solidFill>
            <a:schemeClr val="dk1"/>
          </a:solidFill>
        </a:fill>
      </a:tcStyle>
    </a:firstCol>
    <a:lastRow>
      <a:tcTxStyle b="on" i="off">
        <a:font>
          <a:latin typeface=""/>
          <a:ea typeface=""/>
          <a:cs typeface=""/>
        </a:font>
        <a:schemeClr val="lt1"/>
      </a:tcTxStyle>
      <a:tcStyle>
        <a:tcBdr>
          <a:top>
            <a:ln cap="flat" cmpd="sng" w="38100">
              <a:solidFill>
                <a:schemeClr val="lt1"/>
              </a:solidFill>
              <a:prstDash val="solid"/>
              <a:round/>
              <a:headEnd len="sm" w="sm" type="none"/>
              <a:tailEnd len="sm" w="sm" type="none"/>
            </a:ln>
          </a:top>
        </a:tcBdr>
        <a:fill>
          <a:solidFill>
            <a:schemeClr val="dk1"/>
          </a:solidFill>
        </a:fill>
      </a:tcStyle>
    </a:lastRow>
    <a:seCell>
      <a:tcTxStyle/>
    </a:seCell>
    <a:swCell>
      <a:tcTxStyle/>
    </a:swCell>
    <a:firstRow>
      <a:tcTxStyle b="on" i="off">
        <a:font>
          <a:latin typeface=""/>
          <a:ea typeface=""/>
          <a:cs typeface=""/>
        </a:font>
        <a:schemeClr val="lt1"/>
      </a:tcTxStyle>
      <a:tcStyle>
        <a:tcBdr>
          <a:bottom>
            <a:ln cap="flat" cmpd="sng" w="38100">
              <a:solidFill>
                <a:schemeClr val="lt1"/>
              </a:solidFill>
              <a:prstDash val="solid"/>
              <a:round/>
              <a:headEnd len="sm" w="sm" type="none"/>
              <a:tailEnd len="sm" w="sm" type="none"/>
            </a:ln>
          </a:bottom>
        </a:tcBdr>
        <a:fill>
          <a:solidFill>
            <a:schemeClr val="dk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976"/>
      </p:guideLst>
    </p:cSldViewPr>
  </p:slideViewPr>
  <p:notesViewPr>
    <p:cSldViewPr snapToGrid="0">
      <p:cViewPr varScale="1">
        <p:scale>
          <a:sx n="100" d="100"/>
          <a:sy n="100" d="100"/>
        </p:scale>
        <p:origin x="0" y="0"/>
      </p:cViewPr>
      <p:guideLst>
        <p:guide pos="2952" orient="horz"/>
        <p:guide pos="2208"/>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11" Type="http://schemas.openxmlformats.org/officeDocument/2006/relationships/slide" Target="slides/slide4.xml"/><Relationship Id="rId22" Type="http://schemas.openxmlformats.org/officeDocument/2006/relationships/font" Target="fonts/Tahoma-bold.fntdata"/><Relationship Id="rId10" Type="http://schemas.openxmlformats.org/officeDocument/2006/relationships/slide" Target="slides/slide3.xml"/><Relationship Id="rId21" Type="http://schemas.openxmlformats.org/officeDocument/2006/relationships/font" Target="fonts/Tahoma-regular.fntdata"/><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commentAuthors" Target="commentAuthors.xml"/><Relationship Id="rId19" Type="http://schemas.openxmlformats.org/officeDocument/2006/relationships/slide" Target="slides/slide12.xml"/><Relationship Id="rId6" Type="http://schemas.openxmlformats.org/officeDocument/2006/relationships/slideMaster" Target="slideMasters/slideMaster1.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04-11T23:19:05.711">
    <p:pos x="6000" y="0"/>
    <p:text>I should probably make the notebook output an ODF, right? At least, use txt2odf
-Juarez Rosales, Edwin</p:text>
  </p:cm>
  <p:cm authorId="0" idx="2" dt="2019-04-11T23:19:05.709">
    <p:pos x="6000" y="100"/>
    <p:text>should we set permutations to 0? or can we leave at default since RNA-seq has more information in fewer samples?
-Barbara Hill Meyers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38475" cy="468313"/>
          </a:xfrm>
          <a:prstGeom prst="rect">
            <a:avLst/>
          </a:prstGeom>
          <a:noFill/>
          <a:ln>
            <a:noFill/>
          </a:ln>
        </p:spPr>
        <p:txBody>
          <a:bodyPr anchorCtr="0" anchor="t" bIns="46800" lIns="93600" spcFirstLastPara="1" rIns="93600" wrap="square" tIns="46800"/>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970338" y="0"/>
            <a:ext cx="3038475" cy="468313"/>
          </a:xfrm>
          <a:prstGeom prst="rect">
            <a:avLst/>
          </a:prstGeom>
          <a:noFill/>
          <a:ln>
            <a:noFill/>
          </a:ln>
        </p:spPr>
        <p:txBody>
          <a:bodyPr anchorCtr="0" anchor="t" bIns="46800" lIns="93600" spcFirstLastPara="1" rIns="93600" wrap="square" tIns="46800"/>
          <a:lstStyle>
            <a:lvl1pPr lvl="0" marR="0" rtl="0" algn="r">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62050" y="703263"/>
            <a:ext cx="4686300" cy="35147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1675" y="4452938"/>
            <a:ext cx="5607050" cy="4216400"/>
          </a:xfrm>
          <a:prstGeom prst="rect">
            <a:avLst/>
          </a:prstGeom>
          <a:noFill/>
          <a:ln>
            <a:noFill/>
          </a:ln>
        </p:spPr>
        <p:txBody>
          <a:bodyPr anchorCtr="0" anchor="t" bIns="46800" lIns="93600" spcFirstLastPara="1" rIns="93600" wrap="square" tIns="46800"/>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902700"/>
            <a:ext cx="3038475" cy="468313"/>
          </a:xfrm>
          <a:prstGeom prst="rect">
            <a:avLst/>
          </a:prstGeom>
          <a:noFill/>
          <a:ln>
            <a:noFill/>
          </a:ln>
        </p:spPr>
        <p:txBody>
          <a:bodyPr anchorCtr="0" anchor="b" bIns="46800" lIns="93600" spcFirstLastPara="1" rIns="93600" wrap="square" tIns="46800"/>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970338" y="8902700"/>
            <a:ext cx="3038475" cy="468313"/>
          </a:xfrm>
          <a:prstGeom prst="rect">
            <a:avLst/>
          </a:prstGeom>
          <a:noFill/>
          <a:ln>
            <a:noFill/>
          </a:ln>
        </p:spPr>
        <p:txBody>
          <a:bodyPr anchorCtr="0" anchor="b" bIns="46800" lIns="93600" spcFirstLastPara="1" rIns="93600" wrap="square" tIns="46800">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 name="Shape 36"/>
        <p:cNvGrpSpPr/>
        <p:nvPr/>
      </p:nvGrpSpPr>
      <p:grpSpPr>
        <a:xfrm>
          <a:off x="0" y="0"/>
          <a:ext cx="0" cy="0"/>
          <a:chOff x="0" y="0"/>
          <a:chExt cx="0" cy="0"/>
        </a:xfrm>
      </p:grpSpPr>
      <p:sp>
        <p:nvSpPr>
          <p:cNvPr id="37" name="Google Shape;37;p1:notes"/>
          <p:cNvSpPr txBox="1"/>
          <p:nvPr>
            <p:ph idx="12" type="sldNum"/>
          </p:nvPr>
        </p:nvSpPr>
        <p:spPr>
          <a:xfrm>
            <a:off x="3970338" y="8902700"/>
            <a:ext cx="3038475" cy="468313"/>
          </a:xfrm>
          <a:prstGeom prst="rect">
            <a:avLst/>
          </a:prstGeom>
          <a:noFill/>
          <a:ln>
            <a:noFill/>
          </a:ln>
        </p:spPr>
        <p:txBody>
          <a:bodyPr anchorCtr="0" anchor="b" bIns="46800" lIns="93600" spcFirstLastPara="1" rIns="93600" wrap="square" tIns="46800">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
        <p:nvSpPr>
          <p:cNvPr id="38" name="Google Shape;38;p1:notes"/>
          <p:cNvSpPr/>
          <p:nvPr>
            <p:ph idx="2" type="sldImg"/>
          </p:nvPr>
        </p:nvSpPr>
        <p:spPr>
          <a:xfrm>
            <a:off x="1162050" y="703263"/>
            <a:ext cx="4686300" cy="35147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9" name="Google Shape;39;p1:notes"/>
          <p:cNvSpPr txBox="1"/>
          <p:nvPr>
            <p:ph idx="1" type="body"/>
          </p:nvPr>
        </p:nvSpPr>
        <p:spPr>
          <a:xfrm>
            <a:off x="701675" y="4452938"/>
            <a:ext cx="5607050" cy="4216400"/>
          </a:xfrm>
          <a:prstGeom prst="rect">
            <a:avLst/>
          </a:prstGeom>
          <a:noFill/>
          <a:ln>
            <a:noFill/>
          </a:ln>
        </p:spPr>
        <p:txBody>
          <a:bodyPr anchorCtr="0" anchor="t" bIns="46800" lIns="93600" spcFirstLastPara="1" rIns="93600" wrap="square" tIns="46800">
            <a:noAutofit/>
          </a:bodyPr>
          <a:lstStyle/>
          <a:p>
            <a:pPr indent="0" lvl="0" marL="0" rtl="0" algn="l">
              <a:spcBef>
                <a:spcPts val="0"/>
              </a:spcBef>
              <a:spcAft>
                <a:spcPts val="0"/>
              </a:spcAft>
              <a:buNone/>
            </a:pPr>
            <a:r>
              <a:rPr lang="en-US" sz="1800">
                <a:latin typeface="Arial"/>
                <a:ea typeface="Arial"/>
                <a:cs typeface="Arial"/>
                <a:sym typeface="Arial"/>
              </a:rPr>
              <a:t>So from here we’re going to transition to learning about some common bioinformatics and machine learning analyses. In this particular section, we’re going to look at differential gene expression.</a:t>
            </a:r>
            <a:endParaRPr/>
          </a:p>
          <a:p>
            <a:pPr indent="0" lvl="0" marL="0" rtl="0" algn="l">
              <a:spcBef>
                <a:spcPts val="0"/>
              </a:spcBef>
              <a:spcAft>
                <a:spcPts val="0"/>
              </a:spcAft>
              <a:buNone/>
            </a:pPr>
            <a:r>
              <a:t/>
            </a:r>
            <a:endParaRPr sz="1800">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Calibri"/>
              <a:buNone/>
            </a:pPr>
            <a:r>
              <a:rPr lang="en-US" sz="1800"/>
              <a:t>Reminder: we want to find what genes, processes, pathways are differentially expressed in tumor vs normal tissue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p10:notes"/>
          <p:cNvSpPr/>
          <p:nvPr>
            <p:ph idx="2" type="sldImg"/>
          </p:nvPr>
        </p:nvSpPr>
        <p:spPr>
          <a:xfrm>
            <a:off x="1162050" y="703263"/>
            <a:ext cx="4686300" cy="35147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p10:notes"/>
          <p:cNvSpPr txBox="1"/>
          <p:nvPr>
            <p:ph idx="1" type="body"/>
          </p:nvPr>
        </p:nvSpPr>
        <p:spPr>
          <a:xfrm>
            <a:off x="701675" y="4452938"/>
            <a:ext cx="5607050" cy="4216400"/>
          </a:xfrm>
          <a:prstGeom prst="rect">
            <a:avLst/>
          </a:prstGeom>
          <a:noFill/>
          <a:ln>
            <a:noFill/>
          </a:ln>
        </p:spPr>
        <p:txBody>
          <a:bodyPr anchorCtr="0" anchor="t" bIns="46800" lIns="93600" spcFirstLastPara="1" rIns="93600" wrap="square" tIns="46800">
            <a:noAutofit/>
          </a:bodyPr>
          <a:lstStyle/>
          <a:p>
            <a:pPr indent="0" lvl="0" marL="0" rtl="0" algn="l">
              <a:spcBef>
                <a:spcPts val="0"/>
              </a:spcBef>
              <a:spcAft>
                <a:spcPts val="0"/>
              </a:spcAft>
              <a:buNone/>
            </a:pPr>
            <a:r>
              <a:rPr lang="en-US"/>
              <a:t>Proteins are the most interesting of these three, however, they are particularly challenging to quantify at large scales. So we are looking at RNA.</a:t>
            </a:r>
            <a:endParaRPr/>
          </a:p>
        </p:txBody>
      </p:sp>
      <p:sp>
        <p:nvSpPr>
          <p:cNvPr id="219" name="Google Shape;219;p10:notes"/>
          <p:cNvSpPr txBox="1"/>
          <p:nvPr>
            <p:ph idx="12" type="sldNum"/>
          </p:nvPr>
        </p:nvSpPr>
        <p:spPr>
          <a:xfrm>
            <a:off x="3970338" y="8902700"/>
            <a:ext cx="3038475" cy="468313"/>
          </a:xfrm>
          <a:prstGeom prst="rect">
            <a:avLst/>
          </a:prstGeom>
          <a:noFill/>
          <a:ln>
            <a:noFill/>
          </a:ln>
        </p:spPr>
        <p:txBody>
          <a:bodyPr anchorCtr="0" anchor="b" bIns="46800" lIns="93600" spcFirstLastPara="1" rIns="936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p11:notes"/>
          <p:cNvSpPr txBox="1"/>
          <p:nvPr>
            <p:ph idx="1" type="body"/>
          </p:nvPr>
        </p:nvSpPr>
        <p:spPr>
          <a:xfrm>
            <a:off x="701675" y="4452938"/>
            <a:ext cx="5607050" cy="4216400"/>
          </a:xfrm>
          <a:prstGeom prst="rect">
            <a:avLst/>
          </a:prstGeom>
        </p:spPr>
        <p:txBody>
          <a:bodyPr anchorCtr="0" anchor="t" bIns="46800" lIns="93600" spcFirstLastPara="1" rIns="93600" wrap="square" tIns="46800">
            <a:noAutofit/>
          </a:bodyPr>
          <a:lstStyle/>
          <a:p>
            <a:pPr indent="0" lvl="0" marL="0" rtl="0" algn="l">
              <a:spcBef>
                <a:spcPts val="360"/>
              </a:spcBef>
              <a:spcAft>
                <a:spcPts val="0"/>
              </a:spcAft>
              <a:buNone/>
            </a:pPr>
            <a:r>
              <a:t/>
            </a:r>
            <a:endParaRPr/>
          </a:p>
        </p:txBody>
      </p:sp>
      <p:sp>
        <p:nvSpPr>
          <p:cNvPr id="234" name="Google Shape;234;p11:notes"/>
          <p:cNvSpPr/>
          <p:nvPr>
            <p:ph idx="2" type="sldImg"/>
          </p:nvPr>
        </p:nvSpPr>
        <p:spPr>
          <a:xfrm>
            <a:off x="1162050" y="703263"/>
            <a:ext cx="4686300" cy="3514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p12:notes"/>
          <p:cNvSpPr/>
          <p:nvPr>
            <p:ph idx="2" type="sldImg"/>
          </p:nvPr>
        </p:nvSpPr>
        <p:spPr>
          <a:xfrm>
            <a:off x="1162050" y="703263"/>
            <a:ext cx="4686300" cy="35147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56" name="Google Shape;256;p12:notes"/>
          <p:cNvSpPr txBox="1"/>
          <p:nvPr>
            <p:ph idx="1" type="body"/>
          </p:nvPr>
        </p:nvSpPr>
        <p:spPr>
          <a:xfrm>
            <a:off x="701675" y="4452938"/>
            <a:ext cx="5607050" cy="4216400"/>
          </a:xfrm>
          <a:prstGeom prst="rect">
            <a:avLst/>
          </a:prstGeom>
          <a:noFill/>
          <a:ln>
            <a:noFill/>
          </a:ln>
        </p:spPr>
        <p:txBody>
          <a:bodyPr anchorCtr="0" anchor="t" bIns="46800" lIns="93600" spcFirstLastPara="1" rIns="93600" wrap="square" tIns="46800">
            <a:noAutofit/>
          </a:bodyPr>
          <a:lstStyle/>
          <a:p>
            <a:pPr indent="0" lvl="0" marL="0" rtl="0" algn="l">
              <a:spcBef>
                <a:spcPts val="0"/>
              </a:spcBef>
              <a:spcAft>
                <a:spcPts val="0"/>
              </a:spcAft>
              <a:buNone/>
            </a:pPr>
            <a:r>
              <a:rPr lang="en-US">
                <a:latin typeface="Calibri"/>
                <a:ea typeface="Calibri"/>
                <a:cs typeface="Calibri"/>
                <a:sym typeface="Calibri"/>
              </a:rPr>
              <a:t>Multiple Hypotheis. Testing: every time you test a gene, that’s a hypotesis you you increase the probability of getting ”false positive” results by chance.</a:t>
            </a:r>
            <a:endParaRPr>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p13:notes"/>
          <p:cNvSpPr/>
          <p:nvPr>
            <p:ph idx="2" type="sldImg"/>
          </p:nvPr>
        </p:nvSpPr>
        <p:spPr>
          <a:xfrm>
            <a:off x="1162050" y="703263"/>
            <a:ext cx="4686300" cy="35147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1" name="Google Shape;281;p13:notes"/>
          <p:cNvSpPr txBox="1"/>
          <p:nvPr>
            <p:ph idx="1" type="body"/>
          </p:nvPr>
        </p:nvSpPr>
        <p:spPr>
          <a:xfrm>
            <a:off x="701675" y="4452938"/>
            <a:ext cx="5607050" cy="4216400"/>
          </a:xfrm>
          <a:prstGeom prst="rect">
            <a:avLst/>
          </a:prstGeom>
          <a:noFill/>
          <a:ln>
            <a:noFill/>
          </a:ln>
        </p:spPr>
        <p:txBody>
          <a:bodyPr anchorCtr="0" anchor="t" bIns="46800" lIns="93600" spcFirstLastPara="1" rIns="93600" wrap="square" tIns="46800">
            <a:noAutofit/>
          </a:bodyPr>
          <a:lstStyle/>
          <a:p>
            <a:pPr indent="0" lvl="0" marL="0" rtl="0" algn="l">
              <a:spcBef>
                <a:spcPts val="0"/>
              </a:spcBef>
              <a:spcAft>
                <a:spcPts val="0"/>
              </a:spcAft>
              <a:buNone/>
            </a:pPr>
            <a:r>
              <a:rPr lang="en-US"/>
              <a:t>Show </a:t>
            </a:r>
            <a:endParaRPr/>
          </a:p>
          <a:p>
            <a:pPr indent="0" lvl="0" marL="0" rtl="0" algn="l">
              <a:spcBef>
                <a:spcPts val="360"/>
              </a:spcBef>
              <a:spcAft>
                <a:spcPts val="0"/>
              </a:spcAft>
              <a:buNone/>
            </a:pPr>
            <a:r>
              <a:rPr lang="en-US"/>
              <a:t>+ heatmap turn unto expression profile</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Show MI, PC, IC with geeral signals kinda like in distance metrics</a:t>
            </a:r>
            <a:endParaRPr/>
          </a:p>
          <a:p>
            <a:pPr indent="0" lvl="0" marL="0" rtl="0" algn="l">
              <a:spcBef>
                <a:spcPts val="360"/>
              </a:spcBef>
              <a:spcAft>
                <a:spcPts val="0"/>
              </a:spcAft>
              <a:buNone/>
            </a:pPr>
            <a:r>
              <a:rPr lang="en-US"/>
              <a:t>Two slides</a:t>
            </a:r>
            <a:endParaRPr/>
          </a:p>
        </p:txBody>
      </p:sp>
      <p:sp>
        <p:nvSpPr>
          <p:cNvPr id="282" name="Google Shape;282;p13:notes"/>
          <p:cNvSpPr txBox="1"/>
          <p:nvPr>
            <p:ph idx="12" type="sldNum"/>
          </p:nvPr>
        </p:nvSpPr>
        <p:spPr>
          <a:xfrm>
            <a:off x="3970338" y="8902700"/>
            <a:ext cx="3038475" cy="468313"/>
          </a:xfrm>
          <a:prstGeom prst="rect">
            <a:avLst/>
          </a:prstGeom>
          <a:noFill/>
          <a:ln>
            <a:noFill/>
          </a:ln>
        </p:spPr>
        <p:txBody>
          <a:bodyPr anchorCtr="0" anchor="b" bIns="46800" lIns="93600" spcFirstLastPara="1" rIns="936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 name="Shape 43"/>
        <p:cNvGrpSpPr/>
        <p:nvPr/>
      </p:nvGrpSpPr>
      <p:grpSpPr>
        <a:xfrm>
          <a:off x="0" y="0"/>
          <a:ext cx="0" cy="0"/>
          <a:chOff x="0" y="0"/>
          <a:chExt cx="0" cy="0"/>
        </a:xfrm>
      </p:grpSpPr>
      <p:sp>
        <p:nvSpPr>
          <p:cNvPr id="44" name="Google Shape;44;p2:notes"/>
          <p:cNvSpPr/>
          <p:nvPr>
            <p:ph idx="2" type="sldImg"/>
          </p:nvPr>
        </p:nvSpPr>
        <p:spPr>
          <a:xfrm>
            <a:off x="1162050" y="703263"/>
            <a:ext cx="4686300" cy="35147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5" name="Google Shape;45;p2:notes"/>
          <p:cNvSpPr txBox="1"/>
          <p:nvPr>
            <p:ph idx="1" type="body"/>
          </p:nvPr>
        </p:nvSpPr>
        <p:spPr>
          <a:xfrm>
            <a:off x="701675" y="4452938"/>
            <a:ext cx="5607050" cy="4216400"/>
          </a:xfrm>
          <a:prstGeom prst="rect">
            <a:avLst/>
          </a:prstGeom>
          <a:noFill/>
          <a:ln>
            <a:noFill/>
          </a:ln>
        </p:spPr>
        <p:txBody>
          <a:bodyPr anchorCtr="0" anchor="t" bIns="46800" lIns="93600" spcFirstLastPara="1" rIns="93600" wrap="square" tIns="46800">
            <a:noAutofit/>
          </a:bodyPr>
          <a:lstStyle/>
          <a:p>
            <a:pPr indent="0" lvl="0" marL="0" rtl="0" algn="l">
              <a:spcBef>
                <a:spcPts val="0"/>
              </a:spcBef>
              <a:spcAft>
                <a:spcPts val="0"/>
              </a:spcAft>
              <a:buNone/>
            </a:pPr>
            <a:r>
              <a:rPr lang="en-US"/>
              <a:t>To begin with, let’s think back to the data that we’ve just prepared.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Okay, so we have 40 samples, some of these are tumor samples and some of these are normal samples. And for each sample, we have we have a numerical value indicating whether that gene is up-regulated or down-regulated in that sample.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In the last section we viewed a heat map of our data and it should have looked something like what you see up there on your left. Remember, the columns are samples. The rows are genes. Red is up-regulation. Blue is down-regulation. White is in the middle - neither up- nor down-regulated.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As you can see, the colors are kind of all over the place in our data. What differential expression analysis does: is given two or more distinct classes - in this case tumor and normal - it finds the markers that best distinguish each class. That is, it’s going to sort our data by the genes whose expression differs the most between the tumor samples and the normal samples.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Ideally it’s going to produce a heatmap with a distinguishable </a:t>
            </a:r>
            <a:r>
              <a:rPr lang="en-US"/>
              <a:t>diagonal</a:t>
            </a:r>
            <a:r>
              <a:rPr lang="en-US"/>
              <a:t> </a:t>
            </a:r>
            <a:r>
              <a:rPr lang="en-US"/>
              <a:t>separation like you see on your right. Here you can see the genes at the top are clearly up-regulated in tumor and down-regulated in normal. And that’s less and less the case as you move downward, until at the bottom the genes are clearly down-regulated in tumor and up-regulated in normal.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And from this we can conclude that the genes at the top and bottom best distinguish our two phenotypic classes, while the genes in the middle distinguish them the least.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 also want to note that in differential expression, the markers don’t have to be genes. They could be processes or pathways. But in this section, our data uses genes. Later when we get to GSEA, we’ll talk about using gene sets.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p3:notes"/>
          <p:cNvSpPr/>
          <p:nvPr>
            <p:ph idx="2" type="sldImg"/>
          </p:nvPr>
        </p:nvSpPr>
        <p:spPr>
          <a:xfrm>
            <a:off x="1162050" y="703263"/>
            <a:ext cx="4686300" cy="35147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9" name="Google Shape;59;p3:notes"/>
          <p:cNvSpPr txBox="1"/>
          <p:nvPr>
            <p:ph idx="1" type="body"/>
          </p:nvPr>
        </p:nvSpPr>
        <p:spPr>
          <a:xfrm>
            <a:off x="701675" y="4452938"/>
            <a:ext cx="5607050" cy="4216400"/>
          </a:xfrm>
          <a:prstGeom prst="rect">
            <a:avLst/>
          </a:prstGeom>
          <a:noFill/>
          <a:ln>
            <a:noFill/>
          </a:ln>
        </p:spPr>
        <p:txBody>
          <a:bodyPr anchorCtr="0" anchor="t" bIns="46800" lIns="93600" spcFirstLastPara="1" rIns="93600" wrap="square" tIns="46800">
            <a:noAutofit/>
          </a:bodyPr>
          <a:lstStyle/>
          <a:p>
            <a:pPr indent="0" lvl="0" marL="0" marR="0" rtl="0" algn="l">
              <a:lnSpc>
                <a:spcPct val="100000"/>
              </a:lnSpc>
              <a:spcBef>
                <a:spcPts val="0"/>
              </a:spcBef>
              <a:spcAft>
                <a:spcPts val="0"/>
              </a:spcAft>
              <a:buClr>
                <a:schemeClr val="dk1"/>
              </a:buClr>
              <a:buSzPts val="1200"/>
              <a:buFont typeface="Calibri"/>
              <a:buNone/>
            </a:pPr>
            <a:r>
              <a:rPr lang="en-US"/>
              <a:t>Now, if you’re thinking this through, you might be thinking to yourself: Okay, that makes a pretty visualization, but how are they calculating the difference between the expression of the different genes. In other words: Show me the math!</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rPr lang="en-US"/>
              <a:t>Like so many things in statistics, there are different ways to do this. And there are people out there who will evangelize one particular distance metric over another. </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rPr lang="en-US"/>
              <a:t>That’s a rabbit hole I’m not going to go down in this presentation. And the statistical nuances could take up a full day’s workshop anway. But suffice to say, there are different measures for doing the ranking. And these include: a t-test, signal-to-noise ratio, information coefficient, Wald statistic and more.</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rPr lang="en-US"/>
              <a:t>For now we’re going to stick to this notebook’s default, which is, I believe, a pearson t-test. Because it’s a fairly good measure and it’s quick to compute.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4:notes"/>
          <p:cNvSpPr txBox="1"/>
          <p:nvPr/>
        </p:nvSpPr>
        <p:spPr>
          <a:xfrm>
            <a:off x="3970338" y="8902700"/>
            <a:ext cx="3038475" cy="468313"/>
          </a:xfrm>
          <a:prstGeom prst="rect">
            <a:avLst/>
          </a:prstGeom>
          <a:noFill/>
          <a:ln>
            <a:noFill/>
          </a:ln>
        </p:spPr>
        <p:txBody>
          <a:bodyPr anchorCtr="0" anchor="b" bIns="46775" lIns="93575" spcFirstLastPara="1" rIns="93575" wrap="square" tIns="46775">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
        <p:nvSpPr>
          <p:cNvPr id="101" name="Google Shape;101;p4:notes"/>
          <p:cNvSpPr/>
          <p:nvPr>
            <p:ph idx="2" type="sldImg"/>
          </p:nvPr>
        </p:nvSpPr>
        <p:spPr>
          <a:xfrm>
            <a:off x="1162050" y="703263"/>
            <a:ext cx="4686300" cy="35147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02" name="Google Shape;102;p4:notes"/>
          <p:cNvSpPr txBox="1"/>
          <p:nvPr>
            <p:ph idx="1" type="body"/>
          </p:nvPr>
        </p:nvSpPr>
        <p:spPr>
          <a:xfrm>
            <a:off x="701675" y="4452938"/>
            <a:ext cx="5607050" cy="4216400"/>
          </a:xfrm>
          <a:prstGeom prst="rect">
            <a:avLst/>
          </a:prstGeom>
          <a:noFill/>
          <a:ln cap="flat" cmpd="sng" w="9525">
            <a:solidFill>
              <a:srgbClr val="000000"/>
            </a:solidFill>
            <a:prstDash val="solid"/>
            <a:miter lim="800000"/>
            <a:headEnd len="sm" w="sm" type="none"/>
            <a:tailEnd len="sm" w="sm" type="none"/>
          </a:ln>
        </p:spPr>
        <p:txBody>
          <a:bodyPr anchorCtr="0" anchor="t" bIns="46800" lIns="93600" spcFirstLastPara="1" rIns="93600" wrap="square" tIns="46800">
            <a:noAutofit/>
          </a:bodyPr>
          <a:lstStyle/>
          <a:p>
            <a:pPr indent="0" lvl="0" marL="0" rtl="0" algn="l">
              <a:spcBef>
                <a:spcPts val="0"/>
              </a:spcBef>
              <a:spcAft>
                <a:spcPts val="0"/>
              </a:spcAft>
              <a:buNone/>
            </a:pPr>
            <a:r>
              <a:rPr lang="en-US"/>
              <a:t>I’ve rambled on for long enough. So let’s start going through the notebook for this section. You can find it by searching for it by name, it’s up there on the screen. Just start going through it on your own. Raise your hand if you encounter any questions. And I will just back in with some more </a:t>
            </a:r>
            <a:r>
              <a:rPr lang="en-US"/>
              <a:t>explanation</a:t>
            </a:r>
            <a:r>
              <a:rPr lang="en-US"/>
              <a:t> once we get towards the bottom.</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latin typeface="Calibri"/>
                <a:ea typeface="Calibri"/>
                <a:cs typeface="Calibri"/>
                <a:sym typeface="Calibri"/>
              </a:rPr>
              <a:t>Both raise the bar for calling something significant (i.e., smaller nominal p-values are required as the number of hypotheses tested increases)</a:t>
            </a:r>
            <a:endParaRPr/>
          </a:p>
          <a:p>
            <a:pPr indent="0" lvl="0" marL="0" rtl="0" algn="l">
              <a:spcBef>
                <a:spcPts val="0"/>
              </a:spcBef>
              <a:spcAft>
                <a:spcPts val="0"/>
              </a:spcAft>
              <a:buNone/>
            </a:pPr>
            <a:r>
              <a:rPr lang="en-US">
                <a:latin typeface="Calibri"/>
                <a:ea typeface="Calibri"/>
                <a:cs typeface="Calibri"/>
                <a:sym typeface="Calibri"/>
              </a:rPr>
              <a:t>In practical terms, the FDR is the expected false positive rate; for example, if 1000 observations were experimentally predicted to be different, and a maximum FDR for these observations was 0.10, then 100 of these observations would be expected to be false positives.</a:t>
            </a:r>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5:notes"/>
          <p:cNvSpPr txBox="1"/>
          <p:nvPr/>
        </p:nvSpPr>
        <p:spPr>
          <a:xfrm>
            <a:off x="3970338" y="8902700"/>
            <a:ext cx="3038475" cy="468313"/>
          </a:xfrm>
          <a:prstGeom prst="rect">
            <a:avLst/>
          </a:prstGeom>
          <a:noFill/>
          <a:ln>
            <a:noFill/>
          </a:ln>
        </p:spPr>
        <p:txBody>
          <a:bodyPr anchorCtr="0" anchor="b" bIns="46775" lIns="93575" spcFirstLastPara="1" rIns="93575" wrap="square" tIns="46775">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
        <p:nvSpPr>
          <p:cNvPr id="110" name="Google Shape;110;p5:notes"/>
          <p:cNvSpPr/>
          <p:nvPr>
            <p:ph idx="2" type="sldImg"/>
          </p:nvPr>
        </p:nvSpPr>
        <p:spPr>
          <a:xfrm>
            <a:off x="1162050" y="703263"/>
            <a:ext cx="4686300" cy="35147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11" name="Google Shape;111;p5:notes"/>
          <p:cNvSpPr txBox="1"/>
          <p:nvPr>
            <p:ph idx="1" type="body"/>
          </p:nvPr>
        </p:nvSpPr>
        <p:spPr>
          <a:xfrm>
            <a:off x="701675" y="4452938"/>
            <a:ext cx="5607050" cy="4216400"/>
          </a:xfrm>
          <a:prstGeom prst="rect">
            <a:avLst/>
          </a:prstGeom>
          <a:noFill/>
          <a:ln cap="flat" cmpd="sng" w="9525">
            <a:solidFill>
              <a:srgbClr val="000000"/>
            </a:solidFill>
            <a:prstDash val="solid"/>
            <a:miter lim="800000"/>
            <a:headEnd len="sm" w="sm" type="none"/>
            <a:tailEnd len="sm" w="sm" type="none"/>
          </a:ln>
        </p:spPr>
        <p:txBody>
          <a:bodyPr anchorCtr="0" anchor="t" bIns="46800" lIns="93600" spcFirstLastPara="1" rIns="93600" wrap="square" tIns="46800">
            <a:noAutofit/>
          </a:bodyPr>
          <a:lstStyle/>
          <a:p>
            <a:pPr indent="0" lvl="0" marL="0" rtl="0" algn="l">
              <a:spcBef>
                <a:spcPts val="0"/>
              </a:spcBef>
              <a:spcAft>
                <a:spcPts val="0"/>
              </a:spcAft>
              <a:buNone/>
            </a:pPr>
            <a:r>
              <a:rPr lang="en-US">
                <a:latin typeface="Calibri"/>
                <a:ea typeface="Calibri"/>
                <a:cs typeface="Calibri"/>
                <a:sym typeface="Calibri"/>
              </a:rPr>
              <a:t>Both raise the bar for calling something significant (i.e., smaller nominal p-values are required as the number of hypotheses tested increases)</a:t>
            </a:r>
            <a:endParaRPr/>
          </a:p>
          <a:p>
            <a:pPr indent="0" lvl="0" marL="0" rtl="0" algn="l">
              <a:spcBef>
                <a:spcPts val="0"/>
              </a:spcBef>
              <a:spcAft>
                <a:spcPts val="0"/>
              </a:spcAft>
              <a:buNone/>
            </a:pPr>
            <a:r>
              <a:rPr lang="en-US">
                <a:latin typeface="Calibri"/>
                <a:ea typeface="Calibri"/>
                <a:cs typeface="Calibri"/>
                <a:sym typeface="Calibri"/>
              </a:rPr>
              <a:t>In practical terms, the FDR is the expected false positive rate; for example, if 1000 observations were experimentally predicted to be different, and a maximum FDR for these observations was 0.10, then 100 of these observations would be expected to be false positives.</a:t>
            </a:r>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p6:notes"/>
          <p:cNvSpPr txBox="1"/>
          <p:nvPr>
            <p:ph idx="12" type="sldNum"/>
          </p:nvPr>
        </p:nvSpPr>
        <p:spPr>
          <a:xfrm>
            <a:off x="3970338" y="8902700"/>
            <a:ext cx="3038475" cy="468313"/>
          </a:xfrm>
          <a:prstGeom prst="rect">
            <a:avLst/>
          </a:prstGeom>
          <a:noFill/>
          <a:ln>
            <a:noFill/>
          </a:ln>
        </p:spPr>
        <p:txBody>
          <a:bodyPr anchorCtr="0" anchor="b" bIns="46800" lIns="93600" spcFirstLastPara="1" rIns="93600" wrap="square" tIns="46800">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
        <p:nvSpPr>
          <p:cNvPr id="119" name="Google Shape;119;p6:notes"/>
          <p:cNvSpPr/>
          <p:nvPr>
            <p:ph idx="2" type="sldImg"/>
          </p:nvPr>
        </p:nvSpPr>
        <p:spPr>
          <a:xfrm>
            <a:off x="1162050" y="703263"/>
            <a:ext cx="4686300" cy="35147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0" name="Google Shape;120;p6:notes"/>
          <p:cNvSpPr txBox="1"/>
          <p:nvPr>
            <p:ph idx="1" type="body"/>
          </p:nvPr>
        </p:nvSpPr>
        <p:spPr>
          <a:xfrm>
            <a:off x="701675" y="4452938"/>
            <a:ext cx="5607050" cy="4216400"/>
          </a:xfrm>
          <a:prstGeom prst="rect">
            <a:avLst/>
          </a:prstGeom>
          <a:noFill/>
          <a:ln>
            <a:noFill/>
          </a:ln>
        </p:spPr>
        <p:txBody>
          <a:bodyPr anchorCtr="0" anchor="t" bIns="46800" lIns="93600" spcFirstLastPara="1" rIns="93600" wrap="square" tIns="46800">
            <a:noAutofit/>
          </a:bodyPr>
          <a:lstStyle/>
          <a:p>
            <a:pPr indent="0" lvl="0" marL="0" rtl="0" algn="l">
              <a:spcBef>
                <a:spcPts val="0"/>
              </a:spcBef>
              <a:spcAft>
                <a:spcPts val="0"/>
              </a:spcAft>
              <a:buNone/>
            </a:pPr>
            <a:r>
              <a:rPr lang="en-US">
                <a:latin typeface="Calibri"/>
                <a:ea typeface="Calibri"/>
                <a:cs typeface="Calibri"/>
                <a:sym typeface="Calibri"/>
              </a:rPr>
              <a:t>Old notes:</a:t>
            </a:r>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Here we have 4 heatmaps with increasing sample size. </a:t>
            </a:r>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With small sample size, easy to find genes correlated w/ anything</a:t>
            </a:r>
            <a:endParaRPr/>
          </a:p>
          <a:p>
            <a:pPr indent="0" lvl="0" marL="0" rtl="0" algn="l">
              <a:spcBef>
                <a:spcPts val="0"/>
              </a:spcBef>
              <a:spcAft>
                <a:spcPts val="0"/>
              </a:spcAft>
              <a:buNone/>
            </a:pPr>
            <a:r>
              <a:rPr lang="en-US" sz="1800">
                <a:solidFill>
                  <a:srgbClr val="000066"/>
                </a:solidFill>
                <a:latin typeface="Calibri"/>
                <a:ea typeface="Calibri"/>
                <a:cs typeface="Calibri"/>
                <a:sym typeface="Calibri"/>
              </a:rPr>
              <a:t>Head/Tail example suggests a way of testing for the significance of the results: is the observed difference in expression bigger than what we can observe with respect to a random phenotype (head/tail)?</a:t>
            </a:r>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Fit the story you want to tell --&gt; With so few samples/columns it is easy to find rows that look the way you want them to look.</a:t>
            </a:r>
            <a:endParaRPr>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7:notes"/>
          <p:cNvSpPr/>
          <p:nvPr>
            <p:ph idx="2" type="sldImg"/>
          </p:nvPr>
        </p:nvSpPr>
        <p:spPr>
          <a:xfrm>
            <a:off x="1162050" y="703263"/>
            <a:ext cx="4686300" cy="35147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70" name="Google Shape;170;p7:notes"/>
          <p:cNvSpPr txBox="1"/>
          <p:nvPr>
            <p:ph idx="1" type="body"/>
          </p:nvPr>
        </p:nvSpPr>
        <p:spPr>
          <a:xfrm>
            <a:off x="701675" y="4452938"/>
            <a:ext cx="5607050" cy="4216400"/>
          </a:xfrm>
          <a:prstGeom prst="rect">
            <a:avLst/>
          </a:prstGeom>
          <a:noFill/>
          <a:ln>
            <a:noFill/>
          </a:ln>
        </p:spPr>
        <p:txBody>
          <a:bodyPr anchorCtr="0" anchor="t" bIns="46800" lIns="93600" spcFirstLastPara="1" rIns="93600" wrap="square" tIns="46800">
            <a:noAutofit/>
          </a:bodyPr>
          <a:lstStyle/>
          <a:p>
            <a:pPr indent="0" lvl="0" marL="0" rtl="0" algn="l">
              <a:spcBef>
                <a:spcPts val="0"/>
              </a:spcBef>
              <a:spcAft>
                <a:spcPts val="0"/>
              </a:spcAft>
              <a:buNone/>
            </a:pPr>
            <a:r>
              <a:rPr lang="en-US">
                <a:latin typeface="Calibri"/>
                <a:ea typeface="Calibri"/>
                <a:cs typeface="Calibri"/>
                <a:sym typeface="Calibri"/>
              </a:rPr>
              <a:t>Don't go over all the modules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p8:notes"/>
          <p:cNvSpPr/>
          <p:nvPr>
            <p:ph idx="2" type="sldImg"/>
          </p:nvPr>
        </p:nvSpPr>
        <p:spPr>
          <a:xfrm>
            <a:off x="1162050" y="703263"/>
            <a:ext cx="4686300" cy="35147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8" name="Google Shape;178;p8:notes"/>
          <p:cNvSpPr txBox="1"/>
          <p:nvPr>
            <p:ph idx="1" type="body"/>
          </p:nvPr>
        </p:nvSpPr>
        <p:spPr>
          <a:xfrm>
            <a:off x="701675" y="4452938"/>
            <a:ext cx="5607050" cy="4216400"/>
          </a:xfrm>
          <a:prstGeom prst="rect">
            <a:avLst/>
          </a:prstGeom>
          <a:noFill/>
          <a:ln>
            <a:noFill/>
          </a:ln>
        </p:spPr>
        <p:txBody>
          <a:bodyPr anchorCtr="0" anchor="t" bIns="46800" lIns="93600" spcFirstLastPara="1" rIns="93600" wrap="square" tIns="46800">
            <a:noAutofit/>
          </a:bodyPr>
          <a:lstStyle/>
          <a:p>
            <a:pPr indent="0" lvl="0" marL="0" rtl="0" algn="l">
              <a:spcBef>
                <a:spcPts val="0"/>
              </a:spcBef>
              <a:spcAft>
                <a:spcPts val="0"/>
              </a:spcAft>
              <a:buNone/>
            </a:pPr>
            <a:r>
              <a:rPr lang="en-US"/>
              <a:t>Show </a:t>
            </a:r>
            <a:endParaRPr/>
          </a:p>
          <a:p>
            <a:pPr indent="0" lvl="0" marL="0" rtl="0" algn="l">
              <a:spcBef>
                <a:spcPts val="360"/>
              </a:spcBef>
              <a:spcAft>
                <a:spcPts val="0"/>
              </a:spcAft>
              <a:buNone/>
            </a:pPr>
            <a:r>
              <a:rPr lang="en-US"/>
              <a:t>+ heatmap turn unto expression profile</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Show MI, PC, IC with geeral signals kinda like in distance metrics</a:t>
            </a:r>
            <a:endParaRPr/>
          </a:p>
          <a:p>
            <a:pPr indent="0" lvl="0" marL="0" rtl="0" algn="l">
              <a:spcBef>
                <a:spcPts val="360"/>
              </a:spcBef>
              <a:spcAft>
                <a:spcPts val="0"/>
              </a:spcAft>
              <a:buNone/>
            </a:pPr>
            <a:r>
              <a:rPr lang="en-US"/>
              <a:t>Two slides</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From Pablo: </a:t>
            </a:r>
            <a:endParaRPr/>
          </a:p>
          <a:p>
            <a:pPr indent="0" lvl="0" marL="0" marR="0" rtl="0" algn="l">
              <a:lnSpc>
                <a:spcPct val="100000"/>
              </a:lnSpc>
              <a:spcBef>
                <a:spcPts val="360"/>
              </a:spcBef>
              <a:spcAft>
                <a:spcPts val="0"/>
              </a:spcAft>
              <a:buClr>
                <a:schemeClr val="dk1"/>
              </a:buClr>
              <a:buSzPts val="1200"/>
              <a:buFont typeface="Calibri"/>
              <a:buNone/>
            </a:pPr>
            <a:r>
              <a:rPr lang="en-US" sz="1200"/>
              <a:t>The person correlation is a lower bound on the mutual information (the linear correlation part) so in principle, and disregarding approximation limitations, </a:t>
            </a:r>
            <a:r>
              <a:rPr b="1" lang="en-US" sz="1200"/>
              <a:t>the mutual information should always be more sensitive for establishing association between variables</a:t>
            </a:r>
            <a:r>
              <a:rPr lang="en-US" sz="1200"/>
              <a:t>.  </a:t>
            </a:r>
            <a:endParaRPr/>
          </a:p>
          <a:p>
            <a:pPr indent="0" lvl="0" marL="0" rtl="0" algn="l">
              <a:spcBef>
                <a:spcPts val="360"/>
              </a:spcBef>
              <a:spcAft>
                <a:spcPts val="0"/>
              </a:spcAft>
              <a:buNone/>
            </a:pPr>
            <a:r>
              <a:t/>
            </a:r>
            <a:endParaRPr/>
          </a:p>
          <a:p>
            <a:pPr indent="0" lvl="0" marL="0" marR="0" rtl="0" algn="l">
              <a:lnSpc>
                <a:spcPct val="100000"/>
              </a:lnSpc>
              <a:spcBef>
                <a:spcPts val="360"/>
              </a:spcBef>
              <a:spcAft>
                <a:spcPts val="0"/>
              </a:spcAft>
              <a:buClr>
                <a:schemeClr val="dk1"/>
              </a:buClr>
              <a:buSzPts val="1200"/>
              <a:buFont typeface="Calibri"/>
              <a:buNone/>
            </a:pPr>
            <a:r>
              <a:rPr lang="en-US" sz="1200"/>
              <a:t>Different estimation approaches to the mutual information have different biases and characteristics (sensitivity to noise, intrinsic smoothing etc.) and can produce quite different results when applied to our type of genomic data that has i) complex non-linear associations, ii) significant amount of noise, iii) relatively small number of samples.  In addition the running times of different methods can differ by orders of magnitude</a:t>
            </a:r>
            <a:endParaRPr/>
          </a:p>
          <a:p>
            <a:pPr indent="0" lvl="0" marL="0" rtl="0" algn="l">
              <a:spcBef>
                <a:spcPts val="360"/>
              </a:spcBef>
              <a:spcAft>
                <a:spcPts val="0"/>
              </a:spcAft>
              <a:buNone/>
            </a:pPr>
            <a:r>
              <a:t/>
            </a:r>
            <a:endParaRPr/>
          </a:p>
        </p:txBody>
      </p:sp>
      <p:sp>
        <p:nvSpPr>
          <p:cNvPr id="179" name="Google Shape;179;p8:notes"/>
          <p:cNvSpPr txBox="1"/>
          <p:nvPr>
            <p:ph idx="12" type="sldNum"/>
          </p:nvPr>
        </p:nvSpPr>
        <p:spPr>
          <a:xfrm>
            <a:off x="3970338" y="8902700"/>
            <a:ext cx="3038475" cy="468313"/>
          </a:xfrm>
          <a:prstGeom prst="rect">
            <a:avLst/>
          </a:prstGeom>
          <a:noFill/>
          <a:ln>
            <a:noFill/>
          </a:ln>
        </p:spPr>
        <p:txBody>
          <a:bodyPr anchorCtr="0" anchor="b" bIns="46800" lIns="93600" spcFirstLastPara="1" rIns="936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p9:notes"/>
          <p:cNvSpPr/>
          <p:nvPr>
            <p:ph idx="2" type="sldImg"/>
          </p:nvPr>
        </p:nvSpPr>
        <p:spPr>
          <a:xfrm>
            <a:off x="1162050" y="703263"/>
            <a:ext cx="4686300" cy="35147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9" name="Google Shape;189;p9:notes"/>
          <p:cNvSpPr txBox="1"/>
          <p:nvPr>
            <p:ph idx="1" type="body"/>
          </p:nvPr>
        </p:nvSpPr>
        <p:spPr>
          <a:xfrm>
            <a:off x="701675" y="4452938"/>
            <a:ext cx="5607050" cy="4216400"/>
          </a:xfrm>
          <a:prstGeom prst="rect">
            <a:avLst/>
          </a:prstGeom>
          <a:noFill/>
          <a:ln>
            <a:noFill/>
          </a:ln>
        </p:spPr>
        <p:txBody>
          <a:bodyPr anchorCtr="0" anchor="t" bIns="46800" lIns="93600" spcFirstLastPara="1" rIns="93600" wrap="square" tIns="46800">
            <a:noAutofit/>
          </a:bodyPr>
          <a:lstStyle/>
          <a:p>
            <a:pPr indent="0" lvl="0" marL="0" rtl="0" algn="l">
              <a:spcBef>
                <a:spcPts val="0"/>
              </a:spcBef>
              <a:spcAft>
                <a:spcPts val="0"/>
              </a:spcAft>
              <a:buNone/>
            </a:pPr>
            <a:r>
              <a:t/>
            </a:r>
            <a:endParaRPr/>
          </a:p>
        </p:txBody>
      </p:sp>
      <p:sp>
        <p:nvSpPr>
          <p:cNvPr id="190" name="Google Shape;190;p9:notes"/>
          <p:cNvSpPr txBox="1"/>
          <p:nvPr>
            <p:ph idx="12" type="sldNum"/>
          </p:nvPr>
        </p:nvSpPr>
        <p:spPr>
          <a:xfrm>
            <a:off x="3970338" y="8902700"/>
            <a:ext cx="3038475" cy="468313"/>
          </a:xfrm>
          <a:prstGeom prst="rect">
            <a:avLst/>
          </a:prstGeom>
          <a:noFill/>
          <a:ln>
            <a:noFill/>
          </a:ln>
        </p:spPr>
        <p:txBody>
          <a:bodyPr anchorCtr="0" anchor="b" bIns="46800" lIns="93600" spcFirstLastPara="1" rIns="936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15" name="Shape 15"/>
        <p:cNvGrpSpPr/>
        <p:nvPr/>
      </p:nvGrpSpPr>
      <p:grpSpPr>
        <a:xfrm>
          <a:off x="0" y="0"/>
          <a:ext cx="0" cy="0"/>
          <a:chOff x="0" y="0"/>
          <a:chExt cx="0" cy="0"/>
        </a:xfrm>
      </p:grpSpPr>
      <p:sp>
        <p:nvSpPr>
          <p:cNvPr id="16" name="Google Shape;16;p2"/>
          <p:cNvSpPr/>
          <p:nvPr/>
        </p:nvSpPr>
        <p:spPr>
          <a:xfrm>
            <a:off x="0" y="131064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500" u="none" cap="none" strike="noStrike">
              <a:solidFill>
                <a:schemeClr val="dk1"/>
              </a:solidFill>
              <a:latin typeface="Tahoma"/>
              <a:ea typeface="Tahoma"/>
              <a:cs typeface="Tahoma"/>
              <a:sym typeface="Tahoma"/>
            </a:endParaRPr>
          </a:p>
        </p:txBody>
      </p:sp>
      <p:pic>
        <p:nvPicPr>
          <p:cNvPr descr="broadlogo" id="17" name="Google Shape;17;p2"/>
          <p:cNvPicPr preferRelativeResize="0"/>
          <p:nvPr/>
        </p:nvPicPr>
        <p:blipFill rotWithShape="1">
          <a:blip r:embed="rId2">
            <a:alphaModFix/>
          </a:blip>
          <a:srcRect b="0" l="0" r="0" t="0"/>
          <a:stretch/>
        </p:blipFill>
        <p:spPr>
          <a:xfrm>
            <a:off x="17860963" y="13258800"/>
            <a:ext cx="350837" cy="381000"/>
          </a:xfrm>
          <a:prstGeom prst="rect">
            <a:avLst/>
          </a:prstGeom>
          <a:noFill/>
          <a:ln>
            <a:noFill/>
          </a:ln>
        </p:spPr>
      </p:pic>
      <p:sp>
        <p:nvSpPr>
          <p:cNvPr id="18" name="Google Shape;18;p2"/>
          <p:cNvSpPr txBox="1"/>
          <p:nvPr/>
        </p:nvSpPr>
        <p:spPr>
          <a:xfrm>
            <a:off x="13784263" y="13273088"/>
            <a:ext cx="3970337" cy="3508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700" u="none" cap="none" strike="noStrike">
                <a:solidFill>
                  <a:schemeClr val="dk1"/>
                </a:solidFill>
                <a:latin typeface="Tahoma"/>
                <a:ea typeface="Tahoma"/>
                <a:cs typeface="Tahoma"/>
                <a:sym typeface="Tahoma"/>
              </a:rPr>
              <a:t>The Broad Institute of MIT and Harvard</a:t>
            </a:r>
            <a:endParaRPr/>
          </a:p>
        </p:txBody>
      </p:sp>
      <p:sp>
        <p:nvSpPr>
          <p:cNvPr id="19" name="Google Shape;19;p2"/>
          <p:cNvSpPr/>
          <p:nvPr/>
        </p:nvSpPr>
        <p:spPr>
          <a:xfrm>
            <a:off x="152400" y="132588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500" u="none" cap="none" strike="noStrike">
              <a:solidFill>
                <a:schemeClr val="dk1"/>
              </a:solidFill>
              <a:latin typeface="Tahoma"/>
              <a:ea typeface="Tahoma"/>
              <a:cs typeface="Tahoma"/>
              <a:sym typeface="Tahoma"/>
            </a:endParaRPr>
          </a:p>
        </p:txBody>
      </p:sp>
      <p:pic>
        <p:nvPicPr>
          <p:cNvPr descr="broadlogo" id="20" name="Google Shape;20;p2"/>
          <p:cNvPicPr preferRelativeResize="0"/>
          <p:nvPr/>
        </p:nvPicPr>
        <p:blipFill rotWithShape="1">
          <a:blip r:embed="rId2">
            <a:alphaModFix/>
          </a:blip>
          <a:srcRect b="0" l="0" r="0" t="0"/>
          <a:stretch/>
        </p:blipFill>
        <p:spPr>
          <a:xfrm>
            <a:off x="18013363" y="13411200"/>
            <a:ext cx="350837" cy="381000"/>
          </a:xfrm>
          <a:prstGeom prst="rect">
            <a:avLst/>
          </a:prstGeom>
          <a:noFill/>
          <a:ln>
            <a:noFill/>
          </a:ln>
        </p:spPr>
      </p:pic>
      <p:sp>
        <p:nvSpPr>
          <p:cNvPr id="21" name="Google Shape;21;p2"/>
          <p:cNvSpPr txBox="1"/>
          <p:nvPr/>
        </p:nvSpPr>
        <p:spPr>
          <a:xfrm>
            <a:off x="13936663" y="13425488"/>
            <a:ext cx="3970337" cy="3508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700" u="none" cap="none" strike="noStrike">
                <a:solidFill>
                  <a:schemeClr val="dk1"/>
                </a:solidFill>
                <a:latin typeface="Tahoma"/>
                <a:ea typeface="Tahoma"/>
                <a:cs typeface="Tahoma"/>
                <a:sym typeface="Tahoma"/>
              </a:rPr>
              <a:t>The Broad Institute of MIT and Harvard</a:t>
            </a:r>
            <a:endParaRPr/>
          </a:p>
        </p:txBody>
      </p:sp>
      <p:sp>
        <p:nvSpPr>
          <p:cNvPr id="22" name="Google Shape;22;p2"/>
          <p:cNvSpPr/>
          <p:nvPr/>
        </p:nvSpPr>
        <p:spPr>
          <a:xfrm>
            <a:off x="304800" y="134112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500" u="none" cap="none" strike="noStrike">
              <a:solidFill>
                <a:schemeClr val="dk1"/>
              </a:solidFill>
              <a:latin typeface="Tahoma"/>
              <a:ea typeface="Tahoma"/>
              <a:cs typeface="Tahoma"/>
              <a:sym typeface="Tahoma"/>
            </a:endParaRPr>
          </a:p>
        </p:txBody>
      </p:sp>
      <p:pic>
        <p:nvPicPr>
          <p:cNvPr descr="broadlogo" id="23" name="Google Shape;23;p2"/>
          <p:cNvPicPr preferRelativeResize="0"/>
          <p:nvPr/>
        </p:nvPicPr>
        <p:blipFill rotWithShape="1">
          <a:blip r:embed="rId2">
            <a:alphaModFix/>
          </a:blip>
          <a:srcRect b="0" l="0" r="0" t="0"/>
          <a:stretch/>
        </p:blipFill>
        <p:spPr>
          <a:xfrm>
            <a:off x="18165763" y="13563600"/>
            <a:ext cx="350837" cy="381000"/>
          </a:xfrm>
          <a:prstGeom prst="rect">
            <a:avLst/>
          </a:prstGeom>
          <a:noFill/>
          <a:ln>
            <a:noFill/>
          </a:ln>
        </p:spPr>
      </p:pic>
      <p:sp>
        <p:nvSpPr>
          <p:cNvPr id="24" name="Google Shape;24;p2"/>
          <p:cNvSpPr txBox="1"/>
          <p:nvPr/>
        </p:nvSpPr>
        <p:spPr>
          <a:xfrm>
            <a:off x="14089063" y="13577888"/>
            <a:ext cx="3970337" cy="3508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700" u="none" cap="none" strike="noStrike">
                <a:solidFill>
                  <a:schemeClr val="dk1"/>
                </a:solidFill>
                <a:latin typeface="Tahoma"/>
                <a:ea typeface="Tahoma"/>
                <a:cs typeface="Tahoma"/>
                <a:sym typeface="Tahoma"/>
              </a:rPr>
              <a:t>The Broad Institute of MIT and Harvard</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Slide">
  <p:cSld name="Content Slide">
    <p:spTree>
      <p:nvGrpSpPr>
        <p:cNvPr id="25" name="Shape 25"/>
        <p:cNvGrpSpPr/>
        <p:nvPr/>
      </p:nvGrpSpPr>
      <p:grpSpPr>
        <a:xfrm>
          <a:off x="0" y="0"/>
          <a:ext cx="0" cy="0"/>
          <a:chOff x="0" y="0"/>
          <a:chExt cx="0" cy="0"/>
        </a:xfrm>
      </p:grpSpPr>
      <p:sp>
        <p:nvSpPr>
          <p:cNvPr id="26" name="Google Shape;26;p3"/>
          <p:cNvSpPr txBox="1"/>
          <p:nvPr>
            <p:ph type="title"/>
          </p:nvPr>
        </p:nvSpPr>
        <p:spPr>
          <a:xfrm>
            <a:off x="609600" y="106361"/>
            <a:ext cx="7924800" cy="655638"/>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b="1" sz="3800">
                <a:latin typeface="Times"/>
                <a:ea typeface="Times"/>
                <a:cs typeface="Times"/>
                <a:sym typeface="Times"/>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7" name="Google Shape;27;p3"/>
          <p:cNvSpPr txBox="1"/>
          <p:nvPr>
            <p:ph idx="12" type="sldNum"/>
          </p:nvPr>
        </p:nvSpPr>
        <p:spPr>
          <a:xfrm>
            <a:off x="8534400" y="606425"/>
            <a:ext cx="527050" cy="152400"/>
          </a:xfrm>
          <a:prstGeom prst="rect">
            <a:avLst/>
          </a:prstGeom>
          <a:noFill/>
          <a:ln>
            <a:noFill/>
          </a:ln>
        </p:spPr>
        <p:txBody>
          <a:bodyPr anchorCtr="0" anchor="b" bIns="0" lIns="0" spcFirstLastPara="1" rIns="0" wrap="square" tIns="0">
            <a:noAutofit/>
          </a:bodyPr>
          <a:lstStyle>
            <a:lvl1pPr indent="0" lvl="0" marL="0" marR="0" algn="r">
              <a:spcBef>
                <a:spcPts val="0"/>
              </a:spcBef>
              <a:spcAft>
                <a:spcPts val="0"/>
              </a:spcAft>
              <a:buNone/>
              <a:defRPr b="0" i="0" sz="12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2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2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2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2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2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2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2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r>
              <a:rPr lang="en-US"/>
              <a:t>/5</a:t>
            </a:r>
            <a:endParaRPr sz="1800"/>
          </a:p>
        </p:txBody>
      </p:sp>
      <p:pic>
        <p:nvPicPr>
          <p:cNvPr id="28" name="Google Shape;28;p3"/>
          <p:cNvPicPr preferRelativeResize="0"/>
          <p:nvPr/>
        </p:nvPicPr>
        <p:blipFill rotWithShape="1">
          <a:blip r:embed="rId2">
            <a:alphaModFix/>
          </a:blip>
          <a:srcRect b="0" l="0" r="0" t="0"/>
          <a:stretch/>
        </p:blipFill>
        <p:spPr>
          <a:xfrm>
            <a:off x="228600" y="106361"/>
            <a:ext cx="628767" cy="655638"/>
          </a:xfrm>
          <a:prstGeom prst="rect">
            <a:avLst/>
          </a:prstGeom>
          <a:noFill/>
          <a:ln>
            <a:noFill/>
          </a:ln>
        </p:spPr>
      </p:pic>
      <p:cxnSp>
        <p:nvCxnSpPr>
          <p:cNvPr id="29" name="Google Shape;29;p3"/>
          <p:cNvCxnSpPr/>
          <p:nvPr/>
        </p:nvCxnSpPr>
        <p:spPr>
          <a:xfrm flipH="1" rot="10800000">
            <a:off x="76200" y="758825"/>
            <a:ext cx="8985250" cy="3175"/>
          </a:xfrm>
          <a:prstGeom prst="straightConnector1">
            <a:avLst/>
          </a:prstGeom>
          <a:noFill/>
          <a:ln cap="flat" cmpd="sng" w="19050">
            <a:solidFill>
              <a:srgbClr val="96BBD6"/>
            </a:solidFill>
            <a:prstDash val="solid"/>
            <a:round/>
            <a:headEnd len="med" w="med" type="none"/>
            <a:tailEnd len="med" w="med" type="none"/>
          </a:ln>
          <a:effectLst>
            <a:outerShdw blurRad="63500" rotWithShape="0" algn="t" dir="5400000" dist="12700">
              <a:srgbClr val="000000">
                <a:alpha val="24705"/>
              </a:srgbClr>
            </a:outerShdw>
          </a:effectLst>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Content Slide">
  <p:cSld name="1_Content Slide">
    <p:spTree>
      <p:nvGrpSpPr>
        <p:cNvPr id="30" name="Shape 30"/>
        <p:cNvGrpSpPr/>
        <p:nvPr/>
      </p:nvGrpSpPr>
      <p:grpSpPr>
        <a:xfrm>
          <a:off x="0" y="0"/>
          <a:ext cx="0" cy="0"/>
          <a:chOff x="0" y="0"/>
          <a:chExt cx="0" cy="0"/>
        </a:xfrm>
      </p:grpSpPr>
      <p:sp>
        <p:nvSpPr>
          <p:cNvPr id="31" name="Google Shape;31;p4"/>
          <p:cNvSpPr txBox="1"/>
          <p:nvPr>
            <p:ph type="title"/>
          </p:nvPr>
        </p:nvSpPr>
        <p:spPr>
          <a:xfrm>
            <a:off x="609600" y="106361"/>
            <a:ext cx="7924800" cy="655638"/>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b="1" sz="3800">
                <a:latin typeface="Times"/>
                <a:ea typeface="Times"/>
                <a:cs typeface="Times"/>
                <a:sym typeface="Times"/>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2" name="Google Shape;32;p4"/>
          <p:cNvSpPr txBox="1"/>
          <p:nvPr>
            <p:ph idx="12" type="sldNum"/>
          </p:nvPr>
        </p:nvSpPr>
        <p:spPr>
          <a:xfrm>
            <a:off x="8534400" y="606425"/>
            <a:ext cx="527050" cy="152400"/>
          </a:xfrm>
          <a:prstGeom prst="rect">
            <a:avLst/>
          </a:prstGeom>
          <a:noFill/>
          <a:ln>
            <a:noFill/>
          </a:ln>
        </p:spPr>
        <p:txBody>
          <a:bodyPr anchorCtr="0" anchor="b" bIns="0" lIns="0" spcFirstLastPara="1" rIns="0" wrap="square" tIns="0">
            <a:noAutofit/>
          </a:bodyPr>
          <a:lstStyle>
            <a:lvl1pPr indent="0" lvl="0" marL="0" marR="0" algn="r">
              <a:spcBef>
                <a:spcPts val="0"/>
              </a:spcBef>
              <a:spcAft>
                <a:spcPts val="0"/>
              </a:spcAft>
              <a:buNone/>
              <a:defRPr sz="1200">
                <a:solidFill>
                  <a:schemeClr val="dk1"/>
                </a:solidFill>
                <a:latin typeface="Arial"/>
                <a:ea typeface="Arial"/>
                <a:cs typeface="Arial"/>
                <a:sym typeface="Arial"/>
              </a:defRPr>
            </a:lvl1pPr>
            <a:lvl2pPr indent="0" lvl="1" marL="0" marR="0" algn="r">
              <a:spcBef>
                <a:spcPts val="0"/>
              </a:spcBef>
              <a:spcAft>
                <a:spcPts val="0"/>
              </a:spcAft>
              <a:buNone/>
              <a:defRPr sz="1200">
                <a:solidFill>
                  <a:schemeClr val="dk1"/>
                </a:solidFill>
                <a:latin typeface="Arial"/>
                <a:ea typeface="Arial"/>
                <a:cs typeface="Arial"/>
                <a:sym typeface="Arial"/>
              </a:defRPr>
            </a:lvl2pPr>
            <a:lvl3pPr indent="0" lvl="2" marL="0" marR="0" algn="r">
              <a:spcBef>
                <a:spcPts val="0"/>
              </a:spcBef>
              <a:spcAft>
                <a:spcPts val="0"/>
              </a:spcAft>
              <a:buNone/>
              <a:defRPr sz="1200">
                <a:solidFill>
                  <a:schemeClr val="dk1"/>
                </a:solidFill>
                <a:latin typeface="Arial"/>
                <a:ea typeface="Arial"/>
                <a:cs typeface="Arial"/>
                <a:sym typeface="Arial"/>
              </a:defRPr>
            </a:lvl3pPr>
            <a:lvl4pPr indent="0" lvl="3" marL="0" marR="0" algn="r">
              <a:spcBef>
                <a:spcPts val="0"/>
              </a:spcBef>
              <a:spcAft>
                <a:spcPts val="0"/>
              </a:spcAft>
              <a:buNone/>
              <a:defRPr sz="1200">
                <a:solidFill>
                  <a:schemeClr val="dk1"/>
                </a:solidFill>
                <a:latin typeface="Arial"/>
                <a:ea typeface="Arial"/>
                <a:cs typeface="Arial"/>
                <a:sym typeface="Arial"/>
              </a:defRPr>
            </a:lvl4pPr>
            <a:lvl5pPr indent="0" lvl="4" marL="0" marR="0" algn="r">
              <a:spcBef>
                <a:spcPts val="0"/>
              </a:spcBef>
              <a:spcAft>
                <a:spcPts val="0"/>
              </a:spcAft>
              <a:buNone/>
              <a:defRPr sz="1200">
                <a:solidFill>
                  <a:schemeClr val="dk1"/>
                </a:solidFill>
                <a:latin typeface="Arial"/>
                <a:ea typeface="Arial"/>
                <a:cs typeface="Arial"/>
                <a:sym typeface="Arial"/>
              </a:defRPr>
            </a:lvl5pPr>
            <a:lvl6pPr indent="0" lvl="5" marL="0" marR="0" algn="r">
              <a:spcBef>
                <a:spcPts val="0"/>
              </a:spcBef>
              <a:spcAft>
                <a:spcPts val="0"/>
              </a:spcAft>
              <a:buNone/>
              <a:defRPr sz="1200">
                <a:solidFill>
                  <a:schemeClr val="dk1"/>
                </a:solidFill>
                <a:latin typeface="Arial"/>
                <a:ea typeface="Arial"/>
                <a:cs typeface="Arial"/>
                <a:sym typeface="Arial"/>
              </a:defRPr>
            </a:lvl6pPr>
            <a:lvl7pPr indent="0" lvl="6" marL="0" marR="0" algn="r">
              <a:spcBef>
                <a:spcPts val="0"/>
              </a:spcBef>
              <a:spcAft>
                <a:spcPts val="0"/>
              </a:spcAft>
              <a:buNone/>
              <a:defRPr sz="1200">
                <a:solidFill>
                  <a:schemeClr val="dk1"/>
                </a:solidFill>
                <a:latin typeface="Arial"/>
                <a:ea typeface="Arial"/>
                <a:cs typeface="Arial"/>
                <a:sym typeface="Arial"/>
              </a:defRPr>
            </a:lvl7pPr>
            <a:lvl8pPr indent="0" lvl="7" marL="0" marR="0" algn="r">
              <a:spcBef>
                <a:spcPts val="0"/>
              </a:spcBef>
              <a:spcAft>
                <a:spcPts val="0"/>
              </a:spcAft>
              <a:buNone/>
              <a:defRPr sz="1200">
                <a:solidFill>
                  <a:schemeClr val="dk1"/>
                </a:solidFill>
                <a:latin typeface="Arial"/>
                <a:ea typeface="Arial"/>
                <a:cs typeface="Arial"/>
                <a:sym typeface="Arial"/>
              </a:defRPr>
            </a:lvl8pPr>
            <a:lvl9pPr indent="0" lvl="8" marL="0" marR="0" algn="r">
              <a:spcBef>
                <a:spcPts val="0"/>
              </a:spcBef>
              <a:spcAft>
                <a:spcPts val="0"/>
              </a:spcAft>
              <a:buNone/>
              <a:defRPr sz="12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r>
              <a:rPr lang="en-US"/>
              <a:t>/5</a:t>
            </a:r>
            <a:endParaRPr sz="1800"/>
          </a:p>
        </p:txBody>
      </p:sp>
      <p:pic>
        <p:nvPicPr>
          <p:cNvPr id="33" name="Google Shape;33;p4"/>
          <p:cNvPicPr preferRelativeResize="0"/>
          <p:nvPr/>
        </p:nvPicPr>
        <p:blipFill rotWithShape="1">
          <a:blip r:embed="rId2">
            <a:alphaModFix/>
          </a:blip>
          <a:srcRect b="0" l="0" r="0" t="0"/>
          <a:stretch/>
        </p:blipFill>
        <p:spPr>
          <a:xfrm>
            <a:off x="228600" y="106361"/>
            <a:ext cx="628767" cy="655638"/>
          </a:xfrm>
          <a:prstGeom prst="rect">
            <a:avLst/>
          </a:prstGeom>
          <a:noFill/>
          <a:ln>
            <a:noFill/>
          </a:ln>
        </p:spPr>
      </p:pic>
      <p:cxnSp>
        <p:nvCxnSpPr>
          <p:cNvPr id="34" name="Google Shape;34;p4"/>
          <p:cNvCxnSpPr/>
          <p:nvPr/>
        </p:nvCxnSpPr>
        <p:spPr>
          <a:xfrm flipH="1" rot="10800000">
            <a:off x="76200" y="758825"/>
            <a:ext cx="8985250" cy="3175"/>
          </a:xfrm>
          <a:prstGeom prst="straightConnector1">
            <a:avLst/>
          </a:prstGeom>
          <a:noFill/>
          <a:ln cap="flat" cmpd="sng" w="19050">
            <a:solidFill>
              <a:srgbClr val="96BBD6"/>
            </a:solidFill>
            <a:prstDash val="solid"/>
            <a:round/>
            <a:headEnd len="med" w="med" type="none"/>
            <a:tailEnd len="med" w="med" type="none"/>
          </a:ln>
          <a:effectLst>
            <a:outerShdw blurRad="63500" rotWithShape="0" algn="t" dir="5400000" dist="12700">
              <a:srgbClr val="000000">
                <a:alpha val="24705"/>
              </a:srgbClr>
            </a:outerShdw>
          </a:effectLst>
        </p:spPr>
      </p:cxnSp>
      <p:sp>
        <p:nvSpPr>
          <p:cNvPr id="35" name="Google Shape;35;p4"/>
          <p:cNvSpPr txBox="1"/>
          <p:nvPr>
            <p:ph idx="1" type="body"/>
          </p:nvPr>
        </p:nvSpPr>
        <p:spPr>
          <a:xfrm>
            <a:off x="609600" y="1066800"/>
            <a:ext cx="7924800" cy="5562600"/>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457200"/>
            <a:ext cx="8229600" cy="655638"/>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5000" u="none" cap="none" strike="noStrike">
                <a:solidFill>
                  <a:schemeClr val="dk2"/>
                </a:solidFill>
                <a:latin typeface="Times"/>
                <a:ea typeface="Times"/>
                <a:cs typeface="Times"/>
                <a:sym typeface="Times"/>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1" name="Google Shape;11;p1"/>
          <p:cNvSpPr txBox="1"/>
          <p:nvPr>
            <p:ph idx="1" type="body"/>
          </p:nvPr>
        </p:nvSpPr>
        <p:spPr>
          <a:xfrm>
            <a:off x="457200" y="1219200"/>
            <a:ext cx="8229600" cy="52578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b="0" i="0" sz="1800" u="none" cap="none" strike="noStrike">
                <a:solidFill>
                  <a:schemeClr val="dk1"/>
                </a:solidFill>
                <a:latin typeface="Arial"/>
                <a:ea typeface="Arial"/>
                <a:cs typeface="Arial"/>
                <a:sym typeface="Arial"/>
              </a:defRPr>
            </a:lvl1pPr>
            <a:lvl2pPr indent="0" lvl="1" marL="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0" marR="0" rtl="0" algn="l">
              <a:spcBef>
                <a:spcPts val="0"/>
              </a:spcBef>
              <a:spcAft>
                <a:spcPts val="0"/>
              </a:spcAft>
              <a:buNone/>
              <a:defRPr b="0" i="0" sz="1800" u="none" cap="none" strike="noStrike">
                <a:solidFill>
                  <a:schemeClr val="dk1"/>
                </a:solidFill>
                <a:latin typeface="Arial"/>
                <a:ea typeface="Arial"/>
                <a:cs typeface="Arial"/>
                <a:sym typeface="Arial"/>
              </a:defRPr>
            </a:lvl6pPr>
            <a:lvl7pPr indent="0" lvl="6" marL="0" marR="0" rtl="0" algn="l">
              <a:spcBef>
                <a:spcPts val="0"/>
              </a:spcBef>
              <a:spcAft>
                <a:spcPts val="0"/>
              </a:spcAft>
              <a:buNone/>
              <a:defRPr b="0" i="0" sz="1800" u="none" cap="none" strike="noStrike">
                <a:solidFill>
                  <a:schemeClr val="dk1"/>
                </a:solidFill>
                <a:latin typeface="Arial"/>
                <a:ea typeface="Arial"/>
                <a:cs typeface="Arial"/>
                <a:sym typeface="Arial"/>
              </a:defRPr>
            </a:lvl7pPr>
            <a:lvl8pPr indent="0" lvl="7" marL="0" marR="0" rtl="0" algn="l">
              <a:spcBef>
                <a:spcPts val="0"/>
              </a:spcBef>
              <a:spcAft>
                <a:spcPts val="0"/>
              </a:spcAft>
              <a:buNone/>
              <a:defRPr b="0" i="0" sz="1800" u="none" cap="none" strike="noStrike">
                <a:solidFill>
                  <a:schemeClr val="dk1"/>
                </a:solidFill>
                <a:latin typeface="Arial"/>
                <a:ea typeface="Arial"/>
                <a:cs typeface="Arial"/>
                <a:sym typeface="Arial"/>
              </a:defRPr>
            </a:lvl8pPr>
            <a:lvl9pPr indent="0" lvl="8" marL="0" marR="0" rtl="0" algn="l">
              <a:spcBef>
                <a:spcPts val="0"/>
              </a:spcBef>
              <a:spcAft>
                <a:spcPts val="0"/>
              </a:spcAft>
              <a:buNone/>
              <a:defRPr b="0" i="0" sz="1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jpg"/><Relationship Id="rId4" Type="http://schemas.openxmlformats.org/officeDocument/2006/relationships/image" Target="../media/image1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8.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4.png"/><Relationship Id="rId7" Type="http://schemas.openxmlformats.org/officeDocument/2006/relationships/image" Target="../media/image10.png"/><Relationship Id="rId8"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5.jpg"/><Relationship Id="rId4" Type="http://schemas.openxmlformats.org/officeDocument/2006/relationships/image" Target="../media/image19.jpg"/><Relationship Id="rId5" Type="http://schemas.openxmlformats.org/officeDocument/2006/relationships/image" Target="../media/image14.jpg"/><Relationship Id="rId6" Type="http://schemas.openxmlformats.org/officeDocument/2006/relationships/image" Target="../media/image1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omments" Target="../comments/commen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0.png"/><Relationship Id="rId4" Type="http://schemas.openxmlformats.org/officeDocument/2006/relationships/image" Target="../media/image17.png"/><Relationship Id="rId5"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 name="Shape 40"/>
        <p:cNvGrpSpPr/>
        <p:nvPr/>
      </p:nvGrpSpPr>
      <p:grpSpPr>
        <a:xfrm>
          <a:off x="0" y="0"/>
          <a:ext cx="0" cy="0"/>
          <a:chOff x="0" y="0"/>
          <a:chExt cx="0" cy="0"/>
        </a:xfrm>
      </p:grpSpPr>
      <p:pic>
        <p:nvPicPr>
          <p:cNvPr id="41" name="Google Shape;41;p5"/>
          <p:cNvPicPr preferRelativeResize="0"/>
          <p:nvPr/>
        </p:nvPicPr>
        <p:blipFill rotWithShape="1">
          <a:blip r:embed="rId3">
            <a:alphaModFix/>
          </a:blip>
          <a:srcRect b="0" l="0" r="0" t="0"/>
          <a:stretch/>
        </p:blipFill>
        <p:spPr>
          <a:xfrm>
            <a:off x="304800" y="2362200"/>
            <a:ext cx="1114286" cy="1161905"/>
          </a:xfrm>
          <a:prstGeom prst="rect">
            <a:avLst/>
          </a:prstGeom>
          <a:noFill/>
          <a:ln>
            <a:noFill/>
          </a:ln>
        </p:spPr>
      </p:pic>
      <p:sp>
        <p:nvSpPr>
          <p:cNvPr id="42" name="Google Shape;42;p5"/>
          <p:cNvSpPr txBox="1"/>
          <p:nvPr>
            <p:ph idx="4294967295" type="ctrTitle"/>
          </p:nvPr>
        </p:nvSpPr>
        <p:spPr>
          <a:xfrm>
            <a:off x="914400" y="2133600"/>
            <a:ext cx="8458200" cy="1470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200" u="none" cap="none" strike="noStrike">
                <a:solidFill>
                  <a:schemeClr val="dk2"/>
                </a:solidFill>
                <a:latin typeface="Arial"/>
                <a:ea typeface="Arial"/>
                <a:cs typeface="Arial"/>
                <a:sym typeface="Arial"/>
              </a:rPr>
              <a:t>Differential Gene Expression</a:t>
            </a:r>
            <a:endParaRPr>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20" name="Shape 220"/>
        <p:cNvGrpSpPr/>
        <p:nvPr/>
      </p:nvGrpSpPr>
      <p:grpSpPr>
        <a:xfrm>
          <a:off x="0" y="0"/>
          <a:ext cx="0" cy="0"/>
          <a:chOff x="0" y="0"/>
          <a:chExt cx="0" cy="0"/>
        </a:xfrm>
      </p:grpSpPr>
      <p:sp>
        <p:nvSpPr>
          <p:cNvPr id="221" name="Google Shape;221;p14"/>
          <p:cNvSpPr txBox="1"/>
          <p:nvPr>
            <p:ph type="title"/>
          </p:nvPr>
        </p:nvSpPr>
        <p:spPr>
          <a:xfrm>
            <a:off x="609600" y="106361"/>
            <a:ext cx="7924800" cy="65563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Differential Gene Expression</a:t>
            </a:r>
            <a:endParaRPr/>
          </a:p>
        </p:txBody>
      </p:sp>
      <p:grpSp>
        <p:nvGrpSpPr>
          <p:cNvPr id="222" name="Google Shape;222;p14"/>
          <p:cNvGrpSpPr/>
          <p:nvPr/>
        </p:nvGrpSpPr>
        <p:grpSpPr>
          <a:xfrm>
            <a:off x="2486608" y="3200400"/>
            <a:ext cx="6502400" cy="2907099"/>
            <a:chOff x="2794000" y="914400"/>
            <a:chExt cx="6502400" cy="2907099"/>
          </a:xfrm>
        </p:grpSpPr>
        <p:pic>
          <p:nvPicPr>
            <p:cNvPr id="223" name="Google Shape;223;p14"/>
            <p:cNvPicPr preferRelativeResize="0"/>
            <p:nvPr/>
          </p:nvPicPr>
          <p:blipFill rotWithShape="1">
            <a:blip r:embed="rId3">
              <a:alphaModFix/>
            </a:blip>
            <a:srcRect b="0" l="0" r="0" t="0"/>
            <a:stretch/>
          </p:blipFill>
          <p:spPr>
            <a:xfrm>
              <a:off x="2794000" y="914400"/>
              <a:ext cx="6350000" cy="2768600"/>
            </a:xfrm>
            <a:prstGeom prst="rect">
              <a:avLst/>
            </a:prstGeom>
            <a:noFill/>
            <a:ln>
              <a:noFill/>
            </a:ln>
          </p:spPr>
        </p:pic>
        <p:sp>
          <p:nvSpPr>
            <p:cNvPr id="224" name="Google Shape;224;p14"/>
            <p:cNvSpPr/>
            <p:nvPr/>
          </p:nvSpPr>
          <p:spPr>
            <a:xfrm>
              <a:off x="4724400" y="3544500"/>
              <a:ext cx="4572000"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https://genius.com/Biology-genius-the-central-dogma-annotated</a:t>
              </a:r>
              <a:endParaRPr/>
            </a:p>
          </p:txBody>
        </p:sp>
      </p:grpSp>
      <p:sp>
        <p:nvSpPr>
          <p:cNvPr id="225" name="Google Shape;225;p14"/>
          <p:cNvSpPr/>
          <p:nvPr/>
        </p:nvSpPr>
        <p:spPr>
          <a:xfrm rot="-5400000">
            <a:off x="5457265" y="-671899"/>
            <a:ext cx="667869" cy="3352800"/>
          </a:xfrm>
          <a:prstGeom prst="leftBrace">
            <a:avLst>
              <a:gd fmla="val 8333" name="adj1"/>
              <a:gd fmla="val 50000" name="adj2"/>
            </a:avLst>
          </a:prstGeom>
          <a:noFill/>
          <a:ln cap="flat"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26" name="Google Shape;226;p14"/>
          <p:cNvSpPr txBox="1"/>
          <p:nvPr/>
        </p:nvSpPr>
        <p:spPr>
          <a:xfrm>
            <a:off x="2562808" y="1447800"/>
            <a:ext cx="6350000" cy="193899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Arial"/>
                <a:ea typeface="Arial"/>
                <a:cs typeface="Arial"/>
                <a:sym typeface="Arial"/>
              </a:rPr>
              <a:t>The “basic units” of DNA are called genes</a:t>
            </a:r>
            <a:endParaRPr/>
          </a:p>
          <a:p>
            <a:pPr indent="0" lvl="0" marL="0" marR="0" rtl="0" algn="ctr">
              <a:spcBef>
                <a:spcPts val="0"/>
              </a:spcBef>
              <a:spcAft>
                <a:spcPts val="0"/>
              </a:spcAft>
              <a:buNone/>
            </a:pPr>
            <a:r>
              <a:t/>
            </a:r>
            <a:endParaRPr sz="2400">
              <a:solidFill>
                <a:schemeClr val="dk1"/>
              </a:solidFill>
              <a:latin typeface="Arial"/>
              <a:ea typeface="Arial"/>
              <a:cs typeface="Arial"/>
              <a:sym typeface="Arial"/>
            </a:endParaRPr>
          </a:p>
          <a:p>
            <a:pPr indent="0" lvl="0" marL="0" marR="0" rtl="0" algn="ctr">
              <a:spcBef>
                <a:spcPts val="0"/>
              </a:spcBef>
              <a:spcAft>
                <a:spcPts val="0"/>
              </a:spcAft>
              <a:buNone/>
            </a:pPr>
            <a:r>
              <a:t/>
            </a:r>
            <a:endParaRPr sz="2400">
              <a:solidFill>
                <a:schemeClr val="dk1"/>
              </a:solidFill>
              <a:latin typeface="Arial"/>
              <a:ea typeface="Arial"/>
              <a:cs typeface="Arial"/>
              <a:sym typeface="Arial"/>
            </a:endParaRPr>
          </a:p>
          <a:p>
            <a:pPr indent="0" lvl="0" marL="0" marR="0" rtl="0" algn="ctr">
              <a:spcBef>
                <a:spcPts val="0"/>
              </a:spcBef>
              <a:spcAft>
                <a:spcPts val="0"/>
              </a:spcAft>
              <a:buNone/>
            </a:pPr>
            <a:r>
              <a:rPr lang="en-US" sz="2400">
                <a:solidFill>
                  <a:schemeClr val="dk1"/>
                </a:solidFill>
                <a:latin typeface="Arial"/>
                <a:ea typeface="Arial"/>
                <a:cs typeface="Arial"/>
                <a:sym typeface="Arial"/>
              </a:rPr>
              <a:t>DNA 🡪 RNA 🡪 Protein</a:t>
            </a:r>
            <a:endParaRPr/>
          </a:p>
          <a:p>
            <a:pPr indent="0" lvl="0" marL="0" marR="0" rtl="0" algn="ctr">
              <a:spcBef>
                <a:spcPts val="0"/>
              </a:spcBef>
              <a:spcAft>
                <a:spcPts val="0"/>
              </a:spcAft>
              <a:buNone/>
            </a:pPr>
            <a:r>
              <a:rPr lang="en-US" sz="2400">
                <a:solidFill>
                  <a:schemeClr val="dk1"/>
                </a:solidFill>
                <a:latin typeface="Arial"/>
                <a:ea typeface="Arial"/>
                <a:cs typeface="Arial"/>
                <a:sym typeface="Arial"/>
              </a:rPr>
              <a:t>(Central dogma of molecular biology)</a:t>
            </a:r>
            <a:endParaRPr/>
          </a:p>
        </p:txBody>
      </p:sp>
      <p:sp>
        <p:nvSpPr>
          <p:cNvPr id="227" name="Google Shape;227;p14"/>
          <p:cNvSpPr/>
          <p:nvPr/>
        </p:nvSpPr>
        <p:spPr>
          <a:xfrm>
            <a:off x="2562808" y="6364546"/>
            <a:ext cx="6350000"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Arial"/>
                <a:ea typeface="Arial"/>
                <a:cs typeface="Arial"/>
                <a:sym typeface="Arial"/>
              </a:rPr>
              <a:t>Active, ongoing process</a:t>
            </a:r>
            <a:endParaRPr/>
          </a:p>
        </p:txBody>
      </p:sp>
      <p:grpSp>
        <p:nvGrpSpPr>
          <p:cNvPr id="228" name="Google Shape;228;p14"/>
          <p:cNvGrpSpPr/>
          <p:nvPr/>
        </p:nvGrpSpPr>
        <p:grpSpPr>
          <a:xfrm>
            <a:off x="4495800" y="1905000"/>
            <a:ext cx="3467616" cy="708939"/>
            <a:chOff x="4688634" y="3655514"/>
            <a:chExt cx="3467616" cy="708939"/>
          </a:xfrm>
        </p:grpSpPr>
        <p:sp>
          <p:nvSpPr>
            <p:cNvPr id="229" name="Google Shape;229;p14"/>
            <p:cNvSpPr/>
            <p:nvPr/>
          </p:nvSpPr>
          <p:spPr>
            <a:xfrm rot="5400000">
              <a:off x="6252382" y="3223098"/>
              <a:ext cx="339607" cy="1943103"/>
            </a:xfrm>
            <a:prstGeom prst="leftBrace">
              <a:avLst>
                <a:gd fmla="val 8333" name="adj1"/>
                <a:gd fmla="val 50000" name="adj2"/>
              </a:avLst>
            </a:prstGeom>
            <a:noFill/>
            <a:ln cap="flat" cmpd="sng" w="285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30" name="Google Shape;230;p14"/>
            <p:cNvSpPr txBox="1"/>
            <p:nvPr/>
          </p:nvSpPr>
          <p:spPr>
            <a:xfrm>
              <a:off x="4688634" y="3655514"/>
              <a:ext cx="346761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Quantifiable “expression” levels </a:t>
              </a:r>
              <a:endParaRPr/>
            </a:p>
          </p:txBody>
        </p:sp>
      </p:grpSp>
      <p:sp>
        <p:nvSpPr>
          <p:cNvPr id="231" name="Google Shape;231;p14"/>
          <p:cNvSpPr txBox="1"/>
          <p:nvPr>
            <p:ph idx="12" type="sldNum"/>
          </p:nvPr>
        </p:nvSpPr>
        <p:spPr>
          <a:xfrm>
            <a:off x="8534400" y="606425"/>
            <a:ext cx="527050" cy="1524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r>
              <a:rPr lang="en-US"/>
              <a:t>/10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500"/>
                                        <p:tgtEl>
                                          <p:spTgt spid="2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xEl>
                                              <p:pRg end="0" st="0"/>
                                            </p:txEl>
                                          </p:spTgt>
                                        </p:tgtEl>
                                        <p:attrNameLst>
                                          <p:attrName>style.visibility</p:attrName>
                                        </p:attrNameLst>
                                      </p:cBhvr>
                                      <p:to>
                                        <p:strVal val="visible"/>
                                      </p:to>
                                    </p:set>
                                    <p:animEffect filter="fade" transition="in">
                                      <p:cBhvr>
                                        <p:cTn dur="500"/>
                                        <p:tgtEl>
                                          <p:spTgt spid="22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xEl>
                                              <p:pRg end="1" st="1"/>
                                            </p:txEl>
                                          </p:spTgt>
                                        </p:tgtEl>
                                        <p:attrNameLst>
                                          <p:attrName>style.visibility</p:attrName>
                                        </p:attrNameLst>
                                      </p:cBhvr>
                                      <p:to>
                                        <p:strVal val="visible"/>
                                      </p:to>
                                    </p:set>
                                    <p:animEffect filter="fade" transition="in">
                                      <p:cBhvr>
                                        <p:cTn dur="500"/>
                                        <p:tgtEl>
                                          <p:spTgt spid="22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xEl>
                                              <p:pRg end="2" st="2"/>
                                            </p:txEl>
                                          </p:spTgt>
                                        </p:tgtEl>
                                        <p:attrNameLst>
                                          <p:attrName>style.visibility</p:attrName>
                                        </p:attrNameLst>
                                      </p:cBhvr>
                                      <p:to>
                                        <p:strVal val="visible"/>
                                      </p:to>
                                    </p:set>
                                    <p:animEffect filter="fade" transition="in">
                                      <p:cBhvr>
                                        <p:cTn dur="500"/>
                                        <p:tgtEl>
                                          <p:spTgt spid="22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xEl>
                                              <p:pRg end="3" st="3"/>
                                            </p:txEl>
                                          </p:spTgt>
                                        </p:tgtEl>
                                        <p:attrNameLst>
                                          <p:attrName>style.visibility</p:attrName>
                                        </p:attrNameLst>
                                      </p:cBhvr>
                                      <p:to>
                                        <p:strVal val="visible"/>
                                      </p:to>
                                    </p:set>
                                    <p:animEffect filter="fade" transition="in">
                                      <p:cBhvr>
                                        <p:cTn dur="500"/>
                                        <p:tgtEl>
                                          <p:spTgt spid="22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xEl>
                                              <p:pRg end="4" st="4"/>
                                            </p:txEl>
                                          </p:spTgt>
                                        </p:tgtEl>
                                        <p:attrNameLst>
                                          <p:attrName>style.visibility</p:attrName>
                                        </p:attrNameLst>
                                      </p:cBhvr>
                                      <p:to>
                                        <p:strVal val="visible"/>
                                      </p:to>
                                    </p:set>
                                    <p:animEffect filter="fade" transition="in">
                                      <p:cBhvr>
                                        <p:cTn dur="500"/>
                                        <p:tgtEl>
                                          <p:spTgt spid="226">
                                            <p:txEl>
                                              <p:pRg end="4" st="4"/>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500"/>
                                        <p:tgtEl>
                                          <p:spTgt spid="2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500"/>
                                        <p:tgtEl>
                                          <p:spTgt spid="227"/>
                                        </p:tgtEl>
                                      </p:cBhvr>
                                    </p:animEffect>
                                  </p:childTnLst>
                                </p:cTn>
                              </p:par>
                              <p:par>
                                <p:cTn fill="hold" nodeType="with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500"/>
                                        <p:tgtEl>
                                          <p:spTgt spid="2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35" name="Shape 235"/>
        <p:cNvGrpSpPr/>
        <p:nvPr/>
      </p:nvGrpSpPr>
      <p:grpSpPr>
        <a:xfrm>
          <a:off x="0" y="0"/>
          <a:ext cx="0" cy="0"/>
          <a:chOff x="0" y="0"/>
          <a:chExt cx="0" cy="0"/>
        </a:xfrm>
      </p:grpSpPr>
      <p:sp>
        <p:nvSpPr>
          <p:cNvPr id="236" name="Google Shape;236;p15"/>
          <p:cNvSpPr/>
          <p:nvPr/>
        </p:nvSpPr>
        <p:spPr>
          <a:xfrm rot="-5400000">
            <a:off x="2409266" y="-107027"/>
            <a:ext cx="667869" cy="2133598"/>
          </a:xfrm>
          <a:prstGeom prst="leftBrace">
            <a:avLst>
              <a:gd fmla="val 8333" name="adj1"/>
              <a:gd fmla="val 50000" name="adj2"/>
            </a:avLst>
          </a:prstGeom>
          <a:noFill/>
          <a:ln cap="flat"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37" name="Google Shape;237;p15"/>
          <p:cNvSpPr/>
          <p:nvPr/>
        </p:nvSpPr>
        <p:spPr>
          <a:xfrm>
            <a:off x="457200" y="1447800"/>
            <a:ext cx="3886200" cy="4762501"/>
          </a:xfrm>
          <a:prstGeom prst="rect">
            <a:avLst/>
          </a:prstGeom>
          <a:solidFill>
            <a:schemeClr val="lt1"/>
          </a:solidFill>
          <a:ln cap="flat" cmpd="sng" w="63500">
            <a:solidFill>
              <a:srgbClr val="0432FF"/>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rgbClr val="0432FF"/>
                </a:solidFill>
                <a:latin typeface="Arial"/>
                <a:ea typeface="Arial"/>
                <a:cs typeface="Arial"/>
                <a:sym typeface="Arial"/>
              </a:rPr>
              <a:t>Gene “A”, condition “1”</a:t>
            </a:r>
            <a:endParaRPr/>
          </a:p>
          <a:p>
            <a:pPr indent="0" lvl="0" marL="0" marR="0" rtl="0" algn="ctr">
              <a:spcBef>
                <a:spcPts val="0"/>
              </a:spcBef>
              <a:spcAft>
                <a:spcPts val="0"/>
              </a:spcAft>
              <a:buNone/>
            </a:pPr>
            <a:r>
              <a:rPr lang="en-US" sz="2400">
                <a:solidFill>
                  <a:srgbClr val="0432FF"/>
                </a:solidFill>
                <a:latin typeface="Arial"/>
                <a:ea typeface="Arial"/>
                <a:cs typeface="Arial"/>
                <a:sym typeface="Arial"/>
              </a:rPr>
              <a:t>E.g., normal cell</a:t>
            </a:r>
            <a:endParaRPr/>
          </a:p>
        </p:txBody>
      </p:sp>
      <p:sp>
        <p:nvSpPr>
          <p:cNvPr id="238" name="Google Shape;238;p15"/>
          <p:cNvSpPr txBox="1"/>
          <p:nvPr>
            <p:ph type="title"/>
          </p:nvPr>
        </p:nvSpPr>
        <p:spPr>
          <a:xfrm>
            <a:off x="609600" y="106361"/>
            <a:ext cx="7924800" cy="65563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Differential Gene Expression</a:t>
            </a:r>
            <a:endParaRPr/>
          </a:p>
        </p:txBody>
      </p:sp>
      <p:pic>
        <p:nvPicPr>
          <p:cNvPr id="239" name="Google Shape;239;p15"/>
          <p:cNvPicPr preferRelativeResize="0"/>
          <p:nvPr/>
        </p:nvPicPr>
        <p:blipFill rotWithShape="1">
          <a:blip r:embed="rId3">
            <a:alphaModFix/>
          </a:blip>
          <a:srcRect b="0" l="0" r="0" t="0"/>
          <a:stretch/>
        </p:blipFill>
        <p:spPr>
          <a:xfrm>
            <a:off x="977901" y="2895600"/>
            <a:ext cx="1397000" cy="622300"/>
          </a:xfrm>
          <a:prstGeom prst="rect">
            <a:avLst/>
          </a:prstGeom>
          <a:noFill/>
          <a:ln>
            <a:noFill/>
          </a:ln>
        </p:spPr>
      </p:pic>
      <p:pic>
        <p:nvPicPr>
          <p:cNvPr id="240" name="Google Shape;240;p15"/>
          <p:cNvPicPr preferRelativeResize="0"/>
          <p:nvPr/>
        </p:nvPicPr>
        <p:blipFill rotWithShape="1">
          <a:blip r:embed="rId3">
            <a:alphaModFix/>
          </a:blip>
          <a:srcRect b="0" l="0" r="0" t="0"/>
          <a:stretch/>
        </p:blipFill>
        <p:spPr>
          <a:xfrm>
            <a:off x="2044700" y="4800600"/>
            <a:ext cx="1397000" cy="622300"/>
          </a:xfrm>
          <a:prstGeom prst="rect">
            <a:avLst/>
          </a:prstGeom>
          <a:noFill/>
          <a:ln>
            <a:noFill/>
          </a:ln>
        </p:spPr>
      </p:pic>
      <p:sp>
        <p:nvSpPr>
          <p:cNvPr id="241" name="Google Shape;241;p15"/>
          <p:cNvSpPr/>
          <p:nvPr/>
        </p:nvSpPr>
        <p:spPr>
          <a:xfrm>
            <a:off x="4724400" y="1447799"/>
            <a:ext cx="3886200" cy="4762501"/>
          </a:xfrm>
          <a:prstGeom prst="rect">
            <a:avLst/>
          </a:prstGeom>
          <a:solidFill>
            <a:schemeClr val="lt1"/>
          </a:solidFill>
          <a:ln cap="flat" cmpd="sng" w="63500">
            <a:solidFill>
              <a:srgbClr val="FF0000"/>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rgbClr val="FF0000"/>
                </a:solidFill>
                <a:latin typeface="Arial"/>
                <a:ea typeface="Arial"/>
                <a:cs typeface="Arial"/>
                <a:sym typeface="Arial"/>
              </a:rPr>
              <a:t>Gene “A”, condition “2”</a:t>
            </a:r>
            <a:endParaRPr/>
          </a:p>
          <a:p>
            <a:pPr indent="0" lvl="0" marL="0" marR="0" rtl="0" algn="ctr">
              <a:spcBef>
                <a:spcPts val="0"/>
              </a:spcBef>
              <a:spcAft>
                <a:spcPts val="0"/>
              </a:spcAft>
              <a:buNone/>
            </a:pPr>
            <a:r>
              <a:rPr lang="en-US" sz="2400">
                <a:solidFill>
                  <a:srgbClr val="FF0000"/>
                </a:solidFill>
                <a:latin typeface="Arial"/>
                <a:ea typeface="Arial"/>
                <a:cs typeface="Arial"/>
                <a:sym typeface="Arial"/>
              </a:rPr>
              <a:t>E.g., cancer cell</a:t>
            </a:r>
            <a:endParaRPr/>
          </a:p>
        </p:txBody>
      </p:sp>
      <p:pic>
        <p:nvPicPr>
          <p:cNvPr id="242" name="Google Shape;242;p15"/>
          <p:cNvPicPr preferRelativeResize="0"/>
          <p:nvPr/>
        </p:nvPicPr>
        <p:blipFill rotWithShape="1">
          <a:blip r:embed="rId3">
            <a:alphaModFix/>
          </a:blip>
          <a:srcRect b="0" l="0" r="0" t="0"/>
          <a:stretch/>
        </p:blipFill>
        <p:spPr>
          <a:xfrm>
            <a:off x="4810354" y="2252613"/>
            <a:ext cx="1397000" cy="622300"/>
          </a:xfrm>
          <a:prstGeom prst="rect">
            <a:avLst/>
          </a:prstGeom>
          <a:noFill/>
          <a:ln>
            <a:noFill/>
          </a:ln>
        </p:spPr>
      </p:pic>
      <p:pic>
        <p:nvPicPr>
          <p:cNvPr id="243" name="Google Shape;243;p15"/>
          <p:cNvPicPr preferRelativeResize="0"/>
          <p:nvPr/>
        </p:nvPicPr>
        <p:blipFill rotWithShape="1">
          <a:blip r:embed="rId3">
            <a:alphaModFix/>
          </a:blip>
          <a:srcRect b="0" l="0" r="0" t="0"/>
          <a:stretch/>
        </p:blipFill>
        <p:spPr>
          <a:xfrm>
            <a:off x="6369639" y="2245525"/>
            <a:ext cx="1397000" cy="622300"/>
          </a:xfrm>
          <a:prstGeom prst="rect">
            <a:avLst/>
          </a:prstGeom>
          <a:noFill/>
          <a:ln>
            <a:noFill/>
          </a:ln>
        </p:spPr>
      </p:pic>
      <p:pic>
        <p:nvPicPr>
          <p:cNvPr id="244" name="Google Shape;244;p15"/>
          <p:cNvPicPr preferRelativeResize="0"/>
          <p:nvPr/>
        </p:nvPicPr>
        <p:blipFill rotWithShape="1">
          <a:blip r:embed="rId3">
            <a:alphaModFix/>
          </a:blip>
          <a:srcRect b="0" l="0" r="0" t="0"/>
          <a:stretch/>
        </p:blipFill>
        <p:spPr>
          <a:xfrm>
            <a:off x="5270500" y="3260331"/>
            <a:ext cx="1397000" cy="622300"/>
          </a:xfrm>
          <a:prstGeom prst="rect">
            <a:avLst/>
          </a:prstGeom>
          <a:noFill/>
          <a:ln>
            <a:noFill/>
          </a:ln>
        </p:spPr>
      </p:pic>
      <p:pic>
        <p:nvPicPr>
          <p:cNvPr id="245" name="Google Shape;245;p15"/>
          <p:cNvPicPr preferRelativeResize="0"/>
          <p:nvPr/>
        </p:nvPicPr>
        <p:blipFill rotWithShape="1">
          <a:blip r:embed="rId3">
            <a:alphaModFix/>
          </a:blip>
          <a:srcRect b="0" l="0" r="0" t="0"/>
          <a:stretch/>
        </p:blipFill>
        <p:spPr>
          <a:xfrm>
            <a:off x="6937146" y="3500486"/>
            <a:ext cx="1397000" cy="622300"/>
          </a:xfrm>
          <a:prstGeom prst="rect">
            <a:avLst/>
          </a:prstGeom>
          <a:noFill/>
          <a:ln>
            <a:noFill/>
          </a:ln>
        </p:spPr>
      </p:pic>
      <p:pic>
        <p:nvPicPr>
          <p:cNvPr id="246" name="Google Shape;246;p15"/>
          <p:cNvPicPr preferRelativeResize="0"/>
          <p:nvPr/>
        </p:nvPicPr>
        <p:blipFill rotWithShape="1">
          <a:blip r:embed="rId3">
            <a:alphaModFix/>
          </a:blip>
          <a:srcRect b="0" l="0" r="0" t="0"/>
          <a:stretch/>
        </p:blipFill>
        <p:spPr>
          <a:xfrm>
            <a:off x="5112732" y="3999256"/>
            <a:ext cx="1397000" cy="622300"/>
          </a:xfrm>
          <a:prstGeom prst="rect">
            <a:avLst/>
          </a:prstGeom>
          <a:noFill/>
          <a:ln>
            <a:noFill/>
          </a:ln>
        </p:spPr>
      </p:pic>
      <p:pic>
        <p:nvPicPr>
          <p:cNvPr id="247" name="Google Shape;247;p15"/>
          <p:cNvPicPr preferRelativeResize="0"/>
          <p:nvPr/>
        </p:nvPicPr>
        <p:blipFill rotWithShape="1">
          <a:blip r:embed="rId3">
            <a:alphaModFix/>
          </a:blip>
          <a:srcRect b="0" l="0" r="0" t="0"/>
          <a:stretch/>
        </p:blipFill>
        <p:spPr>
          <a:xfrm>
            <a:off x="6509732" y="4323335"/>
            <a:ext cx="1397000" cy="622300"/>
          </a:xfrm>
          <a:prstGeom prst="rect">
            <a:avLst/>
          </a:prstGeom>
          <a:noFill/>
          <a:ln>
            <a:noFill/>
          </a:ln>
        </p:spPr>
      </p:pic>
      <p:pic>
        <p:nvPicPr>
          <p:cNvPr id="248" name="Google Shape;248;p15"/>
          <p:cNvPicPr preferRelativeResize="0"/>
          <p:nvPr/>
        </p:nvPicPr>
        <p:blipFill rotWithShape="1">
          <a:blip r:embed="rId3">
            <a:alphaModFix/>
          </a:blip>
          <a:srcRect b="0" l="0" r="0" t="0"/>
          <a:stretch/>
        </p:blipFill>
        <p:spPr>
          <a:xfrm>
            <a:off x="4848258" y="4634485"/>
            <a:ext cx="1397000" cy="622300"/>
          </a:xfrm>
          <a:prstGeom prst="rect">
            <a:avLst/>
          </a:prstGeom>
          <a:noFill/>
          <a:ln>
            <a:noFill/>
          </a:ln>
        </p:spPr>
      </p:pic>
      <p:pic>
        <p:nvPicPr>
          <p:cNvPr id="249" name="Google Shape;249;p15"/>
          <p:cNvPicPr preferRelativeResize="0"/>
          <p:nvPr/>
        </p:nvPicPr>
        <p:blipFill rotWithShape="1">
          <a:blip r:embed="rId3">
            <a:alphaModFix/>
          </a:blip>
          <a:srcRect b="0" l="0" r="0" t="0"/>
          <a:stretch/>
        </p:blipFill>
        <p:spPr>
          <a:xfrm>
            <a:off x="7114422" y="5428694"/>
            <a:ext cx="1397000" cy="622300"/>
          </a:xfrm>
          <a:prstGeom prst="rect">
            <a:avLst/>
          </a:prstGeom>
          <a:noFill/>
          <a:ln>
            <a:noFill/>
          </a:ln>
        </p:spPr>
      </p:pic>
      <p:pic>
        <p:nvPicPr>
          <p:cNvPr id="250" name="Google Shape;250;p15"/>
          <p:cNvPicPr preferRelativeResize="0"/>
          <p:nvPr/>
        </p:nvPicPr>
        <p:blipFill rotWithShape="1">
          <a:blip r:embed="rId3">
            <a:alphaModFix/>
          </a:blip>
          <a:srcRect b="0" l="0" r="0" t="0"/>
          <a:stretch/>
        </p:blipFill>
        <p:spPr>
          <a:xfrm>
            <a:off x="6211282" y="4958564"/>
            <a:ext cx="1397000" cy="622300"/>
          </a:xfrm>
          <a:prstGeom prst="rect">
            <a:avLst/>
          </a:prstGeom>
          <a:noFill/>
          <a:ln>
            <a:noFill/>
          </a:ln>
        </p:spPr>
      </p:pic>
      <p:pic>
        <p:nvPicPr>
          <p:cNvPr id="251" name="Google Shape;251;p15"/>
          <p:cNvPicPr preferRelativeResize="0"/>
          <p:nvPr/>
        </p:nvPicPr>
        <p:blipFill rotWithShape="1">
          <a:blip r:embed="rId3">
            <a:alphaModFix/>
          </a:blip>
          <a:srcRect b="0" l="0" r="0" t="0"/>
          <a:stretch/>
        </p:blipFill>
        <p:spPr>
          <a:xfrm>
            <a:off x="4837064" y="5490328"/>
            <a:ext cx="1397000" cy="622300"/>
          </a:xfrm>
          <a:prstGeom prst="rect">
            <a:avLst/>
          </a:prstGeom>
          <a:noFill/>
          <a:ln>
            <a:noFill/>
          </a:ln>
        </p:spPr>
      </p:pic>
      <p:pic>
        <p:nvPicPr>
          <p:cNvPr id="252" name="Google Shape;252;p15"/>
          <p:cNvPicPr preferRelativeResize="0"/>
          <p:nvPr/>
        </p:nvPicPr>
        <p:blipFill rotWithShape="1">
          <a:blip r:embed="rId3">
            <a:alphaModFix/>
          </a:blip>
          <a:srcRect b="0" l="0" r="0" t="0"/>
          <a:stretch/>
        </p:blipFill>
        <p:spPr>
          <a:xfrm>
            <a:off x="6750639" y="2827402"/>
            <a:ext cx="1397000" cy="622300"/>
          </a:xfrm>
          <a:prstGeom prst="rect">
            <a:avLst/>
          </a:prstGeom>
          <a:noFill/>
          <a:ln>
            <a:noFill/>
          </a:ln>
        </p:spPr>
      </p:pic>
      <p:sp>
        <p:nvSpPr>
          <p:cNvPr id="253" name="Google Shape;253;p15"/>
          <p:cNvSpPr txBox="1"/>
          <p:nvPr>
            <p:ph idx="12" type="sldNum"/>
          </p:nvPr>
        </p:nvSpPr>
        <p:spPr>
          <a:xfrm>
            <a:off x="8534400" y="606425"/>
            <a:ext cx="527050" cy="1524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r>
              <a:rPr lang="en-US"/>
              <a:t>/10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500"/>
                                        <p:tgtEl>
                                          <p:spTgt spid="2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500"/>
                                        <p:tgtEl>
                                          <p:spTgt spid="237"/>
                                        </p:tgtEl>
                                      </p:cBhvr>
                                    </p:animEffect>
                                  </p:childTnLst>
                                </p:cTn>
                              </p:par>
                              <p:par>
                                <p:cTn fill="hold" nodeType="with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500"/>
                                        <p:tgtEl>
                                          <p:spTgt spid="2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500"/>
                                        <p:tgtEl>
                                          <p:spTgt spid="239"/>
                                        </p:tgtEl>
                                      </p:cBhvr>
                                    </p:animEffect>
                                  </p:childTnLst>
                                </p:cTn>
                              </p:par>
                              <p:par>
                                <p:cTn fill="hold" nodeType="with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500"/>
                                        <p:tgtEl>
                                          <p:spTgt spid="2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500"/>
                                        <p:tgtEl>
                                          <p:spTgt spid="242"/>
                                        </p:tgtEl>
                                      </p:cBhvr>
                                    </p:animEffect>
                                  </p:childTnLst>
                                </p:cTn>
                              </p:par>
                              <p:par>
                                <p:cTn fill="hold" nodeType="with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500"/>
                                        <p:tgtEl>
                                          <p:spTgt spid="243"/>
                                        </p:tgtEl>
                                      </p:cBhvr>
                                    </p:animEffect>
                                  </p:childTnLst>
                                </p:cTn>
                              </p:par>
                              <p:par>
                                <p:cTn fill="hold" nodeType="with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500"/>
                                        <p:tgtEl>
                                          <p:spTgt spid="244"/>
                                        </p:tgtEl>
                                      </p:cBhvr>
                                    </p:animEffect>
                                  </p:childTnLst>
                                </p:cTn>
                              </p:par>
                              <p:par>
                                <p:cTn fill="hold" nodeType="with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500"/>
                                        <p:tgtEl>
                                          <p:spTgt spid="245"/>
                                        </p:tgtEl>
                                      </p:cBhvr>
                                    </p:animEffect>
                                  </p:childTnLst>
                                </p:cTn>
                              </p:par>
                              <p:par>
                                <p:cTn fill="hold" nodeType="with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500"/>
                                        <p:tgtEl>
                                          <p:spTgt spid="246"/>
                                        </p:tgtEl>
                                      </p:cBhvr>
                                    </p:animEffect>
                                  </p:childTnLst>
                                </p:cTn>
                              </p:par>
                              <p:par>
                                <p:cTn fill="hold" nodeType="with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500"/>
                                        <p:tgtEl>
                                          <p:spTgt spid="248"/>
                                        </p:tgtEl>
                                      </p:cBhvr>
                                    </p:animEffect>
                                  </p:childTnLst>
                                </p:cTn>
                              </p:par>
                              <p:par>
                                <p:cTn fill="hold" nodeType="with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500"/>
                                        <p:tgtEl>
                                          <p:spTgt spid="247"/>
                                        </p:tgtEl>
                                      </p:cBhvr>
                                    </p:animEffect>
                                  </p:childTnLst>
                                </p:cTn>
                              </p:par>
                              <p:par>
                                <p:cTn fill="hold" nodeType="with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500"/>
                                        <p:tgtEl>
                                          <p:spTgt spid="250"/>
                                        </p:tgtEl>
                                      </p:cBhvr>
                                    </p:animEffect>
                                  </p:childTnLst>
                                </p:cTn>
                              </p:par>
                              <p:par>
                                <p:cTn fill="hold" nodeType="with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500"/>
                                        <p:tgtEl>
                                          <p:spTgt spid="251"/>
                                        </p:tgtEl>
                                      </p:cBhvr>
                                    </p:animEffect>
                                  </p:childTnLst>
                                </p:cTn>
                              </p:par>
                              <p:par>
                                <p:cTn fill="hold" nodeType="with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500"/>
                                        <p:tgtEl>
                                          <p:spTgt spid="249"/>
                                        </p:tgtEl>
                                      </p:cBhvr>
                                    </p:animEffect>
                                  </p:childTnLst>
                                </p:cTn>
                              </p:par>
                              <p:par>
                                <p:cTn fill="hold" nodeType="with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500"/>
                                        <p:tgtEl>
                                          <p:spTgt spid="2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57" name="Shape 257"/>
        <p:cNvGrpSpPr/>
        <p:nvPr/>
      </p:nvGrpSpPr>
      <p:grpSpPr>
        <a:xfrm>
          <a:off x="0" y="0"/>
          <a:ext cx="0" cy="0"/>
          <a:chOff x="0" y="0"/>
          <a:chExt cx="0" cy="0"/>
        </a:xfrm>
      </p:grpSpPr>
      <p:sp>
        <p:nvSpPr>
          <p:cNvPr id="258" name="Google Shape;258;p16"/>
          <p:cNvSpPr txBox="1"/>
          <p:nvPr>
            <p:ph type="title"/>
          </p:nvPr>
        </p:nvSpPr>
        <p:spPr>
          <a:xfrm>
            <a:off x="609600" y="106361"/>
            <a:ext cx="7924800" cy="65563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latin typeface="Arial"/>
                <a:ea typeface="Arial"/>
                <a:cs typeface="Arial"/>
                <a:sym typeface="Arial"/>
              </a:rPr>
              <a:t>Multiple Hypothesis Testing</a:t>
            </a:r>
            <a:endParaRPr>
              <a:latin typeface="Arial"/>
              <a:ea typeface="Arial"/>
              <a:cs typeface="Arial"/>
              <a:sym typeface="Arial"/>
            </a:endParaRPr>
          </a:p>
        </p:txBody>
      </p:sp>
      <p:sp>
        <p:nvSpPr>
          <p:cNvPr id="259" name="Google Shape;259;p16"/>
          <p:cNvSpPr txBox="1"/>
          <p:nvPr>
            <p:ph idx="4294967295" type="body"/>
          </p:nvPr>
        </p:nvSpPr>
        <p:spPr>
          <a:xfrm>
            <a:off x="609600" y="1295400"/>
            <a:ext cx="7924800" cy="5257800"/>
          </a:xfrm>
          <a:prstGeom prst="rect">
            <a:avLst/>
          </a:prstGeom>
          <a:noFill/>
          <a:ln>
            <a:noFill/>
          </a:ln>
        </p:spPr>
        <p:txBody>
          <a:bodyPr anchorCtr="0" anchor="t" bIns="45700" lIns="91425" spcFirstLastPara="1" rIns="91425" wrap="square" tIns="45700">
            <a:noAutofit/>
          </a:bodyPr>
          <a:lstStyle/>
          <a:p>
            <a:pPr indent="-342900" lvl="0" marL="342900" rtl="0" algn="l">
              <a:lnSpc>
                <a:spcPct val="120000"/>
              </a:lnSpc>
              <a:spcBef>
                <a:spcPts val="0"/>
              </a:spcBef>
              <a:spcAft>
                <a:spcPts val="0"/>
              </a:spcAft>
              <a:buClr>
                <a:schemeClr val="dk1"/>
              </a:buClr>
              <a:buSzPts val="2200"/>
              <a:buFont typeface="Arial"/>
              <a:buChar char="•"/>
            </a:pPr>
            <a:r>
              <a:rPr lang="en-US" sz="2200">
                <a:latin typeface="Arial"/>
                <a:ea typeface="Arial"/>
                <a:cs typeface="Arial"/>
                <a:sym typeface="Arial"/>
              </a:rPr>
              <a:t>Remember: Each gene/row is a hypothesis!</a:t>
            </a:r>
            <a:endParaRPr/>
          </a:p>
          <a:p>
            <a:pPr indent="-203200" lvl="0" marL="342900" rtl="0" algn="l">
              <a:lnSpc>
                <a:spcPct val="120000"/>
              </a:lnSpc>
              <a:spcBef>
                <a:spcPts val="440"/>
              </a:spcBef>
              <a:spcAft>
                <a:spcPts val="0"/>
              </a:spcAft>
              <a:buClr>
                <a:schemeClr val="dk1"/>
              </a:buClr>
              <a:buSzPts val="2200"/>
              <a:buFont typeface="Arial"/>
              <a:buNone/>
            </a:pPr>
            <a:r>
              <a:t/>
            </a:r>
            <a:endParaRPr sz="2200">
              <a:latin typeface="Arial"/>
              <a:ea typeface="Arial"/>
              <a:cs typeface="Arial"/>
              <a:sym typeface="Arial"/>
            </a:endParaRPr>
          </a:p>
          <a:p>
            <a:pPr indent="-203200" lvl="0" marL="342900" rtl="0" algn="l">
              <a:lnSpc>
                <a:spcPct val="120000"/>
              </a:lnSpc>
              <a:spcBef>
                <a:spcPts val="440"/>
              </a:spcBef>
              <a:spcAft>
                <a:spcPts val="0"/>
              </a:spcAft>
              <a:buClr>
                <a:schemeClr val="dk1"/>
              </a:buClr>
              <a:buSzPts val="2200"/>
              <a:buFont typeface="Arial"/>
              <a:buNone/>
            </a:pPr>
            <a:r>
              <a:t/>
            </a:r>
            <a:endParaRPr sz="2200">
              <a:latin typeface="Arial"/>
              <a:ea typeface="Arial"/>
              <a:cs typeface="Arial"/>
              <a:sym typeface="Arial"/>
            </a:endParaRPr>
          </a:p>
          <a:p>
            <a:pPr indent="-203200" lvl="0" marL="342900" rtl="0" algn="l">
              <a:lnSpc>
                <a:spcPct val="120000"/>
              </a:lnSpc>
              <a:spcBef>
                <a:spcPts val="440"/>
              </a:spcBef>
              <a:spcAft>
                <a:spcPts val="0"/>
              </a:spcAft>
              <a:buClr>
                <a:schemeClr val="dk1"/>
              </a:buClr>
              <a:buSzPts val="2200"/>
              <a:buFont typeface="Arial"/>
              <a:buNone/>
            </a:pPr>
            <a:r>
              <a:t/>
            </a:r>
            <a:endParaRPr sz="2200">
              <a:latin typeface="Arial"/>
              <a:ea typeface="Arial"/>
              <a:cs typeface="Arial"/>
              <a:sym typeface="Arial"/>
            </a:endParaRPr>
          </a:p>
          <a:p>
            <a:pPr indent="-203200" lvl="0" marL="342900" rtl="0" algn="l">
              <a:lnSpc>
                <a:spcPct val="120000"/>
              </a:lnSpc>
              <a:spcBef>
                <a:spcPts val="440"/>
              </a:spcBef>
              <a:spcAft>
                <a:spcPts val="0"/>
              </a:spcAft>
              <a:buClr>
                <a:schemeClr val="dk1"/>
              </a:buClr>
              <a:buSzPts val="2200"/>
              <a:buFont typeface="Arial"/>
              <a:buNone/>
            </a:pPr>
            <a:r>
              <a:t/>
            </a:r>
            <a:endParaRPr sz="2200">
              <a:latin typeface="Arial"/>
              <a:ea typeface="Arial"/>
              <a:cs typeface="Arial"/>
              <a:sym typeface="Arial"/>
            </a:endParaRPr>
          </a:p>
          <a:p>
            <a:pPr indent="-203200" lvl="0" marL="342900" rtl="0" algn="l">
              <a:lnSpc>
                <a:spcPct val="120000"/>
              </a:lnSpc>
              <a:spcBef>
                <a:spcPts val="440"/>
              </a:spcBef>
              <a:spcAft>
                <a:spcPts val="0"/>
              </a:spcAft>
              <a:buClr>
                <a:schemeClr val="dk1"/>
              </a:buClr>
              <a:buSzPts val="2200"/>
              <a:buFont typeface="Arial"/>
              <a:buNone/>
            </a:pPr>
            <a:r>
              <a:t/>
            </a:r>
            <a:endParaRPr sz="2200">
              <a:latin typeface="Arial"/>
              <a:ea typeface="Arial"/>
              <a:cs typeface="Arial"/>
              <a:sym typeface="Arial"/>
            </a:endParaRPr>
          </a:p>
          <a:p>
            <a:pPr indent="-203200" lvl="0" marL="342900" rtl="0" algn="l">
              <a:lnSpc>
                <a:spcPct val="120000"/>
              </a:lnSpc>
              <a:spcBef>
                <a:spcPts val="440"/>
              </a:spcBef>
              <a:spcAft>
                <a:spcPts val="0"/>
              </a:spcAft>
              <a:buClr>
                <a:schemeClr val="dk1"/>
              </a:buClr>
              <a:buSzPts val="2200"/>
              <a:buFont typeface="Arial"/>
              <a:buNone/>
            </a:pPr>
            <a:r>
              <a:t/>
            </a:r>
            <a:endParaRPr sz="2200">
              <a:latin typeface="Arial"/>
              <a:ea typeface="Arial"/>
              <a:cs typeface="Arial"/>
              <a:sym typeface="Arial"/>
            </a:endParaRPr>
          </a:p>
          <a:p>
            <a:pPr indent="-342900" lvl="0" marL="342900" rtl="0" algn="l">
              <a:lnSpc>
                <a:spcPct val="120000"/>
              </a:lnSpc>
              <a:spcBef>
                <a:spcPts val="440"/>
              </a:spcBef>
              <a:spcAft>
                <a:spcPts val="0"/>
              </a:spcAft>
              <a:buClr>
                <a:schemeClr val="dk1"/>
              </a:buClr>
              <a:buSzPts val="2200"/>
              <a:buFont typeface="Arial"/>
              <a:buChar char="•"/>
            </a:pPr>
            <a:r>
              <a:rPr lang="en-US" sz="2200">
                <a:latin typeface="Arial"/>
                <a:ea typeface="Arial"/>
                <a:cs typeface="Arial"/>
                <a:sym typeface="Arial"/>
              </a:rPr>
              <a:t>Reduce number of hypotheses/genes by variation filtering (attempt at reducing false negatives)</a:t>
            </a:r>
            <a:endParaRPr/>
          </a:p>
          <a:p>
            <a:pPr indent="-342900" lvl="0" marL="342900" rtl="0" algn="l">
              <a:lnSpc>
                <a:spcPct val="120000"/>
              </a:lnSpc>
              <a:spcBef>
                <a:spcPts val="440"/>
              </a:spcBef>
              <a:spcAft>
                <a:spcPts val="0"/>
              </a:spcAft>
              <a:buClr>
                <a:schemeClr val="dk1"/>
              </a:buClr>
              <a:buSzPts val="2200"/>
              <a:buFont typeface="Arial"/>
              <a:buChar char="•"/>
            </a:pPr>
            <a:r>
              <a:rPr lang="en-US" sz="2200">
                <a:latin typeface="Arial"/>
                <a:ea typeface="Arial"/>
                <a:cs typeface="Arial"/>
                <a:sym typeface="Arial"/>
              </a:rPr>
              <a:t>There are ways quantifying this such as False Discovery Rate</a:t>
            </a:r>
            <a:endParaRPr/>
          </a:p>
          <a:p>
            <a:pPr indent="-171450" lvl="1" marL="742950" rtl="0" algn="l">
              <a:lnSpc>
                <a:spcPct val="120000"/>
              </a:lnSpc>
              <a:spcBef>
                <a:spcPts val="360"/>
              </a:spcBef>
              <a:spcAft>
                <a:spcPts val="0"/>
              </a:spcAft>
              <a:buClr>
                <a:schemeClr val="dk1"/>
              </a:buClr>
              <a:buSzPts val="1800"/>
              <a:buFont typeface="Arial"/>
              <a:buNone/>
            </a:pPr>
            <a:r>
              <a:t/>
            </a:r>
            <a:endParaRPr sz="1800">
              <a:latin typeface="Arial"/>
              <a:ea typeface="Arial"/>
              <a:cs typeface="Arial"/>
              <a:sym typeface="Arial"/>
            </a:endParaRPr>
          </a:p>
        </p:txBody>
      </p:sp>
      <p:sp>
        <p:nvSpPr>
          <p:cNvPr id="260" name="Google Shape;260;p16"/>
          <p:cNvSpPr txBox="1"/>
          <p:nvPr>
            <p:ph idx="12" type="sldNum"/>
          </p:nvPr>
        </p:nvSpPr>
        <p:spPr>
          <a:xfrm>
            <a:off x="8534400" y="606425"/>
            <a:ext cx="527050" cy="1524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r>
              <a:rPr lang="en-US"/>
              <a:t>/10</a:t>
            </a:r>
            <a:endParaRPr/>
          </a:p>
        </p:txBody>
      </p:sp>
      <p:pic>
        <p:nvPicPr>
          <p:cNvPr id="261" name="Google Shape;261;p16"/>
          <p:cNvPicPr preferRelativeResize="0"/>
          <p:nvPr/>
        </p:nvPicPr>
        <p:blipFill rotWithShape="1">
          <a:blip r:embed="rId3">
            <a:alphaModFix/>
          </a:blip>
          <a:srcRect b="0" l="0" r="0" t="0"/>
          <a:stretch/>
        </p:blipFill>
        <p:spPr>
          <a:xfrm>
            <a:off x="374650" y="1828800"/>
            <a:ext cx="8394700" cy="2501900"/>
          </a:xfrm>
          <a:prstGeom prst="rect">
            <a:avLst/>
          </a:prstGeom>
          <a:noFill/>
          <a:ln>
            <a:noFill/>
          </a:ln>
        </p:spPr>
      </p:pic>
      <p:cxnSp>
        <p:nvCxnSpPr>
          <p:cNvPr id="262" name="Google Shape;262;p16"/>
          <p:cNvCxnSpPr/>
          <p:nvPr/>
        </p:nvCxnSpPr>
        <p:spPr>
          <a:xfrm>
            <a:off x="5209100" y="3505200"/>
            <a:ext cx="0" cy="914400"/>
          </a:xfrm>
          <a:prstGeom prst="straightConnector1">
            <a:avLst/>
          </a:prstGeom>
          <a:noFill/>
          <a:ln cap="flat" cmpd="sng" w="127000">
            <a:solidFill>
              <a:schemeClr val="dk2"/>
            </a:solidFill>
            <a:prstDash val="solid"/>
            <a:round/>
            <a:headEnd len="sm" w="sm" type="none"/>
            <a:tailEnd len="sm" w="sm" type="none"/>
          </a:ln>
        </p:spPr>
      </p:cxnSp>
      <p:grpSp>
        <p:nvGrpSpPr>
          <p:cNvPr id="263" name="Google Shape;263;p16"/>
          <p:cNvGrpSpPr/>
          <p:nvPr/>
        </p:nvGrpSpPr>
        <p:grpSpPr>
          <a:xfrm>
            <a:off x="3463587" y="3471446"/>
            <a:ext cx="3436026" cy="355431"/>
            <a:chOff x="3463587" y="3471446"/>
            <a:chExt cx="3436026" cy="355431"/>
          </a:xfrm>
        </p:grpSpPr>
        <p:cxnSp>
          <p:nvCxnSpPr>
            <p:cNvPr id="264" name="Google Shape;264;p16"/>
            <p:cNvCxnSpPr/>
            <p:nvPr/>
          </p:nvCxnSpPr>
          <p:spPr>
            <a:xfrm>
              <a:off x="3810000" y="3657600"/>
              <a:ext cx="2743200" cy="0"/>
            </a:xfrm>
            <a:prstGeom prst="straightConnector1">
              <a:avLst/>
            </a:prstGeom>
            <a:noFill/>
            <a:ln cap="flat" cmpd="sng" w="63500">
              <a:solidFill>
                <a:schemeClr val="dk1"/>
              </a:solidFill>
              <a:prstDash val="solid"/>
              <a:round/>
              <a:headEnd len="med" w="med" type="triangle"/>
              <a:tailEnd len="med" w="med" type="triangle"/>
            </a:ln>
          </p:spPr>
        </p:cxnSp>
        <p:sp>
          <p:nvSpPr>
            <p:cNvPr id="265" name="Google Shape;265;p16"/>
            <p:cNvSpPr txBox="1"/>
            <p:nvPr/>
          </p:nvSpPr>
          <p:spPr>
            <a:xfrm>
              <a:off x="6589913" y="3488323"/>
              <a:ext cx="309700"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a:t>
              </a:r>
              <a:endParaRPr/>
            </a:p>
          </p:txBody>
        </p:sp>
        <p:sp>
          <p:nvSpPr>
            <p:cNvPr id="266" name="Google Shape;266;p16"/>
            <p:cNvSpPr txBox="1"/>
            <p:nvPr/>
          </p:nvSpPr>
          <p:spPr>
            <a:xfrm>
              <a:off x="3463587" y="3471446"/>
              <a:ext cx="309700"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a:t>
              </a:r>
              <a:endParaRPr/>
            </a:p>
          </p:txBody>
        </p:sp>
      </p:grpSp>
      <p:grpSp>
        <p:nvGrpSpPr>
          <p:cNvPr id="267" name="Google Shape;267;p16"/>
          <p:cNvGrpSpPr/>
          <p:nvPr/>
        </p:nvGrpSpPr>
        <p:grpSpPr>
          <a:xfrm>
            <a:off x="3463587" y="3661860"/>
            <a:ext cx="3436026" cy="355431"/>
            <a:chOff x="3463587" y="3471446"/>
            <a:chExt cx="3436026" cy="355431"/>
          </a:xfrm>
        </p:grpSpPr>
        <p:cxnSp>
          <p:nvCxnSpPr>
            <p:cNvPr id="268" name="Google Shape;268;p16"/>
            <p:cNvCxnSpPr/>
            <p:nvPr/>
          </p:nvCxnSpPr>
          <p:spPr>
            <a:xfrm>
              <a:off x="3810000" y="3657600"/>
              <a:ext cx="2743200" cy="0"/>
            </a:xfrm>
            <a:prstGeom prst="straightConnector1">
              <a:avLst/>
            </a:prstGeom>
            <a:noFill/>
            <a:ln cap="flat" cmpd="sng" w="63500">
              <a:solidFill>
                <a:schemeClr val="dk1"/>
              </a:solidFill>
              <a:prstDash val="solid"/>
              <a:round/>
              <a:headEnd len="med" w="med" type="triangle"/>
              <a:tailEnd len="med" w="med" type="triangle"/>
            </a:ln>
          </p:spPr>
        </p:cxnSp>
        <p:sp>
          <p:nvSpPr>
            <p:cNvPr id="269" name="Google Shape;269;p16"/>
            <p:cNvSpPr txBox="1"/>
            <p:nvPr/>
          </p:nvSpPr>
          <p:spPr>
            <a:xfrm>
              <a:off x="6589913" y="3488323"/>
              <a:ext cx="309700"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a:t>
              </a:r>
              <a:endParaRPr/>
            </a:p>
          </p:txBody>
        </p:sp>
        <p:sp>
          <p:nvSpPr>
            <p:cNvPr id="270" name="Google Shape;270;p16"/>
            <p:cNvSpPr txBox="1"/>
            <p:nvPr/>
          </p:nvSpPr>
          <p:spPr>
            <a:xfrm>
              <a:off x="3463587" y="3471446"/>
              <a:ext cx="309700"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a:t>
              </a:r>
              <a:endParaRPr/>
            </a:p>
          </p:txBody>
        </p:sp>
      </p:grpSp>
      <p:grpSp>
        <p:nvGrpSpPr>
          <p:cNvPr id="271" name="Google Shape;271;p16"/>
          <p:cNvGrpSpPr/>
          <p:nvPr/>
        </p:nvGrpSpPr>
        <p:grpSpPr>
          <a:xfrm>
            <a:off x="3463587" y="3852273"/>
            <a:ext cx="3436026" cy="355431"/>
            <a:chOff x="3463587" y="3471446"/>
            <a:chExt cx="3436026" cy="355431"/>
          </a:xfrm>
        </p:grpSpPr>
        <p:cxnSp>
          <p:nvCxnSpPr>
            <p:cNvPr id="272" name="Google Shape;272;p16"/>
            <p:cNvCxnSpPr/>
            <p:nvPr/>
          </p:nvCxnSpPr>
          <p:spPr>
            <a:xfrm>
              <a:off x="3810000" y="3657600"/>
              <a:ext cx="2743200" cy="0"/>
            </a:xfrm>
            <a:prstGeom prst="straightConnector1">
              <a:avLst/>
            </a:prstGeom>
            <a:noFill/>
            <a:ln cap="flat" cmpd="sng" w="63500">
              <a:solidFill>
                <a:schemeClr val="dk1"/>
              </a:solidFill>
              <a:prstDash val="solid"/>
              <a:round/>
              <a:headEnd len="med" w="med" type="triangle"/>
              <a:tailEnd len="med" w="med" type="triangle"/>
            </a:ln>
          </p:spPr>
        </p:cxnSp>
        <p:sp>
          <p:nvSpPr>
            <p:cNvPr id="273" name="Google Shape;273;p16"/>
            <p:cNvSpPr txBox="1"/>
            <p:nvPr/>
          </p:nvSpPr>
          <p:spPr>
            <a:xfrm>
              <a:off x="6589913" y="3488323"/>
              <a:ext cx="309700"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a:t>
              </a:r>
              <a:endParaRPr/>
            </a:p>
          </p:txBody>
        </p:sp>
        <p:sp>
          <p:nvSpPr>
            <p:cNvPr id="274" name="Google Shape;274;p16"/>
            <p:cNvSpPr txBox="1"/>
            <p:nvPr/>
          </p:nvSpPr>
          <p:spPr>
            <a:xfrm>
              <a:off x="3463587" y="3471446"/>
              <a:ext cx="309700"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a:t>
              </a:r>
              <a:endParaRPr/>
            </a:p>
          </p:txBody>
        </p:sp>
      </p:grpSp>
      <p:grpSp>
        <p:nvGrpSpPr>
          <p:cNvPr id="275" name="Google Shape;275;p16"/>
          <p:cNvGrpSpPr/>
          <p:nvPr/>
        </p:nvGrpSpPr>
        <p:grpSpPr>
          <a:xfrm>
            <a:off x="3463587" y="4042687"/>
            <a:ext cx="3436026" cy="355431"/>
            <a:chOff x="3463587" y="3471446"/>
            <a:chExt cx="3436026" cy="355431"/>
          </a:xfrm>
        </p:grpSpPr>
        <p:cxnSp>
          <p:nvCxnSpPr>
            <p:cNvPr id="276" name="Google Shape;276;p16"/>
            <p:cNvCxnSpPr/>
            <p:nvPr/>
          </p:nvCxnSpPr>
          <p:spPr>
            <a:xfrm>
              <a:off x="3810000" y="3657600"/>
              <a:ext cx="2743200" cy="0"/>
            </a:xfrm>
            <a:prstGeom prst="straightConnector1">
              <a:avLst/>
            </a:prstGeom>
            <a:noFill/>
            <a:ln cap="flat" cmpd="sng" w="63500">
              <a:solidFill>
                <a:schemeClr val="dk1"/>
              </a:solidFill>
              <a:prstDash val="solid"/>
              <a:round/>
              <a:headEnd len="med" w="med" type="triangle"/>
              <a:tailEnd len="med" w="med" type="triangle"/>
            </a:ln>
          </p:spPr>
        </p:cxnSp>
        <p:sp>
          <p:nvSpPr>
            <p:cNvPr id="277" name="Google Shape;277;p16"/>
            <p:cNvSpPr txBox="1"/>
            <p:nvPr/>
          </p:nvSpPr>
          <p:spPr>
            <a:xfrm>
              <a:off x="6589913" y="3488323"/>
              <a:ext cx="309700"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a:t>
              </a:r>
              <a:endParaRPr/>
            </a:p>
          </p:txBody>
        </p:sp>
        <p:sp>
          <p:nvSpPr>
            <p:cNvPr id="278" name="Google Shape;278;p16"/>
            <p:cNvSpPr txBox="1"/>
            <p:nvPr/>
          </p:nvSpPr>
          <p:spPr>
            <a:xfrm>
              <a:off x="3463587" y="3471446"/>
              <a:ext cx="309700"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500"/>
                                        <p:tgtEl>
                                          <p:spTgt spid="26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500"/>
                                        <p:tgtEl>
                                          <p:spTgt spid="26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500"/>
                                        <p:tgtEl>
                                          <p:spTgt spid="267"/>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500"/>
                                        <p:tgtEl>
                                          <p:spTgt spid="271"/>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500"/>
                                        <p:tgtEl>
                                          <p:spTgt spid="2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83" name="Shape 283"/>
        <p:cNvGrpSpPr/>
        <p:nvPr/>
      </p:nvGrpSpPr>
      <p:grpSpPr>
        <a:xfrm>
          <a:off x="0" y="0"/>
          <a:ext cx="0" cy="0"/>
          <a:chOff x="0" y="0"/>
          <a:chExt cx="0" cy="0"/>
        </a:xfrm>
      </p:grpSpPr>
      <p:sp>
        <p:nvSpPr>
          <p:cNvPr id="284" name="Google Shape;284;p17"/>
          <p:cNvSpPr txBox="1"/>
          <p:nvPr>
            <p:ph type="title"/>
          </p:nvPr>
        </p:nvSpPr>
        <p:spPr>
          <a:xfrm>
            <a:off x="609600" y="106361"/>
            <a:ext cx="8153400" cy="65563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000">
                <a:latin typeface="Times"/>
                <a:ea typeface="Times"/>
                <a:cs typeface="Times"/>
                <a:sym typeface="Times"/>
              </a:rPr>
              <a:t>Mutual Information 🡪 Information Coefficient</a:t>
            </a:r>
            <a:endParaRPr sz="3000">
              <a:latin typeface="Times"/>
              <a:ea typeface="Times"/>
              <a:cs typeface="Times"/>
              <a:sym typeface="Times"/>
            </a:endParaRPr>
          </a:p>
        </p:txBody>
      </p:sp>
      <p:sp>
        <p:nvSpPr>
          <p:cNvPr id="285" name="Google Shape;285;p17"/>
          <p:cNvSpPr txBox="1"/>
          <p:nvPr>
            <p:ph idx="12" type="sldNum"/>
          </p:nvPr>
        </p:nvSpPr>
        <p:spPr>
          <a:xfrm>
            <a:off x="8534400" y="606425"/>
            <a:ext cx="527050" cy="1524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r>
              <a:rPr lang="en-US"/>
              <a:t>/10</a:t>
            </a:r>
            <a:endParaRPr/>
          </a:p>
        </p:txBody>
      </p:sp>
      <p:sp>
        <p:nvSpPr>
          <p:cNvPr id="286" name="Google Shape;286;p17"/>
          <p:cNvSpPr txBox="1"/>
          <p:nvPr>
            <p:ph idx="1" type="body"/>
          </p:nvPr>
        </p:nvSpPr>
        <p:spPr>
          <a:xfrm>
            <a:off x="366860" y="2669739"/>
            <a:ext cx="6288536" cy="866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700"/>
              <a:buFont typeface="Arial"/>
              <a:buNone/>
            </a:pPr>
            <a:r>
              <a:rPr lang="en-US" sz="2700"/>
              <a:t>MI </a:t>
            </a:r>
            <a:r>
              <a:rPr i="1" lang="en-US" sz="2700"/>
              <a:t>by analogy</a:t>
            </a:r>
            <a:r>
              <a:rPr b="1" lang="en-US" sz="2700"/>
              <a:t> </a:t>
            </a:r>
            <a:r>
              <a:rPr lang="en-US" sz="2700"/>
              <a:t>is like the intersection between two sets</a:t>
            </a:r>
            <a:endParaRPr/>
          </a:p>
        </p:txBody>
      </p:sp>
      <p:pic>
        <p:nvPicPr>
          <p:cNvPr id="287" name="Google Shape;287;p17"/>
          <p:cNvPicPr preferRelativeResize="0"/>
          <p:nvPr/>
        </p:nvPicPr>
        <p:blipFill rotWithShape="1">
          <a:blip r:embed="rId3">
            <a:alphaModFix/>
          </a:blip>
          <a:srcRect b="0" l="0" r="0" t="0"/>
          <a:stretch/>
        </p:blipFill>
        <p:spPr>
          <a:xfrm>
            <a:off x="6821936" y="1969473"/>
            <a:ext cx="2017264" cy="1544216"/>
          </a:xfrm>
          <a:prstGeom prst="rect">
            <a:avLst/>
          </a:prstGeom>
          <a:noFill/>
          <a:ln>
            <a:noFill/>
          </a:ln>
        </p:spPr>
      </p:pic>
      <p:sp>
        <p:nvSpPr>
          <p:cNvPr id="288" name="Google Shape;288;p17"/>
          <p:cNvSpPr txBox="1"/>
          <p:nvPr/>
        </p:nvSpPr>
        <p:spPr>
          <a:xfrm>
            <a:off x="495300" y="962019"/>
            <a:ext cx="8382000" cy="93627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700"/>
              <a:buFont typeface="Arial"/>
              <a:buNone/>
            </a:pPr>
            <a:r>
              <a:rPr lang="en-US" sz="2700">
                <a:solidFill>
                  <a:schemeClr val="dk1"/>
                </a:solidFill>
                <a:latin typeface="Arial"/>
                <a:ea typeface="Arial"/>
                <a:cs typeface="Arial"/>
                <a:sym typeface="Arial"/>
              </a:rPr>
              <a:t>The Mutual information (MI) quantifies the how well we can predict one variable if we know the other.</a:t>
            </a:r>
            <a:endParaRPr/>
          </a:p>
        </p:txBody>
      </p:sp>
      <p:sp>
        <p:nvSpPr>
          <p:cNvPr id="289" name="Google Shape;289;p17"/>
          <p:cNvSpPr txBox="1"/>
          <p:nvPr/>
        </p:nvSpPr>
        <p:spPr>
          <a:xfrm>
            <a:off x="1774526" y="1931754"/>
            <a:ext cx="4263668" cy="726481"/>
          </a:xfrm>
          <a:prstGeom prst="rect">
            <a:avLst/>
          </a:prstGeom>
          <a:blipFill rotWithShape="1">
            <a:blip r:embed="rId4">
              <a:alphaModFix/>
            </a:blip>
            <a:stretch>
              <a:fillRect b="-218941" l="-594" r="-1188" t="-153424"/>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latin typeface="Arial"/>
                <a:ea typeface="Arial"/>
                <a:cs typeface="Arial"/>
                <a:sym typeface="Arial"/>
              </a:rPr>
              <a:t> </a:t>
            </a:r>
            <a:endParaRPr/>
          </a:p>
        </p:txBody>
      </p:sp>
      <p:sp>
        <p:nvSpPr>
          <p:cNvPr id="290" name="Google Shape;290;p17"/>
          <p:cNvSpPr/>
          <p:nvPr/>
        </p:nvSpPr>
        <p:spPr>
          <a:xfrm>
            <a:off x="366860" y="3747537"/>
            <a:ext cx="838200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700"/>
              <a:buFont typeface="Arial"/>
              <a:buNone/>
            </a:pPr>
            <a:r>
              <a:rPr b="1" lang="en-US" sz="2700">
                <a:solidFill>
                  <a:schemeClr val="dk1"/>
                </a:solidFill>
                <a:latin typeface="Arial"/>
                <a:ea typeface="Arial"/>
                <a:cs typeface="Arial"/>
                <a:sym typeface="Arial"/>
              </a:rPr>
              <a:t>Example: </a:t>
            </a:r>
            <a:r>
              <a:rPr lang="en-US" sz="2700">
                <a:solidFill>
                  <a:schemeClr val="dk1"/>
                </a:solidFill>
                <a:latin typeface="Arial"/>
                <a:ea typeface="Arial"/>
                <a:cs typeface="Arial"/>
                <a:sym typeface="Arial"/>
              </a:rPr>
              <a:t>We are interested in computing </a:t>
            </a:r>
            <a:r>
              <a:rPr b="1" lang="en-US" sz="2700">
                <a:solidFill>
                  <a:schemeClr val="dk1"/>
                </a:solidFill>
                <a:latin typeface="Arial"/>
                <a:ea typeface="Arial"/>
                <a:cs typeface="Arial"/>
                <a:sym typeface="Arial"/>
              </a:rPr>
              <a:t>MI</a:t>
            </a:r>
            <a:r>
              <a:rPr lang="en-US" sz="2700">
                <a:solidFill>
                  <a:schemeClr val="dk1"/>
                </a:solidFill>
                <a:latin typeface="Arial"/>
                <a:ea typeface="Arial"/>
                <a:cs typeface="Arial"/>
                <a:sym typeface="Arial"/>
              </a:rPr>
              <a:t> between the </a:t>
            </a:r>
            <a:r>
              <a:rPr b="1" lang="en-US" sz="2700">
                <a:solidFill>
                  <a:schemeClr val="dk1"/>
                </a:solidFill>
                <a:latin typeface="Arial"/>
                <a:ea typeface="Arial"/>
                <a:cs typeface="Arial"/>
                <a:sym typeface="Arial"/>
              </a:rPr>
              <a:t>phenotypes labels </a:t>
            </a:r>
            <a:r>
              <a:rPr lang="en-US" sz="2700">
                <a:solidFill>
                  <a:schemeClr val="dk1"/>
                </a:solidFill>
                <a:latin typeface="Arial"/>
                <a:ea typeface="Arial"/>
                <a:cs typeface="Arial"/>
                <a:sym typeface="Arial"/>
              </a:rPr>
              <a:t>and </a:t>
            </a:r>
            <a:r>
              <a:rPr b="1" lang="en-US" sz="2700">
                <a:solidFill>
                  <a:schemeClr val="dk1"/>
                </a:solidFill>
                <a:latin typeface="Arial"/>
                <a:ea typeface="Arial"/>
                <a:cs typeface="Arial"/>
                <a:sym typeface="Arial"/>
              </a:rPr>
              <a:t>a given gene</a:t>
            </a:r>
            <a:r>
              <a:rPr lang="en-US" sz="2700">
                <a:solidFill>
                  <a:schemeClr val="dk1"/>
                </a:solidFill>
                <a:latin typeface="Arial"/>
                <a:ea typeface="Arial"/>
                <a:cs typeface="Arial"/>
                <a:sym typeface="Arial"/>
              </a:rPr>
              <a:t>.</a:t>
            </a:r>
            <a:endParaRPr/>
          </a:p>
        </p:txBody>
      </p:sp>
      <p:graphicFrame>
        <p:nvGraphicFramePr>
          <p:cNvPr id="291" name="Google Shape;291;p17"/>
          <p:cNvGraphicFramePr/>
          <p:nvPr/>
        </p:nvGraphicFramePr>
        <p:xfrm>
          <a:off x="7355521" y="5532120"/>
          <a:ext cx="3000000" cy="3000000"/>
        </p:xfrm>
        <a:graphic>
          <a:graphicData uri="http://schemas.openxmlformats.org/drawingml/2006/table">
            <a:tbl>
              <a:tblPr>
                <a:noFill/>
                <a:tableStyleId>{8ACF6A45-3A40-4D6E-BFEF-900E136E0A32}</a:tableStyleId>
              </a:tblPr>
              <a:tblGrid>
                <a:gridCol w="494550"/>
                <a:gridCol w="494550"/>
                <a:gridCol w="494550"/>
              </a:tblGrid>
              <a:tr h="274325">
                <a:tc>
                  <a:txBody>
                    <a:bodyPr>
                      <a:noAutofit/>
                    </a:bodyPr>
                    <a:lstStyle/>
                    <a:p>
                      <a:pPr indent="0" lvl="0" marL="0" marR="0" rtl="0" algn="l">
                        <a:spcBef>
                          <a:spcPts val="0"/>
                        </a:spcBef>
                        <a:spcAft>
                          <a:spcPts val="0"/>
                        </a:spcAft>
                        <a:buNone/>
                      </a:pPr>
                      <a:r>
                        <a:rPr lang="en-US" sz="1800" u="none" cap="none" strike="noStrike"/>
                        <a:t>++</a:t>
                      </a:r>
                      <a:endParaRPr/>
                    </a:p>
                  </a:txBody>
                  <a:tcPr marT="45725" marB="45725" marR="91450" marL="91450"/>
                </a:tc>
                <a:tc>
                  <a:txBody>
                    <a:bodyPr>
                      <a:noAutofit/>
                    </a:bodyPr>
                    <a:lstStyle/>
                    <a:p>
                      <a:pPr indent="0" lvl="0" marL="0" marR="0" rtl="0" algn="l">
                        <a:spcBef>
                          <a:spcPts val="0"/>
                        </a:spcBef>
                        <a:spcAft>
                          <a:spcPts val="0"/>
                        </a:spcAft>
                        <a:buNone/>
                      </a:pPr>
                      <a:r>
                        <a:rPr lang="en-US" sz="1800"/>
                        <a:t>+</a:t>
                      </a:r>
                      <a:endParaRPr/>
                    </a:p>
                  </a:txBody>
                  <a:tcPr marT="45725" marB="45725" marR="91450" marL="91450"/>
                </a:tc>
                <a:tc>
                  <a:txBody>
                    <a:bodyPr>
                      <a:noAutofit/>
                    </a:bodyPr>
                    <a:lstStyle/>
                    <a:p>
                      <a:pPr indent="0" lvl="0" marL="0" marR="0" rtl="0" algn="l">
                        <a:spcBef>
                          <a:spcPts val="0"/>
                        </a:spcBef>
                        <a:spcAft>
                          <a:spcPts val="0"/>
                        </a:spcAft>
                        <a:buNone/>
                      </a:pPr>
                      <a:r>
                        <a:rPr lang="en-US" sz="1800"/>
                        <a:t>++</a:t>
                      </a:r>
                      <a:endParaRPr/>
                    </a:p>
                  </a:txBody>
                  <a:tcPr marT="45725" marB="45725" marR="91450" marL="91450"/>
                </a:tc>
              </a:tr>
              <a:tr h="274325">
                <a:tc>
                  <a:txBody>
                    <a:bodyPr>
                      <a:noAutofit/>
                    </a:bodyPr>
                    <a:lstStyle/>
                    <a:p>
                      <a:pPr indent="0" lvl="0" marL="0" marR="0" rtl="0" algn="l">
                        <a:spcBef>
                          <a:spcPts val="0"/>
                        </a:spcBef>
                        <a:spcAft>
                          <a:spcPts val="0"/>
                        </a:spcAft>
                        <a:buNone/>
                      </a:pPr>
                      <a:r>
                        <a:rPr lang="en-US" sz="1800"/>
                        <a:t>+</a:t>
                      </a:r>
                      <a:endParaRPr/>
                    </a:p>
                  </a:txBody>
                  <a:tcPr marT="45725" marB="45725" marR="91450" marL="91450"/>
                </a:tc>
                <a:tc>
                  <a:txBody>
                    <a:bodyPr>
                      <a:noAutofit/>
                    </a:bodyPr>
                    <a:lstStyle/>
                    <a:p>
                      <a:pPr indent="0" lvl="0" marL="0" marR="0" rtl="0" algn="l">
                        <a:spcBef>
                          <a:spcPts val="0"/>
                        </a:spcBef>
                        <a:spcAft>
                          <a:spcPts val="0"/>
                        </a:spcAft>
                        <a:buNone/>
                      </a:pPr>
                      <a:r>
                        <a:rPr lang="en-US" sz="1800"/>
                        <a:t>-</a:t>
                      </a:r>
                      <a:endParaRPr/>
                    </a:p>
                  </a:txBody>
                  <a:tcPr marT="45725" marB="45725" marR="91450" marL="91450"/>
                </a:tc>
                <a:tc>
                  <a:txBody>
                    <a:bodyPr>
                      <a:noAutofit/>
                    </a:bodyPr>
                    <a:lstStyle/>
                    <a:p>
                      <a:pPr indent="0" lvl="0" marL="0" marR="0" rtl="0" algn="l">
                        <a:spcBef>
                          <a:spcPts val="0"/>
                        </a:spcBef>
                        <a:spcAft>
                          <a:spcPts val="0"/>
                        </a:spcAft>
                        <a:buNone/>
                      </a:pPr>
                      <a:r>
                        <a:rPr lang="en-US" sz="1800"/>
                        <a:t>--</a:t>
                      </a:r>
                      <a:endParaRPr/>
                    </a:p>
                  </a:txBody>
                  <a:tcPr marT="45725" marB="45725" marR="91450" marL="91450"/>
                </a:tc>
              </a:tr>
              <a:tr h="274325">
                <a:tc>
                  <a:txBody>
                    <a:bodyPr>
                      <a:noAutofit/>
                    </a:bodyPr>
                    <a:lstStyle/>
                    <a:p>
                      <a:pPr indent="0" lvl="0" marL="0" marR="0" rtl="0" algn="l">
                        <a:spcBef>
                          <a:spcPts val="0"/>
                        </a:spcBef>
                        <a:spcAft>
                          <a:spcPts val="0"/>
                        </a:spcAft>
                        <a:buNone/>
                      </a:pPr>
                      <a:r>
                        <a:rPr lang="en-US" sz="1800"/>
                        <a:t>~0</a:t>
                      </a:r>
                      <a:endParaRPr/>
                    </a:p>
                  </a:txBody>
                  <a:tcPr marT="45725" marB="45725" marR="91450" marL="91450"/>
                </a:tc>
                <a:tc>
                  <a:txBody>
                    <a:bodyPr>
                      <a:noAutofit/>
                    </a:bodyPr>
                    <a:lstStyle/>
                    <a:p>
                      <a:pPr indent="0" lvl="0" marL="0" marR="0" rtl="0" algn="l">
                        <a:spcBef>
                          <a:spcPts val="0"/>
                        </a:spcBef>
                        <a:spcAft>
                          <a:spcPts val="0"/>
                        </a:spcAft>
                        <a:buNone/>
                      </a:pPr>
                      <a:r>
                        <a:rPr lang="en-US" sz="1800"/>
                        <a:t>~0</a:t>
                      </a:r>
                      <a:endParaRPr/>
                    </a:p>
                  </a:txBody>
                  <a:tcPr marT="45725" marB="45725" marR="91450" marL="91450"/>
                </a:tc>
                <a:tc>
                  <a:txBody>
                    <a:bodyPr>
                      <a:noAutofit/>
                    </a:bodyPr>
                    <a:lstStyle/>
                    <a:p>
                      <a:pPr indent="0" lvl="0" marL="0" marR="0" rtl="0" algn="l">
                        <a:spcBef>
                          <a:spcPts val="0"/>
                        </a:spcBef>
                        <a:spcAft>
                          <a:spcPts val="0"/>
                        </a:spcAft>
                        <a:buNone/>
                      </a:pPr>
                      <a:r>
                        <a:rPr lang="en-US" sz="1800"/>
                        <a:t>~0</a:t>
                      </a:r>
                      <a:endParaRPr/>
                    </a:p>
                  </a:txBody>
                  <a:tcPr marT="45725" marB="45725" marR="91450" marL="91450"/>
                </a:tc>
              </a:tr>
            </a:tbl>
          </a:graphicData>
        </a:graphic>
      </p:graphicFrame>
      <p:grpSp>
        <p:nvGrpSpPr>
          <p:cNvPr id="292" name="Google Shape;292;p17"/>
          <p:cNvGrpSpPr/>
          <p:nvPr/>
        </p:nvGrpSpPr>
        <p:grpSpPr>
          <a:xfrm>
            <a:off x="0" y="4645845"/>
            <a:ext cx="7355521" cy="1983555"/>
            <a:chOff x="0" y="4793195"/>
            <a:chExt cx="7355521" cy="1983555"/>
          </a:xfrm>
        </p:grpSpPr>
        <p:pic>
          <p:nvPicPr>
            <p:cNvPr id="293" name="Google Shape;293;p17"/>
            <p:cNvPicPr preferRelativeResize="0"/>
            <p:nvPr/>
          </p:nvPicPr>
          <p:blipFill rotWithShape="1">
            <a:blip r:embed="rId5">
              <a:alphaModFix/>
            </a:blip>
            <a:srcRect b="0" l="0" r="0" t="0"/>
            <a:stretch/>
          </p:blipFill>
          <p:spPr>
            <a:xfrm>
              <a:off x="457200" y="4793195"/>
              <a:ext cx="6898321" cy="1983555"/>
            </a:xfrm>
            <a:prstGeom prst="rect">
              <a:avLst/>
            </a:prstGeom>
            <a:noFill/>
            <a:ln>
              <a:noFill/>
            </a:ln>
          </p:spPr>
        </p:pic>
        <p:grpSp>
          <p:nvGrpSpPr>
            <p:cNvPr id="294" name="Google Shape;294;p17"/>
            <p:cNvGrpSpPr/>
            <p:nvPr/>
          </p:nvGrpSpPr>
          <p:grpSpPr>
            <a:xfrm>
              <a:off x="0" y="4868340"/>
              <a:ext cx="1904458" cy="937948"/>
              <a:chOff x="7845696" y="4871453"/>
              <a:chExt cx="1904458" cy="937948"/>
            </a:xfrm>
          </p:grpSpPr>
          <p:sp>
            <p:nvSpPr>
              <p:cNvPr id="295" name="Google Shape;295;p17"/>
              <p:cNvSpPr/>
              <p:nvPr/>
            </p:nvSpPr>
            <p:spPr>
              <a:xfrm rot="10800000">
                <a:off x="9503522" y="4949886"/>
                <a:ext cx="246632" cy="304800"/>
              </a:xfrm>
              <a:prstGeom prst="rightBrace">
                <a:avLst>
                  <a:gd fmla="val 8333" name="adj1"/>
                  <a:gd fmla="val 50000" name="adj2"/>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96" name="Google Shape;296;p17"/>
              <p:cNvSpPr/>
              <p:nvPr/>
            </p:nvSpPr>
            <p:spPr>
              <a:xfrm rot="10800000">
                <a:off x="9503522" y="5344622"/>
                <a:ext cx="246632" cy="443464"/>
              </a:xfrm>
              <a:prstGeom prst="rightBrace">
                <a:avLst>
                  <a:gd fmla="val 8333" name="adj1"/>
                  <a:gd fmla="val 50000" name="adj2"/>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97" name="Google Shape;297;p17"/>
              <p:cNvSpPr txBox="1"/>
              <p:nvPr/>
            </p:nvSpPr>
            <p:spPr>
              <a:xfrm>
                <a:off x="7845696" y="4871453"/>
                <a:ext cx="1657826"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Phenotype</a:t>
                </a:r>
                <a:endParaRPr/>
              </a:p>
            </p:txBody>
          </p:sp>
          <p:sp>
            <p:nvSpPr>
              <p:cNvPr id="298" name="Google Shape;298;p17"/>
              <p:cNvSpPr txBox="1"/>
              <p:nvPr/>
            </p:nvSpPr>
            <p:spPr>
              <a:xfrm>
                <a:off x="7969012" y="5347736"/>
                <a:ext cx="1486304"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Sample #</a:t>
                </a:r>
                <a:endParaRPr/>
              </a:p>
            </p:txBody>
          </p:sp>
        </p:grpSp>
      </p:grpSp>
      <p:grpSp>
        <p:nvGrpSpPr>
          <p:cNvPr id="299" name="Google Shape;299;p17"/>
          <p:cNvGrpSpPr/>
          <p:nvPr/>
        </p:nvGrpSpPr>
        <p:grpSpPr>
          <a:xfrm>
            <a:off x="7336534" y="5175956"/>
            <a:ext cx="1481395" cy="464509"/>
            <a:chOff x="7336534" y="5323306"/>
            <a:chExt cx="1481395" cy="464509"/>
          </a:xfrm>
        </p:grpSpPr>
        <p:sp>
          <p:nvSpPr>
            <p:cNvPr id="300" name="Google Shape;300;p17"/>
            <p:cNvSpPr txBox="1"/>
            <p:nvPr/>
          </p:nvSpPr>
          <p:spPr>
            <a:xfrm>
              <a:off x="7336534" y="5323307"/>
              <a:ext cx="526106"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MI</a:t>
              </a:r>
              <a:endParaRPr/>
            </a:p>
          </p:txBody>
        </p:sp>
        <p:sp>
          <p:nvSpPr>
            <p:cNvPr id="301" name="Google Shape;301;p17"/>
            <p:cNvSpPr txBox="1"/>
            <p:nvPr/>
          </p:nvSpPr>
          <p:spPr>
            <a:xfrm>
              <a:off x="7791027" y="5326150"/>
              <a:ext cx="612668"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PC</a:t>
              </a:r>
              <a:endParaRPr/>
            </a:p>
          </p:txBody>
        </p:sp>
        <p:sp>
          <p:nvSpPr>
            <p:cNvPr id="302" name="Google Shape;302;p17"/>
            <p:cNvSpPr txBox="1"/>
            <p:nvPr/>
          </p:nvSpPr>
          <p:spPr>
            <a:xfrm>
              <a:off x="8325486" y="5323306"/>
              <a:ext cx="492443"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IC</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xEl>
                                              <p:pRg end="0" st="0"/>
                                            </p:txEl>
                                          </p:spTgt>
                                        </p:tgtEl>
                                        <p:attrNameLst>
                                          <p:attrName>style.visibility</p:attrName>
                                        </p:attrNameLst>
                                      </p:cBhvr>
                                      <p:to>
                                        <p:strVal val="visible"/>
                                      </p:to>
                                    </p:set>
                                    <p:animEffect filter="fade" transition="in">
                                      <p:cBhvr>
                                        <p:cTn dur="500"/>
                                        <p:tgtEl>
                                          <p:spTgt spid="286">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500"/>
                                        <p:tgtEl>
                                          <p:spTgt spid="2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1000"/>
                                        <p:tgtEl>
                                          <p:spTgt spid="2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292"/>
                                        </p:tgtEl>
                                        <p:attrNameLst>
                                          <p:attrName>style.visibility</p:attrName>
                                        </p:attrNameLst>
                                      </p:cBhvr>
                                      <p:to>
                                        <p:strVal val="visible"/>
                                      </p:to>
                                    </p:set>
                                    <p:anim calcmode="lin" valueType="num">
                                      <p:cBhvr additive="base">
                                        <p:cTn dur="500"/>
                                        <p:tgtEl>
                                          <p:spTgt spid="29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299"/>
                                        </p:tgtEl>
                                        <p:attrNameLst>
                                          <p:attrName>style.visibility</p:attrName>
                                        </p:attrNameLst>
                                      </p:cBhvr>
                                      <p:to>
                                        <p:strVal val="visible"/>
                                      </p:to>
                                    </p:set>
                                    <p:anim calcmode="lin" valueType="num">
                                      <p:cBhvr additive="base">
                                        <p:cTn dur="500"/>
                                        <p:tgtEl>
                                          <p:spTgt spid="29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291"/>
                                        </p:tgtEl>
                                        <p:attrNameLst>
                                          <p:attrName>style.visibility</p:attrName>
                                        </p:attrNameLst>
                                      </p:cBhvr>
                                      <p:to>
                                        <p:strVal val="visible"/>
                                      </p:to>
                                    </p:set>
                                    <p:anim calcmode="lin" valueType="num">
                                      <p:cBhvr additive="base">
                                        <p:cTn dur="500"/>
                                        <p:tgtEl>
                                          <p:spTgt spid="29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 name="Shape 46"/>
        <p:cNvGrpSpPr/>
        <p:nvPr/>
      </p:nvGrpSpPr>
      <p:grpSpPr>
        <a:xfrm>
          <a:off x="0" y="0"/>
          <a:ext cx="0" cy="0"/>
          <a:chOff x="0" y="0"/>
          <a:chExt cx="0" cy="0"/>
        </a:xfrm>
      </p:grpSpPr>
      <p:sp>
        <p:nvSpPr>
          <p:cNvPr id="47" name="Google Shape;47;p6"/>
          <p:cNvSpPr txBox="1"/>
          <p:nvPr>
            <p:ph type="title"/>
          </p:nvPr>
        </p:nvSpPr>
        <p:spPr>
          <a:xfrm>
            <a:off x="609600" y="106361"/>
            <a:ext cx="7924800" cy="65563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br>
              <a:rPr lang="en-US"/>
            </a:br>
            <a:r>
              <a:rPr lang="en-US"/>
              <a:t>Differential Expression Analysis</a:t>
            </a:r>
            <a:br>
              <a:rPr lang="en-US"/>
            </a:br>
            <a:endParaRPr/>
          </a:p>
        </p:txBody>
      </p:sp>
      <p:sp>
        <p:nvSpPr>
          <p:cNvPr id="48" name="Google Shape;48;p6"/>
          <p:cNvSpPr txBox="1"/>
          <p:nvPr>
            <p:ph idx="4294967295" type="body"/>
          </p:nvPr>
        </p:nvSpPr>
        <p:spPr>
          <a:xfrm>
            <a:off x="0" y="1371600"/>
            <a:ext cx="8534400" cy="1066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800"/>
              <a:buFont typeface="Noto Sans Symbols"/>
              <a:buNone/>
            </a:pPr>
            <a:r>
              <a:rPr lang="en-US" sz="2800">
                <a:latin typeface="Calibri"/>
                <a:ea typeface="Calibri"/>
                <a:cs typeface="Calibri"/>
                <a:sym typeface="Calibri"/>
              </a:rPr>
              <a:t>Given phenotypically </a:t>
            </a:r>
            <a:r>
              <a:rPr lang="en-US" sz="2800">
                <a:solidFill>
                  <a:srgbClr val="000066"/>
                </a:solidFill>
                <a:latin typeface="Calibri"/>
                <a:ea typeface="Calibri"/>
                <a:cs typeface="Calibri"/>
                <a:sym typeface="Calibri"/>
              </a:rPr>
              <a:t>distinct classes, </a:t>
            </a:r>
            <a:r>
              <a:rPr lang="en-US" sz="2800">
                <a:latin typeface="Calibri"/>
                <a:ea typeface="Calibri"/>
                <a:cs typeface="Calibri"/>
                <a:sym typeface="Calibri"/>
              </a:rPr>
              <a:t>find “markers” that distinguish these classes from one another</a:t>
            </a:r>
            <a:endParaRPr/>
          </a:p>
        </p:txBody>
      </p:sp>
      <p:sp>
        <p:nvSpPr>
          <p:cNvPr id="49" name="Google Shape;49;p6"/>
          <p:cNvSpPr txBox="1"/>
          <p:nvPr/>
        </p:nvSpPr>
        <p:spPr>
          <a:xfrm>
            <a:off x="1160463" y="2525713"/>
            <a:ext cx="842962" cy="369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Tumor</a:t>
            </a:r>
            <a:endParaRPr/>
          </a:p>
        </p:txBody>
      </p:sp>
      <p:sp>
        <p:nvSpPr>
          <p:cNvPr id="50" name="Google Shape;50;p6"/>
          <p:cNvSpPr txBox="1"/>
          <p:nvPr/>
        </p:nvSpPr>
        <p:spPr>
          <a:xfrm>
            <a:off x="2536825" y="2514600"/>
            <a:ext cx="928688" cy="3698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Normal</a:t>
            </a:r>
            <a:endParaRPr/>
          </a:p>
        </p:txBody>
      </p:sp>
      <p:sp>
        <p:nvSpPr>
          <p:cNvPr id="51" name="Google Shape;51;p6"/>
          <p:cNvSpPr txBox="1"/>
          <p:nvPr/>
        </p:nvSpPr>
        <p:spPr>
          <a:xfrm>
            <a:off x="2209800" y="762000"/>
            <a:ext cx="4191000" cy="5847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3200" u="none" cap="none" strike="noStrike">
                <a:solidFill>
                  <a:schemeClr val="dk1"/>
                </a:solidFill>
                <a:latin typeface="Calibri"/>
                <a:ea typeface="Calibri"/>
                <a:cs typeface="Calibri"/>
                <a:sym typeface="Calibri"/>
              </a:rPr>
              <a:t>Marker selection</a:t>
            </a:r>
            <a:endParaRPr/>
          </a:p>
        </p:txBody>
      </p:sp>
      <p:pic>
        <p:nvPicPr>
          <p:cNvPr descr="heatmap" id="52" name="Google Shape;52;p6"/>
          <p:cNvPicPr preferRelativeResize="0"/>
          <p:nvPr/>
        </p:nvPicPr>
        <p:blipFill rotWithShape="1">
          <a:blip r:embed="rId3">
            <a:alphaModFix/>
          </a:blip>
          <a:srcRect b="0" l="0" r="0" t="0"/>
          <a:stretch/>
        </p:blipFill>
        <p:spPr>
          <a:xfrm>
            <a:off x="533400" y="2819400"/>
            <a:ext cx="3886200" cy="3886200"/>
          </a:xfrm>
          <a:prstGeom prst="rect">
            <a:avLst/>
          </a:prstGeom>
          <a:noFill/>
          <a:ln>
            <a:noFill/>
          </a:ln>
        </p:spPr>
      </p:pic>
      <p:pic>
        <p:nvPicPr>
          <p:cNvPr descr="heatmap" id="53" name="Google Shape;53;p6"/>
          <p:cNvPicPr preferRelativeResize="0"/>
          <p:nvPr/>
        </p:nvPicPr>
        <p:blipFill rotWithShape="1">
          <a:blip r:embed="rId4">
            <a:alphaModFix/>
          </a:blip>
          <a:srcRect b="0" l="0" r="7639" t="0"/>
          <a:stretch/>
        </p:blipFill>
        <p:spPr>
          <a:xfrm>
            <a:off x="4668838" y="2819400"/>
            <a:ext cx="3789362" cy="3962400"/>
          </a:xfrm>
          <a:prstGeom prst="rect">
            <a:avLst/>
          </a:prstGeom>
          <a:noFill/>
          <a:ln>
            <a:noFill/>
          </a:ln>
        </p:spPr>
      </p:pic>
      <p:sp>
        <p:nvSpPr>
          <p:cNvPr id="54" name="Google Shape;54;p6"/>
          <p:cNvSpPr txBox="1"/>
          <p:nvPr/>
        </p:nvSpPr>
        <p:spPr>
          <a:xfrm>
            <a:off x="5257800" y="2514600"/>
            <a:ext cx="842963" cy="3698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Tumor</a:t>
            </a:r>
            <a:endParaRPr/>
          </a:p>
        </p:txBody>
      </p:sp>
      <p:sp>
        <p:nvSpPr>
          <p:cNvPr id="55" name="Google Shape;55;p6"/>
          <p:cNvSpPr txBox="1"/>
          <p:nvPr/>
        </p:nvSpPr>
        <p:spPr>
          <a:xfrm>
            <a:off x="7010400" y="2514600"/>
            <a:ext cx="928688" cy="3698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Normal</a:t>
            </a:r>
            <a:endParaRPr/>
          </a:p>
        </p:txBody>
      </p:sp>
      <p:sp>
        <p:nvSpPr>
          <p:cNvPr id="56" name="Google Shape;56;p6"/>
          <p:cNvSpPr txBox="1"/>
          <p:nvPr>
            <p:ph idx="12" type="sldNum"/>
          </p:nvPr>
        </p:nvSpPr>
        <p:spPr>
          <a:xfrm>
            <a:off x="8534400" y="606425"/>
            <a:ext cx="527050" cy="1524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r>
              <a:rPr lang="en-US"/>
              <a:t>/5</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7"/>
          <p:cNvSpPr txBox="1"/>
          <p:nvPr>
            <p:ph type="title"/>
          </p:nvPr>
        </p:nvSpPr>
        <p:spPr>
          <a:xfrm>
            <a:off x="609600" y="106361"/>
            <a:ext cx="7924800" cy="65563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br>
              <a:rPr lang="en-US"/>
            </a:br>
            <a:r>
              <a:rPr lang="en-US"/>
              <a:t>Gene Marker Selection</a:t>
            </a:r>
            <a:br>
              <a:rPr lang="en-US"/>
            </a:br>
            <a:endParaRPr/>
          </a:p>
        </p:txBody>
      </p:sp>
      <p:sp>
        <p:nvSpPr>
          <p:cNvPr id="62" name="Google Shape;62;p7"/>
          <p:cNvSpPr txBox="1"/>
          <p:nvPr/>
        </p:nvSpPr>
        <p:spPr>
          <a:xfrm>
            <a:off x="2006600" y="762000"/>
            <a:ext cx="5232400" cy="523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800" u="none" cap="none" strike="noStrike">
                <a:solidFill>
                  <a:schemeClr val="dk1"/>
                </a:solidFill>
                <a:latin typeface="Arial"/>
                <a:ea typeface="Arial"/>
                <a:cs typeface="Arial"/>
                <a:sym typeface="Arial"/>
              </a:rPr>
              <a:t>Compute score for each gene</a:t>
            </a:r>
            <a:endParaRPr/>
          </a:p>
        </p:txBody>
      </p:sp>
      <p:grpSp>
        <p:nvGrpSpPr>
          <p:cNvPr id="63" name="Google Shape;63;p7"/>
          <p:cNvGrpSpPr/>
          <p:nvPr/>
        </p:nvGrpSpPr>
        <p:grpSpPr>
          <a:xfrm>
            <a:off x="5105400" y="1447800"/>
            <a:ext cx="1905000" cy="1905000"/>
            <a:chOff x="3124200" y="1904999"/>
            <a:chExt cx="1905000" cy="1905001"/>
          </a:xfrm>
        </p:grpSpPr>
        <p:grpSp>
          <p:nvGrpSpPr>
            <p:cNvPr id="64" name="Google Shape;64;p7"/>
            <p:cNvGrpSpPr/>
            <p:nvPr/>
          </p:nvGrpSpPr>
          <p:grpSpPr>
            <a:xfrm>
              <a:off x="3584154" y="2514600"/>
              <a:ext cx="1209585" cy="917575"/>
              <a:chOff x="2216" y="1546"/>
              <a:chExt cx="803" cy="759"/>
            </a:xfrm>
          </p:grpSpPr>
          <p:pic>
            <p:nvPicPr>
              <p:cNvPr descr="prostate_tn_3f25d10m" id="65" name="Google Shape;65;p7"/>
              <p:cNvPicPr preferRelativeResize="0"/>
              <p:nvPr/>
            </p:nvPicPr>
            <p:blipFill rotWithShape="1">
              <a:blip r:embed="rId3">
                <a:alphaModFix/>
              </a:blip>
              <a:srcRect b="1128" l="5409" r="799" t="10094"/>
              <a:stretch/>
            </p:blipFill>
            <p:spPr>
              <a:xfrm>
                <a:off x="2315" y="1546"/>
                <a:ext cx="704" cy="759"/>
              </a:xfrm>
              <a:prstGeom prst="rect">
                <a:avLst/>
              </a:prstGeom>
              <a:noFill/>
              <a:ln>
                <a:noFill/>
              </a:ln>
            </p:spPr>
          </p:pic>
          <p:sp>
            <p:nvSpPr>
              <p:cNvPr id="66" name="Google Shape;66;p7"/>
              <p:cNvSpPr/>
              <p:nvPr/>
            </p:nvSpPr>
            <p:spPr>
              <a:xfrm rot="10800000">
                <a:off x="2216" y="1555"/>
                <a:ext cx="96" cy="372"/>
              </a:xfrm>
              <a:prstGeom prst="rtTriangle">
                <a:avLst/>
              </a:prstGeom>
              <a:solidFill>
                <a:srgbClr val="0000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 name="Google Shape;67;p7"/>
              <p:cNvSpPr/>
              <p:nvPr/>
            </p:nvSpPr>
            <p:spPr>
              <a:xfrm rot="10800000">
                <a:off x="2219" y="1930"/>
                <a:ext cx="96" cy="372"/>
              </a:xfrm>
              <a:prstGeom prst="rtTriangle">
                <a:avLst/>
              </a:prstGeom>
              <a:solidFill>
                <a:srgbClr val="0000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8" name="Google Shape;68;p7"/>
            <p:cNvSpPr txBox="1"/>
            <p:nvPr/>
          </p:nvSpPr>
          <p:spPr>
            <a:xfrm rot="-5400000">
              <a:off x="2994025" y="2797175"/>
              <a:ext cx="749300" cy="3365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u="none">
                  <a:solidFill>
                    <a:srgbClr val="000066"/>
                  </a:solidFill>
                  <a:latin typeface="Calibri"/>
                  <a:ea typeface="Calibri"/>
                  <a:cs typeface="Calibri"/>
                  <a:sym typeface="Calibri"/>
                </a:rPr>
                <a:t>Score</a:t>
              </a:r>
              <a:endParaRPr/>
            </a:p>
          </p:txBody>
        </p:sp>
        <p:sp>
          <p:nvSpPr>
            <p:cNvPr id="69" name="Google Shape;69;p7"/>
            <p:cNvSpPr/>
            <p:nvPr/>
          </p:nvSpPr>
          <p:spPr>
            <a:xfrm>
              <a:off x="3124200" y="1904999"/>
              <a:ext cx="1905000" cy="1905001"/>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70" name="Google Shape;70;p7"/>
          <p:cNvGrpSpPr/>
          <p:nvPr/>
        </p:nvGrpSpPr>
        <p:grpSpPr>
          <a:xfrm>
            <a:off x="1981200" y="1447800"/>
            <a:ext cx="1828800" cy="1905000"/>
            <a:chOff x="457200" y="1905000"/>
            <a:chExt cx="1828800" cy="1905001"/>
          </a:xfrm>
        </p:grpSpPr>
        <p:sp>
          <p:nvSpPr>
            <p:cNvPr id="71" name="Google Shape;71;p7"/>
            <p:cNvSpPr txBox="1"/>
            <p:nvPr/>
          </p:nvSpPr>
          <p:spPr>
            <a:xfrm>
              <a:off x="857250" y="2376488"/>
              <a:ext cx="971550" cy="3667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800" u="none">
                  <a:solidFill>
                    <a:schemeClr val="dk1"/>
                  </a:solidFill>
                  <a:latin typeface="Calibri"/>
                  <a:ea typeface="Calibri"/>
                  <a:cs typeface="Calibri"/>
                  <a:sym typeface="Calibri"/>
                </a:rPr>
                <a:t>Dataset</a:t>
              </a:r>
              <a:endParaRPr/>
            </a:p>
          </p:txBody>
        </p:sp>
        <p:sp>
          <p:nvSpPr>
            <p:cNvPr id="72" name="Google Shape;72;p7"/>
            <p:cNvSpPr/>
            <p:nvPr/>
          </p:nvSpPr>
          <p:spPr>
            <a:xfrm>
              <a:off x="457200" y="1905000"/>
              <a:ext cx="1828800" cy="1905001"/>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73" name="Google Shape;73;p7"/>
            <p:cNvSpPr txBox="1"/>
            <p:nvPr/>
          </p:nvSpPr>
          <p:spPr>
            <a:xfrm>
              <a:off x="685800" y="2971801"/>
              <a:ext cx="1365250" cy="6413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1800" u="none">
                  <a:solidFill>
                    <a:schemeClr val="dk1"/>
                  </a:solidFill>
                  <a:latin typeface="Calibri"/>
                  <a:ea typeface="Calibri"/>
                  <a:cs typeface="Calibri"/>
                  <a:sym typeface="Calibri"/>
                </a:rPr>
                <a:t>Phenotype/</a:t>
              </a:r>
              <a:endParaRPr/>
            </a:p>
            <a:p>
              <a:pPr indent="0" lvl="0" marL="0" marR="0" rtl="0" algn="ctr">
                <a:spcBef>
                  <a:spcPts val="0"/>
                </a:spcBef>
                <a:spcAft>
                  <a:spcPts val="0"/>
                </a:spcAft>
                <a:buNone/>
              </a:pPr>
              <a:r>
                <a:rPr b="0" lang="en-US" sz="1800" u="none">
                  <a:solidFill>
                    <a:schemeClr val="dk1"/>
                  </a:solidFill>
                  <a:latin typeface="Calibri"/>
                  <a:ea typeface="Calibri"/>
                  <a:cs typeface="Calibri"/>
                  <a:sym typeface="Calibri"/>
                </a:rPr>
                <a:t>class labels</a:t>
              </a:r>
              <a:endParaRPr/>
            </a:p>
          </p:txBody>
        </p:sp>
        <p:pic>
          <p:nvPicPr>
            <p:cNvPr descr="ALL_AML_phenotype" id="74" name="Google Shape;74;p7"/>
            <p:cNvPicPr preferRelativeResize="0"/>
            <p:nvPr/>
          </p:nvPicPr>
          <p:blipFill rotWithShape="1">
            <a:blip r:embed="rId4">
              <a:alphaModFix/>
            </a:blip>
            <a:srcRect b="0" l="0" r="0" t="0"/>
            <a:stretch/>
          </p:blipFill>
          <p:spPr>
            <a:xfrm>
              <a:off x="762000" y="2971800"/>
              <a:ext cx="1033463" cy="28575"/>
            </a:xfrm>
            <a:prstGeom prst="rect">
              <a:avLst/>
            </a:prstGeom>
            <a:noFill/>
            <a:ln>
              <a:noFill/>
            </a:ln>
          </p:spPr>
        </p:pic>
        <p:sp>
          <p:nvSpPr>
            <p:cNvPr id="75" name="Google Shape;75;p7"/>
            <p:cNvSpPr/>
            <p:nvPr/>
          </p:nvSpPr>
          <p:spPr>
            <a:xfrm>
              <a:off x="933450" y="2057400"/>
              <a:ext cx="762000" cy="304800"/>
            </a:xfrm>
            <a:prstGeom prst="can">
              <a:avLst>
                <a:gd fmla="val 25000" name="adj"/>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76" name="Google Shape;76;p7"/>
          <p:cNvGrpSpPr/>
          <p:nvPr/>
        </p:nvGrpSpPr>
        <p:grpSpPr>
          <a:xfrm>
            <a:off x="3912426" y="1219876"/>
            <a:ext cx="1184940" cy="2308324"/>
            <a:chOff x="2159826" y="1677076"/>
            <a:chExt cx="1184940" cy="2308324"/>
          </a:xfrm>
        </p:grpSpPr>
        <p:sp>
          <p:nvSpPr>
            <p:cNvPr id="77" name="Google Shape;77;p7"/>
            <p:cNvSpPr txBox="1"/>
            <p:nvPr/>
          </p:nvSpPr>
          <p:spPr>
            <a:xfrm>
              <a:off x="2159826" y="1677076"/>
              <a:ext cx="1184940" cy="230832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1800" u="none">
                  <a:solidFill>
                    <a:schemeClr val="dk1"/>
                  </a:solidFill>
                  <a:latin typeface="Arial"/>
                  <a:ea typeface="Arial"/>
                  <a:cs typeface="Arial"/>
                  <a:sym typeface="Arial"/>
                </a:rPr>
                <a:t>Compute </a:t>
              </a:r>
              <a:endParaRPr/>
            </a:p>
            <a:p>
              <a:pPr indent="0" lvl="0" marL="0" marR="0" rtl="0" algn="ctr">
                <a:spcBef>
                  <a:spcPts val="0"/>
                </a:spcBef>
                <a:spcAft>
                  <a:spcPts val="0"/>
                </a:spcAft>
                <a:buNone/>
              </a:pPr>
              <a:r>
                <a:rPr b="0" lang="en-US" sz="1800" u="none">
                  <a:solidFill>
                    <a:schemeClr val="dk1"/>
                  </a:solidFill>
                  <a:latin typeface="Arial"/>
                  <a:ea typeface="Arial"/>
                  <a:cs typeface="Arial"/>
                  <a:sym typeface="Arial"/>
                </a:rPr>
                <a:t>score:</a:t>
              </a:r>
              <a:endParaRPr/>
            </a:p>
            <a:p>
              <a:pPr indent="0" lvl="0" marL="0" marR="0" rtl="0" algn="ctr">
                <a:spcBef>
                  <a:spcPts val="0"/>
                </a:spcBef>
                <a:spcAft>
                  <a:spcPts val="0"/>
                </a:spcAft>
                <a:buNone/>
              </a:pPr>
              <a:r>
                <a:t/>
              </a:r>
              <a:endParaRPr b="0" sz="1800" u="none">
                <a:solidFill>
                  <a:schemeClr val="dk1"/>
                </a:solidFill>
                <a:latin typeface="Arial"/>
                <a:ea typeface="Arial"/>
                <a:cs typeface="Arial"/>
                <a:sym typeface="Arial"/>
              </a:endParaRPr>
            </a:p>
            <a:p>
              <a:pPr indent="0" lvl="0" marL="0" marR="0" rtl="0" algn="ctr">
                <a:spcBef>
                  <a:spcPts val="0"/>
                </a:spcBef>
                <a:spcAft>
                  <a:spcPts val="0"/>
                </a:spcAft>
                <a:buNone/>
              </a:pPr>
              <a:r>
                <a:t/>
              </a:r>
              <a:endParaRPr b="0" sz="1800" u="none">
                <a:solidFill>
                  <a:schemeClr val="dk1"/>
                </a:solidFill>
                <a:latin typeface="Arial"/>
                <a:ea typeface="Arial"/>
                <a:cs typeface="Arial"/>
                <a:sym typeface="Arial"/>
              </a:endParaRPr>
            </a:p>
            <a:p>
              <a:pPr indent="0" lvl="0" marL="0" marR="0" rtl="0" algn="ctr">
                <a:spcBef>
                  <a:spcPts val="0"/>
                </a:spcBef>
                <a:spcAft>
                  <a:spcPts val="0"/>
                </a:spcAft>
                <a:buNone/>
              </a:pPr>
              <a:r>
                <a:rPr b="0" lang="en-US" sz="1800" u="none">
                  <a:solidFill>
                    <a:schemeClr val="dk1"/>
                  </a:solidFill>
                  <a:latin typeface="Arial"/>
                  <a:ea typeface="Arial"/>
                  <a:cs typeface="Arial"/>
                  <a:sym typeface="Arial"/>
                </a:rPr>
                <a:t>t-test, </a:t>
              </a:r>
              <a:endParaRPr/>
            </a:p>
            <a:p>
              <a:pPr indent="0" lvl="0" marL="0" marR="0" rtl="0" algn="ctr">
                <a:spcBef>
                  <a:spcPts val="0"/>
                </a:spcBef>
                <a:spcAft>
                  <a:spcPts val="0"/>
                </a:spcAft>
                <a:buNone/>
              </a:pPr>
              <a:r>
                <a:rPr b="0" lang="en-US" sz="1800" u="none">
                  <a:solidFill>
                    <a:schemeClr val="dk1"/>
                  </a:solidFill>
                  <a:latin typeface="Arial"/>
                  <a:ea typeface="Arial"/>
                  <a:cs typeface="Arial"/>
                  <a:sym typeface="Arial"/>
                </a:rPr>
                <a:t>SNR, </a:t>
              </a:r>
              <a:endParaRPr/>
            </a:p>
            <a:p>
              <a:pPr indent="0" lvl="0" marL="0" marR="0" rtl="0" algn="ctr">
                <a:spcBef>
                  <a:spcPts val="0"/>
                </a:spcBef>
                <a:spcAft>
                  <a:spcPts val="0"/>
                </a:spcAft>
                <a:buNone/>
              </a:pPr>
              <a:r>
                <a:rPr b="0" lang="en-US" sz="1800" u="none">
                  <a:solidFill>
                    <a:schemeClr val="dk1"/>
                  </a:solidFill>
                  <a:latin typeface="Arial"/>
                  <a:ea typeface="Arial"/>
                  <a:cs typeface="Arial"/>
                  <a:sym typeface="Arial"/>
                </a:rPr>
                <a:t>IC,</a:t>
              </a:r>
              <a:endParaRPr/>
            </a:p>
            <a:p>
              <a:pPr indent="0" lvl="0" marL="0" marR="0" rtl="0" algn="ctr">
                <a:spcBef>
                  <a:spcPts val="0"/>
                </a:spcBef>
                <a:spcAft>
                  <a:spcPts val="0"/>
                </a:spcAft>
                <a:buNone/>
              </a:pPr>
              <a:r>
                <a:rPr b="0" lang="en-US" sz="1800" u="none">
                  <a:solidFill>
                    <a:schemeClr val="dk1"/>
                  </a:solidFill>
                  <a:latin typeface="Arial"/>
                  <a:ea typeface="Arial"/>
                  <a:cs typeface="Arial"/>
                  <a:sym typeface="Arial"/>
                </a:rPr>
                <a:t>etc.</a:t>
              </a:r>
              <a:endParaRPr/>
            </a:p>
          </p:txBody>
        </p:sp>
        <p:sp>
          <p:nvSpPr>
            <p:cNvPr id="78" name="Google Shape;78;p7"/>
            <p:cNvSpPr/>
            <p:nvPr/>
          </p:nvSpPr>
          <p:spPr>
            <a:xfrm>
              <a:off x="2286000" y="2476966"/>
              <a:ext cx="990600" cy="438150"/>
            </a:xfrm>
            <a:prstGeom prst="rightArrow">
              <a:avLst>
                <a:gd fmla="val 50000" name="adj1"/>
                <a:gd fmla="val 69857" name="adj2"/>
              </a:avLst>
            </a:prstGeom>
            <a:solidFill>
              <a:srgbClr val="3366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79" name="Google Shape;79;p7"/>
          <p:cNvSpPr txBox="1"/>
          <p:nvPr/>
        </p:nvSpPr>
        <p:spPr>
          <a:xfrm>
            <a:off x="5297488" y="1643063"/>
            <a:ext cx="1712912" cy="3381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1600" u="none">
                <a:solidFill>
                  <a:schemeClr val="dk1"/>
                </a:solidFill>
                <a:latin typeface="Calibri"/>
                <a:ea typeface="Calibri"/>
                <a:cs typeface="Calibri"/>
                <a:sym typeface="Calibri"/>
              </a:rPr>
              <a:t>Ranked gene list</a:t>
            </a:r>
            <a:endParaRPr/>
          </a:p>
        </p:txBody>
      </p:sp>
      <p:sp>
        <p:nvSpPr>
          <p:cNvPr id="80" name="Google Shape;80;p7"/>
          <p:cNvSpPr txBox="1"/>
          <p:nvPr/>
        </p:nvSpPr>
        <p:spPr>
          <a:xfrm>
            <a:off x="68414" y="2882900"/>
            <a:ext cx="1502334" cy="73866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1400">
                <a:solidFill>
                  <a:schemeClr val="dk1"/>
                </a:solidFill>
                <a:latin typeface="Arial"/>
                <a:ea typeface="Arial"/>
                <a:cs typeface="Arial"/>
                <a:sym typeface="Arial"/>
              </a:rPr>
              <a:t>μ</a:t>
            </a:r>
            <a:r>
              <a:rPr lang="en-US" sz="1400">
                <a:solidFill>
                  <a:schemeClr val="dk1"/>
                </a:solidFill>
                <a:latin typeface="Arial"/>
                <a:ea typeface="Arial"/>
                <a:cs typeface="Arial"/>
                <a:sym typeface="Arial"/>
              </a:rPr>
              <a:t> = class mean</a:t>
            </a:r>
            <a:endParaRPr/>
          </a:p>
          <a:p>
            <a:pPr indent="0" lvl="0" marL="0" marR="0" rtl="0" algn="l">
              <a:spcBef>
                <a:spcPts val="0"/>
              </a:spcBef>
              <a:spcAft>
                <a:spcPts val="0"/>
              </a:spcAft>
              <a:buNone/>
            </a:pPr>
            <a:r>
              <a:rPr i="1" lang="en-US" sz="1400">
                <a:solidFill>
                  <a:schemeClr val="dk1"/>
                </a:solidFill>
                <a:latin typeface="Arial"/>
                <a:ea typeface="Arial"/>
                <a:cs typeface="Arial"/>
                <a:sym typeface="Arial"/>
              </a:rPr>
              <a:t>σ</a:t>
            </a:r>
            <a:r>
              <a:rPr lang="en-US" sz="1400">
                <a:solidFill>
                  <a:schemeClr val="dk1"/>
                </a:solidFill>
                <a:latin typeface="Arial"/>
                <a:ea typeface="Arial"/>
                <a:cs typeface="Arial"/>
                <a:sym typeface="Arial"/>
              </a:rPr>
              <a:t> = std deviation</a:t>
            </a:r>
            <a:endParaRPr/>
          </a:p>
          <a:p>
            <a:pPr indent="0" lvl="0" marL="0" marR="0" rtl="0" algn="l">
              <a:spcBef>
                <a:spcPts val="0"/>
              </a:spcBef>
              <a:spcAft>
                <a:spcPts val="0"/>
              </a:spcAft>
              <a:buNone/>
            </a:pPr>
            <a:r>
              <a:rPr i="1" lang="en-US" sz="1400">
                <a:solidFill>
                  <a:schemeClr val="dk1"/>
                </a:solidFill>
                <a:latin typeface="Arial"/>
                <a:ea typeface="Arial"/>
                <a:cs typeface="Arial"/>
                <a:sym typeface="Arial"/>
              </a:rPr>
              <a:t>n</a:t>
            </a:r>
            <a:r>
              <a:rPr lang="en-US" sz="1400">
                <a:solidFill>
                  <a:schemeClr val="dk1"/>
                </a:solidFill>
                <a:latin typeface="Arial"/>
                <a:ea typeface="Arial"/>
                <a:cs typeface="Arial"/>
                <a:sym typeface="Arial"/>
              </a:rPr>
              <a:t> = # of samples</a:t>
            </a:r>
            <a:endParaRPr/>
          </a:p>
        </p:txBody>
      </p:sp>
      <p:grpSp>
        <p:nvGrpSpPr>
          <p:cNvPr id="81" name="Google Shape;81;p7"/>
          <p:cNvGrpSpPr/>
          <p:nvPr/>
        </p:nvGrpSpPr>
        <p:grpSpPr>
          <a:xfrm>
            <a:off x="74699" y="3791629"/>
            <a:ext cx="2534760" cy="2985164"/>
            <a:chOff x="74699" y="3791629"/>
            <a:chExt cx="2534760" cy="2985164"/>
          </a:xfrm>
        </p:grpSpPr>
        <p:pic>
          <p:nvPicPr>
            <p:cNvPr id="82" name="Google Shape;82;p7"/>
            <p:cNvPicPr preferRelativeResize="0"/>
            <p:nvPr/>
          </p:nvPicPr>
          <p:blipFill rotWithShape="1">
            <a:blip r:embed="rId5">
              <a:alphaModFix/>
            </a:blip>
            <a:srcRect b="0" l="0" r="0" t="0"/>
            <a:stretch/>
          </p:blipFill>
          <p:spPr>
            <a:xfrm>
              <a:off x="647547" y="5887793"/>
              <a:ext cx="1389063" cy="889000"/>
            </a:xfrm>
            <a:prstGeom prst="rect">
              <a:avLst/>
            </a:prstGeom>
            <a:noFill/>
            <a:ln>
              <a:noFill/>
            </a:ln>
          </p:spPr>
        </p:pic>
        <p:grpSp>
          <p:nvGrpSpPr>
            <p:cNvPr id="83" name="Google Shape;83;p7"/>
            <p:cNvGrpSpPr/>
            <p:nvPr/>
          </p:nvGrpSpPr>
          <p:grpSpPr>
            <a:xfrm>
              <a:off x="74699" y="3791629"/>
              <a:ext cx="2534760" cy="1846708"/>
              <a:chOff x="74699" y="3791629"/>
              <a:chExt cx="2534760" cy="1846708"/>
            </a:xfrm>
          </p:grpSpPr>
          <p:sp>
            <p:nvSpPr>
              <p:cNvPr id="84" name="Google Shape;84;p7"/>
              <p:cNvSpPr txBox="1"/>
              <p:nvPr/>
            </p:nvSpPr>
            <p:spPr>
              <a:xfrm>
                <a:off x="103175" y="3791629"/>
                <a:ext cx="2428888"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2400" u="none">
                    <a:solidFill>
                      <a:schemeClr val="dk1"/>
                    </a:solidFill>
                    <a:latin typeface="Arial"/>
                    <a:ea typeface="Arial"/>
                    <a:cs typeface="Arial"/>
                    <a:sym typeface="Arial"/>
                  </a:rPr>
                  <a:t>t-test</a:t>
                </a:r>
                <a:endParaRPr/>
              </a:p>
            </p:txBody>
          </p:sp>
          <p:sp>
            <p:nvSpPr>
              <p:cNvPr id="85" name="Google Shape;85;p7"/>
              <p:cNvSpPr/>
              <p:nvPr/>
            </p:nvSpPr>
            <p:spPr>
              <a:xfrm>
                <a:off x="74699" y="4253342"/>
                <a:ext cx="2534760" cy="138499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Hypothesis testing method: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It is the </a:t>
                </a:r>
                <a:r>
                  <a:rPr b="1" lang="en-US" sz="1400">
                    <a:solidFill>
                      <a:schemeClr val="dk1"/>
                    </a:solidFill>
                    <a:latin typeface="Arial"/>
                    <a:ea typeface="Arial"/>
                    <a:cs typeface="Arial"/>
                    <a:sym typeface="Arial"/>
                  </a:rPr>
                  <a:t>difference between the mean expression</a:t>
                </a:r>
                <a:r>
                  <a:rPr lang="en-US" sz="1400">
                    <a:solidFill>
                      <a:schemeClr val="dk1"/>
                    </a:solidFill>
                    <a:latin typeface="Arial"/>
                    <a:ea typeface="Arial"/>
                    <a:cs typeface="Arial"/>
                    <a:sym typeface="Arial"/>
                  </a:rPr>
                  <a:t> of class A and class B </a:t>
                </a:r>
                <a:r>
                  <a:rPr b="1" lang="en-US" sz="1400">
                    <a:solidFill>
                      <a:schemeClr val="dk1"/>
                    </a:solidFill>
                    <a:latin typeface="Arial"/>
                    <a:ea typeface="Arial"/>
                    <a:cs typeface="Arial"/>
                    <a:sym typeface="Arial"/>
                  </a:rPr>
                  <a:t>divided by the variability of expression</a:t>
                </a:r>
                <a:r>
                  <a:rPr lang="en-US" sz="1400">
                    <a:solidFill>
                      <a:schemeClr val="dk1"/>
                    </a:solidFill>
                    <a:latin typeface="Arial"/>
                    <a:ea typeface="Arial"/>
                    <a:cs typeface="Arial"/>
                    <a:sym typeface="Arial"/>
                  </a:rPr>
                  <a:t>.</a:t>
                </a:r>
                <a:endParaRPr/>
              </a:p>
            </p:txBody>
          </p:sp>
        </p:grpSp>
      </p:grpSp>
      <p:grpSp>
        <p:nvGrpSpPr>
          <p:cNvPr id="86" name="Google Shape;86;p7"/>
          <p:cNvGrpSpPr/>
          <p:nvPr/>
        </p:nvGrpSpPr>
        <p:grpSpPr>
          <a:xfrm>
            <a:off x="2720174" y="3615281"/>
            <a:ext cx="3510849" cy="3240362"/>
            <a:chOff x="2720174" y="3615281"/>
            <a:chExt cx="3510849" cy="3240362"/>
          </a:xfrm>
        </p:grpSpPr>
        <p:pic>
          <p:nvPicPr>
            <p:cNvPr id="87" name="Google Shape;87;p7"/>
            <p:cNvPicPr preferRelativeResize="0"/>
            <p:nvPr/>
          </p:nvPicPr>
          <p:blipFill rotWithShape="1">
            <a:blip r:embed="rId6">
              <a:alphaModFix/>
            </a:blip>
            <a:srcRect b="0" l="0" r="0" t="0"/>
            <a:stretch/>
          </p:blipFill>
          <p:spPr>
            <a:xfrm>
              <a:off x="3806687" y="6169843"/>
              <a:ext cx="1222513" cy="685800"/>
            </a:xfrm>
            <a:prstGeom prst="rect">
              <a:avLst/>
            </a:prstGeom>
            <a:noFill/>
            <a:ln>
              <a:noFill/>
            </a:ln>
          </p:spPr>
        </p:pic>
        <p:grpSp>
          <p:nvGrpSpPr>
            <p:cNvPr id="88" name="Google Shape;88;p7"/>
            <p:cNvGrpSpPr/>
            <p:nvPr/>
          </p:nvGrpSpPr>
          <p:grpSpPr>
            <a:xfrm>
              <a:off x="2720174" y="3615281"/>
              <a:ext cx="3510849" cy="2554562"/>
              <a:chOff x="2720174" y="3615281"/>
              <a:chExt cx="3510849" cy="2554562"/>
            </a:xfrm>
          </p:grpSpPr>
          <p:sp>
            <p:nvSpPr>
              <p:cNvPr id="89" name="Google Shape;89;p7"/>
              <p:cNvSpPr txBox="1"/>
              <p:nvPr/>
            </p:nvSpPr>
            <p:spPr>
              <a:xfrm>
                <a:off x="2723065" y="3615281"/>
                <a:ext cx="3507958" cy="83099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2400" u="none">
                    <a:solidFill>
                      <a:schemeClr val="dk1"/>
                    </a:solidFill>
                    <a:latin typeface="Arial"/>
                    <a:ea typeface="Arial"/>
                    <a:cs typeface="Arial"/>
                    <a:sym typeface="Arial"/>
                  </a:rPr>
                  <a:t>Signal-to-Noise</a:t>
                </a:r>
                <a:endParaRPr/>
              </a:p>
              <a:p>
                <a:pPr indent="0" lvl="0" marL="0" marR="0" rtl="0" algn="ctr">
                  <a:spcBef>
                    <a:spcPts val="0"/>
                  </a:spcBef>
                  <a:spcAft>
                    <a:spcPts val="0"/>
                  </a:spcAft>
                  <a:buNone/>
                </a:pPr>
                <a:r>
                  <a:rPr b="0" lang="en-US" sz="2400" u="none">
                    <a:solidFill>
                      <a:schemeClr val="dk1"/>
                    </a:solidFill>
                    <a:latin typeface="Arial"/>
                    <a:ea typeface="Arial"/>
                    <a:cs typeface="Arial"/>
                    <a:sym typeface="Arial"/>
                  </a:rPr>
                  <a:t>Ratio (SNR)</a:t>
                </a:r>
                <a:endParaRPr/>
              </a:p>
            </p:txBody>
          </p:sp>
          <p:sp>
            <p:nvSpPr>
              <p:cNvPr id="90" name="Google Shape;90;p7"/>
              <p:cNvSpPr/>
              <p:nvPr/>
            </p:nvSpPr>
            <p:spPr>
              <a:xfrm>
                <a:off x="2720174" y="4569405"/>
                <a:ext cx="3505200" cy="16004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Similar to the t-test but </a:t>
                </a:r>
                <a:r>
                  <a:rPr b="1" lang="en-US" sz="1400">
                    <a:solidFill>
                      <a:schemeClr val="dk1"/>
                    </a:solidFill>
                    <a:latin typeface="Arial"/>
                    <a:ea typeface="Arial"/>
                    <a:cs typeface="Arial"/>
                    <a:sym typeface="Arial"/>
                  </a:rPr>
                  <a:t>takes the standard deviation of the two distributions into account</a:t>
                </a:r>
                <a:r>
                  <a:rPr lang="en-US" sz="1400">
                    <a:solidFill>
                      <a:schemeClr val="dk1"/>
                    </a:solidFill>
                    <a:latin typeface="Arial"/>
                    <a:ea typeface="Arial"/>
                    <a:cs typeface="Arial"/>
                    <a:sym typeface="Arial"/>
                  </a:rPr>
                  <a:t> which is more representative of the differences between classes when there may be differences between the SD of class A and the SD of class B.</a:t>
                </a:r>
                <a:endParaRPr/>
              </a:p>
            </p:txBody>
          </p:sp>
        </p:grpSp>
      </p:grpSp>
      <p:sp>
        <p:nvSpPr>
          <p:cNvPr id="91" name="Google Shape;91;p7"/>
          <p:cNvSpPr txBox="1"/>
          <p:nvPr/>
        </p:nvSpPr>
        <p:spPr>
          <a:xfrm>
            <a:off x="6359180" y="3622317"/>
            <a:ext cx="2702270" cy="169277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Arial"/>
                <a:ea typeface="Arial"/>
                <a:cs typeface="Arial"/>
                <a:sym typeface="Arial"/>
              </a:rPr>
              <a:t>Information coefficient (IC)</a:t>
            </a:r>
            <a:endParaRPr/>
          </a:p>
          <a:p>
            <a:pPr indent="0" lvl="0" marL="0" marR="0" rtl="0" algn="ctr">
              <a:spcBef>
                <a:spcPts val="0"/>
              </a:spcBef>
              <a:spcAft>
                <a:spcPts val="0"/>
              </a:spcAft>
              <a:buNone/>
            </a:pPr>
            <a:r>
              <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en-US" sz="1400">
                <a:solidFill>
                  <a:schemeClr val="dk1"/>
                </a:solidFill>
                <a:latin typeface="Arial"/>
                <a:ea typeface="Arial"/>
                <a:cs typeface="Arial"/>
                <a:sym typeface="Arial"/>
              </a:rPr>
              <a:t>This test takes </a:t>
            </a:r>
            <a:r>
              <a:rPr b="1" lang="en-US" sz="1400">
                <a:solidFill>
                  <a:schemeClr val="dk1"/>
                </a:solidFill>
                <a:latin typeface="Arial"/>
                <a:ea typeface="Arial"/>
                <a:cs typeface="Arial"/>
                <a:sym typeface="Arial"/>
              </a:rPr>
              <a:t>the amount of shared information</a:t>
            </a:r>
            <a:r>
              <a:rPr lang="en-US" sz="1400">
                <a:solidFill>
                  <a:schemeClr val="dk1"/>
                </a:solidFill>
                <a:latin typeface="Arial"/>
                <a:ea typeface="Arial"/>
                <a:cs typeface="Arial"/>
                <a:sym typeface="Arial"/>
              </a:rPr>
              <a:t> between the two classes. </a:t>
            </a:r>
            <a:endParaRPr/>
          </a:p>
        </p:txBody>
      </p:sp>
      <p:grpSp>
        <p:nvGrpSpPr>
          <p:cNvPr id="92" name="Google Shape;92;p7"/>
          <p:cNvGrpSpPr/>
          <p:nvPr/>
        </p:nvGrpSpPr>
        <p:grpSpPr>
          <a:xfrm>
            <a:off x="6459638" y="5305594"/>
            <a:ext cx="2501354" cy="1471199"/>
            <a:chOff x="0" y="739927"/>
            <a:chExt cx="9144000" cy="5378146"/>
          </a:xfrm>
        </p:grpSpPr>
        <p:pic>
          <p:nvPicPr>
            <p:cNvPr id="93" name="Google Shape;93;p7"/>
            <p:cNvPicPr preferRelativeResize="0"/>
            <p:nvPr/>
          </p:nvPicPr>
          <p:blipFill rotWithShape="1">
            <a:blip r:embed="rId7">
              <a:alphaModFix/>
            </a:blip>
            <a:srcRect b="0" l="0" r="0" t="0"/>
            <a:stretch/>
          </p:blipFill>
          <p:spPr>
            <a:xfrm>
              <a:off x="0" y="739927"/>
              <a:ext cx="9144000" cy="5378146"/>
            </a:xfrm>
            <a:prstGeom prst="rect">
              <a:avLst/>
            </a:prstGeom>
            <a:noFill/>
            <a:ln>
              <a:noFill/>
            </a:ln>
          </p:spPr>
        </p:pic>
        <p:grpSp>
          <p:nvGrpSpPr>
            <p:cNvPr id="94" name="Google Shape;94;p7"/>
            <p:cNvGrpSpPr/>
            <p:nvPr/>
          </p:nvGrpSpPr>
          <p:grpSpPr>
            <a:xfrm>
              <a:off x="251989" y="2543174"/>
              <a:ext cx="8809461" cy="1070434"/>
              <a:chOff x="251989" y="2543174"/>
              <a:chExt cx="8809461" cy="1070434"/>
            </a:xfrm>
          </p:grpSpPr>
          <p:sp>
            <p:nvSpPr>
              <p:cNvPr id="95" name="Google Shape;95;p7"/>
              <p:cNvSpPr/>
              <p:nvPr/>
            </p:nvSpPr>
            <p:spPr>
              <a:xfrm>
                <a:off x="6553200" y="2543174"/>
                <a:ext cx="2508250" cy="56243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96" name="Google Shape;96;p7"/>
              <p:cNvSpPr/>
              <p:nvPr/>
            </p:nvSpPr>
            <p:spPr>
              <a:xfrm>
                <a:off x="6826577" y="3108782"/>
                <a:ext cx="1936423" cy="50482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97" name="Google Shape;97;p7"/>
              <p:cNvSpPr/>
              <p:nvPr/>
            </p:nvSpPr>
            <p:spPr>
              <a:xfrm>
                <a:off x="251989" y="2628015"/>
                <a:ext cx="1488042" cy="50482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grpSp>
      </p:grpSp>
      <p:sp>
        <p:nvSpPr>
          <p:cNvPr id="98" name="Google Shape;98;p7"/>
          <p:cNvSpPr txBox="1"/>
          <p:nvPr/>
        </p:nvSpPr>
        <p:spPr>
          <a:xfrm>
            <a:off x="5993559" y="5849664"/>
            <a:ext cx="3067891" cy="794641"/>
          </a:xfrm>
          <a:prstGeom prst="rect">
            <a:avLst/>
          </a:prstGeom>
          <a:blipFill rotWithShape="1">
            <a:blip r:embed="rId8">
              <a:alphaModFix/>
            </a:blip>
            <a:stretch>
              <a:fillRect b="-141256" l="-822" r="-822" t="-69833"/>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latin typeface="Arial"/>
                <a:ea typeface="Arial"/>
                <a:cs typeface="Arial"/>
                <a:sym typeface="Arial"/>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500"/>
                                        <p:tgtEl>
                                          <p:spTgt spid="81"/>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500"/>
                                        <p:tgtEl>
                                          <p:spTgt spid="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500"/>
                                        <p:tgtEl>
                                          <p:spTgt spid="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500"/>
                                        <p:tgtEl>
                                          <p:spTgt spid="91"/>
                                        </p:tgtEl>
                                      </p:cBhvr>
                                    </p:animEffect>
                                  </p:childTnLst>
                                </p:cTn>
                              </p:par>
                              <p:par>
                                <p:cTn fill="hold" nodeType="with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300"/>
                                        <p:tgtEl>
                                          <p:spTgt spid="98"/>
                                        </p:tgtEl>
                                      </p:cBhvr>
                                    </p:animEffect>
                                  </p:childTnLst>
                                </p:cTn>
                              </p:par>
                            </p:childTnLst>
                          </p:cTn>
                        </p:par>
                        <p:par>
                          <p:cTn fill="hold">
                            <p:stCondLst>
                              <p:cond delay="500"/>
                            </p:stCondLst>
                            <p:childTnLst>
                              <p:par>
                                <p:cTn fill="hold" nodeType="afterEffect" presetClass="exit" presetID="10" presetSubtype="0">
                                  <p:stCondLst>
                                    <p:cond delay="0"/>
                                  </p:stCondLst>
                                  <p:childTnLst>
                                    <p:animEffect filter="fade" transition="out">
                                      <p:cBhvr>
                                        <p:cTn dur="500"/>
                                        <p:tgtEl>
                                          <p:spTgt spid="98"/>
                                        </p:tgtEl>
                                      </p:cBhvr>
                                    </p:animEffect>
                                    <p:set>
                                      <p:cBhvr>
                                        <p:cTn dur="1" fill="hold">
                                          <p:stCondLst>
                                            <p:cond delay="500"/>
                                          </p:stCondLst>
                                        </p:cTn>
                                        <p:tgtEl>
                                          <p:spTgt spid="9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500"/>
                                        <p:tgtEl>
                                          <p:spTgt spid="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8"/>
          <p:cNvSpPr txBox="1"/>
          <p:nvPr>
            <p:ph type="title"/>
          </p:nvPr>
        </p:nvSpPr>
        <p:spPr>
          <a:xfrm>
            <a:off x="609600" y="106361"/>
            <a:ext cx="7924800" cy="65563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Differential Analysis Exercise</a:t>
            </a:r>
            <a:endParaRPr/>
          </a:p>
        </p:txBody>
      </p:sp>
      <p:sp>
        <p:nvSpPr>
          <p:cNvPr id="105" name="Google Shape;105;p8"/>
          <p:cNvSpPr txBox="1"/>
          <p:nvPr/>
        </p:nvSpPr>
        <p:spPr>
          <a:xfrm>
            <a:off x="0" y="2286000"/>
            <a:ext cx="9144000" cy="55399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000"/>
              <a:t>BioITWorld</a:t>
            </a:r>
            <a:r>
              <a:rPr lang="en-US" sz="3000">
                <a:solidFill>
                  <a:srgbClr val="000000"/>
                </a:solidFill>
                <a:latin typeface="Arial"/>
                <a:ea typeface="Arial"/>
                <a:cs typeface="Arial"/>
                <a:sym typeface="Arial"/>
              </a:rPr>
              <a:t> Differential Analysis</a:t>
            </a:r>
            <a:endParaRPr/>
          </a:p>
        </p:txBody>
      </p:sp>
      <p:sp>
        <p:nvSpPr>
          <p:cNvPr id="106" name="Google Shape;106;p8"/>
          <p:cNvSpPr txBox="1"/>
          <p:nvPr/>
        </p:nvSpPr>
        <p:spPr>
          <a:xfrm>
            <a:off x="685800" y="1447800"/>
            <a:ext cx="7543800"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Arial"/>
                <a:ea typeface="Arial"/>
                <a:cs typeface="Arial"/>
                <a:sym typeface="Arial"/>
              </a:rPr>
              <a:t>Open notebook:</a:t>
            </a:r>
            <a:endParaRPr/>
          </a:p>
        </p:txBody>
      </p:sp>
      <p:sp>
        <p:nvSpPr>
          <p:cNvPr id="107" name="Google Shape;107;p8"/>
          <p:cNvSpPr txBox="1"/>
          <p:nvPr>
            <p:ph idx="12" type="sldNum"/>
          </p:nvPr>
        </p:nvSpPr>
        <p:spPr>
          <a:xfrm>
            <a:off x="8534400" y="606425"/>
            <a:ext cx="527050" cy="1524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12" name="Shape 112"/>
        <p:cNvGrpSpPr/>
        <p:nvPr/>
      </p:nvGrpSpPr>
      <p:grpSpPr>
        <a:xfrm>
          <a:off x="0" y="0"/>
          <a:ext cx="0" cy="0"/>
          <a:chOff x="0" y="0"/>
          <a:chExt cx="0" cy="0"/>
        </a:xfrm>
      </p:grpSpPr>
      <p:sp>
        <p:nvSpPr>
          <p:cNvPr id="113" name="Google Shape;113;p9"/>
          <p:cNvSpPr txBox="1"/>
          <p:nvPr>
            <p:ph type="title"/>
          </p:nvPr>
        </p:nvSpPr>
        <p:spPr>
          <a:xfrm>
            <a:off x="609600" y="106361"/>
            <a:ext cx="7924800" cy="65563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Differential Analysis Exercise</a:t>
            </a:r>
            <a:endParaRPr/>
          </a:p>
        </p:txBody>
      </p:sp>
      <p:sp>
        <p:nvSpPr>
          <p:cNvPr id="114" name="Google Shape;114;p9"/>
          <p:cNvSpPr txBox="1"/>
          <p:nvPr/>
        </p:nvSpPr>
        <p:spPr>
          <a:xfrm>
            <a:off x="0" y="2286000"/>
            <a:ext cx="9144000" cy="55399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000">
                <a:solidFill>
                  <a:srgbClr val="000000"/>
                </a:solidFill>
                <a:latin typeface="Arial"/>
                <a:ea typeface="Arial"/>
                <a:cs typeface="Arial"/>
                <a:sym typeface="Arial"/>
              </a:rPr>
              <a:t>2019-03-07_04-01 Stanford Differential Analysis 2</a:t>
            </a:r>
            <a:endParaRPr b="1" sz="3000">
              <a:solidFill>
                <a:schemeClr val="dk1"/>
              </a:solidFill>
              <a:latin typeface="Arial"/>
              <a:ea typeface="Arial"/>
              <a:cs typeface="Arial"/>
              <a:sym typeface="Arial"/>
            </a:endParaRPr>
          </a:p>
        </p:txBody>
      </p:sp>
      <p:sp>
        <p:nvSpPr>
          <p:cNvPr id="115" name="Google Shape;115;p9"/>
          <p:cNvSpPr txBox="1"/>
          <p:nvPr/>
        </p:nvSpPr>
        <p:spPr>
          <a:xfrm>
            <a:off x="685800" y="1447800"/>
            <a:ext cx="7543800"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Arial"/>
                <a:ea typeface="Arial"/>
                <a:cs typeface="Arial"/>
                <a:sym typeface="Arial"/>
              </a:rPr>
              <a:t>Open notebook:</a:t>
            </a:r>
            <a:endParaRPr/>
          </a:p>
        </p:txBody>
      </p:sp>
      <p:sp>
        <p:nvSpPr>
          <p:cNvPr id="116" name="Google Shape;116;p9"/>
          <p:cNvSpPr txBox="1"/>
          <p:nvPr>
            <p:ph idx="12" type="sldNum"/>
          </p:nvPr>
        </p:nvSpPr>
        <p:spPr>
          <a:xfrm>
            <a:off x="8534400" y="606425"/>
            <a:ext cx="527050" cy="1524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r>
              <a:rPr lang="en-US"/>
              <a:t>/5</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21" name="Shape 121"/>
        <p:cNvGrpSpPr/>
        <p:nvPr/>
      </p:nvGrpSpPr>
      <p:grpSpPr>
        <a:xfrm>
          <a:off x="0" y="0"/>
          <a:ext cx="0" cy="0"/>
          <a:chOff x="0" y="0"/>
          <a:chExt cx="0" cy="0"/>
        </a:xfrm>
      </p:grpSpPr>
      <p:sp>
        <p:nvSpPr>
          <p:cNvPr id="122" name="Google Shape;122;p10"/>
          <p:cNvSpPr txBox="1"/>
          <p:nvPr>
            <p:ph type="title"/>
          </p:nvPr>
        </p:nvSpPr>
        <p:spPr>
          <a:xfrm>
            <a:off x="609600" y="106361"/>
            <a:ext cx="7924800" cy="65563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Effect of Sample Size</a:t>
            </a:r>
            <a:endParaRPr/>
          </a:p>
        </p:txBody>
      </p:sp>
      <p:sp>
        <p:nvSpPr>
          <p:cNvPr id="123" name="Google Shape;123;p10"/>
          <p:cNvSpPr/>
          <p:nvPr/>
        </p:nvSpPr>
        <p:spPr>
          <a:xfrm>
            <a:off x="952500" y="1223665"/>
            <a:ext cx="7239000" cy="1792798"/>
          </a:xfrm>
          <a:prstGeom prst="rect">
            <a:avLst/>
          </a:prstGeom>
          <a:solidFill>
            <a:srgbClr val="FCFDC6"/>
          </a:solidFill>
          <a:ln cap="flat" cmpd="sng" w="9525">
            <a:solidFill>
              <a:schemeClr val="dk1"/>
            </a:solidFill>
            <a:prstDash val="solid"/>
            <a:miter lim="800000"/>
            <a:headEnd len="sm" w="sm" type="none"/>
            <a:tailEnd len="sm" w="sm" type="none"/>
          </a:ln>
          <a:effectLst>
            <a:outerShdw rotWithShape="0" algn="ctr" dir="2700000" dist="107763">
              <a:schemeClr val="lt2"/>
            </a:outerShdw>
          </a:effectLst>
        </p:spPr>
        <p:txBody>
          <a:bodyPr anchorCtr="0" anchor="t" bIns="45700" lIns="91425" spcFirstLastPara="1" rIns="91425" wrap="square" tIns="45700">
            <a:noAutofit/>
          </a:bodyPr>
          <a:lstStyle/>
          <a:p>
            <a:pPr indent="-173038" lvl="0" marL="173038" marR="0" rtl="0" algn="l">
              <a:spcBef>
                <a:spcPts val="0"/>
              </a:spcBef>
              <a:spcAft>
                <a:spcPts val="0"/>
              </a:spcAft>
              <a:buClr>
                <a:schemeClr val="dk2"/>
              </a:buClr>
              <a:buSzPts val="1360"/>
              <a:buFont typeface="Noto Sans Symbols"/>
              <a:buChar char="⮚"/>
            </a:pPr>
            <a:r>
              <a:rPr b="1" lang="en-US" sz="1700">
                <a:solidFill>
                  <a:srgbClr val="0000FF"/>
                </a:solidFill>
                <a:latin typeface="Calibri"/>
                <a:ea typeface="Calibri"/>
                <a:cs typeface="Calibri"/>
                <a:sym typeface="Calibri"/>
              </a:rPr>
              <a:t>Generate</a:t>
            </a:r>
            <a:r>
              <a:rPr lang="en-US" sz="1700">
                <a:solidFill>
                  <a:srgbClr val="000000"/>
                </a:solidFill>
                <a:latin typeface="Calibri"/>
                <a:ea typeface="Calibri"/>
                <a:cs typeface="Calibri"/>
                <a:sym typeface="Calibri"/>
              </a:rPr>
              <a:t> a 10,000x100 matrix of </a:t>
            </a:r>
            <a:r>
              <a:rPr b="1" lang="en-US" sz="1700">
                <a:solidFill>
                  <a:srgbClr val="000000"/>
                </a:solidFill>
                <a:latin typeface="Calibri"/>
                <a:ea typeface="Calibri"/>
                <a:cs typeface="Calibri"/>
                <a:sym typeface="Calibri"/>
              </a:rPr>
              <a:t>random data</a:t>
            </a:r>
            <a:r>
              <a:rPr lang="en-US" sz="1700">
                <a:solidFill>
                  <a:srgbClr val="000000"/>
                </a:solidFill>
                <a:latin typeface="Calibri"/>
                <a:ea typeface="Calibri"/>
                <a:cs typeface="Calibri"/>
                <a:sym typeface="Calibri"/>
              </a:rPr>
              <a:t> 🡪 N(μ=0, σ=0.5)</a:t>
            </a:r>
            <a:endParaRPr/>
          </a:p>
          <a:p>
            <a:pPr indent="-173038" lvl="0" marL="173038" marR="0" rtl="0" algn="l">
              <a:spcBef>
                <a:spcPts val="850"/>
              </a:spcBef>
              <a:spcAft>
                <a:spcPts val="0"/>
              </a:spcAft>
              <a:buClr>
                <a:schemeClr val="dk2"/>
              </a:buClr>
              <a:buSzPts val="1360"/>
              <a:buFont typeface="Noto Sans Symbols"/>
              <a:buChar char="⮚"/>
            </a:pPr>
            <a:r>
              <a:rPr b="1" lang="en-US" sz="1700">
                <a:solidFill>
                  <a:srgbClr val="0000FF"/>
                </a:solidFill>
                <a:latin typeface="Calibri"/>
                <a:ea typeface="Calibri"/>
                <a:cs typeface="Calibri"/>
                <a:sym typeface="Calibri"/>
              </a:rPr>
              <a:t>Pick</a:t>
            </a:r>
            <a:r>
              <a:rPr lang="en-US" sz="1700">
                <a:solidFill>
                  <a:srgbClr val="000000"/>
                </a:solidFill>
                <a:latin typeface="Calibri"/>
                <a:ea typeface="Calibri"/>
                <a:cs typeface="Calibri"/>
                <a:sym typeface="Calibri"/>
              </a:rPr>
              <a:t> </a:t>
            </a:r>
            <a:r>
              <a:rPr i="1" lang="en-US" sz="1700">
                <a:solidFill>
                  <a:srgbClr val="000000"/>
                </a:solidFill>
                <a:latin typeface="Calibri"/>
                <a:ea typeface="Calibri"/>
                <a:cs typeface="Calibri"/>
                <a:sym typeface="Calibri"/>
              </a:rPr>
              <a:t>n</a:t>
            </a:r>
            <a:r>
              <a:rPr lang="en-US" sz="1700">
                <a:solidFill>
                  <a:srgbClr val="000000"/>
                </a:solidFill>
                <a:latin typeface="Calibri"/>
                <a:ea typeface="Calibri"/>
                <a:cs typeface="Calibri"/>
                <a:sym typeface="Calibri"/>
              </a:rPr>
              <a:t> columns </a:t>
            </a:r>
            <a:r>
              <a:rPr b="1" lang="en-US" sz="1700">
                <a:solidFill>
                  <a:srgbClr val="000000"/>
                </a:solidFill>
                <a:latin typeface="Calibri"/>
                <a:ea typeface="Calibri"/>
                <a:cs typeface="Calibri"/>
                <a:sym typeface="Calibri"/>
              </a:rPr>
              <a:t>at random</a:t>
            </a:r>
            <a:r>
              <a:rPr lang="en-US" sz="1700">
                <a:solidFill>
                  <a:srgbClr val="000000"/>
                </a:solidFill>
                <a:latin typeface="Calibri"/>
                <a:ea typeface="Calibri"/>
                <a:cs typeface="Calibri"/>
                <a:sym typeface="Calibri"/>
              </a:rPr>
              <a:t> 🡪 n = [100, 30, 14, 8]</a:t>
            </a:r>
            <a:endParaRPr/>
          </a:p>
          <a:p>
            <a:pPr indent="-173038" lvl="0" marL="173038" marR="0" rtl="0" algn="l">
              <a:spcBef>
                <a:spcPts val="850"/>
              </a:spcBef>
              <a:spcAft>
                <a:spcPts val="0"/>
              </a:spcAft>
              <a:buClr>
                <a:schemeClr val="dk2"/>
              </a:buClr>
              <a:buSzPts val="1360"/>
              <a:buFont typeface="Noto Sans Symbols"/>
              <a:buChar char="⮚"/>
            </a:pPr>
            <a:r>
              <a:rPr b="1" lang="en-US" sz="1700">
                <a:solidFill>
                  <a:srgbClr val="0000FF"/>
                </a:solidFill>
                <a:latin typeface="Calibri"/>
                <a:ea typeface="Calibri"/>
                <a:cs typeface="Calibri"/>
                <a:sym typeface="Calibri"/>
              </a:rPr>
              <a:t>Assign </a:t>
            </a:r>
            <a:r>
              <a:rPr lang="en-US" sz="1700">
                <a:solidFill>
                  <a:srgbClr val="000000"/>
                </a:solidFill>
                <a:latin typeface="Calibri"/>
                <a:ea typeface="Calibri"/>
                <a:cs typeface="Calibri"/>
                <a:sym typeface="Calibri"/>
              </a:rPr>
              <a:t>label yellow (e.g., tumor) to half of samples (chosen </a:t>
            </a:r>
            <a:r>
              <a:rPr b="1" lang="en-US" sz="1700">
                <a:solidFill>
                  <a:srgbClr val="000000"/>
                </a:solidFill>
                <a:latin typeface="Calibri"/>
                <a:ea typeface="Calibri"/>
                <a:cs typeface="Calibri"/>
                <a:sym typeface="Calibri"/>
              </a:rPr>
              <a:t>at random</a:t>
            </a:r>
            <a:r>
              <a:rPr lang="en-US" sz="1700">
                <a:solidFill>
                  <a:srgbClr val="000000"/>
                </a:solidFill>
                <a:latin typeface="Calibri"/>
                <a:ea typeface="Calibri"/>
                <a:cs typeface="Calibri"/>
                <a:sym typeface="Calibri"/>
              </a:rPr>
              <a:t>) and green (e.g., normal) the rest</a:t>
            </a:r>
            <a:endParaRPr/>
          </a:p>
          <a:p>
            <a:pPr indent="-173038" lvl="0" marL="173038" marR="0" rtl="0" algn="l">
              <a:spcBef>
                <a:spcPts val="850"/>
              </a:spcBef>
              <a:spcAft>
                <a:spcPts val="0"/>
              </a:spcAft>
              <a:buClr>
                <a:schemeClr val="dk2"/>
              </a:buClr>
              <a:buSzPts val="1360"/>
              <a:buFont typeface="Noto Sans Symbols"/>
              <a:buChar char="⮚"/>
            </a:pPr>
            <a:r>
              <a:rPr b="1" lang="en-US" sz="1700">
                <a:solidFill>
                  <a:srgbClr val="0000FF"/>
                </a:solidFill>
                <a:latin typeface="Calibri"/>
                <a:ea typeface="Calibri"/>
                <a:cs typeface="Calibri"/>
                <a:sym typeface="Calibri"/>
              </a:rPr>
              <a:t>Select</a:t>
            </a:r>
            <a:r>
              <a:rPr lang="en-US" sz="1700">
                <a:solidFill>
                  <a:srgbClr val="000000"/>
                </a:solidFill>
                <a:latin typeface="Calibri"/>
                <a:ea typeface="Calibri"/>
                <a:cs typeface="Calibri"/>
                <a:sym typeface="Calibri"/>
              </a:rPr>
              <a:t> top 20 markers for yellow, top 20 markers for green</a:t>
            </a:r>
            <a:endParaRPr/>
          </a:p>
        </p:txBody>
      </p:sp>
      <p:grpSp>
        <p:nvGrpSpPr>
          <p:cNvPr id="124" name="Google Shape;124;p10"/>
          <p:cNvGrpSpPr/>
          <p:nvPr/>
        </p:nvGrpSpPr>
        <p:grpSpPr>
          <a:xfrm>
            <a:off x="357188" y="3075781"/>
            <a:ext cx="3852864" cy="3473450"/>
            <a:chOff x="5230813" y="2971800"/>
            <a:chExt cx="3853302" cy="3473450"/>
          </a:xfrm>
        </p:grpSpPr>
        <p:grpSp>
          <p:nvGrpSpPr>
            <p:cNvPr id="125" name="Google Shape;125;p10"/>
            <p:cNvGrpSpPr/>
            <p:nvPr/>
          </p:nvGrpSpPr>
          <p:grpSpPr>
            <a:xfrm>
              <a:off x="5230813" y="2971800"/>
              <a:ext cx="3853302" cy="3473450"/>
              <a:chOff x="5230814" y="1298575"/>
              <a:chExt cx="3852865" cy="3473451"/>
            </a:xfrm>
          </p:grpSpPr>
          <p:grpSp>
            <p:nvGrpSpPr>
              <p:cNvPr id="126" name="Google Shape;126;p10"/>
              <p:cNvGrpSpPr/>
              <p:nvPr/>
            </p:nvGrpSpPr>
            <p:grpSpPr>
              <a:xfrm>
                <a:off x="5230814" y="1298575"/>
                <a:ext cx="3852865" cy="3473451"/>
                <a:chOff x="5230814" y="1298575"/>
                <a:chExt cx="3852865" cy="3473451"/>
              </a:xfrm>
            </p:grpSpPr>
            <p:pic>
              <p:nvPicPr>
                <p:cNvPr descr="heatmap" id="127" name="Google Shape;127;p10"/>
                <p:cNvPicPr preferRelativeResize="0"/>
                <p:nvPr/>
              </p:nvPicPr>
              <p:blipFill rotWithShape="1">
                <a:blip r:embed="rId3">
                  <a:alphaModFix/>
                </a:blip>
                <a:srcRect b="0" l="0" r="15730" t="0"/>
                <a:stretch/>
              </p:blipFill>
              <p:spPr>
                <a:xfrm>
                  <a:off x="5230814" y="1490663"/>
                  <a:ext cx="3852865" cy="3281363"/>
                </a:xfrm>
                <a:prstGeom prst="rect">
                  <a:avLst/>
                </a:prstGeom>
                <a:noFill/>
                <a:ln>
                  <a:noFill/>
                </a:ln>
              </p:spPr>
            </p:pic>
            <p:sp>
              <p:nvSpPr>
                <p:cNvPr id="128" name="Google Shape;128;p10"/>
                <p:cNvSpPr txBox="1"/>
                <p:nvPr/>
              </p:nvSpPr>
              <p:spPr>
                <a:xfrm>
                  <a:off x="5803900" y="1298575"/>
                  <a:ext cx="2993441" cy="24622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Yellow		                 Green</a:t>
                  </a:r>
                  <a:endParaRPr/>
                </a:p>
              </p:txBody>
            </p:sp>
            <p:sp>
              <p:nvSpPr>
                <p:cNvPr id="129" name="Google Shape;129;p10"/>
                <p:cNvSpPr txBox="1"/>
                <p:nvPr/>
              </p:nvSpPr>
              <p:spPr>
                <a:xfrm>
                  <a:off x="6703942" y="4267200"/>
                  <a:ext cx="966931"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100 samples</a:t>
                  </a:r>
                  <a:endParaRPr/>
                </a:p>
              </p:txBody>
            </p:sp>
          </p:grpSp>
          <p:cxnSp>
            <p:nvCxnSpPr>
              <p:cNvPr id="130" name="Google Shape;130;p10"/>
              <p:cNvCxnSpPr/>
              <p:nvPr/>
            </p:nvCxnSpPr>
            <p:spPr>
              <a:xfrm>
                <a:off x="7169150" y="1336675"/>
                <a:ext cx="0" cy="161925"/>
              </a:xfrm>
              <a:prstGeom prst="straightConnector1">
                <a:avLst/>
              </a:prstGeom>
              <a:noFill/>
              <a:ln cap="flat" cmpd="sng" w="9525">
                <a:solidFill>
                  <a:schemeClr val="dk1"/>
                </a:solidFill>
                <a:prstDash val="solid"/>
                <a:round/>
                <a:headEnd len="med" w="med" type="none"/>
                <a:tailEnd len="med" w="med" type="none"/>
              </a:ln>
            </p:spPr>
          </p:cxnSp>
        </p:grpSp>
        <p:sp>
          <p:nvSpPr>
            <p:cNvPr id="131" name="Google Shape;131;p10"/>
            <p:cNvSpPr/>
            <p:nvPr/>
          </p:nvSpPr>
          <p:spPr>
            <a:xfrm>
              <a:off x="5270504" y="3200400"/>
              <a:ext cx="1892515" cy="46038"/>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32" name="Google Shape;132;p10"/>
            <p:cNvSpPr/>
            <p:nvPr/>
          </p:nvSpPr>
          <p:spPr>
            <a:xfrm>
              <a:off x="7163019" y="3200400"/>
              <a:ext cx="1882989" cy="46038"/>
            </a:xfrm>
            <a:prstGeom prst="rect">
              <a:avLst/>
            </a:prstGeom>
            <a:solidFill>
              <a:srgbClr val="008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grpSp>
      <p:grpSp>
        <p:nvGrpSpPr>
          <p:cNvPr id="133" name="Google Shape;133;p10"/>
          <p:cNvGrpSpPr/>
          <p:nvPr/>
        </p:nvGrpSpPr>
        <p:grpSpPr>
          <a:xfrm>
            <a:off x="-23813" y="3384933"/>
            <a:ext cx="392461" cy="1307081"/>
            <a:chOff x="-76200" y="3280952"/>
            <a:chExt cx="392461" cy="1307081"/>
          </a:xfrm>
        </p:grpSpPr>
        <p:sp>
          <p:nvSpPr>
            <p:cNvPr id="134" name="Google Shape;134;p10"/>
            <p:cNvSpPr/>
            <p:nvPr/>
          </p:nvSpPr>
          <p:spPr>
            <a:xfrm>
              <a:off x="222219" y="3280952"/>
              <a:ext cx="94042" cy="1307081"/>
            </a:xfrm>
            <a:prstGeom prst="leftBracket">
              <a:avLst>
                <a:gd fmla="val 8333" name="adj"/>
              </a:avLst>
            </a:prstGeom>
            <a:noFill/>
            <a:ln cap="flat" cmpd="sng" w="3810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35" name="Google Shape;135;p10"/>
            <p:cNvSpPr txBox="1"/>
            <p:nvPr/>
          </p:nvSpPr>
          <p:spPr>
            <a:xfrm>
              <a:off x="-76200" y="3795992"/>
              <a:ext cx="354584"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20</a:t>
              </a:r>
              <a:endParaRPr/>
            </a:p>
          </p:txBody>
        </p:sp>
      </p:grpSp>
      <p:grpSp>
        <p:nvGrpSpPr>
          <p:cNvPr id="136" name="Google Shape;136;p10"/>
          <p:cNvGrpSpPr/>
          <p:nvPr/>
        </p:nvGrpSpPr>
        <p:grpSpPr>
          <a:xfrm>
            <a:off x="-21619" y="4740501"/>
            <a:ext cx="390267" cy="1265638"/>
            <a:chOff x="-74006" y="4636519"/>
            <a:chExt cx="390267" cy="1307081"/>
          </a:xfrm>
        </p:grpSpPr>
        <p:sp>
          <p:nvSpPr>
            <p:cNvPr id="137" name="Google Shape;137;p10"/>
            <p:cNvSpPr/>
            <p:nvPr/>
          </p:nvSpPr>
          <p:spPr>
            <a:xfrm>
              <a:off x="222219" y="4636519"/>
              <a:ext cx="94042" cy="1307081"/>
            </a:xfrm>
            <a:prstGeom prst="leftBracket">
              <a:avLst>
                <a:gd fmla="val 8333" name="adj"/>
              </a:avLst>
            </a:prstGeom>
            <a:noFill/>
            <a:ln cap="flat" cmpd="sng" w="38100">
              <a:solidFill>
                <a:srgbClr val="00800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38" name="Google Shape;138;p10"/>
            <p:cNvSpPr txBox="1"/>
            <p:nvPr/>
          </p:nvSpPr>
          <p:spPr>
            <a:xfrm>
              <a:off x="-74006" y="5151559"/>
              <a:ext cx="354584" cy="28606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20</a:t>
              </a:r>
              <a:endParaRPr/>
            </a:p>
          </p:txBody>
        </p:sp>
      </p:grpSp>
      <p:grpSp>
        <p:nvGrpSpPr>
          <p:cNvPr id="139" name="Google Shape;139;p10"/>
          <p:cNvGrpSpPr/>
          <p:nvPr/>
        </p:nvGrpSpPr>
        <p:grpSpPr>
          <a:xfrm>
            <a:off x="4167187" y="3079750"/>
            <a:ext cx="2387600" cy="3473450"/>
            <a:chOff x="2743200" y="2971800"/>
            <a:chExt cx="2387600" cy="3473450"/>
          </a:xfrm>
        </p:grpSpPr>
        <p:grpSp>
          <p:nvGrpSpPr>
            <p:cNvPr id="140" name="Google Shape;140;p10"/>
            <p:cNvGrpSpPr/>
            <p:nvPr/>
          </p:nvGrpSpPr>
          <p:grpSpPr>
            <a:xfrm>
              <a:off x="2743200" y="2971800"/>
              <a:ext cx="2387600" cy="3473450"/>
              <a:chOff x="2743195" y="1298575"/>
              <a:chExt cx="2387744" cy="3473451"/>
            </a:xfrm>
          </p:grpSpPr>
          <p:grpSp>
            <p:nvGrpSpPr>
              <p:cNvPr id="141" name="Google Shape;141;p10"/>
              <p:cNvGrpSpPr/>
              <p:nvPr/>
            </p:nvGrpSpPr>
            <p:grpSpPr>
              <a:xfrm>
                <a:off x="2743195" y="1298575"/>
                <a:ext cx="2387744" cy="3473451"/>
                <a:chOff x="2743195" y="1298575"/>
                <a:chExt cx="2387744" cy="3473451"/>
              </a:xfrm>
            </p:grpSpPr>
            <p:pic>
              <p:nvPicPr>
                <p:cNvPr descr="heatmap" id="142" name="Google Shape;142;p10"/>
                <p:cNvPicPr preferRelativeResize="0"/>
                <p:nvPr/>
              </p:nvPicPr>
              <p:blipFill rotWithShape="1">
                <a:blip r:embed="rId4">
                  <a:alphaModFix/>
                </a:blip>
                <a:srcRect b="0" l="0" r="14972" t="0"/>
                <a:stretch/>
              </p:blipFill>
              <p:spPr>
                <a:xfrm>
                  <a:off x="2849563" y="1490663"/>
                  <a:ext cx="2217738" cy="3281363"/>
                </a:xfrm>
                <a:prstGeom prst="rect">
                  <a:avLst/>
                </a:prstGeom>
                <a:noFill/>
                <a:ln>
                  <a:noFill/>
                </a:ln>
              </p:spPr>
            </p:pic>
            <p:sp>
              <p:nvSpPr>
                <p:cNvPr id="143" name="Google Shape;143;p10"/>
                <p:cNvSpPr txBox="1"/>
                <p:nvPr/>
              </p:nvSpPr>
              <p:spPr>
                <a:xfrm>
                  <a:off x="2743195" y="1298575"/>
                  <a:ext cx="2387744" cy="24622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Yellow	  	Green</a:t>
                  </a:r>
                  <a:endParaRPr/>
                </a:p>
              </p:txBody>
            </p:sp>
            <p:sp>
              <p:nvSpPr>
                <p:cNvPr id="144" name="Google Shape;144;p10"/>
                <p:cNvSpPr txBox="1"/>
                <p:nvPr/>
              </p:nvSpPr>
              <p:spPr>
                <a:xfrm>
                  <a:off x="3505200" y="4267200"/>
                  <a:ext cx="889987"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30 samples</a:t>
                  </a:r>
                  <a:endParaRPr/>
                </a:p>
              </p:txBody>
            </p:sp>
          </p:grpSp>
          <p:cxnSp>
            <p:nvCxnSpPr>
              <p:cNvPr id="145" name="Google Shape;145;p10"/>
              <p:cNvCxnSpPr/>
              <p:nvPr/>
            </p:nvCxnSpPr>
            <p:spPr>
              <a:xfrm>
                <a:off x="3962469" y="1343025"/>
                <a:ext cx="0" cy="161925"/>
              </a:xfrm>
              <a:prstGeom prst="straightConnector1">
                <a:avLst/>
              </a:prstGeom>
              <a:noFill/>
              <a:ln cap="flat" cmpd="sng" w="9525">
                <a:solidFill>
                  <a:schemeClr val="dk1"/>
                </a:solidFill>
                <a:prstDash val="solid"/>
                <a:round/>
                <a:headEnd len="med" w="med" type="none"/>
                <a:tailEnd len="med" w="med" type="none"/>
              </a:ln>
            </p:spPr>
          </p:cxnSp>
        </p:grpSp>
        <p:sp>
          <p:nvSpPr>
            <p:cNvPr id="146" name="Google Shape;146;p10"/>
            <p:cNvSpPr/>
            <p:nvPr/>
          </p:nvSpPr>
          <p:spPr>
            <a:xfrm>
              <a:off x="2871788" y="3200400"/>
              <a:ext cx="1090612" cy="46038"/>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47" name="Google Shape;147;p10"/>
            <p:cNvSpPr/>
            <p:nvPr/>
          </p:nvSpPr>
          <p:spPr>
            <a:xfrm>
              <a:off x="3962400" y="3200400"/>
              <a:ext cx="1060450" cy="46038"/>
            </a:xfrm>
            <a:prstGeom prst="rect">
              <a:avLst/>
            </a:prstGeom>
            <a:solidFill>
              <a:srgbClr val="008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grpSp>
      <p:grpSp>
        <p:nvGrpSpPr>
          <p:cNvPr id="148" name="Google Shape;148;p10"/>
          <p:cNvGrpSpPr/>
          <p:nvPr/>
        </p:nvGrpSpPr>
        <p:grpSpPr>
          <a:xfrm>
            <a:off x="6605587" y="3075781"/>
            <a:ext cx="1593850" cy="3473450"/>
            <a:chOff x="1130300" y="2971800"/>
            <a:chExt cx="1593850" cy="3473450"/>
          </a:xfrm>
        </p:grpSpPr>
        <p:grpSp>
          <p:nvGrpSpPr>
            <p:cNvPr id="149" name="Google Shape;149;p10"/>
            <p:cNvGrpSpPr/>
            <p:nvPr/>
          </p:nvGrpSpPr>
          <p:grpSpPr>
            <a:xfrm>
              <a:off x="1130300" y="2971800"/>
              <a:ext cx="1593850" cy="3473450"/>
              <a:chOff x="1130300" y="1298575"/>
              <a:chExt cx="1593850" cy="3473451"/>
            </a:xfrm>
          </p:grpSpPr>
          <p:grpSp>
            <p:nvGrpSpPr>
              <p:cNvPr id="150" name="Google Shape;150;p10"/>
              <p:cNvGrpSpPr/>
              <p:nvPr/>
            </p:nvGrpSpPr>
            <p:grpSpPr>
              <a:xfrm>
                <a:off x="1130300" y="1298575"/>
                <a:ext cx="1593850" cy="3473451"/>
                <a:chOff x="1130300" y="1298575"/>
                <a:chExt cx="1593850" cy="3473451"/>
              </a:xfrm>
            </p:grpSpPr>
            <p:pic>
              <p:nvPicPr>
                <p:cNvPr descr="heatmap" id="151" name="Google Shape;151;p10"/>
                <p:cNvPicPr preferRelativeResize="0"/>
                <p:nvPr/>
              </p:nvPicPr>
              <p:blipFill rotWithShape="1">
                <a:blip r:embed="rId5">
                  <a:alphaModFix/>
                </a:blip>
                <a:srcRect b="0" l="0" r="14165" t="0"/>
                <a:stretch/>
              </p:blipFill>
              <p:spPr>
                <a:xfrm>
                  <a:off x="1130300" y="1490663"/>
                  <a:ext cx="1593850" cy="3281363"/>
                </a:xfrm>
                <a:prstGeom prst="rect">
                  <a:avLst/>
                </a:prstGeom>
                <a:noFill/>
                <a:ln>
                  <a:noFill/>
                </a:ln>
              </p:spPr>
            </p:pic>
            <p:sp>
              <p:nvSpPr>
                <p:cNvPr id="152" name="Google Shape;152;p10"/>
                <p:cNvSpPr txBox="1"/>
                <p:nvPr/>
              </p:nvSpPr>
              <p:spPr>
                <a:xfrm>
                  <a:off x="1223963" y="1298575"/>
                  <a:ext cx="1464413" cy="24622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 Yellow	Green</a:t>
                  </a:r>
                  <a:endParaRPr/>
                </a:p>
              </p:txBody>
            </p:sp>
            <p:sp>
              <p:nvSpPr>
                <p:cNvPr id="153" name="Google Shape;153;p10"/>
                <p:cNvSpPr txBox="1"/>
                <p:nvPr/>
              </p:nvSpPr>
              <p:spPr>
                <a:xfrm>
                  <a:off x="1447800" y="4267200"/>
                  <a:ext cx="889987"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14 samples</a:t>
                  </a:r>
                  <a:endParaRPr/>
                </a:p>
              </p:txBody>
            </p:sp>
          </p:grpSp>
          <p:cxnSp>
            <p:nvCxnSpPr>
              <p:cNvPr id="154" name="Google Shape;154;p10"/>
              <p:cNvCxnSpPr/>
              <p:nvPr/>
            </p:nvCxnSpPr>
            <p:spPr>
              <a:xfrm>
                <a:off x="1912938" y="1365250"/>
                <a:ext cx="0" cy="161925"/>
              </a:xfrm>
              <a:prstGeom prst="straightConnector1">
                <a:avLst/>
              </a:prstGeom>
              <a:noFill/>
              <a:ln cap="flat" cmpd="sng" w="9525">
                <a:solidFill>
                  <a:schemeClr val="dk1"/>
                </a:solidFill>
                <a:prstDash val="solid"/>
                <a:round/>
                <a:headEnd len="med" w="med" type="none"/>
                <a:tailEnd len="med" w="med" type="none"/>
              </a:ln>
            </p:spPr>
          </p:cxnSp>
        </p:grpSp>
        <p:sp>
          <p:nvSpPr>
            <p:cNvPr id="155" name="Google Shape;155;p10"/>
            <p:cNvSpPr/>
            <p:nvPr/>
          </p:nvSpPr>
          <p:spPr>
            <a:xfrm>
              <a:off x="1143000" y="3200400"/>
              <a:ext cx="777875" cy="46038"/>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56" name="Google Shape;156;p10"/>
            <p:cNvSpPr/>
            <p:nvPr/>
          </p:nvSpPr>
          <p:spPr>
            <a:xfrm>
              <a:off x="1911350" y="3200400"/>
              <a:ext cx="776288" cy="46038"/>
            </a:xfrm>
            <a:prstGeom prst="rect">
              <a:avLst/>
            </a:prstGeom>
            <a:solidFill>
              <a:srgbClr val="008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grpSp>
      <p:grpSp>
        <p:nvGrpSpPr>
          <p:cNvPr id="157" name="Google Shape;157;p10"/>
          <p:cNvGrpSpPr/>
          <p:nvPr/>
        </p:nvGrpSpPr>
        <p:grpSpPr>
          <a:xfrm>
            <a:off x="8129587" y="3075781"/>
            <a:ext cx="1014413" cy="3473450"/>
            <a:chOff x="76200" y="2971800"/>
            <a:chExt cx="1013969" cy="3473450"/>
          </a:xfrm>
        </p:grpSpPr>
        <p:grpSp>
          <p:nvGrpSpPr>
            <p:cNvPr id="158" name="Google Shape;158;p10"/>
            <p:cNvGrpSpPr/>
            <p:nvPr/>
          </p:nvGrpSpPr>
          <p:grpSpPr>
            <a:xfrm>
              <a:off x="76200" y="2971800"/>
              <a:ext cx="1013969" cy="3473450"/>
              <a:chOff x="76199" y="1298575"/>
              <a:chExt cx="1013981" cy="3473451"/>
            </a:xfrm>
          </p:grpSpPr>
          <p:pic>
            <p:nvPicPr>
              <p:cNvPr descr="heatmap" id="159" name="Google Shape;159;p10"/>
              <p:cNvPicPr preferRelativeResize="0"/>
              <p:nvPr/>
            </p:nvPicPr>
            <p:blipFill rotWithShape="1">
              <a:blip r:embed="rId6">
                <a:alphaModFix/>
              </a:blip>
              <a:srcRect b="0" l="0" r="15908" t="0"/>
              <a:stretch/>
            </p:blipFill>
            <p:spPr>
              <a:xfrm>
                <a:off x="246063" y="1490663"/>
                <a:ext cx="660400" cy="3281363"/>
              </a:xfrm>
              <a:prstGeom prst="rect">
                <a:avLst/>
              </a:prstGeom>
              <a:noFill/>
              <a:ln>
                <a:noFill/>
              </a:ln>
            </p:spPr>
          </p:pic>
          <p:sp>
            <p:nvSpPr>
              <p:cNvPr id="160" name="Google Shape;160;p10"/>
              <p:cNvSpPr txBox="1"/>
              <p:nvPr/>
            </p:nvSpPr>
            <p:spPr>
              <a:xfrm>
                <a:off x="76199" y="1298575"/>
                <a:ext cx="1013981" cy="24622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Calibri"/>
                    <a:ea typeface="Calibri"/>
                    <a:cs typeface="Calibri"/>
                    <a:sym typeface="Calibri"/>
                  </a:rPr>
                  <a:t>Yellow   Green</a:t>
                </a:r>
                <a:endParaRPr/>
              </a:p>
            </p:txBody>
          </p:sp>
          <p:cxnSp>
            <p:nvCxnSpPr>
              <p:cNvPr id="161" name="Google Shape;161;p10"/>
              <p:cNvCxnSpPr/>
              <p:nvPr/>
            </p:nvCxnSpPr>
            <p:spPr>
              <a:xfrm>
                <a:off x="577850" y="1370013"/>
                <a:ext cx="0" cy="161925"/>
              </a:xfrm>
              <a:prstGeom prst="straightConnector1">
                <a:avLst/>
              </a:prstGeom>
              <a:noFill/>
              <a:ln cap="flat" cmpd="sng" w="9525">
                <a:solidFill>
                  <a:schemeClr val="dk1"/>
                </a:solidFill>
                <a:prstDash val="solid"/>
                <a:round/>
                <a:headEnd len="med" w="med" type="none"/>
                <a:tailEnd len="med" w="med" type="none"/>
              </a:ln>
            </p:spPr>
          </p:cxnSp>
          <p:sp>
            <p:nvSpPr>
              <p:cNvPr id="162" name="Google Shape;162;p10"/>
              <p:cNvSpPr txBox="1"/>
              <p:nvPr/>
            </p:nvSpPr>
            <p:spPr>
              <a:xfrm>
                <a:off x="165100" y="4254500"/>
                <a:ext cx="809492"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8 samples</a:t>
                </a:r>
                <a:endParaRPr/>
              </a:p>
            </p:txBody>
          </p:sp>
        </p:grpSp>
        <p:sp>
          <p:nvSpPr>
            <p:cNvPr id="163" name="Google Shape;163;p10"/>
            <p:cNvSpPr/>
            <p:nvPr/>
          </p:nvSpPr>
          <p:spPr>
            <a:xfrm>
              <a:off x="247575" y="3200400"/>
              <a:ext cx="328469" cy="46038"/>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64" name="Google Shape;164;p10"/>
            <p:cNvSpPr/>
            <p:nvPr/>
          </p:nvSpPr>
          <p:spPr>
            <a:xfrm>
              <a:off x="576044" y="3200400"/>
              <a:ext cx="328468" cy="46038"/>
            </a:xfrm>
            <a:prstGeom prst="rect">
              <a:avLst/>
            </a:prstGeom>
            <a:solidFill>
              <a:srgbClr val="008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grpSp>
      <p:sp>
        <p:nvSpPr>
          <p:cNvPr id="165" name="Google Shape;165;p10"/>
          <p:cNvSpPr txBox="1"/>
          <p:nvPr/>
        </p:nvSpPr>
        <p:spPr>
          <a:xfrm>
            <a:off x="952500" y="762000"/>
            <a:ext cx="7239000"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Arial"/>
                <a:ea typeface="Arial"/>
                <a:cs typeface="Arial"/>
                <a:sym typeface="Arial"/>
              </a:rPr>
              <a:t>Exercise: select markers for random samples</a:t>
            </a:r>
            <a:endParaRPr/>
          </a:p>
        </p:txBody>
      </p:sp>
      <p:sp>
        <p:nvSpPr>
          <p:cNvPr id="166" name="Google Shape;166;p10"/>
          <p:cNvSpPr/>
          <p:nvPr/>
        </p:nvSpPr>
        <p:spPr>
          <a:xfrm>
            <a:off x="228600" y="6134725"/>
            <a:ext cx="8763000" cy="7232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100">
                <a:solidFill>
                  <a:schemeClr val="dk1"/>
                </a:solidFill>
                <a:latin typeface="Calibri"/>
                <a:ea typeface="Calibri"/>
                <a:cs typeface="Calibri"/>
                <a:sym typeface="Calibri"/>
              </a:rPr>
              <a:t>With small sample size it is easy to find genes considered significant by chance!</a:t>
            </a:r>
            <a:endParaRPr/>
          </a:p>
          <a:p>
            <a:pPr indent="0" lvl="0" marL="0" marR="0" rtl="0" algn="ctr">
              <a:spcBef>
                <a:spcPts val="0"/>
              </a:spcBef>
              <a:spcAft>
                <a:spcPts val="0"/>
              </a:spcAft>
              <a:buNone/>
            </a:pPr>
            <a:r>
              <a:rPr lang="en-US" sz="2000">
                <a:solidFill>
                  <a:schemeClr val="dk1"/>
                </a:solidFill>
                <a:latin typeface="Calibri"/>
                <a:ea typeface="Calibri"/>
                <a:cs typeface="Calibri"/>
                <a:sym typeface="Calibri"/>
              </a:rPr>
              <a:t>With so few samples it is easy to find rows that look the way you want them to!</a:t>
            </a:r>
            <a:endParaRPr/>
          </a:p>
        </p:txBody>
      </p:sp>
      <p:sp>
        <p:nvSpPr>
          <p:cNvPr id="167" name="Google Shape;167;p10"/>
          <p:cNvSpPr txBox="1"/>
          <p:nvPr>
            <p:ph idx="12" type="sldNum"/>
          </p:nvPr>
        </p:nvSpPr>
        <p:spPr>
          <a:xfrm>
            <a:off x="8534400" y="606425"/>
            <a:ext cx="527050" cy="1524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r>
              <a:rPr lang="en-US"/>
              <a:t>/4</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330"/>
                                  </p:stCondLst>
                                  <p:childTnLst>
                                    <p:set>
                                      <p:cBhvr>
                                        <p:cTn dur="1" fill="hold">
                                          <p:stCondLst>
                                            <p:cond delay="0"/>
                                          </p:stCondLst>
                                        </p:cTn>
                                        <p:tgtEl>
                                          <p:spTgt spid="123">
                                            <p:txEl>
                                              <p:pRg end="0" st="0"/>
                                            </p:txEl>
                                          </p:spTgt>
                                        </p:tgtEl>
                                        <p:attrNameLst>
                                          <p:attrName>style.visibility</p:attrName>
                                        </p:attrNameLst>
                                      </p:cBhvr>
                                      <p:to>
                                        <p:strVal val="visible"/>
                                      </p:to>
                                    </p:set>
                                    <p:animEffect filter="fade" transition="in">
                                      <p:cBhvr>
                                        <p:cTn dur="500"/>
                                        <p:tgtEl>
                                          <p:spTgt spid="1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330"/>
                                  </p:stCondLst>
                                  <p:childTnLst>
                                    <p:set>
                                      <p:cBhvr>
                                        <p:cTn dur="1" fill="hold">
                                          <p:stCondLst>
                                            <p:cond delay="0"/>
                                          </p:stCondLst>
                                        </p:cTn>
                                        <p:tgtEl>
                                          <p:spTgt spid="123">
                                            <p:txEl>
                                              <p:pRg end="1" st="1"/>
                                            </p:txEl>
                                          </p:spTgt>
                                        </p:tgtEl>
                                        <p:attrNameLst>
                                          <p:attrName>style.visibility</p:attrName>
                                        </p:attrNameLst>
                                      </p:cBhvr>
                                      <p:to>
                                        <p:strVal val="visible"/>
                                      </p:to>
                                    </p:set>
                                    <p:animEffect filter="fade" transition="in">
                                      <p:cBhvr>
                                        <p:cTn dur="500"/>
                                        <p:tgtEl>
                                          <p:spTgt spid="1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330"/>
                                  </p:stCondLst>
                                  <p:childTnLst>
                                    <p:set>
                                      <p:cBhvr>
                                        <p:cTn dur="1" fill="hold">
                                          <p:stCondLst>
                                            <p:cond delay="0"/>
                                          </p:stCondLst>
                                        </p:cTn>
                                        <p:tgtEl>
                                          <p:spTgt spid="123">
                                            <p:txEl>
                                              <p:pRg end="2" st="2"/>
                                            </p:txEl>
                                          </p:spTgt>
                                        </p:tgtEl>
                                        <p:attrNameLst>
                                          <p:attrName>style.visibility</p:attrName>
                                        </p:attrNameLst>
                                      </p:cBhvr>
                                      <p:to>
                                        <p:strVal val="visible"/>
                                      </p:to>
                                    </p:set>
                                    <p:animEffect filter="fade" transition="in">
                                      <p:cBhvr>
                                        <p:cTn dur="500"/>
                                        <p:tgtEl>
                                          <p:spTgt spid="1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330"/>
                                  </p:stCondLst>
                                  <p:childTnLst>
                                    <p:set>
                                      <p:cBhvr>
                                        <p:cTn dur="1" fill="hold">
                                          <p:stCondLst>
                                            <p:cond delay="0"/>
                                          </p:stCondLst>
                                        </p:cTn>
                                        <p:tgtEl>
                                          <p:spTgt spid="123">
                                            <p:txEl>
                                              <p:pRg end="3" st="3"/>
                                            </p:txEl>
                                          </p:spTgt>
                                        </p:tgtEl>
                                        <p:attrNameLst>
                                          <p:attrName>style.visibility</p:attrName>
                                        </p:attrNameLst>
                                      </p:cBhvr>
                                      <p:to>
                                        <p:strVal val="visible"/>
                                      </p:to>
                                    </p:set>
                                    <p:animEffect filter="fade" transition="in">
                                      <p:cBhvr>
                                        <p:cTn dur="500"/>
                                        <p:tgtEl>
                                          <p:spTgt spid="12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500"/>
                                        <p:tgtEl>
                                          <p:spTgt spid="124"/>
                                        </p:tgtEl>
                                      </p:cBhvr>
                                    </p:animEffect>
                                  </p:childTnLst>
                                </p:cTn>
                              </p:par>
                              <p:par>
                                <p:cTn fill="hold" nodeType="with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500"/>
                                        <p:tgtEl>
                                          <p:spTgt spid="133"/>
                                        </p:tgtEl>
                                      </p:cBhvr>
                                    </p:animEffect>
                                  </p:childTnLst>
                                </p:cTn>
                              </p:par>
                              <p:par>
                                <p:cTn fill="hold" nodeType="with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500"/>
                                        <p:tgtEl>
                                          <p:spTgt spid="1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500"/>
                                        <p:tgtEl>
                                          <p:spTgt spid="1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500"/>
                                        <p:tgtEl>
                                          <p:spTgt spid="1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500"/>
                                        <p:tgtEl>
                                          <p:spTgt spid="157"/>
                                        </p:tgtEl>
                                      </p:cBhvr>
                                    </p:animEffect>
                                  </p:childTnLst>
                                </p:cTn>
                              </p:par>
                            </p:childTnLst>
                          </p:cTn>
                        </p:par>
                        <p:par>
                          <p:cTn fill="hold">
                            <p:stCondLst>
                              <p:cond delay="500"/>
                            </p:stCondLst>
                            <p:childTnLst>
                              <p:par>
                                <p:cTn fill="hold" nodeType="afterEffect" presetClass="entr" presetID="1" presetSubtype="0">
                                  <p:stCondLst>
                                    <p:cond delay="0"/>
                                  </p:stCondLst>
                                  <p:childTnLst>
                                    <p:set>
                                      <p:cBhvr>
                                        <p:cTn dur="1" fill="hold">
                                          <p:stCondLst>
                                            <p:cond delay="0"/>
                                          </p:stCondLst>
                                        </p:cTn>
                                        <p:tgtEl>
                                          <p:spTgt spid="16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71" name="Shape 171"/>
        <p:cNvGrpSpPr/>
        <p:nvPr/>
      </p:nvGrpSpPr>
      <p:grpSpPr>
        <a:xfrm>
          <a:off x="0" y="0"/>
          <a:ext cx="0" cy="0"/>
          <a:chOff x="0" y="0"/>
          <a:chExt cx="0" cy="0"/>
        </a:xfrm>
      </p:grpSpPr>
      <p:sp>
        <p:nvSpPr>
          <p:cNvPr id="172" name="Google Shape;172;p11"/>
          <p:cNvSpPr txBox="1"/>
          <p:nvPr>
            <p:ph type="title"/>
          </p:nvPr>
        </p:nvSpPr>
        <p:spPr>
          <a:xfrm>
            <a:off x="609600" y="106361"/>
            <a:ext cx="7924800" cy="65563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Differential Analysis</a:t>
            </a:r>
            <a:endParaRPr/>
          </a:p>
        </p:txBody>
      </p:sp>
      <p:sp>
        <p:nvSpPr>
          <p:cNvPr id="173" name="Google Shape;173;p11"/>
          <p:cNvSpPr txBox="1"/>
          <p:nvPr>
            <p:ph idx="4294967295" type="body"/>
          </p:nvPr>
        </p:nvSpPr>
        <p:spPr>
          <a:xfrm>
            <a:off x="790575" y="1828800"/>
            <a:ext cx="8353425" cy="4800600"/>
          </a:xfrm>
          <a:prstGeom prst="rect">
            <a:avLst/>
          </a:prstGeom>
          <a:noFill/>
          <a:ln>
            <a:noFill/>
          </a:ln>
        </p:spPr>
        <p:txBody>
          <a:bodyPr anchorCtr="0" anchor="t" bIns="45700" lIns="91425" spcFirstLastPara="1" rIns="91425" wrap="square" tIns="45700">
            <a:noAutofit/>
          </a:bodyPr>
          <a:lstStyle/>
          <a:p>
            <a:pPr indent="-342900" lvl="0" marL="342900" rtl="0" algn="l">
              <a:lnSpc>
                <a:spcPct val="120000"/>
              </a:lnSpc>
              <a:spcBef>
                <a:spcPts val="0"/>
              </a:spcBef>
              <a:spcAft>
                <a:spcPts val="0"/>
              </a:spcAft>
              <a:buClr>
                <a:schemeClr val="dk1"/>
              </a:buClr>
              <a:buSzPts val="2000"/>
              <a:buFont typeface="Arial"/>
              <a:buChar char="•"/>
            </a:pPr>
            <a:r>
              <a:rPr lang="en-US" sz="2000"/>
              <a:t>Create count data set – </a:t>
            </a:r>
            <a:r>
              <a:rPr b="1" lang="en-US" sz="2000"/>
              <a:t>TCGAImporter</a:t>
            </a:r>
            <a:endParaRPr b="1" sz="2000"/>
          </a:p>
          <a:p>
            <a:pPr indent="-342900" lvl="0" marL="342900" rtl="0" algn="l">
              <a:lnSpc>
                <a:spcPct val="120000"/>
              </a:lnSpc>
              <a:spcBef>
                <a:spcPts val="400"/>
              </a:spcBef>
              <a:spcAft>
                <a:spcPts val="0"/>
              </a:spcAft>
              <a:buClr>
                <a:schemeClr val="dk1"/>
              </a:buClr>
              <a:buSzPts val="2000"/>
              <a:buFont typeface="Arial"/>
              <a:buChar char="•"/>
            </a:pPr>
            <a:r>
              <a:rPr lang="en-US" sz="2000"/>
              <a:t>Filter and transform data – </a:t>
            </a:r>
            <a:r>
              <a:rPr b="1" lang="en-US" sz="2000"/>
              <a:t>PreprocessReadCounts</a:t>
            </a:r>
            <a:endParaRPr/>
          </a:p>
          <a:p>
            <a:pPr indent="-342900" lvl="0" marL="342900" rtl="0" algn="l">
              <a:lnSpc>
                <a:spcPct val="120000"/>
              </a:lnSpc>
              <a:spcBef>
                <a:spcPts val="400"/>
              </a:spcBef>
              <a:spcAft>
                <a:spcPts val="0"/>
              </a:spcAft>
              <a:buClr>
                <a:schemeClr val="dk1"/>
              </a:buClr>
              <a:buSzPts val="2000"/>
              <a:buFont typeface="Arial"/>
              <a:buChar char="•"/>
            </a:pPr>
            <a:r>
              <a:rPr lang="en-US" sz="2000"/>
              <a:t>Make class/phenotype file – </a:t>
            </a:r>
            <a:r>
              <a:rPr b="1" lang="en-US" sz="2000"/>
              <a:t>ClsFileCreator</a:t>
            </a:r>
            <a:endParaRPr sz="2000"/>
          </a:p>
          <a:p>
            <a:pPr indent="-342900" lvl="0" marL="342900" rtl="0" algn="l">
              <a:lnSpc>
                <a:spcPct val="120000"/>
              </a:lnSpc>
              <a:spcBef>
                <a:spcPts val="400"/>
              </a:spcBef>
              <a:spcAft>
                <a:spcPts val="0"/>
              </a:spcAft>
              <a:buClr>
                <a:schemeClr val="dk1"/>
              </a:buClr>
              <a:buSzPts val="2000"/>
              <a:buFont typeface="Arial"/>
              <a:buChar char="•"/>
            </a:pPr>
            <a:r>
              <a:rPr lang="en-US" sz="2000"/>
              <a:t>Run Differential Analysis – </a:t>
            </a:r>
            <a:r>
              <a:rPr b="1" lang="en-US" sz="2000"/>
              <a:t>ComparativeMarkerSelection/DESeq2</a:t>
            </a:r>
            <a:endParaRPr b="1" sz="2000">
              <a:solidFill>
                <a:srgbClr val="FF0000"/>
              </a:solidFill>
            </a:endParaRPr>
          </a:p>
          <a:p>
            <a:pPr indent="-285750" lvl="1" marL="742950" rtl="0" algn="l">
              <a:lnSpc>
                <a:spcPct val="120000"/>
              </a:lnSpc>
              <a:spcBef>
                <a:spcPts val="360"/>
              </a:spcBef>
              <a:spcAft>
                <a:spcPts val="0"/>
              </a:spcAft>
              <a:buClr>
                <a:schemeClr val="dk1"/>
              </a:buClr>
              <a:buSzPts val="1800"/>
              <a:buFont typeface="Arial"/>
              <a:buChar char="–"/>
            </a:pPr>
            <a:r>
              <a:rPr lang="en-US" sz="1800"/>
              <a:t>Choose test statistic (say, Information Coefficient)</a:t>
            </a:r>
            <a:endParaRPr/>
          </a:p>
          <a:p>
            <a:pPr indent="-342900" lvl="0" marL="342900" rtl="0" algn="l">
              <a:lnSpc>
                <a:spcPct val="120000"/>
              </a:lnSpc>
              <a:spcBef>
                <a:spcPts val="400"/>
              </a:spcBef>
              <a:spcAft>
                <a:spcPts val="0"/>
              </a:spcAft>
              <a:buClr>
                <a:schemeClr val="dk1"/>
              </a:buClr>
              <a:buSzPts val="2000"/>
              <a:buFont typeface="Arial"/>
              <a:buChar char="•"/>
            </a:pPr>
            <a:r>
              <a:rPr lang="en-US" sz="2000"/>
              <a:t>View results with </a:t>
            </a:r>
            <a:r>
              <a:rPr b="1" lang="en-US" sz="2000"/>
              <a:t>ComparativeMarkerSelectionViewer</a:t>
            </a:r>
            <a:endParaRPr b="1" sz="2000"/>
          </a:p>
          <a:p>
            <a:pPr indent="-285750" lvl="1" marL="742950" rtl="0" algn="l">
              <a:lnSpc>
                <a:spcPct val="120000"/>
              </a:lnSpc>
              <a:spcBef>
                <a:spcPts val="360"/>
              </a:spcBef>
              <a:spcAft>
                <a:spcPts val="0"/>
              </a:spcAft>
              <a:buClr>
                <a:schemeClr val="dk1"/>
              </a:buClr>
              <a:buSzPts val="1800"/>
              <a:buFont typeface="Arial"/>
              <a:buChar char="–"/>
            </a:pPr>
            <a:r>
              <a:rPr lang="en-US" sz="1800"/>
              <a:t>If enough samples, compute p-values by permutation test (otherwise, use asymptotic test).</a:t>
            </a:r>
            <a:endParaRPr/>
          </a:p>
          <a:p>
            <a:pPr indent="-285750" lvl="1" marL="742950" rtl="0" algn="l">
              <a:lnSpc>
                <a:spcPct val="120000"/>
              </a:lnSpc>
              <a:spcBef>
                <a:spcPts val="360"/>
              </a:spcBef>
              <a:spcAft>
                <a:spcPts val="0"/>
              </a:spcAft>
              <a:buClr>
                <a:schemeClr val="dk1"/>
              </a:buClr>
              <a:buSzPts val="1800"/>
              <a:buFont typeface="Arial"/>
              <a:buChar char="–"/>
            </a:pPr>
            <a:r>
              <a:rPr lang="en-US" sz="1800"/>
              <a:t>Control for Multiple Hypothesis Testing by using the FDR correction</a:t>
            </a:r>
            <a:endParaRPr/>
          </a:p>
          <a:p>
            <a:pPr indent="-285750" lvl="1" marL="742950" rtl="0" algn="l">
              <a:lnSpc>
                <a:spcPct val="120000"/>
              </a:lnSpc>
              <a:spcBef>
                <a:spcPts val="360"/>
              </a:spcBef>
              <a:spcAft>
                <a:spcPts val="0"/>
              </a:spcAft>
              <a:buClr>
                <a:schemeClr val="dk1"/>
              </a:buClr>
              <a:buSzPts val="1800"/>
              <a:buFont typeface="Arial"/>
              <a:buChar char="–"/>
            </a:pPr>
            <a:r>
              <a:rPr lang="en-US" sz="1800"/>
              <a:t>Use </a:t>
            </a:r>
            <a:r>
              <a:rPr b="1" lang="en-US" sz="1800"/>
              <a:t>HeatMapViewer</a:t>
            </a:r>
            <a:r>
              <a:rPr lang="en-US" sz="1800"/>
              <a:t> to view results for top genes</a:t>
            </a:r>
            <a:endParaRPr b="1" sz="1400">
              <a:solidFill>
                <a:srgbClr val="FF0000"/>
              </a:solidFill>
            </a:endParaRPr>
          </a:p>
          <a:p>
            <a:pPr indent="-342900" lvl="0" marL="342900" rtl="0" algn="l">
              <a:lnSpc>
                <a:spcPct val="120000"/>
              </a:lnSpc>
              <a:spcBef>
                <a:spcPts val="400"/>
              </a:spcBef>
              <a:spcAft>
                <a:spcPts val="0"/>
              </a:spcAft>
              <a:buClr>
                <a:schemeClr val="dk1"/>
              </a:buClr>
              <a:buSzPts val="2000"/>
              <a:buFont typeface="Arial"/>
              <a:buChar char="•"/>
            </a:pPr>
            <a:r>
              <a:rPr lang="en-US" sz="2000"/>
              <a:t>Use </a:t>
            </a:r>
            <a:r>
              <a:rPr b="1" lang="en-US" sz="2000"/>
              <a:t>GSEA</a:t>
            </a:r>
            <a:r>
              <a:rPr lang="en-US" sz="2000"/>
              <a:t> to find gene sets (or pathways) that are enriched in your dataset – coming up after the break!</a:t>
            </a:r>
            <a:endParaRPr/>
          </a:p>
        </p:txBody>
      </p:sp>
      <p:sp>
        <p:nvSpPr>
          <p:cNvPr id="174" name="Google Shape;174;p11"/>
          <p:cNvSpPr txBox="1"/>
          <p:nvPr/>
        </p:nvSpPr>
        <p:spPr>
          <a:xfrm>
            <a:off x="105266" y="772934"/>
            <a:ext cx="9067800" cy="95410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800">
                <a:solidFill>
                  <a:schemeClr val="dk1"/>
                </a:solidFill>
                <a:highlight>
                  <a:srgbClr val="FFFF00"/>
                </a:highlight>
                <a:latin typeface="Arial"/>
                <a:ea typeface="Arial"/>
                <a:cs typeface="Arial"/>
                <a:sym typeface="Arial"/>
              </a:rPr>
              <a:t>GenePattern modules 🡪 </a:t>
            </a:r>
            <a:r>
              <a:rPr b="1" lang="en-US" sz="2800">
                <a:solidFill>
                  <a:schemeClr val="dk1"/>
                </a:solidFill>
                <a:highlight>
                  <a:srgbClr val="FFFF00"/>
                </a:highlight>
                <a:latin typeface="Arial"/>
                <a:ea typeface="Arial"/>
                <a:cs typeface="Arial"/>
                <a:sym typeface="Arial"/>
              </a:rPr>
              <a:t>List notebook instead</a:t>
            </a:r>
            <a:r>
              <a:rPr lang="en-US" sz="2800">
                <a:solidFill>
                  <a:schemeClr val="dk1"/>
                </a:solidFill>
                <a:highlight>
                  <a:srgbClr val="FFFF00"/>
                </a:highlight>
                <a:latin typeface="Arial"/>
                <a:ea typeface="Arial"/>
                <a:cs typeface="Arial"/>
                <a:sym typeface="Arial"/>
              </a:rPr>
              <a:t>!</a:t>
            </a:r>
            <a:endParaRPr/>
          </a:p>
          <a:p>
            <a:pPr indent="0" lvl="0" marL="0" marR="0" rtl="0" algn="ctr">
              <a:spcBef>
                <a:spcPts val="0"/>
              </a:spcBef>
              <a:spcAft>
                <a:spcPts val="0"/>
              </a:spcAft>
              <a:buNone/>
            </a:pPr>
            <a:r>
              <a:rPr lang="en-US" sz="2800">
                <a:solidFill>
                  <a:schemeClr val="dk1"/>
                </a:solidFill>
                <a:highlight>
                  <a:srgbClr val="FFFF00"/>
                </a:highlight>
                <a:latin typeface="Arial"/>
                <a:ea typeface="Arial"/>
                <a:cs typeface="Arial"/>
                <a:sym typeface="Arial"/>
              </a:rPr>
              <a:t>Make list shorter</a:t>
            </a:r>
            <a:endParaRPr/>
          </a:p>
        </p:txBody>
      </p:sp>
      <p:sp>
        <p:nvSpPr>
          <p:cNvPr id="175" name="Google Shape;175;p11"/>
          <p:cNvSpPr txBox="1"/>
          <p:nvPr>
            <p:ph idx="12" type="sldNum"/>
          </p:nvPr>
        </p:nvSpPr>
        <p:spPr>
          <a:xfrm>
            <a:off x="8534400" y="606425"/>
            <a:ext cx="527050" cy="1524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r>
              <a:rPr lang="en-US"/>
              <a:t>/10</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80" name="Shape 180"/>
        <p:cNvGrpSpPr/>
        <p:nvPr/>
      </p:nvGrpSpPr>
      <p:grpSpPr>
        <a:xfrm>
          <a:off x="0" y="0"/>
          <a:ext cx="0" cy="0"/>
          <a:chOff x="0" y="0"/>
          <a:chExt cx="0" cy="0"/>
        </a:xfrm>
      </p:grpSpPr>
      <p:sp>
        <p:nvSpPr>
          <p:cNvPr id="181" name="Google Shape;181;p12"/>
          <p:cNvSpPr txBox="1"/>
          <p:nvPr>
            <p:ph type="title"/>
          </p:nvPr>
        </p:nvSpPr>
        <p:spPr>
          <a:xfrm>
            <a:off x="609600" y="106361"/>
            <a:ext cx="8153400" cy="65563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000">
                <a:latin typeface="Times"/>
                <a:ea typeface="Times"/>
                <a:cs typeface="Times"/>
                <a:sym typeface="Times"/>
              </a:rPr>
              <a:t>Mutual Information 🡪 Information Coefficient</a:t>
            </a:r>
            <a:endParaRPr sz="3000">
              <a:latin typeface="Times"/>
              <a:ea typeface="Times"/>
              <a:cs typeface="Times"/>
              <a:sym typeface="Times"/>
            </a:endParaRPr>
          </a:p>
        </p:txBody>
      </p:sp>
      <p:sp>
        <p:nvSpPr>
          <p:cNvPr id="182" name="Google Shape;182;p12"/>
          <p:cNvSpPr txBox="1"/>
          <p:nvPr>
            <p:ph idx="12" type="sldNum"/>
          </p:nvPr>
        </p:nvSpPr>
        <p:spPr>
          <a:xfrm>
            <a:off x="8534400" y="606425"/>
            <a:ext cx="527050" cy="1524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r>
              <a:rPr lang="en-US"/>
              <a:t>/10</a:t>
            </a:r>
            <a:endParaRPr/>
          </a:p>
        </p:txBody>
      </p:sp>
      <p:sp>
        <p:nvSpPr>
          <p:cNvPr id="183" name="Google Shape;183;p12"/>
          <p:cNvSpPr txBox="1"/>
          <p:nvPr/>
        </p:nvSpPr>
        <p:spPr>
          <a:xfrm>
            <a:off x="228600" y="962018"/>
            <a:ext cx="8648700" cy="5667382"/>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700"/>
              <a:buFont typeface="Arial"/>
              <a:buChar char="•"/>
            </a:pPr>
            <a:r>
              <a:rPr lang="en-US" sz="2700">
                <a:solidFill>
                  <a:schemeClr val="dk1"/>
                </a:solidFill>
                <a:latin typeface="Arial"/>
                <a:ea typeface="Arial"/>
                <a:cs typeface="Arial"/>
                <a:sym typeface="Arial"/>
              </a:rPr>
              <a:t>The Mutual information (MI) quantifies the </a:t>
            </a:r>
            <a:r>
              <a:rPr b="1" lang="en-US" sz="2700">
                <a:solidFill>
                  <a:schemeClr val="dk1"/>
                </a:solidFill>
                <a:latin typeface="Arial"/>
                <a:ea typeface="Arial"/>
                <a:cs typeface="Arial"/>
                <a:sym typeface="Arial"/>
              </a:rPr>
              <a:t>how well we can predict one variable if we know the other</a:t>
            </a:r>
            <a:endParaRPr/>
          </a:p>
          <a:p>
            <a:pPr indent="-342900" lvl="0" marL="342900" marR="0" rtl="0" algn="l">
              <a:spcBef>
                <a:spcPts val="540"/>
              </a:spcBef>
              <a:spcAft>
                <a:spcPts val="0"/>
              </a:spcAft>
              <a:buClr>
                <a:schemeClr val="dk1"/>
              </a:buClr>
              <a:buSzPts val="2700"/>
              <a:buFont typeface="Arial"/>
              <a:buChar char="•"/>
            </a:pPr>
            <a:r>
              <a:rPr lang="en-US" sz="2700">
                <a:solidFill>
                  <a:schemeClr val="dk1"/>
                </a:solidFill>
                <a:latin typeface="Arial"/>
                <a:ea typeface="Arial"/>
                <a:cs typeface="Arial"/>
                <a:sym typeface="Arial"/>
              </a:rPr>
              <a:t>In general MI, is more sensitive than Pearson correlation (PC). Particularly, unlike PC, MI is </a:t>
            </a:r>
            <a:r>
              <a:rPr b="1" lang="en-US" sz="2700">
                <a:solidFill>
                  <a:schemeClr val="dk1"/>
                </a:solidFill>
                <a:latin typeface="Arial"/>
                <a:ea typeface="Arial"/>
                <a:cs typeface="Arial"/>
                <a:sym typeface="Arial"/>
              </a:rPr>
              <a:t>sensitive to nonlinear relationships</a:t>
            </a:r>
            <a:r>
              <a:rPr lang="en-US" sz="2700">
                <a:solidFill>
                  <a:schemeClr val="dk1"/>
                </a:solidFill>
                <a:latin typeface="Arial"/>
                <a:ea typeface="Arial"/>
                <a:cs typeface="Arial"/>
                <a:sym typeface="Arial"/>
              </a:rPr>
              <a:t> between variables</a:t>
            </a:r>
            <a:endParaRPr/>
          </a:p>
          <a:p>
            <a:pPr indent="-342900" lvl="0" marL="342900" marR="0" rtl="0" algn="l">
              <a:spcBef>
                <a:spcPts val="540"/>
              </a:spcBef>
              <a:spcAft>
                <a:spcPts val="0"/>
              </a:spcAft>
              <a:buClr>
                <a:schemeClr val="dk1"/>
              </a:buClr>
              <a:buSzPts val="2700"/>
              <a:buFont typeface="Arial"/>
              <a:buChar char="•"/>
            </a:pPr>
            <a:r>
              <a:rPr lang="en-US" sz="2700">
                <a:solidFill>
                  <a:schemeClr val="dk1"/>
                </a:solidFill>
                <a:latin typeface="Arial"/>
                <a:ea typeface="Arial"/>
                <a:cs typeface="Arial"/>
                <a:sym typeface="Arial"/>
              </a:rPr>
              <a:t>The information coefficient (IC) is a normalized version of MI to keep its values between -1 and 1</a:t>
            </a:r>
            <a:endParaRPr/>
          </a:p>
        </p:txBody>
      </p:sp>
      <p:pic>
        <p:nvPicPr>
          <p:cNvPr id="184" name="Google Shape;184;p12"/>
          <p:cNvPicPr preferRelativeResize="0"/>
          <p:nvPr/>
        </p:nvPicPr>
        <p:blipFill rotWithShape="1">
          <a:blip r:embed="rId3">
            <a:alphaModFix/>
          </a:blip>
          <a:srcRect b="0" l="0" r="0" t="0"/>
          <a:stretch/>
        </p:blipFill>
        <p:spPr>
          <a:xfrm>
            <a:off x="33336" y="4743448"/>
            <a:ext cx="3029708" cy="2017615"/>
          </a:xfrm>
          <a:prstGeom prst="rect">
            <a:avLst/>
          </a:prstGeom>
          <a:noFill/>
          <a:ln>
            <a:noFill/>
          </a:ln>
        </p:spPr>
      </p:pic>
      <p:pic>
        <p:nvPicPr>
          <p:cNvPr id="185" name="Google Shape;185;p12"/>
          <p:cNvPicPr preferRelativeResize="0"/>
          <p:nvPr/>
        </p:nvPicPr>
        <p:blipFill rotWithShape="1">
          <a:blip r:embed="rId4">
            <a:alphaModFix/>
          </a:blip>
          <a:srcRect b="0" l="0" r="0" t="0"/>
          <a:stretch/>
        </p:blipFill>
        <p:spPr>
          <a:xfrm>
            <a:off x="3059299" y="4743448"/>
            <a:ext cx="2990276" cy="2017615"/>
          </a:xfrm>
          <a:prstGeom prst="rect">
            <a:avLst/>
          </a:prstGeom>
          <a:noFill/>
          <a:ln>
            <a:noFill/>
          </a:ln>
        </p:spPr>
      </p:pic>
      <p:pic>
        <p:nvPicPr>
          <p:cNvPr id="186" name="Google Shape;186;p12"/>
          <p:cNvPicPr preferRelativeResize="0"/>
          <p:nvPr/>
        </p:nvPicPr>
        <p:blipFill rotWithShape="1">
          <a:blip r:embed="rId5">
            <a:alphaModFix/>
          </a:blip>
          <a:srcRect b="0" l="0" r="0" t="0"/>
          <a:stretch/>
        </p:blipFill>
        <p:spPr>
          <a:xfrm>
            <a:off x="6052116" y="4743448"/>
            <a:ext cx="3029708" cy="201761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500"/>
                                        <p:tgtEl>
                                          <p:spTgt spid="1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500"/>
                                        <p:tgtEl>
                                          <p:spTgt spid="1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500"/>
                                        <p:tgtEl>
                                          <p:spTgt spid="1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91" name="Shape 191"/>
        <p:cNvGrpSpPr/>
        <p:nvPr/>
      </p:nvGrpSpPr>
      <p:grpSpPr>
        <a:xfrm>
          <a:off x="0" y="0"/>
          <a:ext cx="0" cy="0"/>
          <a:chOff x="0" y="0"/>
          <a:chExt cx="0" cy="0"/>
        </a:xfrm>
      </p:grpSpPr>
      <p:sp>
        <p:nvSpPr>
          <p:cNvPr id="192" name="Google Shape;192;p13"/>
          <p:cNvSpPr txBox="1"/>
          <p:nvPr>
            <p:ph type="title"/>
          </p:nvPr>
        </p:nvSpPr>
        <p:spPr>
          <a:xfrm>
            <a:off x="609600" y="106361"/>
            <a:ext cx="7924800" cy="65563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193" name="Google Shape;193;p13"/>
          <p:cNvSpPr txBox="1"/>
          <p:nvPr>
            <p:ph idx="12" type="sldNum"/>
          </p:nvPr>
        </p:nvSpPr>
        <p:spPr>
          <a:xfrm>
            <a:off x="8534400" y="606425"/>
            <a:ext cx="527050" cy="1524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r>
              <a:rPr lang="en-US"/>
              <a:t>/10</a:t>
            </a:r>
            <a:endParaRPr/>
          </a:p>
        </p:txBody>
      </p:sp>
      <p:sp>
        <p:nvSpPr>
          <p:cNvPr id="194" name="Google Shape;194;p13"/>
          <p:cNvSpPr/>
          <p:nvPr/>
        </p:nvSpPr>
        <p:spPr>
          <a:xfrm>
            <a:off x="366860" y="4304353"/>
            <a:ext cx="838200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700"/>
              <a:buFont typeface="Arial"/>
              <a:buNone/>
            </a:pPr>
            <a:r>
              <a:rPr b="1" lang="en-US" sz="2700">
                <a:solidFill>
                  <a:schemeClr val="dk1"/>
                </a:solidFill>
                <a:latin typeface="Arial"/>
                <a:ea typeface="Arial"/>
                <a:cs typeface="Arial"/>
                <a:sym typeface="Arial"/>
              </a:rPr>
              <a:t>Example: </a:t>
            </a:r>
            <a:r>
              <a:rPr lang="en-US" sz="2700">
                <a:solidFill>
                  <a:schemeClr val="dk1"/>
                </a:solidFill>
                <a:latin typeface="Arial"/>
                <a:ea typeface="Arial"/>
                <a:cs typeface="Arial"/>
                <a:sym typeface="Arial"/>
              </a:rPr>
              <a:t>We are interested in computing similarity between the </a:t>
            </a:r>
            <a:r>
              <a:rPr b="1" lang="en-US" sz="2700">
                <a:solidFill>
                  <a:schemeClr val="dk1"/>
                </a:solidFill>
                <a:latin typeface="Arial"/>
                <a:ea typeface="Arial"/>
                <a:cs typeface="Arial"/>
                <a:sym typeface="Arial"/>
              </a:rPr>
              <a:t>phenotypes labels </a:t>
            </a:r>
            <a:r>
              <a:rPr lang="en-US" sz="2700">
                <a:solidFill>
                  <a:schemeClr val="dk1"/>
                </a:solidFill>
                <a:latin typeface="Arial"/>
                <a:ea typeface="Arial"/>
                <a:cs typeface="Arial"/>
                <a:sym typeface="Arial"/>
              </a:rPr>
              <a:t>and </a:t>
            </a:r>
            <a:r>
              <a:rPr b="1" lang="en-US" sz="2700">
                <a:solidFill>
                  <a:schemeClr val="dk1"/>
                </a:solidFill>
                <a:latin typeface="Arial"/>
                <a:ea typeface="Arial"/>
                <a:cs typeface="Arial"/>
                <a:sym typeface="Arial"/>
              </a:rPr>
              <a:t>a given gene</a:t>
            </a:r>
            <a:r>
              <a:rPr lang="en-US" sz="2700">
                <a:solidFill>
                  <a:schemeClr val="dk1"/>
                </a:solidFill>
                <a:latin typeface="Arial"/>
                <a:ea typeface="Arial"/>
                <a:cs typeface="Arial"/>
                <a:sym typeface="Arial"/>
              </a:rPr>
              <a:t>.</a:t>
            </a:r>
            <a:endParaRPr/>
          </a:p>
        </p:txBody>
      </p:sp>
      <p:grpSp>
        <p:nvGrpSpPr>
          <p:cNvPr id="195" name="Google Shape;195;p13"/>
          <p:cNvGrpSpPr/>
          <p:nvPr/>
        </p:nvGrpSpPr>
        <p:grpSpPr>
          <a:xfrm>
            <a:off x="366860" y="5169844"/>
            <a:ext cx="8300464" cy="1688156"/>
            <a:chOff x="1285804" y="5126365"/>
            <a:chExt cx="8300464" cy="1688156"/>
          </a:xfrm>
        </p:grpSpPr>
        <p:pic>
          <p:nvPicPr>
            <p:cNvPr id="196" name="Google Shape;196;p13"/>
            <p:cNvPicPr preferRelativeResize="0"/>
            <p:nvPr/>
          </p:nvPicPr>
          <p:blipFill rotWithShape="1">
            <a:blip r:embed="rId3">
              <a:alphaModFix/>
            </a:blip>
            <a:srcRect b="0" l="20472" r="0" t="0"/>
            <a:stretch/>
          </p:blipFill>
          <p:spPr>
            <a:xfrm>
              <a:off x="1600200" y="5126365"/>
              <a:ext cx="5920561" cy="1688156"/>
            </a:xfrm>
            <a:prstGeom prst="rect">
              <a:avLst/>
            </a:prstGeom>
            <a:noFill/>
            <a:ln>
              <a:noFill/>
            </a:ln>
          </p:spPr>
        </p:pic>
        <p:grpSp>
          <p:nvGrpSpPr>
            <p:cNvPr id="197" name="Google Shape;197;p13"/>
            <p:cNvGrpSpPr/>
            <p:nvPr/>
          </p:nvGrpSpPr>
          <p:grpSpPr>
            <a:xfrm>
              <a:off x="8057645" y="5466149"/>
              <a:ext cx="837408" cy="1242958"/>
              <a:chOff x="8057645" y="5466149"/>
              <a:chExt cx="837408" cy="1242958"/>
            </a:xfrm>
          </p:grpSpPr>
          <p:sp>
            <p:nvSpPr>
              <p:cNvPr id="198" name="Google Shape;198;p13"/>
              <p:cNvSpPr/>
              <p:nvPr/>
            </p:nvSpPr>
            <p:spPr>
              <a:xfrm>
                <a:off x="8057645" y="5466149"/>
                <a:ext cx="69121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onsolas"/>
                    <a:ea typeface="Consolas"/>
                    <a:cs typeface="Consolas"/>
                    <a:sym typeface="Consolas"/>
                  </a:rPr>
                  <a:t> MC </a:t>
                </a:r>
                <a:endParaRPr sz="1800">
                  <a:solidFill>
                    <a:schemeClr val="dk1"/>
                  </a:solidFill>
                  <a:latin typeface="Arial"/>
                  <a:ea typeface="Arial"/>
                  <a:cs typeface="Arial"/>
                  <a:sym typeface="Arial"/>
                </a:endParaRPr>
              </a:p>
            </p:txBody>
          </p:sp>
          <p:sp>
            <p:nvSpPr>
              <p:cNvPr id="199" name="Google Shape;199;p13"/>
              <p:cNvSpPr/>
              <p:nvPr/>
            </p:nvSpPr>
            <p:spPr>
              <a:xfrm>
                <a:off x="8077200" y="5762184"/>
                <a:ext cx="69121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onsolas"/>
                    <a:ea typeface="Consolas"/>
                    <a:cs typeface="Consolas"/>
                    <a:sym typeface="Consolas"/>
                  </a:rPr>
                  <a:t>1.16</a:t>
                </a:r>
                <a:endParaRPr sz="1800">
                  <a:solidFill>
                    <a:schemeClr val="dk1"/>
                  </a:solidFill>
                  <a:latin typeface="Arial"/>
                  <a:ea typeface="Arial"/>
                  <a:cs typeface="Arial"/>
                  <a:sym typeface="Arial"/>
                </a:endParaRPr>
              </a:p>
            </p:txBody>
          </p:sp>
          <p:sp>
            <p:nvSpPr>
              <p:cNvPr id="200" name="Google Shape;200;p13"/>
              <p:cNvSpPr/>
              <p:nvPr/>
            </p:nvSpPr>
            <p:spPr>
              <a:xfrm>
                <a:off x="8077200" y="6033348"/>
                <a:ext cx="69121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onsolas"/>
                    <a:ea typeface="Consolas"/>
                    <a:cs typeface="Consolas"/>
                    <a:sym typeface="Consolas"/>
                  </a:rPr>
                  <a:t>0.72</a:t>
                </a:r>
                <a:endParaRPr sz="1800">
                  <a:solidFill>
                    <a:schemeClr val="dk1"/>
                  </a:solidFill>
                  <a:latin typeface="Arial"/>
                  <a:ea typeface="Arial"/>
                  <a:cs typeface="Arial"/>
                  <a:sym typeface="Arial"/>
                </a:endParaRPr>
              </a:p>
            </p:txBody>
          </p:sp>
          <p:sp>
            <p:nvSpPr>
              <p:cNvPr id="201" name="Google Shape;201;p13"/>
              <p:cNvSpPr/>
              <p:nvPr/>
            </p:nvSpPr>
            <p:spPr>
              <a:xfrm>
                <a:off x="8077200" y="6339775"/>
                <a:ext cx="81785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onsolas"/>
                    <a:ea typeface="Consolas"/>
                    <a:cs typeface="Consolas"/>
                    <a:sym typeface="Consolas"/>
                  </a:rPr>
                  <a:t>0.002</a:t>
                </a:r>
                <a:endParaRPr sz="1800">
                  <a:solidFill>
                    <a:schemeClr val="dk1"/>
                  </a:solidFill>
                  <a:latin typeface="Arial"/>
                  <a:ea typeface="Arial"/>
                  <a:cs typeface="Arial"/>
                  <a:sym typeface="Arial"/>
                </a:endParaRPr>
              </a:p>
            </p:txBody>
          </p:sp>
        </p:grpSp>
        <p:grpSp>
          <p:nvGrpSpPr>
            <p:cNvPr id="202" name="Google Shape;202;p13"/>
            <p:cNvGrpSpPr/>
            <p:nvPr/>
          </p:nvGrpSpPr>
          <p:grpSpPr>
            <a:xfrm>
              <a:off x="7315200" y="5460784"/>
              <a:ext cx="819610" cy="1248323"/>
              <a:chOff x="7315200" y="5460784"/>
              <a:chExt cx="819610" cy="1248323"/>
            </a:xfrm>
          </p:grpSpPr>
          <p:sp>
            <p:nvSpPr>
              <p:cNvPr id="203" name="Google Shape;203;p13"/>
              <p:cNvSpPr/>
              <p:nvPr/>
            </p:nvSpPr>
            <p:spPr>
              <a:xfrm>
                <a:off x="7441838" y="5460784"/>
                <a:ext cx="69121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onsolas"/>
                    <a:ea typeface="Consolas"/>
                    <a:cs typeface="Consolas"/>
                    <a:sym typeface="Consolas"/>
                  </a:rPr>
                  <a:t> PC </a:t>
                </a:r>
                <a:endParaRPr sz="1800">
                  <a:solidFill>
                    <a:schemeClr val="dk1"/>
                  </a:solidFill>
                  <a:latin typeface="Arial"/>
                  <a:ea typeface="Arial"/>
                  <a:cs typeface="Arial"/>
                  <a:sym typeface="Arial"/>
                </a:endParaRPr>
              </a:p>
            </p:txBody>
          </p:sp>
          <p:sp>
            <p:nvSpPr>
              <p:cNvPr id="204" name="Google Shape;204;p13"/>
              <p:cNvSpPr/>
              <p:nvPr/>
            </p:nvSpPr>
            <p:spPr>
              <a:xfrm>
                <a:off x="7315200" y="5767211"/>
                <a:ext cx="81785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onsolas"/>
                    <a:ea typeface="Consolas"/>
                    <a:cs typeface="Consolas"/>
                    <a:sym typeface="Consolas"/>
                  </a:rPr>
                  <a:t> 0.99</a:t>
                </a:r>
                <a:endParaRPr sz="1800">
                  <a:solidFill>
                    <a:schemeClr val="dk1"/>
                  </a:solidFill>
                  <a:latin typeface="Arial"/>
                  <a:ea typeface="Arial"/>
                  <a:cs typeface="Arial"/>
                  <a:sym typeface="Arial"/>
                </a:endParaRPr>
              </a:p>
            </p:txBody>
          </p:sp>
          <p:sp>
            <p:nvSpPr>
              <p:cNvPr id="205" name="Google Shape;205;p13"/>
              <p:cNvSpPr/>
              <p:nvPr/>
            </p:nvSpPr>
            <p:spPr>
              <a:xfrm>
                <a:off x="7316956" y="6033348"/>
                <a:ext cx="81785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onsolas"/>
                    <a:ea typeface="Consolas"/>
                    <a:cs typeface="Consolas"/>
                    <a:sym typeface="Consolas"/>
                  </a:rPr>
                  <a:t>-0.98</a:t>
                </a:r>
                <a:endParaRPr sz="1800">
                  <a:solidFill>
                    <a:schemeClr val="dk1"/>
                  </a:solidFill>
                  <a:latin typeface="Arial"/>
                  <a:ea typeface="Arial"/>
                  <a:cs typeface="Arial"/>
                  <a:sym typeface="Arial"/>
                </a:endParaRPr>
              </a:p>
            </p:txBody>
          </p:sp>
          <p:sp>
            <p:nvSpPr>
              <p:cNvPr id="206" name="Google Shape;206;p13"/>
              <p:cNvSpPr/>
              <p:nvPr/>
            </p:nvSpPr>
            <p:spPr>
              <a:xfrm>
                <a:off x="7316957" y="6339775"/>
                <a:ext cx="81785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onsolas"/>
                    <a:ea typeface="Consolas"/>
                    <a:cs typeface="Consolas"/>
                    <a:sym typeface="Consolas"/>
                  </a:rPr>
                  <a:t>-0.08</a:t>
                </a:r>
                <a:endParaRPr sz="1800">
                  <a:solidFill>
                    <a:schemeClr val="dk1"/>
                  </a:solidFill>
                  <a:latin typeface="Arial"/>
                  <a:ea typeface="Arial"/>
                  <a:cs typeface="Arial"/>
                  <a:sym typeface="Arial"/>
                </a:endParaRPr>
              </a:p>
            </p:txBody>
          </p:sp>
        </p:grpSp>
        <p:grpSp>
          <p:nvGrpSpPr>
            <p:cNvPr id="207" name="Google Shape;207;p13"/>
            <p:cNvGrpSpPr/>
            <p:nvPr/>
          </p:nvGrpSpPr>
          <p:grpSpPr>
            <a:xfrm>
              <a:off x="8763075" y="5470309"/>
              <a:ext cx="823193" cy="1234697"/>
              <a:chOff x="8763075" y="5470309"/>
              <a:chExt cx="823193" cy="1234697"/>
            </a:xfrm>
          </p:grpSpPr>
          <p:sp>
            <p:nvSpPr>
              <p:cNvPr id="208" name="Google Shape;208;p13"/>
              <p:cNvSpPr/>
              <p:nvPr/>
            </p:nvSpPr>
            <p:spPr>
              <a:xfrm>
                <a:off x="8829064" y="5470309"/>
                <a:ext cx="69121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onsolas"/>
                    <a:ea typeface="Consolas"/>
                    <a:cs typeface="Consolas"/>
                    <a:sym typeface="Consolas"/>
                  </a:rPr>
                  <a:t> IC </a:t>
                </a:r>
                <a:endParaRPr sz="1800">
                  <a:solidFill>
                    <a:schemeClr val="dk1"/>
                  </a:solidFill>
                  <a:latin typeface="Arial"/>
                  <a:ea typeface="Arial"/>
                  <a:cs typeface="Arial"/>
                  <a:sym typeface="Arial"/>
                </a:endParaRPr>
              </a:p>
            </p:txBody>
          </p:sp>
          <p:sp>
            <p:nvSpPr>
              <p:cNvPr id="209" name="Google Shape;209;p13"/>
              <p:cNvSpPr/>
              <p:nvPr/>
            </p:nvSpPr>
            <p:spPr>
              <a:xfrm>
                <a:off x="8763075" y="5766285"/>
                <a:ext cx="81785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onsolas"/>
                    <a:ea typeface="Consolas"/>
                    <a:cs typeface="Consolas"/>
                    <a:sym typeface="Consolas"/>
                  </a:rPr>
                  <a:t> 0.95</a:t>
                </a:r>
                <a:endParaRPr sz="1800">
                  <a:solidFill>
                    <a:schemeClr val="dk1"/>
                  </a:solidFill>
                  <a:latin typeface="Arial"/>
                  <a:ea typeface="Arial"/>
                  <a:cs typeface="Arial"/>
                  <a:sym typeface="Arial"/>
                </a:endParaRPr>
              </a:p>
            </p:txBody>
          </p:sp>
          <p:sp>
            <p:nvSpPr>
              <p:cNvPr id="210" name="Google Shape;210;p13"/>
              <p:cNvSpPr/>
              <p:nvPr/>
            </p:nvSpPr>
            <p:spPr>
              <a:xfrm>
                <a:off x="8765745" y="6029247"/>
                <a:ext cx="81785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onsolas"/>
                    <a:ea typeface="Consolas"/>
                    <a:cs typeface="Consolas"/>
                    <a:sym typeface="Consolas"/>
                  </a:rPr>
                  <a:t>-0.87</a:t>
                </a:r>
                <a:endParaRPr sz="1800">
                  <a:solidFill>
                    <a:schemeClr val="dk1"/>
                  </a:solidFill>
                  <a:latin typeface="Arial"/>
                  <a:ea typeface="Arial"/>
                  <a:cs typeface="Arial"/>
                  <a:sym typeface="Arial"/>
                </a:endParaRPr>
              </a:p>
            </p:txBody>
          </p:sp>
          <p:sp>
            <p:nvSpPr>
              <p:cNvPr id="211" name="Google Shape;211;p13"/>
              <p:cNvSpPr/>
              <p:nvPr/>
            </p:nvSpPr>
            <p:spPr>
              <a:xfrm>
                <a:off x="8768415" y="6335674"/>
                <a:ext cx="81785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onsolas"/>
                    <a:ea typeface="Consolas"/>
                    <a:cs typeface="Consolas"/>
                    <a:sym typeface="Consolas"/>
                  </a:rPr>
                  <a:t>-0.07</a:t>
                </a:r>
                <a:endParaRPr sz="1800">
                  <a:solidFill>
                    <a:schemeClr val="dk1"/>
                  </a:solidFill>
                  <a:latin typeface="Arial"/>
                  <a:ea typeface="Arial"/>
                  <a:cs typeface="Arial"/>
                  <a:sym typeface="Arial"/>
                </a:endParaRPr>
              </a:p>
            </p:txBody>
          </p:sp>
        </p:grpSp>
        <p:grpSp>
          <p:nvGrpSpPr>
            <p:cNvPr id="212" name="Google Shape;212;p13"/>
            <p:cNvGrpSpPr/>
            <p:nvPr/>
          </p:nvGrpSpPr>
          <p:grpSpPr>
            <a:xfrm>
              <a:off x="1285804" y="5763110"/>
              <a:ext cx="313061" cy="941896"/>
              <a:chOff x="7315200" y="5767211"/>
              <a:chExt cx="313061" cy="941896"/>
            </a:xfrm>
          </p:grpSpPr>
          <p:sp>
            <p:nvSpPr>
              <p:cNvPr id="213" name="Google Shape;213;p13"/>
              <p:cNvSpPr/>
              <p:nvPr/>
            </p:nvSpPr>
            <p:spPr>
              <a:xfrm>
                <a:off x="7315200" y="5767211"/>
                <a:ext cx="31130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onsolas"/>
                    <a:ea typeface="Consolas"/>
                    <a:cs typeface="Consolas"/>
                    <a:sym typeface="Consolas"/>
                  </a:rPr>
                  <a:t>+</a:t>
                </a:r>
                <a:endParaRPr sz="1800">
                  <a:solidFill>
                    <a:schemeClr val="dk1"/>
                  </a:solidFill>
                  <a:latin typeface="Arial"/>
                  <a:ea typeface="Arial"/>
                  <a:cs typeface="Arial"/>
                  <a:sym typeface="Arial"/>
                </a:endParaRPr>
              </a:p>
            </p:txBody>
          </p:sp>
          <p:sp>
            <p:nvSpPr>
              <p:cNvPr id="214" name="Google Shape;214;p13"/>
              <p:cNvSpPr/>
              <p:nvPr/>
            </p:nvSpPr>
            <p:spPr>
              <a:xfrm>
                <a:off x="7316956" y="6033348"/>
                <a:ext cx="31130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onsolas"/>
                    <a:ea typeface="Consolas"/>
                    <a:cs typeface="Consolas"/>
                    <a:sym typeface="Consolas"/>
                  </a:rPr>
                  <a:t>-</a:t>
                </a:r>
                <a:endParaRPr sz="1800">
                  <a:solidFill>
                    <a:schemeClr val="dk1"/>
                  </a:solidFill>
                  <a:latin typeface="Arial"/>
                  <a:ea typeface="Arial"/>
                  <a:cs typeface="Arial"/>
                  <a:sym typeface="Arial"/>
                </a:endParaRPr>
              </a:p>
            </p:txBody>
          </p:sp>
          <p:sp>
            <p:nvSpPr>
              <p:cNvPr id="215" name="Google Shape;215;p13"/>
              <p:cNvSpPr/>
              <p:nvPr/>
            </p:nvSpPr>
            <p:spPr>
              <a:xfrm>
                <a:off x="7316957" y="6339775"/>
                <a:ext cx="31130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onsolas"/>
                    <a:ea typeface="Consolas"/>
                    <a:cs typeface="Consolas"/>
                    <a:sym typeface="Consolas"/>
                  </a:rPr>
                  <a:t>0</a:t>
                </a:r>
                <a:endParaRPr sz="1800">
                  <a:solidFill>
                    <a:schemeClr val="dk1"/>
                  </a:solidFill>
                  <a:latin typeface="Arial"/>
                  <a:ea typeface="Arial"/>
                  <a:cs typeface="Arial"/>
                  <a:sym typeface="Arial"/>
                </a:endParaRPr>
              </a:p>
            </p:txBody>
          </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