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6"/>
  </p:notesMasterIdLst>
  <p:sldIdLst>
    <p:sldId id="295" r:id="rId2"/>
    <p:sldId id="262" r:id="rId3"/>
    <p:sldId id="327" r:id="rId4"/>
    <p:sldId id="331" r:id="rId5"/>
    <p:sldId id="333" r:id="rId6"/>
    <p:sldId id="341" r:id="rId7"/>
    <p:sldId id="342" r:id="rId8"/>
    <p:sldId id="332" r:id="rId9"/>
    <p:sldId id="337" r:id="rId10"/>
    <p:sldId id="338" r:id="rId11"/>
    <p:sldId id="334" r:id="rId12"/>
    <p:sldId id="329" r:id="rId13"/>
    <p:sldId id="336" r:id="rId14"/>
    <p:sldId id="328"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20" autoAdjust="0"/>
    <p:restoredTop sz="64496" autoAdjust="0"/>
  </p:normalViewPr>
  <p:slideViewPr>
    <p:cSldViewPr snapToGrid="0" snapToObjects="1">
      <p:cViewPr varScale="1">
        <p:scale>
          <a:sx n="53" d="100"/>
          <a:sy n="53" d="100"/>
        </p:scale>
        <p:origin x="1810" y="53"/>
      </p:cViewPr>
      <p:guideLst>
        <p:guide orient="horz" pos="2160"/>
        <p:guide pos="2880"/>
      </p:guideLst>
    </p:cSldViewPr>
  </p:slideViewPr>
  <p:notesTextViewPr>
    <p:cViewPr>
      <p:scale>
        <a:sx n="100" d="100"/>
        <a:sy n="100" d="100"/>
      </p:scale>
      <p:origin x="0" y="0"/>
    </p:cViewPr>
  </p:notesTextViewPr>
  <p:sorterViewPr>
    <p:cViewPr>
      <p:scale>
        <a:sx n="132" d="100"/>
        <a:sy n="132" d="100"/>
      </p:scale>
      <p:origin x="0" y="7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7DA7B-48EE-FF4E-9CC9-12F3449C465B}" type="datetimeFigureOut">
              <a:rPr lang="en-US" smtClean="0"/>
              <a:t>4/15/2019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C4BBE4-C2E8-7349-A04A-1F015B84CBE2}" type="slidenum">
              <a:rPr lang="en-US" smtClean="0"/>
              <a:t>‹#›</a:t>
            </a:fld>
            <a:endParaRPr lang="en-US"/>
          </a:p>
        </p:txBody>
      </p:sp>
    </p:spTree>
    <p:extLst>
      <p:ext uri="{BB962C8B-B14F-4D97-AF65-F5344CB8AC3E}">
        <p14:creationId xmlns:p14="http://schemas.microsoft.com/office/powerpoint/2010/main" val="6396758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25639" indent="-279092" eaLnBrk="0" hangingPunct="0">
              <a:defRPr sz="2300">
                <a:solidFill>
                  <a:schemeClr val="tx1"/>
                </a:solidFill>
                <a:latin typeface="Arial" charset="0"/>
                <a:ea typeface="ＭＳ Ｐゴシック" charset="0"/>
              </a:defRPr>
            </a:lvl2pPr>
            <a:lvl3pPr marL="1116368" indent="-223274" eaLnBrk="0" hangingPunct="0">
              <a:defRPr sz="2300">
                <a:solidFill>
                  <a:schemeClr val="tx1"/>
                </a:solidFill>
                <a:latin typeface="Arial" charset="0"/>
                <a:ea typeface="ＭＳ Ｐゴシック" charset="0"/>
              </a:defRPr>
            </a:lvl3pPr>
            <a:lvl4pPr marL="1562915" indent="-223274" eaLnBrk="0" hangingPunct="0">
              <a:defRPr sz="2300">
                <a:solidFill>
                  <a:schemeClr val="tx1"/>
                </a:solidFill>
                <a:latin typeface="Arial" charset="0"/>
                <a:ea typeface="ＭＳ Ｐゴシック" charset="0"/>
              </a:defRPr>
            </a:lvl4pPr>
            <a:lvl5pPr marL="2009463" indent="-223274" eaLnBrk="0" hangingPunct="0">
              <a:defRPr sz="2300">
                <a:solidFill>
                  <a:schemeClr val="tx1"/>
                </a:solidFill>
                <a:latin typeface="Arial" charset="0"/>
                <a:ea typeface="ＭＳ Ｐゴシック" charset="0"/>
              </a:defRPr>
            </a:lvl5pPr>
            <a:lvl6pPr marL="2456010" indent="-223274" eaLnBrk="0" fontAlgn="base" hangingPunct="0">
              <a:spcBef>
                <a:spcPct val="0"/>
              </a:spcBef>
              <a:spcAft>
                <a:spcPct val="0"/>
              </a:spcAft>
              <a:defRPr sz="2300">
                <a:solidFill>
                  <a:schemeClr val="tx1"/>
                </a:solidFill>
                <a:latin typeface="Arial" charset="0"/>
                <a:ea typeface="ＭＳ Ｐゴシック" charset="0"/>
              </a:defRPr>
            </a:lvl6pPr>
            <a:lvl7pPr marL="2902557" indent="-223274" eaLnBrk="0" fontAlgn="base" hangingPunct="0">
              <a:spcBef>
                <a:spcPct val="0"/>
              </a:spcBef>
              <a:spcAft>
                <a:spcPct val="0"/>
              </a:spcAft>
              <a:defRPr sz="2300">
                <a:solidFill>
                  <a:schemeClr val="tx1"/>
                </a:solidFill>
                <a:latin typeface="Arial" charset="0"/>
                <a:ea typeface="ＭＳ Ｐゴシック" charset="0"/>
              </a:defRPr>
            </a:lvl7pPr>
            <a:lvl8pPr marL="3349104" indent="-223274" eaLnBrk="0" fontAlgn="base" hangingPunct="0">
              <a:spcBef>
                <a:spcPct val="0"/>
              </a:spcBef>
              <a:spcAft>
                <a:spcPct val="0"/>
              </a:spcAft>
              <a:defRPr sz="2300">
                <a:solidFill>
                  <a:schemeClr val="tx1"/>
                </a:solidFill>
                <a:latin typeface="Arial" charset="0"/>
                <a:ea typeface="ＭＳ Ｐゴシック" charset="0"/>
              </a:defRPr>
            </a:lvl8pPr>
            <a:lvl9pPr marL="3795652" indent="-223274"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9ED65AC6-FF74-E54B-BC57-6D5D35ED2B63}" type="slidenum">
              <a:rPr lang="en-US" sz="1300">
                <a:latin typeface="Calibri" charset="0"/>
              </a:rPr>
              <a:pPr eaLnBrk="1" hangingPunct="1"/>
              <a:t>1</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8435"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800"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9699"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3FF26D-4BA7-334B-A05E-4195CF7E800C}" type="slidenum">
              <a:rPr lang="en-US">
                <a:latin typeface="Calibri" charset="0"/>
              </a:rPr>
              <a:pPr eaLnBrk="1" hangingPunct="1"/>
              <a:t>2</a:t>
            </a:fld>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61888-B89C-6C48-8622-ACB4502BCA20}" type="slidenum">
              <a:rPr lang="en-US"/>
              <a:pPr/>
              <a:t>10</a:t>
            </a:fld>
            <a:endParaRPr lang="en-US"/>
          </a:p>
        </p:txBody>
      </p:sp>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685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r>
              <a:rPr lang="en-US" dirty="0">
                <a:latin typeface="Calibri" charset="0"/>
                <a:cs typeface="ＭＳ Ｐゴシック" charset="0"/>
              </a:rPr>
              <a:t>The primary result of the gene set enrichment analysis is the enrichment score (ES), which reflects the degree to which a gene set is overrepresented at the top or bottom of a ranked list of genes. GSEA calculates the ES by walking down the ranked list of genes, increasing a running-sum statistic when a gene is in the gene set and decreasing it when it is not. The magnitude of the increment depends on the correlation of the gene with the phenotype. The ES is the maximum deviation from zero encountered in walking the list. A positive ES indicates gene set enrichment at the top of the ranked list; a negative ES indicates gene set enrichment at the bottom of the ranked list.</a:t>
            </a:r>
          </a:p>
          <a:p>
            <a:pPr>
              <a:spcBef>
                <a:spcPct val="0"/>
              </a:spcBef>
            </a:pPr>
            <a:endParaRPr lang="en-US" dirty="0">
              <a:latin typeface="Calibri" charset="0"/>
              <a:cs typeface="ＭＳ Ｐゴシック" charset="0"/>
            </a:endParaRPr>
          </a:p>
          <a:p>
            <a:r>
              <a:rPr lang="en-US" dirty="0"/>
              <a:t>One starts by defining the ordered gene list obtained by using any gene marker selection method and the selection of genes to include in a gene set. We define empirical cumulative distribution functions </a:t>
            </a:r>
            <a:r>
              <a:rPr lang="en-US" dirty="0" err="1"/>
              <a:t>Phit</a:t>
            </a:r>
            <a:r>
              <a:rPr lang="en-US" dirty="0"/>
              <a:t> and </a:t>
            </a:r>
            <a:r>
              <a:rPr lang="en-US" dirty="0" err="1"/>
              <a:t>Pmiss</a:t>
            </a:r>
            <a:r>
              <a:rPr lang="en-US" dirty="0"/>
              <a:t> to represent the fraction of gene set G genes that are present (</a:t>
            </a:r>
            <a:r>
              <a:rPr lang="ja-JP" altLang="en-US" dirty="0">
                <a:latin typeface="Arial"/>
              </a:rPr>
              <a:t>“</a:t>
            </a:r>
            <a:r>
              <a:rPr lang="en-US" dirty="0"/>
              <a:t>hits</a:t>
            </a:r>
            <a:r>
              <a:rPr lang="ja-JP" altLang="en-US" dirty="0">
                <a:latin typeface="Arial"/>
              </a:rPr>
              <a:t>”</a:t>
            </a:r>
            <a:r>
              <a:rPr lang="en-US" dirty="0"/>
              <a:t>) or absent (</a:t>
            </a:r>
            <a:r>
              <a:rPr lang="ja-JP" altLang="en-US" dirty="0">
                <a:latin typeface="Arial"/>
              </a:rPr>
              <a:t>“</a:t>
            </a:r>
            <a:r>
              <a:rPr lang="en-US" dirty="0"/>
              <a:t>misses</a:t>
            </a:r>
            <a:r>
              <a:rPr lang="ja-JP" altLang="en-US" dirty="0">
                <a:latin typeface="Arial"/>
              </a:rPr>
              <a:t>”</a:t>
            </a:r>
            <a:r>
              <a:rPr lang="en-US" dirty="0"/>
              <a:t>) in the ordered gene list up to a given position. </a:t>
            </a:r>
          </a:p>
          <a:p>
            <a:endParaRPr lang="en-US" dirty="0"/>
          </a:p>
          <a:p>
            <a:r>
              <a:rPr lang="en-US" dirty="0"/>
              <a:t>The size of the step is a function of the correlation. So early hits get larger steps than hits to the middle of the gene list.</a:t>
            </a:r>
          </a:p>
          <a:p>
            <a:r>
              <a:rPr lang="en-US" dirty="0"/>
              <a:t>The maximum deflection of the mountain plot is defined as the enrichment </a:t>
            </a:r>
            <a:r>
              <a:rPr lang="en-US" dirty="0" err="1"/>
              <a:t>scoe</a:t>
            </a:r>
            <a:r>
              <a:rPr lang="en-US" dirty="0"/>
              <a:t> (ES).</a:t>
            </a:r>
          </a:p>
          <a:p>
            <a:endParaRPr lang="en-US" dirty="0"/>
          </a:p>
          <a:p>
            <a:endParaRPr lang="en-US" dirty="0"/>
          </a:p>
          <a:p>
            <a:r>
              <a:rPr lang="en-US" dirty="0"/>
              <a:t>MOUNTAIN PLOT</a:t>
            </a:r>
          </a:p>
          <a:p>
            <a:endParaRPr lang="en-US" dirty="0"/>
          </a:p>
          <a:p>
            <a:r>
              <a:rPr lang="en-US" b="1" dirty="0"/>
              <a:t>p = 0      Classic Kolmogorov-Smirnov (no weighting)</a:t>
            </a:r>
          </a:p>
          <a:p>
            <a:r>
              <a:rPr lang="en-US" b="1" dirty="0">
                <a:solidFill>
                  <a:srgbClr val="006600"/>
                </a:solidFill>
              </a:rPr>
              <a:t>p = 1      Use gene correlation as weight (standard weighting)</a:t>
            </a:r>
          </a:p>
          <a:p>
            <a:endParaRPr lang="en-US" dirty="0"/>
          </a:p>
          <a:p>
            <a:endParaRPr lang="en-US" dirty="0"/>
          </a:p>
        </p:txBody>
      </p:sp>
    </p:spTree>
    <p:extLst>
      <p:ext uri="{BB962C8B-B14F-4D97-AF65-F5344CB8AC3E}">
        <p14:creationId xmlns:p14="http://schemas.microsoft.com/office/powerpoint/2010/main" val="220701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ways that GSEA can be used…</a:t>
            </a:r>
          </a:p>
        </p:txBody>
      </p:sp>
      <p:sp>
        <p:nvSpPr>
          <p:cNvPr id="4" name="Slide Number Placeholder 3"/>
          <p:cNvSpPr>
            <a:spLocks noGrp="1"/>
          </p:cNvSpPr>
          <p:nvPr>
            <p:ph type="sldNum" sz="quarter" idx="5"/>
          </p:nvPr>
        </p:nvSpPr>
        <p:spPr/>
        <p:txBody>
          <a:bodyPr/>
          <a:lstStyle/>
          <a:p>
            <a:fld id="{55C4BBE4-C2E8-7349-A04A-1F015B84CBE2}" type="slidenum">
              <a:rPr lang="en-US" smtClean="0"/>
              <a:t>13</a:t>
            </a:fld>
            <a:endParaRPr lang="en-US"/>
          </a:p>
        </p:txBody>
      </p:sp>
    </p:spTree>
    <p:extLst>
      <p:ext uri="{BB962C8B-B14F-4D97-AF65-F5344CB8AC3E}">
        <p14:creationId xmlns:p14="http://schemas.microsoft.com/office/powerpoint/2010/main" val="131052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1C03B71-A563-48A7-8727-4FC0759DE376}" type="slidenum">
              <a:rPr lang="en-US" altLang="en-US"/>
              <a:pPr eaLnBrk="1" hangingPunct="1">
                <a:spcBef>
                  <a:spcPct val="0"/>
                </a:spcBef>
              </a:pPr>
              <a:t>14</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800">
                <a:latin typeface="Arial" charset="0"/>
                <a:ea typeface="ＭＳ Ｐゴシック" pitchFamily="34" charset="-128"/>
              </a:rPr>
              <a:t>Remove</a:t>
            </a:r>
          </a:p>
        </p:txBody>
      </p:sp>
    </p:spTree>
    <p:extLst>
      <p:ext uri="{BB962C8B-B14F-4D97-AF65-F5344CB8AC3E}">
        <p14:creationId xmlns:p14="http://schemas.microsoft.com/office/powerpoint/2010/main" val="62767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0"/>
          <p:cNvSpPr>
            <a:spLocks noChangeArrowheads="1"/>
          </p:cNvSpPr>
          <p:nvPr/>
        </p:nvSpPr>
        <p:spPr bwMode="auto">
          <a:xfrm>
            <a:off x="0" y="131064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3" name="Picture 11" descr="broa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2"/>
          <p:cNvSpPr txBox="1">
            <a:spLocks noChangeArrowheads="1"/>
          </p:cNvSpPr>
          <p:nvPr/>
        </p:nvSpPr>
        <p:spPr bwMode="auto">
          <a:xfrm>
            <a:off x="13784263" y="13273088"/>
            <a:ext cx="3970337" cy="35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5" name="Rectangle 13"/>
          <p:cNvSpPr>
            <a:spLocks noChangeArrowheads="1"/>
          </p:cNvSpPr>
          <p:nvPr/>
        </p:nvSpPr>
        <p:spPr bwMode="auto">
          <a:xfrm>
            <a:off x="152400" y="132588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6" name="Picture 14" descr="broa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p:nvSpPr>
        <p:spPr bwMode="auto">
          <a:xfrm>
            <a:off x="13936663" y="13425488"/>
            <a:ext cx="3970337" cy="35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8" name="Rectangle 16"/>
          <p:cNvSpPr>
            <a:spLocks noChangeArrowheads="1"/>
          </p:cNvSpPr>
          <p:nvPr/>
        </p:nvSpPr>
        <p:spPr bwMode="auto">
          <a:xfrm>
            <a:off x="304800" y="13411200"/>
            <a:ext cx="18288000" cy="609600"/>
          </a:xfrm>
          <a:prstGeom prst="rect">
            <a:avLst/>
          </a:prstGeom>
          <a:solidFill>
            <a:srgbClr val="DFDFB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9" name="Picture 17" descr="broa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8"/>
          <p:cNvSpPr txBox="1">
            <a:spLocks noChangeArrowheads="1"/>
          </p:cNvSpPr>
          <p:nvPr/>
        </p:nvSpPr>
        <p:spPr bwMode="auto">
          <a:xfrm>
            <a:off x="14089063" y="13577888"/>
            <a:ext cx="3970337" cy="35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Tree>
    <p:extLst>
      <p:ext uri="{BB962C8B-B14F-4D97-AF65-F5344CB8AC3E}">
        <p14:creationId xmlns:p14="http://schemas.microsoft.com/office/powerpoint/2010/main" val="219135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83395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88114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609600" y="106361"/>
            <a:ext cx="7924800" cy="655638"/>
          </a:xfrm>
        </p:spPr>
        <p:txBody>
          <a:bodyPr/>
          <a:lstStyle>
            <a:lvl1pPr>
              <a:defRPr sz="3800" b="1">
                <a:latin typeface="Times" pitchFamily="2"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a:xfrm>
            <a:off x="8534400" y="606425"/>
            <a:ext cx="527050" cy="152400"/>
          </a:xfrm>
        </p:spPr>
        <p:txBody>
          <a:bodyPr lIns="0" tIns="0" rIns="0" bIns="0" anchor="b" anchorCtr="0"/>
          <a:lstStyle>
            <a:lvl1pPr algn="r">
              <a:defRPr sz="1200">
                <a:latin typeface="Arial" charset="0"/>
                <a:ea typeface="Arial" charset="0"/>
                <a:cs typeface="Arial" charset="0"/>
              </a:defRPr>
            </a:lvl1pPr>
          </a:lstStyle>
          <a:p>
            <a:fld id="{F155E103-1B4C-EB40-AB4A-49FABA7934A2}" type="slidenum">
              <a:rPr lang="en-US" smtClean="0"/>
              <a:t>‹#›</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600" y="106361"/>
            <a:ext cx="628767" cy="655638"/>
          </a:xfrm>
          <a:prstGeom prst="rect">
            <a:avLst/>
          </a:prstGeom>
        </p:spPr>
      </p:pic>
      <p:cxnSp>
        <p:nvCxnSpPr>
          <p:cNvPr id="8" name="Straight Connector 7"/>
          <p:cNvCxnSpPr>
            <a:cxnSpLocks noChangeShapeType="1"/>
          </p:cNvCxnSpPr>
          <p:nvPr/>
        </p:nvCxnSpPr>
        <p:spPr bwMode="auto">
          <a:xfrm flipV="1">
            <a:off x="76200" y="758825"/>
            <a:ext cx="89852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35654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609600" y="106361"/>
            <a:ext cx="7924800" cy="655638"/>
          </a:xfrm>
        </p:spPr>
        <p:txBody>
          <a:bodyPr/>
          <a:lstStyle>
            <a:lvl1pPr>
              <a:defRPr sz="3800" b="1">
                <a:latin typeface="Times" pitchFamily="2"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a:xfrm>
            <a:off x="8534400" y="606425"/>
            <a:ext cx="527050" cy="152400"/>
          </a:xfrm>
        </p:spPr>
        <p:txBody>
          <a:bodyPr lIns="0" tIns="0" rIns="0" bIns="0" anchor="b" anchorCtr="0"/>
          <a:lstStyle>
            <a:lvl1pPr algn="r">
              <a:defRPr sz="1200">
                <a:latin typeface="Arial" charset="0"/>
                <a:ea typeface="Arial" charset="0"/>
                <a:cs typeface="Arial" charset="0"/>
              </a:defRPr>
            </a:lvl1pPr>
          </a:lstStyle>
          <a:p>
            <a:fld id="{F155E103-1B4C-EB40-AB4A-49FABA7934A2}" type="slidenum">
              <a:rPr lang="en-US" smtClean="0"/>
              <a:t>‹#›</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600" y="106361"/>
            <a:ext cx="628767" cy="655638"/>
          </a:xfrm>
          <a:prstGeom prst="rect">
            <a:avLst/>
          </a:prstGeom>
        </p:spPr>
      </p:pic>
      <p:cxnSp>
        <p:nvCxnSpPr>
          <p:cNvPr id="8" name="Straight Connector 7"/>
          <p:cNvCxnSpPr>
            <a:cxnSpLocks noChangeShapeType="1"/>
          </p:cNvCxnSpPr>
          <p:nvPr/>
        </p:nvCxnSpPr>
        <p:spPr bwMode="auto">
          <a:xfrm flipV="1">
            <a:off x="76200" y="758825"/>
            <a:ext cx="89852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 xmlns:a14="http://schemas.microsoft.com/office/drawing/2010/main">
                <a:noFill/>
              </a14:hiddenFill>
            </a:ext>
          </a:extLst>
        </p:spPr>
      </p:cxnSp>
      <p:sp>
        <p:nvSpPr>
          <p:cNvPr id="4" name="Text Placeholder 3">
            <a:extLst>
              <a:ext uri="{FF2B5EF4-FFF2-40B4-BE49-F238E27FC236}">
                <a16:creationId xmlns:a16="http://schemas.microsoft.com/office/drawing/2014/main" id="{F0FF22B2-6760-E042-BA40-2290BD8EDABB}"/>
              </a:ext>
            </a:extLst>
          </p:cNvPr>
          <p:cNvSpPr>
            <a:spLocks noGrp="1"/>
          </p:cNvSpPr>
          <p:nvPr>
            <p:ph type="body" sz="quarter" idx="13"/>
          </p:nvPr>
        </p:nvSpPr>
        <p:spPr>
          <a:xfrm>
            <a:off x="609600" y="1066800"/>
            <a:ext cx="7924800" cy="5562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486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1FD63-6B0F-1C4C-8730-30BFE7FDBD4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233561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Tree>
    <p:extLst>
      <p:ext uri="{BB962C8B-B14F-4D97-AF65-F5344CB8AC3E}">
        <p14:creationId xmlns:p14="http://schemas.microsoft.com/office/powerpoint/2010/main" val="47828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2490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49684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04671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19717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6556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219200"/>
            <a:ext cx="8229600" cy="5257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6"/>
          <p:cNvSpPr>
            <a:spLocks noGrp="1"/>
          </p:cNvSpPr>
          <p:nvPr>
            <p:ph type="dt" sz="half" idx="2"/>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z="1800">
                <a:latin typeface="Arial" charset="0"/>
                <a:ea typeface="ＭＳ Ｐゴシック" pitchFamily="-112" charset="-128"/>
                <a:cs typeface="+mn-cs"/>
              </a:defRPr>
            </a:lvl1pPr>
          </a:lstStyle>
          <a:p>
            <a:fld id="{F5C1FD63-6B0F-1C4C-8730-30BFE7FDBD4F}" type="datetimeFigureOut">
              <a:rPr lang="en-US" smtClean="0"/>
              <a:t>4/15/2019</a:t>
            </a:fld>
            <a:endParaRPr lang="en-US"/>
          </a:p>
        </p:txBody>
      </p:sp>
      <p:sp>
        <p:nvSpPr>
          <p:cNvPr id="19" name="Footer Placeholder 7"/>
          <p:cNvSpPr>
            <a:spLocks noGrp="1"/>
          </p:cNvSpPr>
          <p:nvPr>
            <p:ph type="ftr" sz="quarter" idx="3"/>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sz="1800">
                <a:latin typeface="Arial" charset="0"/>
                <a:ea typeface="ＭＳ Ｐゴシック" pitchFamily="-112" charset="-128"/>
                <a:cs typeface="+mn-cs"/>
              </a:defRPr>
            </a:lvl1pPr>
          </a:lstStyle>
          <a:p>
            <a:endParaRPr lang="en-US"/>
          </a:p>
        </p:txBody>
      </p:sp>
      <p:sp>
        <p:nvSpPr>
          <p:cNvPr id="20" name="Slide Number Placeholder 8"/>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sz="1800" smtClean="0"/>
            </a:lvl1pPr>
          </a:lstStyle>
          <a:p>
            <a:fld id="{F155E103-1B4C-EB40-AB4A-49FABA7934A2}" type="slidenum">
              <a:rPr lang="en-US" smtClean="0"/>
              <a:t>‹#›</a:t>
            </a:fld>
            <a:endParaRPr lang="en-US"/>
          </a:p>
        </p:txBody>
      </p:sp>
    </p:spTree>
    <p:extLst>
      <p:ext uri="{BB962C8B-B14F-4D97-AF65-F5344CB8AC3E}">
        <p14:creationId xmlns:p14="http://schemas.microsoft.com/office/powerpoint/2010/main" val="10642293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88" r:id="rId5"/>
    <p:sldLayoutId id="2147483662" r:id="rId6"/>
    <p:sldLayoutId id="2147483665"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5000">
          <a:solidFill>
            <a:schemeClr val="tx2"/>
          </a:solidFill>
          <a:latin typeface="Times" pitchFamily="2" charset="0"/>
          <a:ea typeface="ＭＳ Ｐゴシック" pitchFamily="-112" charset="-128"/>
          <a:cs typeface="Times" pitchFamily="2" charset="0"/>
        </a:defRPr>
      </a:lvl1pPr>
      <a:lvl2pPr algn="ctr" rtl="0" eaLnBrk="1" fontAlgn="base" hangingPunct="1">
        <a:spcBef>
          <a:spcPct val="0"/>
        </a:spcBef>
        <a:spcAft>
          <a:spcPct val="0"/>
        </a:spcAft>
        <a:defRPr sz="4400">
          <a:solidFill>
            <a:schemeClr val="tx2"/>
          </a:solidFill>
          <a:latin typeface="Arial" charset="0"/>
          <a:ea typeface="ＭＳ Ｐゴシック" pitchFamily="-112" charset="-128"/>
          <a:cs typeface="ＭＳ Ｐゴシック" pitchFamily="-112" charset="-128"/>
        </a:defRPr>
      </a:lvl2pPr>
      <a:lvl3pPr algn="ctr" rtl="0" eaLnBrk="1" fontAlgn="base" hangingPunct="1">
        <a:spcBef>
          <a:spcPct val="0"/>
        </a:spcBef>
        <a:spcAft>
          <a:spcPct val="0"/>
        </a:spcAft>
        <a:defRPr sz="4400">
          <a:solidFill>
            <a:schemeClr val="tx2"/>
          </a:solidFill>
          <a:latin typeface="Arial" charset="0"/>
          <a:ea typeface="ＭＳ Ｐゴシック" pitchFamily="-112" charset="-128"/>
          <a:cs typeface="ＭＳ Ｐゴシック" pitchFamily="-112" charset="-128"/>
        </a:defRPr>
      </a:lvl3pPr>
      <a:lvl4pPr algn="ctr" rtl="0" eaLnBrk="1" fontAlgn="base" hangingPunct="1">
        <a:spcBef>
          <a:spcPct val="0"/>
        </a:spcBef>
        <a:spcAft>
          <a:spcPct val="0"/>
        </a:spcAft>
        <a:defRPr sz="4400">
          <a:solidFill>
            <a:schemeClr val="tx2"/>
          </a:solidFill>
          <a:latin typeface="Arial" charset="0"/>
          <a:ea typeface="ＭＳ Ｐゴシック" pitchFamily="-112" charset="-128"/>
          <a:cs typeface="ＭＳ Ｐゴシック" pitchFamily="-112" charset="-128"/>
        </a:defRPr>
      </a:lvl4pPr>
      <a:lvl5pPr algn="ctr" rtl="0" eaLnBrk="1" fontAlgn="base" hangingPunct="1">
        <a:spcBef>
          <a:spcPct val="0"/>
        </a:spcBef>
        <a:spcAft>
          <a:spcPct val="0"/>
        </a:spcAft>
        <a:defRPr sz="4400">
          <a:solidFill>
            <a:schemeClr val="tx2"/>
          </a:solidFill>
          <a:latin typeface="Arial" charset="0"/>
          <a:ea typeface="ＭＳ Ｐゴシック" pitchFamily="-112" charset="-128"/>
          <a:cs typeface="ＭＳ Ｐゴシック" pitchFamily="-112"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Arial" pitchFamily="34" charset="0"/>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sz="2800">
          <a:solidFill>
            <a:schemeClr val="tx1"/>
          </a:solidFill>
          <a:latin typeface="Arial" pitchFamily="34" charset="0"/>
          <a:ea typeface="ＭＳ Ｐゴシック" pitchFamily="-112" charset="-128"/>
          <a:cs typeface="ＭＳ Ｐゴシック"/>
        </a:defRPr>
      </a:lvl2pPr>
      <a:lvl3pPr marL="1143000" indent="-228600" algn="l" rtl="0" eaLnBrk="1" fontAlgn="base" hangingPunct="1">
        <a:spcBef>
          <a:spcPct val="20000"/>
        </a:spcBef>
        <a:spcAft>
          <a:spcPct val="0"/>
        </a:spcAft>
        <a:buChar char="•"/>
        <a:defRPr sz="2400">
          <a:solidFill>
            <a:schemeClr val="tx1"/>
          </a:solidFill>
          <a:latin typeface="Arial" pitchFamily="34" charset="0"/>
          <a:ea typeface="ヒラギノ角ゴ Pro W3" charset="-128"/>
          <a:cs typeface="ＭＳ Ｐゴシック"/>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ヒラギノ角ゴ Pro W3" charset="-128"/>
          <a:cs typeface="ＭＳ Ｐゴシック"/>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ヒラギノ角ゴ Pro W3"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oftware.broadinstitute.org/gsea/msigdb" TargetMode="External"/><Relationship Id="rId3" Type="http://schemas.openxmlformats.org/officeDocument/2006/relationships/image" Target="../media/image7.png"/><Relationship Id="rId7" Type="http://schemas.openxmlformats.org/officeDocument/2006/relationships/hyperlink" Target="http://software.broadinstitute.org/gse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notebook.genepattern.org/user/edjuaro/notebooks/workshops/2019-01-24-Rework/2019-02-21-FINAL/2019-02-21_05-01%20UCSD%20GSEA%201.ipynb"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idx="4294967295"/>
          </p:nvPr>
        </p:nvSpPr>
        <p:spPr>
          <a:xfrm>
            <a:off x="1058238" y="2133600"/>
            <a:ext cx="8085762" cy="1470025"/>
          </a:xfrm>
        </p:spPr>
        <p:txBody>
          <a:bodyPr/>
          <a:lstStyle/>
          <a:p>
            <a:pPr eaLnBrk="1" hangingPunct="1"/>
            <a:r>
              <a:rPr lang="en-US" sz="3600" b="1" dirty="0">
                <a:latin typeface="Arial" charset="0"/>
                <a:ea typeface="ＭＳ Ｐゴシック" charset="0"/>
                <a:cs typeface="ＭＳ Ｐゴシック" charset="0"/>
              </a:rPr>
              <a:t>Gene Set Enrichment Analysis (GSEA)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62200"/>
            <a:ext cx="1114286" cy="1161905"/>
          </a:xfrm>
          <a:prstGeom prst="rect">
            <a:avLst/>
          </a:prstGeom>
        </p:spPr>
      </p:pic>
    </p:spTree>
    <p:extLst>
      <p:ext uri="{BB962C8B-B14F-4D97-AF65-F5344CB8AC3E}">
        <p14:creationId xmlns:p14="http://schemas.microsoft.com/office/powerpoint/2010/main" val="2431989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9" name="Text Box 5"/>
          <p:cNvSpPr txBox="1">
            <a:spLocks noChangeArrowheads="1"/>
          </p:cNvSpPr>
          <p:nvPr/>
        </p:nvSpPr>
        <p:spPr bwMode="auto">
          <a:xfrm>
            <a:off x="1460500" y="4757539"/>
            <a:ext cx="7200899"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ts val="0"/>
              </a:spcBef>
              <a:buFont typeface="Arial"/>
              <a:buChar char="•"/>
            </a:pPr>
            <a:r>
              <a:rPr lang="en-US" sz="2200" dirty="0"/>
              <a:t>Every hit adds a bit to the score (1/NH)</a:t>
            </a:r>
          </a:p>
          <a:p>
            <a:pPr>
              <a:spcBef>
                <a:spcPts val="0"/>
              </a:spcBef>
              <a:buFont typeface="Arial"/>
              <a:buChar char="•"/>
            </a:pPr>
            <a:r>
              <a:rPr lang="en-US" sz="2200" dirty="0"/>
              <a:t>Every miss subtracts a bit from the score (1/NM)</a:t>
            </a:r>
          </a:p>
          <a:p>
            <a:pPr>
              <a:spcBef>
                <a:spcPts val="0"/>
              </a:spcBef>
              <a:buFont typeface="Arial"/>
              <a:buChar char="•"/>
            </a:pPr>
            <a:r>
              <a:rPr lang="en-US" sz="2200" dirty="0"/>
              <a:t>Enrichment Score (ES) = maximum height</a:t>
            </a:r>
          </a:p>
          <a:p>
            <a:pPr>
              <a:spcBef>
                <a:spcPts val="0"/>
              </a:spcBef>
              <a:buFont typeface="Arial"/>
              <a:buChar char="•"/>
            </a:pPr>
            <a:endParaRPr lang="en-US" sz="2200" dirty="0"/>
          </a:p>
          <a:p>
            <a:pPr>
              <a:spcBef>
                <a:spcPts val="0"/>
              </a:spcBef>
            </a:pPr>
            <a:r>
              <a:rPr lang="en-US" sz="2200" dirty="0"/>
              <a:t>The size of the step depends on correlation</a:t>
            </a:r>
          </a:p>
          <a:p>
            <a:pPr>
              <a:spcBef>
                <a:spcPts val="0"/>
              </a:spcBef>
            </a:pPr>
            <a:r>
              <a:rPr lang="en-US" sz="2200" dirty="0">
                <a:sym typeface="Wingdings" panose="05000000000000000000" pitchFamily="2" charset="2"/>
              </a:rPr>
              <a:t>=&gt; </a:t>
            </a:r>
            <a:r>
              <a:rPr lang="en-US" sz="2200" dirty="0"/>
              <a:t>hits near the middle get smaller steps</a:t>
            </a:r>
          </a:p>
        </p:txBody>
      </p:sp>
      <p:sp>
        <p:nvSpPr>
          <p:cNvPr id="205830" name="Text Box 6"/>
          <p:cNvSpPr txBox="1">
            <a:spLocks noChangeArrowheads="1"/>
          </p:cNvSpPr>
          <p:nvPr/>
        </p:nvSpPr>
        <p:spPr bwMode="auto">
          <a:xfrm>
            <a:off x="4521992" y="863600"/>
            <a:ext cx="26407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1800" b="1" i="1" dirty="0"/>
              <a:t>Un-enriched Gene Set</a:t>
            </a:r>
          </a:p>
        </p:txBody>
      </p:sp>
      <p:grpSp>
        <p:nvGrpSpPr>
          <p:cNvPr id="205831" name="Group 7"/>
          <p:cNvGrpSpPr>
            <a:grpSpLocks/>
          </p:cNvGrpSpPr>
          <p:nvPr/>
        </p:nvGrpSpPr>
        <p:grpSpPr bwMode="auto">
          <a:xfrm>
            <a:off x="4895850" y="3608388"/>
            <a:ext cx="1827213" cy="768350"/>
            <a:chOff x="3165" y="1868"/>
            <a:chExt cx="1476" cy="513"/>
          </a:xfrm>
        </p:grpSpPr>
        <p:sp>
          <p:nvSpPr>
            <p:cNvPr id="205832" name="Rectangle 8"/>
            <p:cNvSpPr>
              <a:spLocks noChangeArrowheads="1"/>
            </p:cNvSpPr>
            <p:nvPr/>
          </p:nvSpPr>
          <p:spPr bwMode="auto">
            <a:xfrm>
              <a:off x="3165" y="1868"/>
              <a:ext cx="1476" cy="51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33" name="Line 9"/>
            <p:cNvSpPr>
              <a:spLocks noChangeShapeType="1"/>
            </p:cNvSpPr>
            <p:nvPr/>
          </p:nvSpPr>
          <p:spPr bwMode="auto">
            <a:xfrm>
              <a:off x="3316"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4" name="Line 10"/>
            <p:cNvSpPr>
              <a:spLocks noChangeShapeType="1"/>
            </p:cNvSpPr>
            <p:nvPr/>
          </p:nvSpPr>
          <p:spPr bwMode="auto">
            <a:xfrm>
              <a:off x="3199"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5" name="Line 11"/>
            <p:cNvSpPr>
              <a:spLocks noChangeShapeType="1"/>
            </p:cNvSpPr>
            <p:nvPr/>
          </p:nvSpPr>
          <p:spPr bwMode="auto">
            <a:xfrm>
              <a:off x="4082"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6" name="Line 12"/>
            <p:cNvSpPr>
              <a:spLocks noChangeShapeType="1"/>
            </p:cNvSpPr>
            <p:nvPr/>
          </p:nvSpPr>
          <p:spPr bwMode="auto">
            <a:xfrm>
              <a:off x="3769"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7" name="Line 13"/>
            <p:cNvSpPr>
              <a:spLocks noChangeShapeType="1"/>
            </p:cNvSpPr>
            <p:nvPr/>
          </p:nvSpPr>
          <p:spPr bwMode="auto">
            <a:xfrm>
              <a:off x="3470"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8" name="Line 14"/>
            <p:cNvSpPr>
              <a:spLocks noChangeShapeType="1"/>
            </p:cNvSpPr>
            <p:nvPr/>
          </p:nvSpPr>
          <p:spPr bwMode="auto">
            <a:xfrm>
              <a:off x="357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39" name="Line 15"/>
            <p:cNvSpPr>
              <a:spLocks noChangeShapeType="1"/>
            </p:cNvSpPr>
            <p:nvPr/>
          </p:nvSpPr>
          <p:spPr bwMode="auto">
            <a:xfrm>
              <a:off x="385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0" name="Line 16"/>
            <p:cNvSpPr>
              <a:spLocks noChangeShapeType="1"/>
            </p:cNvSpPr>
            <p:nvPr/>
          </p:nvSpPr>
          <p:spPr bwMode="auto">
            <a:xfrm>
              <a:off x="363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1" name="Line 17"/>
            <p:cNvSpPr>
              <a:spLocks noChangeShapeType="1"/>
            </p:cNvSpPr>
            <p:nvPr/>
          </p:nvSpPr>
          <p:spPr bwMode="auto">
            <a:xfrm>
              <a:off x="400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2" name="Line 18"/>
            <p:cNvSpPr>
              <a:spLocks noChangeShapeType="1"/>
            </p:cNvSpPr>
            <p:nvPr/>
          </p:nvSpPr>
          <p:spPr bwMode="auto">
            <a:xfrm>
              <a:off x="422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3" name="Line 19"/>
            <p:cNvSpPr>
              <a:spLocks noChangeShapeType="1"/>
            </p:cNvSpPr>
            <p:nvPr/>
          </p:nvSpPr>
          <p:spPr bwMode="auto">
            <a:xfrm>
              <a:off x="4332"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4" name="Line 20"/>
            <p:cNvSpPr>
              <a:spLocks noChangeShapeType="1"/>
            </p:cNvSpPr>
            <p:nvPr/>
          </p:nvSpPr>
          <p:spPr bwMode="auto">
            <a:xfrm>
              <a:off x="459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205845" name="Line 21"/>
          <p:cNvSpPr>
            <a:spLocks noChangeShapeType="1"/>
          </p:cNvSpPr>
          <p:nvPr/>
        </p:nvSpPr>
        <p:spPr bwMode="auto">
          <a:xfrm flipV="1">
            <a:off x="4870450" y="3159125"/>
            <a:ext cx="2065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6" name="Line 22"/>
          <p:cNvSpPr>
            <a:spLocks noChangeShapeType="1"/>
          </p:cNvSpPr>
          <p:nvPr/>
        </p:nvSpPr>
        <p:spPr bwMode="auto">
          <a:xfrm flipV="1">
            <a:off x="4870450" y="1687513"/>
            <a:ext cx="0" cy="14716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47" name="Text Box 23"/>
          <p:cNvSpPr txBox="1">
            <a:spLocks noChangeArrowheads="1"/>
          </p:cNvSpPr>
          <p:nvPr/>
        </p:nvSpPr>
        <p:spPr bwMode="auto">
          <a:xfrm rot="16200000">
            <a:off x="3709987" y="2095500"/>
            <a:ext cx="19288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Enrichment Score </a:t>
            </a:r>
            <a:r>
              <a:rPr lang="en-US" sz="1400" b="1" i="1">
                <a:latin typeface="Times New Roman" charset="0"/>
              </a:rPr>
              <a:t>S</a:t>
            </a:r>
          </a:p>
        </p:txBody>
      </p:sp>
      <p:sp>
        <p:nvSpPr>
          <p:cNvPr id="205848" name="Text Box 24"/>
          <p:cNvSpPr txBox="1">
            <a:spLocks noChangeArrowheads="1"/>
          </p:cNvSpPr>
          <p:nvPr/>
        </p:nvSpPr>
        <p:spPr bwMode="auto">
          <a:xfrm>
            <a:off x="6357938" y="1981200"/>
            <a:ext cx="1262063"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Max. Enrichment Score </a:t>
            </a:r>
            <a:r>
              <a:rPr lang="en-US" sz="1400" b="1" i="1">
                <a:latin typeface="Times New Roman" charset="0"/>
              </a:rPr>
              <a:t>ES</a:t>
            </a:r>
          </a:p>
        </p:txBody>
      </p:sp>
      <p:sp>
        <p:nvSpPr>
          <p:cNvPr id="205849" name="Freeform 25"/>
          <p:cNvSpPr>
            <a:spLocks/>
          </p:cNvSpPr>
          <p:nvPr/>
        </p:nvSpPr>
        <p:spPr bwMode="auto">
          <a:xfrm>
            <a:off x="4886325" y="2916238"/>
            <a:ext cx="1909763" cy="582613"/>
          </a:xfrm>
          <a:custGeom>
            <a:avLst/>
            <a:gdLst>
              <a:gd name="T0" fmla="*/ 0 w 1542"/>
              <a:gd name="T1" fmla="*/ 132 h 366"/>
              <a:gd name="T2" fmla="*/ 48 w 1542"/>
              <a:gd name="T3" fmla="*/ 0 h 366"/>
              <a:gd name="T4" fmla="*/ 156 w 1542"/>
              <a:gd name="T5" fmla="*/ 216 h 366"/>
              <a:gd name="T6" fmla="*/ 156 w 1542"/>
              <a:gd name="T7" fmla="*/ 54 h 366"/>
              <a:gd name="T8" fmla="*/ 324 w 1542"/>
              <a:gd name="T9" fmla="*/ 330 h 366"/>
              <a:gd name="T10" fmla="*/ 330 w 1542"/>
              <a:gd name="T11" fmla="*/ 204 h 366"/>
              <a:gd name="T12" fmla="*/ 414 w 1542"/>
              <a:gd name="T13" fmla="*/ 366 h 366"/>
              <a:gd name="T14" fmla="*/ 420 w 1542"/>
              <a:gd name="T15" fmla="*/ 234 h 366"/>
              <a:gd name="T16" fmla="*/ 462 w 1542"/>
              <a:gd name="T17" fmla="*/ 318 h 366"/>
              <a:gd name="T18" fmla="*/ 468 w 1542"/>
              <a:gd name="T19" fmla="*/ 126 h 366"/>
              <a:gd name="T20" fmla="*/ 588 w 1542"/>
              <a:gd name="T21" fmla="*/ 276 h 366"/>
              <a:gd name="T22" fmla="*/ 582 w 1542"/>
              <a:gd name="T23" fmla="*/ 54 h 366"/>
              <a:gd name="T24" fmla="*/ 672 w 1542"/>
              <a:gd name="T25" fmla="*/ 186 h 366"/>
              <a:gd name="T26" fmla="*/ 678 w 1542"/>
              <a:gd name="T27" fmla="*/ 0 h 366"/>
              <a:gd name="T28" fmla="*/ 840 w 1542"/>
              <a:gd name="T29" fmla="*/ 222 h 366"/>
              <a:gd name="T30" fmla="*/ 852 w 1542"/>
              <a:gd name="T31" fmla="*/ 18 h 366"/>
              <a:gd name="T32" fmla="*/ 918 w 1542"/>
              <a:gd name="T33" fmla="*/ 216 h 366"/>
              <a:gd name="T34" fmla="*/ 942 w 1542"/>
              <a:gd name="T35" fmla="*/ 30 h 366"/>
              <a:gd name="T36" fmla="*/ 1080 w 1542"/>
              <a:gd name="T37" fmla="*/ 288 h 366"/>
              <a:gd name="T38" fmla="*/ 1080 w 1542"/>
              <a:gd name="T39" fmla="*/ 66 h 366"/>
              <a:gd name="T40" fmla="*/ 1182 w 1542"/>
              <a:gd name="T41" fmla="*/ 288 h 366"/>
              <a:gd name="T42" fmla="*/ 1182 w 1542"/>
              <a:gd name="T43" fmla="*/ 18 h 366"/>
              <a:gd name="T44" fmla="*/ 1458 w 1542"/>
              <a:gd name="T45" fmla="*/ 306 h 366"/>
              <a:gd name="T46" fmla="*/ 1458 w 1542"/>
              <a:gd name="T47" fmla="*/ 78 h 366"/>
              <a:gd name="T48" fmla="*/ 1542 w 1542"/>
              <a:gd name="T49" fmla="*/ 15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2" h="366">
                <a:moveTo>
                  <a:pt x="0" y="132"/>
                </a:moveTo>
                <a:cubicBezTo>
                  <a:pt x="47" y="100"/>
                  <a:pt x="8" y="40"/>
                  <a:pt x="48" y="0"/>
                </a:cubicBezTo>
                <a:lnTo>
                  <a:pt x="156" y="216"/>
                </a:lnTo>
                <a:lnTo>
                  <a:pt x="156" y="54"/>
                </a:lnTo>
                <a:lnTo>
                  <a:pt x="324" y="330"/>
                </a:lnTo>
                <a:lnTo>
                  <a:pt x="330" y="204"/>
                </a:lnTo>
                <a:lnTo>
                  <a:pt x="414" y="366"/>
                </a:lnTo>
                <a:lnTo>
                  <a:pt x="420" y="234"/>
                </a:lnTo>
                <a:lnTo>
                  <a:pt x="462" y="318"/>
                </a:lnTo>
                <a:lnTo>
                  <a:pt x="468" y="126"/>
                </a:lnTo>
                <a:lnTo>
                  <a:pt x="588" y="276"/>
                </a:lnTo>
                <a:lnTo>
                  <a:pt x="582" y="54"/>
                </a:lnTo>
                <a:lnTo>
                  <a:pt x="672" y="186"/>
                </a:lnTo>
                <a:lnTo>
                  <a:pt x="678" y="0"/>
                </a:lnTo>
                <a:lnTo>
                  <a:pt x="840" y="222"/>
                </a:lnTo>
                <a:lnTo>
                  <a:pt x="852" y="18"/>
                </a:lnTo>
                <a:lnTo>
                  <a:pt x="918" y="216"/>
                </a:lnTo>
                <a:lnTo>
                  <a:pt x="942" y="30"/>
                </a:lnTo>
                <a:lnTo>
                  <a:pt x="1080" y="288"/>
                </a:lnTo>
                <a:lnTo>
                  <a:pt x="1080" y="66"/>
                </a:lnTo>
                <a:lnTo>
                  <a:pt x="1182" y="288"/>
                </a:lnTo>
                <a:lnTo>
                  <a:pt x="1182" y="18"/>
                </a:lnTo>
                <a:lnTo>
                  <a:pt x="1458" y="306"/>
                </a:lnTo>
                <a:lnTo>
                  <a:pt x="1458" y="78"/>
                </a:lnTo>
                <a:lnTo>
                  <a:pt x="1542" y="150"/>
                </a:lnTo>
              </a:path>
            </a:pathLst>
          </a:custGeom>
          <a:noFill/>
          <a:ln w="2857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50" name="Line 26"/>
          <p:cNvSpPr>
            <a:spLocks noChangeShapeType="1"/>
          </p:cNvSpPr>
          <p:nvPr/>
        </p:nvSpPr>
        <p:spPr bwMode="auto">
          <a:xfrm flipV="1">
            <a:off x="5740400" y="2225675"/>
            <a:ext cx="593725" cy="627063"/>
          </a:xfrm>
          <a:prstGeom prst="line">
            <a:avLst/>
          </a:prstGeom>
          <a:noFill/>
          <a:ln w="1905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51" name="Text Box 27"/>
          <p:cNvSpPr txBox="1">
            <a:spLocks noChangeArrowheads="1"/>
          </p:cNvSpPr>
          <p:nvPr/>
        </p:nvSpPr>
        <p:spPr bwMode="auto">
          <a:xfrm>
            <a:off x="4878388" y="4346575"/>
            <a:ext cx="21828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a:t>Ranked list of genes</a:t>
            </a:r>
          </a:p>
        </p:txBody>
      </p:sp>
      <p:sp>
        <p:nvSpPr>
          <p:cNvPr id="205852" name="Line 28"/>
          <p:cNvSpPr>
            <a:spLocks noChangeShapeType="1"/>
          </p:cNvSpPr>
          <p:nvPr/>
        </p:nvSpPr>
        <p:spPr bwMode="auto">
          <a:xfrm flipV="1">
            <a:off x="1693863" y="3178175"/>
            <a:ext cx="20923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53" name="Line 29"/>
          <p:cNvSpPr>
            <a:spLocks noChangeShapeType="1"/>
          </p:cNvSpPr>
          <p:nvPr/>
        </p:nvSpPr>
        <p:spPr bwMode="auto">
          <a:xfrm flipV="1">
            <a:off x="1701800" y="1717675"/>
            <a:ext cx="0" cy="14525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54" name="Text Box 30"/>
          <p:cNvSpPr txBox="1">
            <a:spLocks noChangeArrowheads="1"/>
          </p:cNvSpPr>
          <p:nvPr/>
        </p:nvSpPr>
        <p:spPr bwMode="auto">
          <a:xfrm rot="16200000">
            <a:off x="549275" y="2159000"/>
            <a:ext cx="19272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Enrichment Score </a:t>
            </a:r>
            <a:r>
              <a:rPr lang="en-US" sz="1400" b="1" i="1">
                <a:latin typeface="Times New Roman" charset="0"/>
              </a:rPr>
              <a:t>S</a:t>
            </a:r>
          </a:p>
        </p:txBody>
      </p:sp>
      <p:sp>
        <p:nvSpPr>
          <p:cNvPr id="205855" name="Line 31"/>
          <p:cNvSpPr>
            <a:spLocks noChangeShapeType="1"/>
          </p:cNvSpPr>
          <p:nvPr/>
        </p:nvSpPr>
        <p:spPr bwMode="auto">
          <a:xfrm flipV="1">
            <a:off x="2271713" y="1993900"/>
            <a:ext cx="484188" cy="80963"/>
          </a:xfrm>
          <a:prstGeom prst="line">
            <a:avLst/>
          </a:prstGeom>
          <a:noFill/>
          <a:ln w="1905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56" name="Text Box 32"/>
          <p:cNvSpPr txBox="1">
            <a:spLocks noChangeArrowheads="1"/>
          </p:cNvSpPr>
          <p:nvPr/>
        </p:nvSpPr>
        <p:spPr bwMode="auto">
          <a:xfrm>
            <a:off x="2719388" y="1858963"/>
            <a:ext cx="1243013"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a:t>Max. Enrichment Score </a:t>
            </a:r>
            <a:r>
              <a:rPr lang="en-US" sz="1400" b="1" i="1" dirty="0">
                <a:latin typeface="Times New Roman" charset="0"/>
              </a:rPr>
              <a:t>ES</a:t>
            </a:r>
          </a:p>
        </p:txBody>
      </p:sp>
      <p:sp>
        <p:nvSpPr>
          <p:cNvPr id="205857" name="Text Box 33"/>
          <p:cNvSpPr txBox="1">
            <a:spLocks noChangeArrowheads="1"/>
          </p:cNvSpPr>
          <p:nvPr/>
        </p:nvSpPr>
        <p:spPr bwMode="auto">
          <a:xfrm>
            <a:off x="1624013" y="4354513"/>
            <a:ext cx="21812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a:t>Ranked list of genes</a:t>
            </a:r>
          </a:p>
        </p:txBody>
      </p:sp>
      <p:sp>
        <p:nvSpPr>
          <p:cNvPr id="205858" name="Freeform 34"/>
          <p:cNvSpPr>
            <a:spLocks/>
          </p:cNvSpPr>
          <p:nvPr/>
        </p:nvSpPr>
        <p:spPr bwMode="auto">
          <a:xfrm>
            <a:off x="1862138" y="1938338"/>
            <a:ext cx="1824038" cy="1392238"/>
          </a:xfrm>
          <a:custGeom>
            <a:avLst/>
            <a:gdLst>
              <a:gd name="T0" fmla="*/ 0 w 1344"/>
              <a:gd name="T1" fmla="*/ 768 h 1248"/>
              <a:gd name="T2" fmla="*/ 0 w 1344"/>
              <a:gd name="T3" fmla="*/ 630 h 1248"/>
              <a:gd name="T4" fmla="*/ 30 w 1344"/>
              <a:gd name="T5" fmla="*/ 696 h 1248"/>
              <a:gd name="T6" fmla="*/ 30 w 1344"/>
              <a:gd name="T7" fmla="*/ 516 h 1248"/>
              <a:gd name="T8" fmla="*/ 60 w 1344"/>
              <a:gd name="T9" fmla="*/ 576 h 1248"/>
              <a:gd name="T10" fmla="*/ 54 w 1344"/>
              <a:gd name="T11" fmla="*/ 318 h 1248"/>
              <a:gd name="T12" fmla="*/ 126 w 1344"/>
              <a:gd name="T13" fmla="*/ 414 h 1248"/>
              <a:gd name="T14" fmla="*/ 126 w 1344"/>
              <a:gd name="T15" fmla="*/ 204 h 1248"/>
              <a:gd name="T16" fmla="*/ 240 w 1344"/>
              <a:gd name="T17" fmla="*/ 330 h 1248"/>
              <a:gd name="T18" fmla="*/ 240 w 1344"/>
              <a:gd name="T19" fmla="*/ 186 h 1248"/>
              <a:gd name="T20" fmla="*/ 270 w 1344"/>
              <a:gd name="T21" fmla="*/ 258 h 1248"/>
              <a:gd name="T22" fmla="*/ 270 w 1344"/>
              <a:gd name="T23" fmla="*/ 102 h 1248"/>
              <a:gd name="T24" fmla="*/ 336 w 1344"/>
              <a:gd name="T25" fmla="*/ 180 h 1248"/>
              <a:gd name="T26" fmla="*/ 330 w 1344"/>
              <a:gd name="T27" fmla="*/ 54 h 1248"/>
              <a:gd name="T28" fmla="*/ 384 w 1344"/>
              <a:gd name="T29" fmla="*/ 150 h 1248"/>
              <a:gd name="T30" fmla="*/ 384 w 1344"/>
              <a:gd name="T31" fmla="*/ 0 h 1248"/>
              <a:gd name="T32" fmla="*/ 606 w 1344"/>
              <a:gd name="T33" fmla="*/ 540 h 1248"/>
              <a:gd name="T34" fmla="*/ 600 w 1344"/>
              <a:gd name="T35" fmla="*/ 390 h 1248"/>
              <a:gd name="T36" fmla="*/ 900 w 1344"/>
              <a:gd name="T37" fmla="*/ 930 h 1248"/>
              <a:gd name="T38" fmla="*/ 900 w 1344"/>
              <a:gd name="T39" fmla="*/ 750 h 1248"/>
              <a:gd name="T40" fmla="*/ 1248 w 1344"/>
              <a:gd name="T41" fmla="*/ 1248 h 1248"/>
              <a:gd name="T42" fmla="*/ 1254 w 1344"/>
              <a:gd name="T43" fmla="*/ 1122 h 1248"/>
              <a:gd name="T44" fmla="*/ 1338 w 1344"/>
              <a:gd name="T45" fmla="*/ 1248 h 1248"/>
              <a:gd name="T46" fmla="*/ 1344 w 1344"/>
              <a:gd name="T47" fmla="*/ 1116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4" h="1248">
                <a:moveTo>
                  <a:pt x="0" y="768"/>
                </a:moveTo>
                <a:lnTo>
                  <a:pt x="0" y="630"/>
                </a:lnTo>
                <a:lnTo>
                  <a:pt x="30" y="696"/>
                </a:lnTo>
                <a:lnTo>
                  <a:pt x="30" y="516"/>
                </a:lnTo>
                <a:lnTo>
                  <a:pt x="60" y="576"/>
                </a:lnTo>
                <a:lnTo>
                  <a:pt x="54" y="318"/>
                </a:lnTo>
                <a:lnTo>
                  <a:pt x="126" y="414"/>
                </a:lnTo>
                <a:lnTo>
                  <a:pt x="126" y="204"/>
                </a:lnTo>
                <a:lnTo>
                  <a:pt x="240" y="330"/>
                </a:lnTo>
                <a:lnTo>
                  <a:pt x="240" y="186"/>
                </a:lnTo>
                <a:lnTo>
                  <a:pt x="270" y="258"/>
                </a:lnTo>
                <a:lnTo>
                  <a:pt x="270" y="102"/>
                </a:lnTo>
                <a:lnTo>
                  <a:pt x="336" y="180"/>
                </a:lnTo>
                <a:lnTo>
                  <a:pt x="330" y="54"/>
                </a:lnTo>
                <a:lnTo>
                  <a:pt x="384" y="150"/>
                </a:lnTo>
                <a:lnTo>
                  <a:pt x="384" y="0"/>
                </a:lnTo>
                <a:lnTo>
                  <a:pt x="606" y="540"/>
                </a:lnTo>
                <a:lnTo>
                  <a:pt x="600" y="390"/>
                </a:lnTo>
                <a:lnTo>
                  <a:pt x="900" y="930"/>
                </a:lnTo>
                <a:lnTo>
                  <a:pt x="900" y="750"/>
                </a:lnTo>
                <a:lnTo>
                  <a:pt x="1248" y="1248"/>
                </a:lnTo>
                <a:lnTo>
                  <a:pt x="1254" y="1122"/>
                </a:lnTo>
                <a:lnTo>
                  <a:pt x="1338" y="1248"/>
                </a:lnTo>
                <a:lnTo>
                  <a:pt x="1344" y="1116"/>
                </a:lnTo>
              </a:path>
            </a:pathLst>
          </a:custGeom>
          <a:noFill/>
          <a:ln w="2857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n>
                <a:solidFill>
                  <a:srgbClr val="008000"/>
                </a:solidFill>
              </a:ln>
            </a:endParaRPr>
          </a:p>
        </p:txBody>
      </p:sp>
      <p:grpSp>
        <p:nvGrpSpPr>
          <p:cNvPr id="205859" name="Group 35"/>
          <p:cNvGrpSpPr>
            <a:grpSpLocks/>
          </p:cNvGrpSpPr>
          <p:nvPr/>
        </p:nvGrpSpPr>
        <p:grpSpPr bwMode="auto">
          <a:xfrm>
            <a:off x="1708150" y="3606800"/>
            <a:ext cx="1827213" cy="774700"/>
            <a:chOff x="1227" y="2434"/>
            <a:chExt cx="1250" cy="534"/>
          </a:xfrm>
        </p:grpSpPr>
        <p:sp>
          <p:nvSpPr>
            <p:cNvPr id="205860" name="Rectangle 36"/>
            <p:cNvSpPr>
              <a:spLocks noChangeArrowheads="1"/>
            </p:cNvSpPr>
            <p:nvPr/>
          </p:nvSpPr>
          <p:spPr bwMode="auto">
            <a:xfrm>
              <a:off x="1227" y="2434"/>
              <a:ext cx="1250" cy="53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61" name="Line 37"/>
            <p:cNvSpPr>
              <a:spLocks noChangeShapeType="1"/>
            </p:cNvSpPr>
            <p:nvPr/>
          </p:nvSpPr>
          <p:spPr bwMode="auto">
            <a:xfrm>
              <a:off x="1309"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2" name="Line 38"/>
            <p:cNvSpPr>
              <a:spLocks noChangeShapeType="1"/>
            </p:cNvSpPr>
            <p:nvPr/>
          </p:nvSpPr>
          <p:spPr bwMode="auto">
            <a:xfrm>
              <a:off x="1246"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3" name="Line 39"/>
            <p:cNvSpPr>
              <a:spLocks noChangeShapeType="1"/>
            </p:cNvSpPr>
            <p:nvPr/>
          </p:nvSpPr>
          <p:spPr bwMode="auto">
            <a:xfrm>
              <a:off x="128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4" name="Line 40"/>
            <p:cNvSpPr>
              <a:spLocks noChangeShapeType="1"/>
            </p:cNvSpPr>
            <p:nvPr/>
          </p:nvSpPr>
          <p:spPr bwMode="auto">
            <a:xfrm>
              <a:off x="134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5" name="Line 41"/>
            <p:cNvSpPr>
              <a:spLocks noChangeShapeType="1"/>
            </p:cNvSpPr>
            <p:nvPr/>
          </p:nvSpPr>
          <p:spPr bwMode="auto">
            <a:xfrm>
              <a:off x="1442"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6" name="Line 42"/>
            <p:cNvSpPr>
              <a:spLocks noChangeShapeType="1"/>
            </p:cNvSpPr>
            <p:nvPr/>
          </p:nvSpPr>
          <p:spPr bwMode="auto">
            <a:xfrm>
              <a:off x="1465"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7" name="Line 43"/>
            <p:cNvSpPr>
              <a:spLocks noChangeShapeType="1"/>
            </p:cNvSpPr>
            <p:nvPr/>
          </p:nvSpPr>
          <p:spPr bwMode="auto">
            <a:xfrm>
              <a:off x="151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8" name="Line 44"/>
            <p:cNvSpPr>
              <a:spLocks noChangeShapeType="1"/>
            </p:cNvSpPr>
            <p:nvPr/>
          </p:nvSpPr>
          <p:spPr bwMode="auto">
            <a:xfrm>
              <a:off x="156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69" name="Line 45"/>
            <p:cNvSpPr>
              <a:spLocks noChangeShapeType="1"/>
            </p:cNvSpPr>
            <p:nvPr/>
          </p:nvSpPr>
          <p:spPr bwMode="auto">
            <a:xfrm>
              <a:off x="1766"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0" name="Line 46"/>
            <p:cNvSpPr>
              <a:spLocks noChangeShapeType="1"/>
            </p:cNvSpPr>
            <p:nvPr/>
          </p:nvSpPr>
          <p:spPr bwMode="auto">
            <a:xfrm>
              <a:off x="2015"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1" name="Line 47"/>
            <p:cNvSpPr>
              <a:spLocks noChangeShapeType="1"/>
            </p:cNvSpPr>
            <p:nvPr/>
          </p:nvSpPr>
          <p:spPr bwMode="auto">
            <a:xfrm>
              <a:off x="231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2" name="Line 48"/>
            <p:cNvSpPr>
              <a:spLocks noChangeShapeType="1"/>
            </p:cNvSpPr>
            <p:nvPr/>
          </p:nvSpPr>
          <p:spPr bwMode="auto">
            <a:xfrm>
              <a:off x="2397"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3" name="Line 49"/>
            <p:cNvSpPr>
              <a:spLocks noChangeShapeType="1"/>
            </p:cNvSpPr>
            <p:nvPr/>
          </p:nvSpPr>
          <p:spPr bwMode="auto">
            <a:xfrm>
              <a:off x="1261"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4" name="Line 50"/>
            <p:cNvSpPr>
              <a:spLocks noChangeShapeType="1"/>
            </p:cNvSpPr>
            <p:nvPr/>
          </p:nvSpPr>
          <p:spPr bwMode="auto">
            <a:xfrm>
              <a:off x="123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05875" name="Group 51"/>
          <p:cNvGrpSpPr>
            <a:grpSpLocks/>
          </p:cNvGrpSpPr>
          <p:nvPr/>
        </p:nvGrpSpPr>
        <p:grpSpPr bwMode="auto">
          <a:xfrm>
            <a:off x="1720850" y="2773363"/>
            <a:ext cx="141288" cy="347663"/>
            <a:chOff x="1152" y="1776"/>
            <a:chExt cx="96" cy="240"/>
          </a:xfrm>
        </p:grpSpPr>
        <p:sp>
          <p:nvSpPr>
            <p:cNvPr id="205876" name="Line 52"/>
            <p:cNvSpPr>
              <a:spLocks noChangeShapeType="1"/>
            </p:cNvSpPr>
            <p:nvPr/>
          </p:nvSpPr>
          <p:spPr bwMode="auto">
            <a:xfrm flipH="1">
              <a:off x="1152" y="1872"/>
              <a:ext cx="48" cy="144"/>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7" name="Line 53"/>
            <p:cNvSpPr>
              <a:spLocks noChangeShapeType="1"/>
            </p:cNvSpPr>
            <p:nvPr/>
          </p:nvSpPr>
          <p:spPr bwMode="auto">
            <a:xfrm flipV="1">
              <a:off x="1200" y="1824"/>
              <a:ext cx="0" cy="4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878" name="Line 54"/>
            <p:cNvSpPr>
              <a:spLocks noChangeShapeType="1"/>
            </p:cNvSpPr>
            <p:nvPr/>
          </p:nvSpPr>
          <p:spPr bwMode="auto">
            <a:xfrm flipV="1">
              <a:off x="1200" y="1776"/>
              <a:ext cx="48" cy="4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205881" name="Rectangle 57"/>
          <p:cNvSpPr>
            <a:spLocks noGrp="1" noChangeArrowheads="1"/>
          </p:cNvSpPr>
          <p:nvPr>
            <p:ph type="title"/>
          </p:nvPr>
        </p:nvSpPr>
        <p:spPr/>
        <p:txBody>
          <a:bodyPr>
            <a:normAutofit/>
          </a:bodyPr>
          <a:lstStyle/>
          <a:p>
            <a:r>
              <a:rPr lang="en-US" sz="3200" dirty="0">
                <a:latin typeface="Calibri"/>
                <a:cs typeface="Calibri"/>
              </a:rPr>
              <a:t>The Gene Set Enrichment Score (ES) </a:t>
            </a:r>
            <a:endParaRPr lang="en-US" sz="5400" dirty="0">
              <a:latin typeface="Calibri"/>
              <a:cs typeface="Calibri"/>
            </a:endParaRPr>
          </a:p>
        </p:txBody>
      </p:sp>
      <p:sp>
        <p:nvSpPr>
          <p:cNvPr id="3" name="Rectangle 2">
            <a:extLst>
              <a:ext uri="{FF2B5EF4-FFF2-40B4-BE49-F238E27FC236}">
                <a16:creationId xmlns:a16="http://schemas.microsoft.com/office/drawing/2014/main" id="{D010B864-6F74-4EE9-A5F8-124C357DBECD}"/>
              </a:ext>
            </a:extLst>
          </p:cNvPr>
          <p:cNvSpPr/>
          <p:nvPr/>
        </p:nvSpPr>
        <p:spPr>
          <a:xfrm>
            <a:off x="1360488" y="868164"/>
            <a:ext cx="2640796" cy="369332"/>
          </a:xfrm>
          <a:prstGeom prst="rect">
            <a:avLst/>
          </a:prstGeom>
        </p:spPr>
        <p:txBody>
          <a:bodyPr wrap="square">
            <a:spAutoFit/>
          </a:bodyPr>
          <a:lstStyle/>
          <a:p>
            <a:r>
              <a:rPr lang="en-US" sz="1800" b="1" i="1" dirty="0"/>
              <a:t>Enriched Gene Set </a:t>
            </a:r>
            <a:endParaRPr lang="en-US" sz="1800" dirty="0"/>
          </a:p>
        </p:txBody>
      </p:sp>
    </p:spTree>
    <p:extLst>
      <p:ext uri="{BB962C8B-B14F-4D97-AF65-F5344CB8AC3E}">
        <p14:creationId xmlns:p14="http://schemas.microsoft.com/office/powerpoint/2010/main" val="143880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DE31-96E2-4E2B-8338-58EBD4BDA341}"/>
              </a:ext>
            </a:extLst>
          </p:cNvPr>
          <p:cNvSpPr>
            <a:spLocks noGrp="1"/>
          </p:cNvSpPr>
          <p:nvPr>
            <p:ph type="title"/>
          </p:nvPr>
        </p:nvSpPr>
        <p:spPr>
          <a:xfrm>
            <a:off x="609600" y="935665"/>
            <a:ext cx="7924800" cy="4986670"/>
          </a:xfrm>
        </p:spPr>
        <p:txBody>
          <a:bodyPr/>
          <a:lstStyle/>
          <a:p>
            <a:r>
              <a:rPr lang="en-US" b="0" dirty="0">
                <a:latin typeface="Calibri" panose="020F0502020204030204" pitchFamily="34" charset="0"/>
                <a:cs typeface="Calibri" panose="020F0502020204030204" pitchFamily="34" charset="0"/>
              </a:rPr>
              <a:t>What if I only have few samples?</a:t>
            </a:r>
            <a:br>
              <a:rPr lang="en-US" b="0" dirty="0">
                <a:latin typeface="Calibri" panose="020F0502020204030204" pitchFamily="34" charset="0"/>
                <a:cs typeface="Calibri" panose="020F0502020204030204" pitchFamily="34" charset="0"/>
              </a:rPr>
            </a:br>
            <a:r>
              <a:rPr lang="en-US" b="0" dirty="0">
                <a:latin typeface="Calibri" panose="020F0502020204030204" pitchFamily="34" charset="0"/>
                <a:cs typeface="Calibri" panose="020F0502020204030204" pitchFamily="34" charset="0"/>
              </a:rPr>
              <a:t/>
            </a:r>
            <a:br>
              <a:rPr lang="en-US" b="0" dirty="0">
                <a:latin typeface="Calibri" panose="020F0502020204030204" pitchFamily="34" charset="0"/>
                <a:cs typeface="Calibri" panose="020F0502020204030204" pitchFamily="34" charset="0"/>
              </a:rPr>
            </a:br>
            <a:r>
              <a:rPr lang="en-US" b="0" dirty="0">
                <a:latin typeface="Calibri" panose="020F0502020204030204" pitchFamily="34" charset="0"/>
                <a:cs typeface="Calibri" panose="020F0502020204030204" pitchFamily="34" charset="0"/>
                <a:sym typeface="Wingdings" pitchFamily="2" charset="2"/>
              </a:rPr>
              <a:t>Or if I want to project my data onto the pathway space?</a:t>
            </a:r>
            <a:br>
              <a:rPr lang="en-US" b="0" dirty="0">
                <a:latin typeface="Calibri" panose="020F0502020204030204" pitchFamily="34" charset="0"/>
                <a:cs typeface="Calibri" panose="020F0502020204030204" pitchFamily="34" charset="0"/>
                <a:sym typeface="Wingdings" pitchFamily="2" charset="2"/>
              </a:rPr>
            </a:br>
            <a:r>
              <a:rPr lang="en-US" b="0" dirty="0">
                <a:latin typeface="Calibri" panose="020F0502020204030204" pitchFamily="34" charset="0"/>
                <a:cs typeface="Calibri" panose="020F0502020204030204" pitchFamily="34" charset="0"/>
                <a:sym typeface="Wingdings" pitchFamily="2" charset="2"/>
              </a:rPr>
              <a:t/>
            </a:r>
            <a:br>
              <a:rPr lang="en-US" b="0" dirty="0">
                <a:latin typeface="Calibri" panose="020F0502020204030204" pitchFamily="34" charset="0"/>
                <a:cs typeface="Calibri" panose="020F0502020204030204" pitchFamily="34" charset="0"/>
                <a:sym typeface="Wingdings" pitchFamily="2" charset="2"/>
              </a:rPr>
            </a:br>
            <a:r>
              <a:rPr lang="en-US" b="0" dirty="0">
                <a:latin typeface="Calibri" panose="020F0502020204030204" pitchFamily="34" charset="0"/>
                <a:cs typeface="Calibri" panose="020F0502020204030204" pitchFamily="34" charset="0"/>
              </a:rPr>
              <a:t>Single Sample GSEA (“projection”)</a:t>
            </a:r>
            <a:br>
              <a:rPr lang="en-US" b="0" dirty="0">
                <a:latin typeface="Calibri" panose="020F0502020204030204" pitchFamily="34" charset="0"/>
                <a:cs typeface="Calibri" panose="020F0502020204030204" pitchFamily="34" charset="0"/>
              </a:rPr>
            </a:br>
            <a:endParaRPr lang="en-US"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9452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82640A-D3AF-7643-8671-43A70B8BEA3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Single-Sample GSEA (</a:t>
            </a:r>
            <a:r>
              <a:rPr lang="en-US" dirty="0" err="1">
                <a:latin typeface="Calibri" panose="020F0502020204030204" pitchFamily="34" charset="0"/>
                <a:cs typeface="Calibri" panose="020F0502020204030204" pitchFamily="34" charset="0"/>
              </a:rPr>
              <a:t>ssGSEA</a:t>
            </a:r>
            <a:r>
              <a:rPr lang="en-US"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7F05EF8-6C35-D144-8DC1-CD3E8EBA0EC0}"/>
              </a:ext>
            </a:extLst>
          </p:cNvPr>
          <p:cNvSpPr>
            <a:spLocks noGrp="1"/>
          </p:cNvSpPr>
          <p:nvPr>
            <p:ph type="body" sz="quarter" idx="13"/>
          </p:nvPr>
        </p:nvSpPr>
        <p:spPr/>
        <p:txBody>
          <a:bodyPr/>
          <a:lstStyle/>
          <a:p>
            <a:r>
              <a:rPr lang="en-US" dirty="0"/>
              <a:t>Projects gene expression onto pathways</a:t>
            </a:r>
          </a:p>
          <a:p>
            <a:r>
              <a:rPr lang="en-US" dirty="0"/>
              <a:t>Dataset becomes pathways x samples</a:t>
            </a:r>
          </a:p>
          <a:p>
            <a:r>
              <a:rPr lang="en-US" dirty="0"/>
              <a:t>Works on one sample at a time</a:t>
            </a:r>
          </a:p>
          <a:p>
            <a:r>
              <a:rPr lang="en-US" dirty="0"/>
              <a:t>Any gene set can be used as a pathway</a:t>
            </a:r>
          </a:p>
          <a:p>
            <a:r>
              <a:rPr lang="en-US" dirty="0"/>
              <a:t>Does not require predefined classes</a:t>
            </a:r>
          </a:p>
          <a:p>
            <a:endParaRPr lang="en-US" dirty="0"/>
          </a:p>
        </p:txBody>
      </p:sp>
    </p:spTree>
    <p:extLst>
      <p:ext uri="{BB962C8B-B14F-4D97-AF65-F5344CB8AC3E}">
        <p14:creationId xmlns:p14="http://schemas.microsoft.com/office/powerpoint/2010/main" val="415697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0D1D011-543E-8F46-BF32-4C5B4359A737}"/>
              </a:ext>
            </a:extLst>
          </p:cNvPr>
          <p:cNvGrpSpPr/>
          <p:nvPr/>
        </p:nvGrpSpPr>
        <p:grpSpPr>
          <a:xfrm>
            <a:off x="88688" y="0"/>
            <a:ext cx="8931410" cy="6595534"/>
            <a:chOff x="88688" y="0"/>
            <a:chExt cx="8931410" cy="6595534"/>
          </a:xfrm>
        </p:grpSpPr>
        <p:sp>
          <p:nvSpPr>
            <p:cNvPr id="8" name="Google Shape;223;p26">
              <a:extLst>
                <a:ext uri="{FF2B5EF4-FFF2-40B4-BE49-F238E27FC236}">
                  <a16:creationId xmlns:a16="http://schemas.microsoft.com/office/drawing/2014/main" id="{1DE911D3-8262-3147-98A4-E361E40423BD}"/>
                </a:ext>
              </a:extLst>
            </p:cNvPr>
            <p:cNvSpPr/>
            <p:nvPr/>
          </p:nvSpPr>
          <p:spPr>
            <a:xfrm>
              <a:off x="114299" y="726148"/>
              <a:ext cx="2809329" cy="5869386"/>
            </a:xfrm>
            <a:prstGeom prst="roundRect">
              <a:avLst>
                <a:gd name="adj" fmla="val 7507"/>
              </a:avLst>
            </a:prstGeom>
            <a:solidFill>
              <a:srgbClr val="E3EEF9"/>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 name="Google Shape;224;p26" descr="Screen Shot 2016-10-27 at 4.04.16 PM.png">
              <a:extLst>
                <a:ext uri="{FF2B5EF4-FFF2-40B4-BE49-F238E27FC236}">
                  <a16:creationId xmlns:a16="http://schemas.microsoft.com/office/drawing/2014/main" id="{526F7B38-0AA9-5943-B97D-448CC0541AF8}"/>
                </a:ext>
              </a:extLst>
            </p:cNvPr>
            <p:cNvPicPr preferRelativeResize="0"/>
            <p:nvPr/>
          </p:nvPicPr>
          <p:blipFill rotWithShape="1">
            <a:blip r:embed="rId3">
              <a:alphaModFix/>
            </a:blip>
            <a:srcRect/>
            <a:stretch/>
          </p:blipFill>
          <p:spPr>
            <a:xfrm>
              <a:off x="3182631" y="1598201"/>
              <a:ext cx="131281" cy="825178"/>
            </a:xfrm>
            <a:prstGeom prst="rect">
              <a:avLst/>
            </a:prstGeom>
            <a:noFill/>
            <a:ln w="9525" cap="flat" cmpd="sng">
              <a:solidFill>
                <a:srgbClr val="000000"/>
              </a:solidFill>
              <a:prstDash val="solid"/>
              <a:round/>
              <a:headEnd type="none" w="sm" len="sm"/>
              <a:tailEnd type="none" w="sm" len="sm"/>
            </a:ln>
          </p:spPr>
        </p:pic>
        <p:sp>
          <p:nvSpPr>
            <p:cNvPr id="10" name="Google Shape;225;p26">
              <a:extLst>
                <a:ext uri="{FF2B5EF4-FFF2-40B4-BE49-F238E27FC236}">
                  <a16:creationId xmlns:a16="http://schemas.microsoft.com/office/drawing/2014/main" id="{1AFCDB32-1E0B-F24C-A7D5-93C7FB29C921}"/>
                </a:ext>
              </a:extLst>
            </p:cNvPr>
            <p:cNvSpPr txBox="1"/>
            <p:nvPr/>
          </p:nvSpPr>
          <p:spPr>
            <a:xfrm>
              <a:off x="2861448" y="1256001"/>
              <a:ext cx="773648"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Pre-ranked Profile</a:t>
              </a:r>
              <a:endParaRPr sz="800">
                <a:solidFill>
                  <a:schemeClr val="dk1"/>
                </a:solidFill>
                <a:latin typeface="Calibri"/>
                <a:ea typeface="Calibri"/>
                <a:cs typeface="Calibri"/>
                <a:sym typeface="Calibri"/>
              </a:endParaRPr>
            </a:p>
          </p:txBody>
        </p:sp>
        <p:sp>
          <p:nvSpPr>
            <p:cNvPr id="11" name="Google Shape;226;p26">
              <a:extLst>
                <a:ext uri="{FF2B5EF4-FFF2-40B4-BE49-F238E27FC236}">
                  <a16:creationId xmlns:a16="http://schemas.microsoft.com/office/drawing/2014/main" id="{C98D77BE-C549-014F-A487-C40F2029777A}"/>
                </a:ext>
              </a:extLst>
            </p:cNvPr>
            <p:cNvSpPr txBox="1"/>
            <p:nvPr/>
          </p:nvSpPr>
          <p:spPr>
            <a:xfrm>
              <a:off x="4221569" y="1134534"/>
              <a:ext cx="92979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RNAi or CRISPR/Cas9 Dataset &amp; Phenotype</a:t>
              </a:r>
              <a:endParaRPr sz="800">
                <a:solidFill>
                  <a:schemeClr val="dk1"/>
                </a:solidFill>
                <a:latin typeface="Calibri"/>
                <a:ea typeface="Calibri"/>
                <a:cs typeface="Calibri"/>
                <a:sym typeface="Calibri"/>
              </a:endParaRPr>
            </a:p>
          </p:txBody>
        </p:sp>
        <p:sp>
          <p:nvSpPr>
            <p:cNvPr id="12" name="Google Shape;227;p26">
              <a:extLst>
                <a:ext uri="{FF2B5EF4-FFF2-40B4-BE49-F238E27FC236}">
                  <a16:creationId xmlns:a16="http://schemas.microsoft.com/office/drawing/2014/main" id="{1A6321B4-65F6-034A-8A1E-BABF079397EC}"/>
                </a:ext>
              </a:extLst>
            </p:cNvPr>
            <p:cNvSpPr txBox="1"/>
            <p:nvPr/>
          </p:nvSpPr>
          <p:spPr>
            <a:xfrm>
              <a:off x="374275" y="2800904"/>
              <a:ext cx="930142" cy="461665"/>
            </a:xfrm>
            <a:prstGeom prst="rect">
              <a:avLst/>
            </a:prstGeom>
            <a:solidFill>
              <a:srgbClr val="EAF1D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Gene Ranking</a:t>
              </a:r>
              <a:endParaRPr sz="1200">
                <a:solidFill>
                  <a:schemeClr val="dk1"/>
                </a:solidFill>
                <a:latin typeface="Calibri"/>
                <a:ea typeface="Calibri"/>
                <a:cs typeface="Calibri"/>
                <a:sym typeface="Calibri"/>
              </a:endParaRPr>
            </a:p>
          </p:txBody>
        </p:sp>
        <p:sp>
          <p:nvSpPr>
            <p:cNvPr id="13" name="Google Shape;228;p26">
              <a:extLst>
                <a:ext uri="{FF2B5EF4-FFF2-40B4-BE49-F238E27FC236}">
                  <a16:creationId xmlns:a16="http://schemas.microsoft.com/office/drawing/2014/main" id="{E5C46D9B-50DD-3E48-9EA2-05A64C485F38}"/>
                </a:ext>
              </a:extLst>
            </p:cNvPr>
            <p:cNvSpPr txBox="1"/>
            <p:nvPr/>
          </p:nvSpPr>
          <p:spPr>
            <a:xfrm>
              <a:off x="1712290" y="2791831"/>
              <a:ext cx="937908" cy="461665"/>
            </a:xfrm>
            <a:prstGeom prst="rect">
              <a:avLst/>
            </a:prstGeom>
            <a:solidFill>
              <a:srgbClr val="DDD9C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Gene Sorting</a:t>
              </a:r>
              <a:endParaRPr sz="1200">
                <a:solidFill>
                  <a:schemeClr val="dk1"/>
                </a:solidFill>
                <a:latin typeface="Calibri"/>
                <a:ea typeface="Calibri"/>
                <a:cs typeface="Calibri"/>
                <a:sym typeface="Calibri"/>
              </a:endParaRPr>
            </a:p>
          </p:txBody>
        </p:sp>
        <p:sp>
          <p:nvSpPr>
            <p:cNvPr id="14" name="Google Shape;229;p26">
              <a:extLst>
                <a:ext uri="{FF2B5EF4-FFF2-40B4-BE49-F238E27FC236}">
                  <a16:creationId xmlns:a16="http://schemas.microsoft.com/office/drawing/2014/main" id="{A63E15CB-8CBB-1348-A8F1-F0267975CA4F}"/>
                </a:ext>
              </a:extLst>
            </p:cNvPr>
            <p:cNvSpPr txBox="1"/>
            <p:nvPr/>
          </p:nvSpPr>
          <p:spPr>
            <a:xfrm>
              <a:off x="371344" y="4666813"/>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15" name="Google Shape;230;p26">
              <a:extLst>
                <a:ext uri="{FF2B5EF4-FFF2-40B4-BE49-F238E27FC236}">
                  <a16:creationId xmlns:a16="http://schemas.microsoft.com/office/drawing/2014/main" id="{CFD07748-9A42-E44A-9737-C685D5882392}"/>
                </a:ext>
              </a:extLst>
            </p:cNvPr>
            <p:cNvSpPr txBox="1"/>
            <p:nvPr/>
          </p:nvSpPr>
          <p:spPr>
            <a:xfrm>
              <a:off x="379810" y="5080247"/>
              <a:ext cx="940423" cy="461665"/>
            </a:xfrm>
            <a:prstGeom prst="rect">
              <a:avLst/>
            </a:prstGeom>
            <a:solidFill>
              <a:srgbClr val="DAEEF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a:p>
          </p:txBody>
        </p:sp>
        <p:sp>
          <p:nvSpPr>
            <p:cNvPr id="16" name="Google Shape;231;p26">
              <a:extLst>
                <a:ext uri="{FF2B5EF4-FFF2-40B4-BE49-F238E27FC236}">
                  <a16:creationId xmlns:a16="http://schemas.microsoft.com/office/drawing/2014/main" id="{3D8C462F-F23C-3D42-A1AF-409AE769468F}"/>
                </a:ext>
              </a:extLst>
            </p:cNvPr>
            <p:cNvSpPr txBox="1"/>
            <p:nvPr/>
          </p:nvSpPr>
          <p:spPr>
            <a:xfrm>
              <a:off x="379810" y="3803963"/>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sp>
          <p:nvSpPr>
            <p:cNvPr id="17" name="Google Shape;232;p26">
              <a:extLst>
                <a:ext uri="{FF2B5EF4-FFF2-40B4-BE49-F238E27FC236}">
                  <a16:creationId xmlns:a16="http://schemas.microsoft.com/office/drawing/2014/main" id="{3E31207B-8871-B648-A4F5-C5756B4B39D6}"/>
                </a:ext>
              </a:extLst>
            </p:cNvPr>
            <p:cNvSpPr txBox="1"/>
            <p:nvPr/>
          </p:nvSpPr>
          <p:spPr>
            <a:xfrm>
              <a:off x="2091882" y="3284068"/>
              <a:ext cx="833966"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Loop over</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samples</a:t>
              </a:r>
              <a:endParaRPr sz="800">
                <a:solidFill>
                  <a:schemeClr val="dk1"/>
                </a:solidFill>
                <a:latin typeface="Calibri"/>
                <a:ea typeface="Calibri"/>
                <a:cs typeface="Calibri"/>
                <a:sym typeface="Calibri"/>
              </a:endParaRPr>
            </a:p>
          </p:txBody>
        </p:sp>
        <p:sp>
          <p:nvSpPr>
            <p:cNvPr id="18" name="Google Shape;233;p26">
              <a:extLst>
                <a:ext uri="{FF2B5EF4-FFF2-40B4-BE49-F238E27FC236}">
                  <a16:creationId xmlns:a16="http://schemas.microsoft.com/office/drawing/2014/main" id="{C2E62143-C2E8-EF45-A397-99CB75EF73B2}"/>
                </a:ext>
              </a:extLst>
            </p:cNvPr>
            <p:cNvSpPr txBox="1"/>
            <p:nvPr/>
          </p:nvSpPr>
          <p:spPr>
            <a:xfrm>
              <a:off x="1691921" y="5482009"/>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19" name="Google Shape;234;p26">
              <a:extLst>
                <a:ext uri="{FF2B5EF4-FFF2-40B4-BE49-F238E27FC236}">
                  <a16:creationId xmlns:a16="http://schemas.microsoft.com/office/drawing/2014/main" id="{4BEDDA84-72FA-EB44-AD18-A0EEF34B97FC}"/>
                </a:ext>
              </a:extLst>
            </p:cNvPr>
            <p:cNvSpPr txBox="1"/>
            <p:nvPr/>
          </p:nvSpPr>
          <p:spPr>
            <a:xfrm>
              <a:off x="1691921" y="5921472"/>
              <a:ext cx="940423" cy="461665"/>
            </a:xfrm>
            <a:prstGeom prst="rect">
              <a:avLst/>
            </a:prstGeom>
            <a:solidFill>
              <a:srgbClr val="DAEEF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sz="1200">
                <a:solidFill>
                  <a:schemeClr val="dk1"/>
                </a:solidFill>
                <a:latin typeface="Calibri"/>
                <a:ea typeface="Calibri"/>
                <a:cs typeface="Calibri"/>
                <a:sym typeface="Calibri"/>
              </a:endParaRPr>
            </a:p>
          </p:txBody>
        </p:sp>
        <p:sp>
          <p:nvSpPr>
            <p:cNvPr id="20" name="Google Shape;235;p26">
              <a:extLst>
                <a:ext uri="{FF2B5EF4-FFF2-40B4-BE49-F238E27FC236}">
                  <a16:creationId xmlns:a16="http://schemas.microsoft.com/office/drawing/2014/main" id="{05A343DF-6284-F545-AD88-4EB5EBA32D97}"/>
                </a:ext>
              </a:extLst>
            </p:cNvPr>
            <p:cNvSpPr txBox="1"/>
            <p:nvPr/>
          </p:nvSpPr>
          <p:spPr>
            <a:xfrm>
              <a:off x="3017188" y="4038090"/>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21" name="Google Shape;236;p26">
              <a:extLst>
                <a:ext uri="{FF2B5EF4-FFF2-40B4-BE49-F238E27FC236}">
                  <a16:creationId xmlns:a16="http://schemas.microsoft.com/office/drawing/2014/main" id="{F48CA75D-AFBF-F14D-A842-C134B7D043EC}"/>
                </a:ext>
              </a:extLst>
            </p:cNvPr>
            <p:cNvSpPr txBox="1"/>
            <p:nvPr/>
          </p:nvSpPr>
          <p:spPr>
            <a:xfrm>
              <a:off x="3017188" y="4472689"/>
              <a:ext cx="940423" cy="461665"/>
            </a:xfrm>
            <a:prstGeom prst="rect">
              <a:avLst/>
            </a:prstGeom>
            <a:solidFill>
              <a:srgbClr val="DBEEF4"/>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sz="1200">
                <a:solidFill>
                  <a:schemeClr val="dk1"/>
                </a:solidFill>
                <a:latin typeface="Calibri"/>
                <a:ea typeface="Calibri"/>
                <a:cs typeface="Calibri"/>
                <a:sym typeface="Calibri"/>
              </a:endParaRPr>
            </a:p>
          </p:txBody>
        </p:sp>
        <p:sp>
          <p:nvSpPr>
            <p:cNvPr id="22" name="Google Shape;237;p26">
              <a:extLst>
                <a:ext uri="{FF2B5EF4-FFF2-40B4-BE49-F238E27FC236}">
                  <a16:creationId xmlns:a16="http://schemas.microsoft.com/office/drawing/2014/main" id="{E363A6EE-E636-FC42-9F35-BC1BDA44C47C}"/>
                </a:ext>
              </a:extLst>
            </p:cNvPr>
            <p:cNvSpPr txBox="1"/>
            <p:nvPr/>
          </p:nvSpPr>
          <p:spPr>
            <a:xfrm>
              <a:off x="4236973" y="2790631"/>
              <a:ext cx="1107609" cy="430887"/>
            </a:xfrm>
            <a:prstGeom prst="rect">
              <a:avLst/>
            </a:prstGeom>
            <a:solidFill>
              <a:srgbClr val="EBF1DE"/>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a:solidFill>
                    <a:schemeClr val="dk1"/>
                  </a:solidFill>
                  <a:latin typeface="Calibri"/>
                  <a:ea typeface="Calibri"/>
                  <a:cs typeface="Calibri"/>
                  <a:sym typeface="Calibri"/>
                </a:rPr>
                <a:t>Hairpin/sgRNA Ranking</a:t>
              </a:r>
              <a:endParaRPr sz="1100">
                <a:solidFill>
                  <a:schemeClr val="dk1"/>
                </a:solidFill>
                <a:latin typeface="Calibri"/>
                <a:ea typeface="Calibri"/>
                <a:cs typeface="Calibri"/>
                <a:sym typeface="Calibri"/>
              </a:endParaRPr>
            </a:p>
          </p:txBody>
        </p:sp>
        <p:sp>
          <p:nvSpPr>
            <p:cNvPr id="23" name="Google Shape;238;p26">
              <a:extLst>
                <a:ext uri="{FF2B5EF4-FFF2-40B4-BE49-F238E27FC236}">
                  <a16:creationId xmlns:a16="http://schemas.microsoft.com/office/drawing/2014/main" id="{BE8ED6D2-CFF6-DD4D-A4CC-5DDC81E6F48D}"/>
                </a:ext>
              </a:extLst>
            </p:cNvPr>
            <p:cNvSpPr txBox="1"/>
            <p:nvPr/>
          </p:nvSpPr>
          <p:spPr>
            <a:xfrm>
              <a:off x="4305645" y="4701204"/>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24" name="Google Shape;239;p26">
              <a:extLst>
                <a:ext uri="{FF2B5EF4-FFF2-40B4-BE49-F238E27FC236}">
                  <a16:creationId xmlns:a16="http://schemas.microsoft.com/office/drawing/2014/main" id="{BB367CDD-7812-904B-B825-D96048D11AE0}"/>
                </a:ext>
              </a:extLst>
            </p:cNvPr>
            <p:cNvSpPr txBox="1"/>
            <p:nvPr/>
          </p:nvSpPr>
          <p:spPr>
            <a:xfrm>
              <a:off x="4305645" y="5135803"/>
              <a:ext cx="940423" cy="461665"/>
            </a:xfrm>
            <a:prstGeom prst="rect">
              <a:avLst/>
            </a:prstGeom>
            <a:solidFill>
              <a:srgbClr val="DAEEF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sz="1200">
                <a:solidFill>
                  <a:schemeClr val="dk1"/>
                </a:solidFill>
                <a:latin typeface="Calibri"/>
                <a:ea typeface="Calibri"/>
                <a:cs typeface="Calibri"/>
                <a:sym typeface="Calibri"/>
              </a:endParaRPr>
            </a:p>
          </p:txBody>
        </p:sp>
        <p:sp>
          <p:nvSpPr>
            <p:cNvPr id="25" name="Google Shape;240;p26">
              <a:extLst>
                <a:ext uri="{FF2B5EF4-FFF2-40B4-BE49-F238E27FC236}">
                  <a16:creationId xmlns:a16="http://schemas.microsoft.com/office/drawing/2014/main" id="{507FE1D5-9403-C241-BAC1-3550375CE8B2}"/>
                </a:ext>
              </a:extLst>
            </p:cNvPr>
            <p:cNvSpPr txBox="1"/>
            <p:nvPr/>
          </p:nvSpPr>
          <p:spPr>
            <a:xfrm>
              <a:off x="5598499" y="2796785"/>
              <a:ext cx="940423" cy="461665"/>
            </a:xfrm>
            <a:prstGeom prst="rect">
              <a:avLst/>
            </a:prstGeom>
            <a:solidFill>
              <a:srgbClr val="F2F2F2"/>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RNASeq Pipeline</a:t>
              </a:r>
              <a:endParaRPr sz="1200">
                <a:solidFill>
                  <a:schemeClr val="dk1"/>
                </a:solidFill>
                <a:latin typeface="Calibri"/>
                <a:ea typeface="Calibri"/>
                <a:cs typeface="Calibri"/>
                <a:sym typeface="Calibri"/>
              </a:endParaRPr>
            </a:p>
          </p:txBody>
        </p:sp>
        <p:pic>
          <p:nvPicPr>
            <p:cNvPr id="26" name="Google Shape;241;p26" descr="Screen Shot 2016-10-27 at 4.01.50 PM.png">
              <a:extLst>
                <a:ext uri="{FF2B5EF4-FFF2-40B4-BE49-F238E27FC236}">
                  <a16:creationId xmlns:a16="http://schemas.microsoft.com/office/drawing/2014/main" id="{06BE1E06-EBB3-3B40-B29B-24D8A83700E8}"/>
                </a:ext>
              </a:extLst>
            </p:cNvPr>
            <p:cNvPicPr preferRelativeResize="0"/>
            <p:nvPr/>
          </p:nvPicPr>
          <p:blipFill rotWithShape="1">
            <a:blip r:embed="rId4">
              <a:alphaModFix/>
            </a:blip>
            <a:srcRect r="3203"/>
            <a:stretch/>
          </p:blipFill>
          <p:spPr>
            <a:xfrm>
              <a:off x="1717319" y="1609862"/>
              <a:ext cx="456576" cy="828290"/>
            </a:xfrm>
            <a:prstGeom prst="rect">
              <a:avLst/>
            </a:prstGeom>
            <a:noFill/>
            <a:ln w="9525" cap="flat" cmpd="sng">
              <a:solidFill>
                <a:srgbClr val="000000"/>
              </a:solidFill>
              <a:prstDash val="solid"/>
              <a:round/>
              <a:headEnd type="none" w="sm" len="sm"/>
              <a:tailEnd type="none" w="sm" len="sm"/>
            </a:ln>
          </p:spPr>
        </p:pic>
        <p:sp>
          <p:nvSpPr>
            <p:cNvPr id="27" name="Google Shape;242;p26">
              <a:extLst>
                <a:ext uri="{FF2B5EF4-FFF2-40B4-BE49-F238E27FC236}">
                  <a16:creationId xmlns:a16="http://schemas.microsoft.com/office/drawing/2014/main" id="{809C762B-2AD1-0442-BAE6-4A106659517F}"/>
                </a:ext>
              </a:extLst>
            </p:cNvPr>
            <p:cNvSpPr txBox="1"/>
            <p:nvPr/>
          </p:nvSpPr>
          <p:spPr>
            <a:xfrm>
              <a:off x="1459233" y="1265061"/>
              <a:ext cx="1011681"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Expression Dataset &amp; Phenotype</a:t>
              </a:r>
              <a:endParaRPr sz="800">
                <a:solidFill>
                  <a:schemeClr val="dk1"/>
                </a:solidFill>
                <a:latin typeface="Calibri"/>
                <a:ea typeface="Calibri"/>
                <a:cs typeface="Calibri"/>
                <a:sym typeface="Calibri"/>
              </a:endParaRPr>
            </a:p>
          </p:txBody>
        </p:sp>
        <p:pic>
          <p:nvPicPr>
            <p:cNvPr id="28" name="Google Shape;243;p26" descr="Screen Shot 2016-10-29 at 3.38.57 PM.png">
              <a:extLst>
                <a:ext uri="{FF2B5EF4-FFF2-40B4-BE49-F238E27FC236}">
                  <a16:creationId xmlns:a16="http://schemas.microsoft.com/office/drawing/2014/main" id="{9225853B-F5CF-9E46-95E7-B1923C9C3A3B}"/>
                </a:ext>
              </a:extLst>
            </p:cNvPr>
            <p:cNvPicPr preferRelativeResize="0"/>
            <p:nvPr/>
          </p:nvPicPr>
          <p:blipFill rotWithShape="1">
            <a:blip r:embed="rId5">
              <a:alphaModFix/>
            </a:blip>
            <a:srcRect/>
            <a:stretch/>
          </p:blipFill>
          <p:spPr>
            <a:xfrm>
              <a:off x="4365329" y="1586851"/>
              <a:ext cx="464711" cy="872407"/>
            </a:xfrm>
            <a:prstGeom prst="rect">
              <a:avLst/>
            </a:prstGeom>
            <a:noFill/>
            <a:ln>
              <a:noFill/>
            </a:ln>
          </p:spPr>
        </p:pic>
        <p:sp>
          <p:nvSpPr>
            <p:cNvPr id="29" name="Google Shape;244;p26">
              <a:extLst>
                <a:ext uri="{FF2B5EF4-FFF2-40B4-BE49-F238E27FC236}">
                  <a16:creationId xmlns:a16="http://schemas.microsoft.com/office/drawing/2014/main" id="{F253F410-DC5F-1345-9BC5-A4BF0B59FAE5}"/>
                </a:ext>
              </a:extLst>
            </p:cNvPr>
            <p:cNvSpPr txBox="1"/>
            <p:nvPr/>
          </p:nvSpPr>
          <p:spPr>
            <a:xfrm>
              <a:off x="5398080" y="1377841"/>
              <a:ext cx="807842"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RNASeq Files &amp; phenotype</a:t>
              </a:r>
              <a:endParaRPr sz="800">
                <a:solidFill>
                  <a:schemeClr val="dk1"/>
                </a:solidFill>
                <a:latin typeface="Calibri"/>
                <a:ea typeface="Calibri"/>
                <a:cs typeface="Calibri"/>
                <a:sym typeface="Calibri"/>
              </a:endParaRPr>
            </a:p>
          </p:txBody>
        </p:sp>
        <p:pic>
          <p:nvPicPr>
            <p:cNvPr id="30" name="Google Shape;245;p26">
              <a:extLst>
                <a:ext uri="{FF2B5EF4-FFF2-40B4-BE49-F238E27FC236}">
                  <a16:creationId xmlns:a16="http://schemas.microsoft.com/office/drawing/2014/main" id="{D3C5DCB4-4280-2E41-8209-FBDF03C85BB6}"/>
                </a:ext>
              </a:extLst>
            </p:cNvPr>
            <p:cNvPicPr preferRelativeResize="0"/>
            <p:nvPr/>
          </p:nvPicPr>
          <p:blipFill rotWithShape="1">
            <a:blip r:embed="rId6">
              <a:alphaModFix/>
            </a:blip>
            <a:srcRect/>
            <a:stretch/>
          </p:blipFill>
          <p:spPr>
            <a:xfrm>
              <a:off x="5603873" y="1701493"/>
              <a:ext cx="423392" cy="740833"/>
            </a:xfrm>
            <a:prstGeom prst="rect">
              <a:avLst/>
            </a:prstGeom>
            <a:noFill/>
            <a:ln>
              <a:noFill/>
            </a:ln>
          </p:spPr>
        </p:pic>
        <p:sp>
          <p:nvSpPr>
            <p:cNvPr id="31" name="Google Shape;246;p26">
              <a:extLst>
                <a:ext uri="{FF2B5EF4-FFF2-40B4-BE49-F238E27FC236}">
                  <a16:creationId xmlns:a16="http://schemas.microsoft.com/office/drawing/2014/main" id="{3734B84B-8E5B-C748-91EA-BAA6D6E9E293}"/>
                </a:ext>
              </a:extLst>
            </p:cNvPr>
            <p:cNvSpPr txBox="1"/>
            <p:nvPr/>
          </p:nvSpPr>
          <p:spPr>
            <a:xfrm>
              <a:off x="88688" y="0"/>
              <a:ext cx="8922943" cy="726148"/>
            </a:xfrm>
            <a:prstGeom prst="rect">
              <a:avLst/>
            </a:prstGeom>
            <a:noFill/>
            <a:ln>
              <a:noFill/>
            </a:ln>
          </p:spPr>
          <p:txBody>
            <a:bodyPr spcFirstLastPara="1" wrap="square" lIns="91425" tIns="45700" rIns="91425" bIns="45700" anchor="t" anchorCtr="0">
              <a:noAutofit/>
            </a:bodyPr>
            <a:lstStyle/>
            <a:p>
              <a:pPr lvl="0" algn="ctr">
                <a:spcBef>
                  <a:spcPts val="0"/>
                </a:spcBef>
                <a:spcAft>
                  <a:spcPts val="0"/>
                </a:spcAft>
              </a:pPr>
              <a:r>
                <a:rPr lang="en-US" sz="2000" b="1" dirty="0">
                  <a:solidFill>
                    <a:schemeClr val="dk1"/>
                  </a:solidFill>
                  <a:latin typeface="Calibri"/>
                  <a:ea typeface="Calibri"/>
                  <a:cs typeface="Calibri"/>
                  <a:sym typeface="Calibri"/>
                </a:rPr>
                <a:t>Different Modalities of GSEA </a:t>
              </a:r>
            </a:p>
            <a:p>
              <a:pPr lvl="0">
                <a:spcBef>
                  <a:spcPts val="0"/>
                </a:spcBef>
                <a:spcAft>
                  <a:spcPts val="0"/>
                </a:spcAft>
              </a:pPr>
              <a:r>
                <a:rPr lang="en-US" sz="2000" dirty="0">
                  <a:solidFill>
                    <a:schemeClr val="dk1"/>
                  </a:solidFill>
                  <a:latin typeface="Calibri"/>
                  <a:ea typeface="Calibri"/>
                  <a:cs typeface="Calibri"/>
                  <a:sym typeface="Calibri"/>
                </a:rPr>
                <a:t>More details in : </a:t>
              </a:r>
              <a:r>
                <a:rPr lang="en-US" sz="2000" dirty="0">
                  <a:solidFill>
                    <a:schemeClr val="dk1"/>
                  </a:solidFill>
                  <a:latin typeface="Calibri"/>
                  <a:ea typeface="Calibri"/>
                  <a:cs typeface="Calibri"/>
                  <a:sym typeface="Calibri"/>
                  <a:hlinkClick r:id="rId7"/>
                </a:rPr>
                <a:t>http://software.broadinstitute.org/gsea</a:t>
              </a:r>
              <a:r>
                <a:rPr lang="en-US" sz="2000" dirty="0">
                  <a:solidFill>
                    <a:schemeClr val="dk1"/>
                  </a:solidFill>
                  <a:latin typeface="Calibri"/>
                  <a:ea typeface="Calibri"/>
                  <a:cs typeface="Calibri"/>
                  <a:sym typeface="Calibri"/>
                </a:rPr>
                <a:t> or </a:t>
              </a:r>
              <a:r>
                <a:rPr lang="en-US" sz="2000" dirty="0">
                  <a:solidFill>
                    <a:schemeClr val="dk1"/>
                  </a:solidFill>
                  <a:latin typeface="Calibri"/>
                  <a:ea typeface="Calibri"/>
                  <a:cs typeface="Calibri"/>
                  <a:sym typeface="Calibri"/>
                  <a:hlinkClick r:id="rId8"/>
                </a:rPr>
                <a:t>msigdb.org</a:t>
              </a:r>
              <a:endParaRPr sz="2000" dirty="0">
                <a:solidFill>
                  <a:schemeClr val="dk1"/>
                </a:solidFill>
                <a:latin typeface="Calibri"/>
                <a:ea typeface="Calibri"/>
                <a:cs typeface="Calibri"/>
                <a:sym typeface="Calibri"/>
              </a:endParaRPr>
            </a:p>
          </p:txBody>
        </p:sp>
        <p:sp>
          <p:nvSpPr>
            <p:cNvPr id="32" name="Google Shape;247;p26">
              <a:extLst>
                <a:ext uri="{FF2B5EF4-FFF2-40B4-BE49-F238E27FC236}">
                  <a16:creationId xmlns:a16="http://schemas.microsoft.com/office/drawing/2014/main" id="{28A23C12-C826-9443-B046-7D181E08A0D3}"/>
                </a:ext>
              </a:extLst>
            </p:cNvPr>
            <p:cNvSpPr txBox="1"/>
            <p:nvPr/>
          </p:nvSpPr>
          <p:spPr>
            <a:xfrm>
              <a:off x="278119" y="851308"/>
              <a:ext cx="94042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Standard GSEA</a:t>
              </a:r>
              <a:endParaRPr sz="1200" b="1">
                <a:solidFill>
                  <a:schemeClr val="dk1"/>
                </a:solidFill>
                <a:latin typeface="Calibri"/>
                <a:ea typeface="Calibri"/>
                <a:cs typeface="Calibri"/>
                <a:sym typeface="Calibri"/>
              </a:endParaRPr>
            </a:p>
          </p:txBody>
        </p:sp>
        <p:sp>
          <p:nvSpPr>
            <p:cNvPr id="33" name="Google Shape;248;p26">
              <a:extLst>
                <a:ext uri="{FF2B5EF4-FFF2-40B4-BE49-F238E27FC236}">
                  <a16:creationId xmlns:a16="http://schemas.microsoft.com/office/drawing/2014/main" id="{01531453-7C3E-9F48-97AC-15B77515FA7A}"/>
                </a:ext>
              </a:extLst>
            </p:cNvPr>
            <p:cNvSpPr txBox="1"/>
            <p:nvPr/>
          </p:nvSpPr>
          <p:spPr>
            <a:xfrm>
              <a:off x="1539895" y="851308"/>
              <a:ext cx="11006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Single-Sample</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sz="1200" b="1">
                <a:solidFill>
                  <a:schemeClr val="dk1"/>
                </a:solidFill>
                <a:latin typeface="Calibri"/>
                <a:ea typeface="Calibri"/>
                <a:cs typeface="Calibri"/>
                <a:sym typeface="Calibri"/>
              </a:endParaRPr>
            </a:p>
          </p:txBody>
        </p:sp>
        <p:sp>
          <p:nvSpPr>
            <p:cNvPr id="34" name="Google Shape;249;p26">
              <a:extLst>
                <a:ext uri="{FF2B5EF4-FFF2-40B4-BE49-F238E27FC236}">
                  <a16:creationId xmlns:a16="http://schemas.microsoft.com/office/drawing/2014/main" id="{3B87F7D6-124E-E843-AB72-5850BC7D0D26}"/>
                </a:ext>
              </a:extLst>
            </p:cNvPr>
            <p:cNvSpPr txBox="1"/>
            <p:nvPr/>
          </p:nvSpPr>
          <p:spPr>
            <a:xfrm>
              <a:off x="2969093" y="851308"/>
              <a:ext cx="94042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Pre-Ranked GSEA</a:t>
              </a:r>
              <a:endParaRPr sz="1200" b="1">
                <a:solidFill>
                  <a:schemeClr val="dk1"/>
                </a:solidFill>
                <a:latin typeface="Calibri"/>
                <a:ea typeface="Calibri"/>
                <a:cs typeface="Calibri"/>
                <a:sym typeface="Calibri"/>
              </a:endParaRPr>
            </a:p>
          </p:txBody>
        </p:sp>
        <p:sp>
          <p:nvSpPr>
            <p:cNvPr id="35" name="Google Shape;250;p26">
              <a:extLst>
                <a:ext uri="{FF2B5EF4-FFF2-40B4-BE49-F238E27FC236}">
                  <a16:creationId xmlns:a16="http://schemas.microsoft.com/office/drawing/2014/main" id="{0BD73702-0CD4-7E44-96FB-27E7623150F7}"/>
                </a:ext>
              </a:extLst>
            </p:cNvPr>
            <p:cNvSpPr txBox="1"/>
            <p:nvPr/>
          </p:nvSpPr>
          <p:spPr>
            <a:xfrm>
              <a:off x="4262865" y="851308"/>
              <a:ext cx="940423"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RIGER</a:t>
              </a:r>
              <a:endParaRPr sz="1200" b="1">
                <a:solidFill>
                  <a:schemeClr val="dk1"/>
                </a:solidFill>
                <a:latin typeface="Calibri"/>
                <a:ea typeface="Calibri"/>
                <a:cs typeface="Calibri"/>
                <a:sym typeface="Calibri"/>
              </a:endParaRPr>
            </a:p>
          </p:txBody>
        </p:sp>
        <p:sp>
          <p:nvSpPr>
            <p:cNvPr id="36" name="Google Shape;251;p26">
              <a:extLst>
                <a:ext uri="{FF2B5EF4-FFF2-40B4-BE49-F238E27FC236}">
                  <a16:creationId xmlns:a16="http://schemas.microsoft.com/office/drawing/2014/main" id="{492A9FA7-894B-AF49-AFEC-3555F7243E1B}"/>
                </a:ext>
              </a:extLst>
            </p:cNvPr>
            <p:cNvSpPr txBox="1"/>
            <p:nvPr/>
          </p:nvSpPr>
          <p:spPr>
            <a:xfrm>
              <a:off x="5520183" y="851308"/>
              <a:ext cx="94042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RNASeq</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sz="1200" b="1">
                <a:solidFill>
                  <a:schemeClr val="dk1"/>
                </a:solidFill>
                <a:latin typeface="Calibri"/>
                <a:ea typeface="Calibri"/>
                <a:cs typeface="Calibri"/>
                <a:sym typeface="Calibri"/>
              </a:endParaRPr>
            </a:p>
          </p:txBody>
        </p:sp>
        <p:sp>
          <p:nvSpPr>
            <p:cNvPr id="37" name="Google Shape;252;p26">
              <a:extLst>
                <a:ext uri="{FF2B5EF4-FFF2-40B4-BE49-F238E27FC236}">
                  <a16:creationId xmlns:a16="http://schemas.microsoft.com/office/drawing/2014/main" id="{E358FC42-2484-D54A-8388-55A9534C4464}"/>
                </a:ext>
              </a:extLst>
            </p:cNvPr>
            <p:cNvSpPr txBox="1"/>
            <p:nvPr/>
          </p:nvSpPr>
          <p:spPr>
            <a:xfrm>
              <a:off x="6609105" y="1339642"/>
              <a:ext cx="80784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MS output Files &amp; phenotype</a:t>
              </a:r>
              <a:endParaRPr sz="800">
                <a:solidFill>
                  <a:schemeClr val="dk1"/>
                </a:solidFill>
                <a:latin typeface="Calibri"/>
                <a:ea typeface="Calibri"/>
                <a:cs typeface="Calibri"/>
                <a:sym typeface="Calibri"/>
              </a:endParaRPr>
            </a:p>
          </p:txBody>
        </p:sp>
        <p:sp>
          <p:nvSpPr>
            <p:cNvPr id="38" name="Google Shape;253;p26">
              <a:extLst>
                <a:ext uri="{FF2B5EF4-FFF2-40B4-BE49-F238E27FC236}">
                  <a16:creationId xmlns:a16="http://schemas.microsoft.com/office/drawing/2014/main" id="{CB2FA29A-B754-DF4C-B273-8FD6E1335A9A}"/>
                </a:ext>
              </a:extLst>
            </p:cNvPr>
            <p:cNvSpPr txBox="1"/>
            <p:nvPr/>
          </p:nvSpPr>
          <p:spPr>
            <a:xfrm>
              <a:off x="6738524" y="851308"/>
              <a:ext cx="94042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Protein</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sz="1200" b="1">
                <a:solidFill>
                  <a:schemeClr val="dk1"/>
                </a:solidFill>
                <a:latin typeface="Calibri"/>
                <a:ea typeface="Calibri"/>
                <a:cs typeface="Calibri"/>
                <a:sym typeface="Calibri"/>
              </a:endParaRPr>
            </a:p>
          </p:txBody>
        </p:sp>
        <p:grpSp>
          <p:nvGrpSpPr>
            <p:cNvPr id="39" name="Google Shape;254;p26">
              <a:extLst>
                <a:ext uri="{FF2B5EF4-FFF2-40B4-BE49-F238E27FC236}">
                  <a16:creationId xmlns:a16="http://schemas.microsoft.com/office/drawing/2014/main" id="{70FC4426-DC35-2A41-8E2E-644C71F8327F}"/>
                </a:ext>
              </a:extLst>
            </p:cNvPr>
            <p:cNvGrpSpPr/>
            <p:nvPr/>
          </p:nvGrpSpPr>
          <p:grpSpPr>
            <a:xfrm>
              <a:off x="88688" y="1248427"/>
              <a:ext cx="1397184" cy="1195830"/>
              <a:chOff x="88688" y="1612465"/>
              <a:chExt cx="1397184" cy="1195830"/>
            </a:xfrm>
          </p:grpSpPr>
          <p:pic>
            <p:nvPicPr>
              <p:cNvPr id="128" name="Google Shape;255;p26" descr="Screen Shot 2016-10-27 at 4.01.50 PM.png">
                <a:extLst>
                  <a:ext uri="{FF2B5EF4-FFF2-40B4-BE49-F238E27FC236}">
                    <a16:creationId xmlns:a16="http://schemas.microsoft.com/office/drawing/2014/main" id="{BD1CD16C-73AF-F641-92BB-EBC982F2DAED}"/>
                  </a:ext>
                </a:extLst>
              </p:cNvPr>
              <p:cNvPicPr preferRelativeResize="0"/>
              <p:nvPr/>
            </p:nvPicPr>
            <p:blipFill rotWithShape="1">
              <a:blip r:embed="rId4">
                <a:alphaModFix/>
              </a:blip>
              <a:srcRect r="3203"/>
              <a:stretch/>
            </p:blipFill>
            <p:spPr>
              <a:xfrm>
                <a:off x="310416" y="1967653"/>
                <a:ext cx="456576" cy="825178"/>
              </a:xfrm>
              <a:prstGeom prst="rect">
                <a:avLst/>
              </a:prstGeom>
              <a:noFill/>
              <a:ln w="9525" cap="flat" cmpd="sng">
                <a:solidFill>
                  <a:srgbClr val="000000"/>
                </a:solidFill>
                <a:prstDash val="solid"/>
                <a:round/>
                <a:headEnd type="none" w="sm" len="sm"/>
                <a:tailEnd type="none" w="sm" len="sm"/>
              </a:ln>
            </p:spPr>
          </p:pic>
          <p:sp>
            <p:nvSpPr>
              <p:cNvPr id="129" name="Google Shape;256;p26">
                <a:extLst>
                  <a:ext uri="{FF2B5EF4-FFF2-40B4-BE49-F238E27FC236}">
                    <a16:creationId xmlns:a16="http://schemas.microsoft.com/office/drawing/2014/main" id="{2DBCB20D-06FE-4942-BF12-0E12E5CD82D5}"/>
                  </a:ext>
                </a:extLst>
              </p:cNvPr>
              <p:cNvSpPr txBox="1"/>
              <p:nvPr/>
            </p:nvSpPr>
            <p:spPr>
              <a:xfrm>
                <a:off x="88688" y="1612465"/>
                <a:ext cx="1011681"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Expression Dataset &amp; Phenotype</a:t>
                </a:r>
                <a:endParaRPr sz="800">
                  <a:solidFill>
                    <a:schemeClr val="dk1"/>
                  </a:solidFill>
                  <a:latin typeface="Calibri"/>
                  <a:ea typeface="Calibri"/>
                  <a:cs typeface="Calibri"/>
                  <a:sym typeface="Calibri"/>
                </a:endParaRPr>
              </a:p>
            </p:txBody>
          </p:sp>
          <p:grpSp>
            <p:nvGrpSpPr>
              <p:cNvPr id="130" name="Google Shape;257;p26">
                <a:extLst>
                  <a:ext uri="{FF2B5EF4-FFF2-40B4-BE49-F238E27FC236}">
                    <a16:creationId xmlns:a16="http://schemas.microsoft.com/office/drawing/2014/main" id="{3B1D0F19-3EB8-CA46-8F50-BAAC4AA2C1CE}"/>
                  </a:ext>
                </a:extLst>
              </p:cNvPr>
              <p:cNvGrpSpPr/>
              <p:nvPr/>
            </p:nvGrpSpPr>
            <p:grpSpPr>
              <a:xfrm>
                <a:off x="833090" y="2273031"/>
                <a:ext cx="509610" cy="535264"/>
                <a:chOff x="7417405" y="842313"/>
                <a:chExt cx="1201055" cy="1211819"/>
              </a:xfrm>
            </p:grpSpPr>
            <p:pic>
              <p:nvPicPr>
                <p:cNvPr id="132" name="Google Shape;258;p26" descr="Screen Shot 2016-10-27 at 4.23.00 PM.png">
                  <a:extLst>
                    <a:ext uri="{FF2B5EF4-FFF2-40B4-BE49-F238E27FC236}">
                      <a16:creationId xmlns:a16="http://schemas.microsoft.com/office/drawing/2014/main" id="{3CCEB70A-1A82-6148-AF45-2C1F734C30E9}"/>
                    </a:ext>
                  </a:extLst>
                </p:cNvPr>
                <p:cNvPicPr preferRelativeResize="0"/>
                <p:nvPr/>
              </p:nvPicPr>
              <p:blipFill rotWithShape="1">
                <a:blip r:embed="rId9">
                  <a:alphaModFix/>
                </a:blip>
                <a:srcRect l="34573"/>
                <a:stretch/>
              </p:blipFill>
              <p:spPr>
                <a:xfrm>
                  <a:off x="7417405" y="1462597"/>
                  <a:ext cx="1201055" cy="591535"/>
                </a:xfrm>
                <a:prstGeom prst="rect">
                  <a:avLst/>
                </a:prstGeom>
                <a:noFill/>
                <a:ln>
                  <a:noFill/>
                </a:ln>
              </p:spPr>
            </p:pic>
            <p:pic>
              <p:nvPicPr>
                <p:cNvPr id="133" name="Google Shape;259;p26" descr="Screen Shot 2016-10-27 at 4.23.00 PM.png">
                  <a:extLst>
                    <a:ext uri="{FF2B5EF4-FFF2-40B4-BE49-F238E27FC236}">
                      <a16:creationId xmlns:a16="http://schemas.microsoft.com/office/drawing/2014/main" id="{E564B784-B867-4242-9273-FA22224CC5B4}"/>
                    </a:ext>
                  </a:extLst>
                </p:cNvPr>
                <p:cNvPicPr preferRelativeResize="0"/>
                <p:nvPr/>
              </p:nvPicPr>
              <p:blipFill rotWithShape="1">
                <a:blip r:embed="rId9">
                  <a:alphaModFix/>
                </a:blip>
                <a:srcRect r="69413"/>
                <a:stretch/>
              </p:blipFill>
              <p:spPr>
                <a:xfrm>
                  <a:off x="7672348" y="842313"/>
                  <a:ext cx="561487" cy="591536"/>
                </a:xfrm>
                <a:prstGeom prst="rect">
                  <a:avLst/>
                </a:prstGeom>
                <a:noFill/>
                <a:ln>
                  <a:noFill/>
                </a:ln>
              </p:spPr>
            </p:pic>
          </p:grpSp>
          <p:sp>
            <p:nvSpPr>
              <p:cNvPr id="131" name="Google Shape;260;p26">
                <a:extLst>
                  <a:ext uri="{FF2B5EF4-FFF2-40B4-BE49-F238E27FC236}">
                    <a16:creationId xmlns:a16="http://schemas.microsoft.com/office/drawing/2014/main" id="{D6880FDE-7446-2042-9B47-13C78C40F378}"/>
                  </a:ext>
                </a:extLst>
              </p:cNvPr>
              <p:cNvSpPr txBox="1"/>
              <p:nvPr/>
            </p:nvSpPr>
            <p:spPr>
              <a:xfrm>
                <a:off x="712224" y="2067598"/>
                <a:ext cx="773648"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Gene Sets</a:t>
                </a:r>
                <a:endParaRPr sz="800">
                  <a:solidFill>
                    <a:schemeClr val="dk1"/>
                  </a:solidFill>
                  <a:latin typeface="Calibri"/>
                  <a:ea typeface="Calibri"/>
                  <a:cs typeface="Calibri"/>
                  <a:sym typeface="Calibri"/>
                </a:endParaRPr>
              </a:p>
            </p:txBody>
          </p:sp>
        </p:grpSp>
        <p:grpSp>
          <p:nvGrpSpPr>
            <p:cNvPr id="40" name="Google Shape;261;p26">
              <a:extLst>
                <a:ext uri="{FF2B5EF4-FFF2-40B4-BE49-F238E27FC236}">
                  <a16:creationId xmlns:a16="http://schemas.microsoft.com/office/drawing/2014/main" id="{BF0B1D06-3D9A-394C-870B-A5ACC6FED0DB}"/>
                </a:ext>
              </a:extLst>
            </p:cNvPr>
            <p:cNvGrpSpPr/>
            <p:nvPr/>
          </p:nvGrpSpPr>
          <p:grpSpPr>
            <a:xfrm>
              <a:off x="2248792" y="1918355"/>
              <a:ext cx="509610" cy="535264"/>
              <a:chOff x="7417405" y="842313"/>
              <a:chExt cx="1201055" cy="1211819"/>
            </a:xfrm>
          </p:grpSpPr>
          <p:pic>
            <p:nvPicPr>
              <p:cNvPr id="126" name="Google Shape;262;p26" descr="Screen Shot 2016-10-27 at 4.23.00 PM.png">
                <a:extLst>
                  <a:ext uri="{FF2B5EF4-FFF2-40B4-BE49-F238E27FC236}">
                    <a16:creationId xmlns:a16="http://schemas.microsoft.com/office/drawing/2014/main" id="{69B0A484-BE20-BD49-9402-A7F8832EBAB5}"/>
                  </a:ext>
                </a:extLst>
              </p:cNvPr>
              <p:cNvPicPr preferRelativeResize="0"/>
              <p:nvPr/>
            </p:nvPicPr>
            <p:blipFill rotWithShape="1">
              <a:blip r:embed="rId9">
                <a:alphaModFix/>
              </a:blip>
              <a:srcRect l="34573"/>
              <a:stretch/>
            </p:blipFill>
            <p:spPr>
              <a:xfrm>
                <a:off x="7417405" y="1462597"/>
                <a:ext cx="1201055" cy="591535"/>
              </a:xfrm>
              <a:prstGeom prst="rect">
                <a:avLst/>
              </a:prstGeom>
              <a:noFill/>
              <a:ln>
                <a:noFill/>
              </a:ln>
            </p:spPr>
          </p:pic>
          <p:pic>
            <p:nvPicPr>
              <p:cNvPr id="127" name="Google Shape;263;p26" descr="Screen Shot 2016-10-27 at 4.23.00 PM.png">
                <a:extLst>
                  <a:ext uri="{FF2B5EF4-FFF2-40B4-BE49-F238E27FC236}">
                    <a16:creationId xmlns:a16="http://schemas.microsoft.com/office/drawing/2014/main" id="{C186D460-5B3E-F142-8465-38385467EA2E}"/>
                  </a:ext>
                </a:extLst>
              </p:cNvPr>
              <p:cNvPicPr preferRelativeResize="0"/>
              <p:nvPr/>
            </p:nvPicPr>
            <p:blipFill rotWithShape="1">
              <a:blip r:embed="rId9">
                <a:alphaModFix/>
              </a:blip>
              <a:srcRect r="69413"/>
              <a:stretch/>
            </p:blipFill>
            <p:spPr>
              <a:xfrm>
                <a:off x="7672348" y="842313"/>
                <a:ext cx="561487" cy="591536"/>
              </a:xfrm>
              <a:prstGeom prst="rect">
                <a:avLst/>
              </a:prstGeom>
              <a:noFill/>
              <a:ln>
                <a:noFill/>
              </a:ln>
            </p:spPr>
          </p:pic>
        </p:grpSp>
        <p:sp>
          <p:nvSpPr>
            <p:cNvPr id="41" name="Google Shape;264;p26">
              <a:extLst>
                <a:ext uri="{FF2B5EF4-FFF2-40B4-BE49-F238E27FC236}">
                  <a16:creationId xmlns:a16="http://schemas.microsoft.com/office/drawing/2014/main" id="{BF403D1D-D28F-3240-898B-7163395F408C}"/>
                </a:ext>
              </a:extLst>
            </p:cNvPr>
            <p:cNvSpPr txBox="1"/>
            <p:nvPr/>
          </p:nvSpPr>
          <p:spPr>
            <a:xfrm>
              <a:off x="2127927" y="1700222"/>
              <a:ext cx="773648"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Gene Sets</a:t>
              </a:r>
              <a:endParaRPr sz="800">
                <a:solidFill>
                  <a:schemeClr val="dk1"/>
                </a:solidFill>
                <a:latin typeface="Calibri"/>
                <a:ea typeface="Calibri"/>
                <a:cs typeface="Calibri"/>
                <a:sym typeface="Calibri"/>
              </a:endParaRPr>
            </a:p>
          </p:txBody>
        </p:sp>
        <p:grpSp>
          <p:nvGrpSpPr>
            <p:cNvPr id="42" name="Google Shape;265;p26">
              <a:extLst>
                <a:ext uri="{FF2B5EF4-FFF2-40B4-BE49-F238E27FC236}">
                  <a16:creationId xmlns:a16="http://schemas.microsoft.com/office/drawing/2014/main" id="{52B8B14D-F8B3-A848-A61C-8A6F8196A509}"/>
                </a:ext>
              </a:extLst>
            </p:cNvPr>
            <p:cNvGrpSpPr/>
            <p:nvPr/>
          </p:nvGrpSpPr>
          <p:grpSpPr>
            <a:xfrm>
              <a:off x="3390302" y="1906136"/>
              <a:ext cx="509610" cy="535264"/>
              <a:chOff x="7417405" y="842313"/>
              <a:chExt cx="1201055" cy="1211819"/>
            </a:xfrm>
          </p:grpSpPr>
          <p:pic>
            <p:nvPicPr>
              <p:cNvPr id="124" name="Google Shape;266;p26" descr="Screen Shot 2016-10-27 at 4.23.00 PM.png">
                <a:extLst>
                  <a:ext uri="{FF2B5EF4-FFF2-40B4-BE49-F238E27FC236}">
                    <a16:creationId xmlns:a16="http://schemas.microsoft.com/office/drawing/2014/main" id="{CCE9AE1E-F0C4-524B-9BBE-AA8FBB4BF993}"/>
                  </a:ext>
                </a:extLst>
              </p:cNvPr>
              <p:cNvPicPr preferRelativeResize="0"/>
              <p:nvPr/>
            </p:nvPicPr>
            <p:blipFill rotWithShape="1">
              <a:blip r:embed="rId9">
                <a:alphaModFix/>
              </a:blip>
              <a:srcRect l="34573"/>
              <a:stretch/>
            </p:blipFill>
            <p:spPr>
              <a:xfrm>
                <a:off x="7417405" y="1462597"/>
                <a:ext cx="1201055" cy="591535"/>
              </a:xfrm>
              <a:prstGeom prst="rect">
                <a:avLst/>
              </a:prstGeom>
              <a:noFill/>
              <a:ln>
                <a:noFill/>
              </a:ln>
            </p:spPr>
          </p:pic>
          <p:pic>
            <p:nvPicPr>
              <p:cNvPr id="125" name="Google Shape;267;p26" descr="Screen Shot 2016-10-27 at 4.23.00 PM.png">
                <a:extLst>
                  <a:ext uri="{FF2B5EF4-FFF2-40B4-BE49-F238E27FC236}">
                    <a16:creationId xmlns:a16="http://schemas.microsoft.com/office/drawing/2014/main" id="{E5749A03-5586-4142-BF3E-E35F3AE7A08E}"/>
                  </a:ext>
                </a:extLst>
              </p:cNvPr>
              <p:cNvPicPr preferRelativeResize="0"/>
              <p:nvPr/>
            </p:nvPicPr>
            <p:blipFill rotWithShape="1">
              <a:blip r:embed="rId9">
                <a:alphaModFix/>
              </a:blip>
              <a:srcRect r="69413"/>
              <a:stretch/>
            </p:blipFill>
            <p:spPr>
              <a:xfrm>
                <a:off x="7672348" y="842313"/>
                <a:ext cx="561487" cy="591536"/>
              </a:xfrm>
              <a:prstGeom prst="rect">
                <a:avLst/>
              </a:prstGeom>
              <a:noFill/>
              <a:ln>
                <a:noFill/>
              </a:ln>
            </p:spPr>
          </p:pic>
        </p:grpSp>
        <p:sp>
          <p:nvSpPr>
            <p:cNvPr id="43" name="Google Shape;268;p26">
              <a:extLst>
                <a:ext uri="{FF2B5EF4-FFF2-40B4-BE49-F238E27FC236}">
                  <a16:creationId xmlns:a16="http://schemas.microsoft.com/office/drawing/2014/main" id="{1F199346-989F-C843-BD1D-75BB15EDC719}"/>
                </a:ext>
              </a:extLst>
            </p:cNvPr>
            <p:cNvSpPr txBox="1"/>
            <p:nvPr/>
          </p:nvSpPr>
          <p:spPr>
            <a:xfrm>
              <a:off x="3248272" y="1688003"/>
              <a:ext cx="773648"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Gene Sets</a:t>
              </a:r>
              <a:endParaRPr sz="800">
                <a:solidFill>
                  <a:schemeClr val="dk1"/>
                </a:solidFill>
                <a:latin typeface="Calibri"/>
                <a:ea typeface="Calibri"/>
                <a:cs typeface="Calibri"/>
                <a:sym typeface="Calibri"/>
              </a:endParaRPr>
            </a:p>
          </p:txBody>
        </p:sp>
        <p:grpSp>
          <p:nvGrpSpPr>
            <p:cNvPr id="44" name="Google Shape;269;p26">
              <a:extLst>
                <a:ext uri="{FF2B5EF4-FFF2-40B4-BE49-F238E27FC236}">
                  <a16:creationId xmlns:a16="http://schemas.microsoft.com/office/drawing/2014/main" id="{7A220613-DDAF-8741-9529-2D40825421E4}"/>
                </a:ext>
              </a:extLst>
            </p:cNvPr>
            <p:cNvGrpSpPr/>
            <p:nvPr/>
          </p:nvGrpSpPr>
          <p:grpSpPr>
            <a:xfrm>
              <a:off x="6064643" y="1913934"/>
              <a:ext cx="509610" cy="535264"/>
              <a:chOff x="7417405" y="842313"/>
              <a:chExt cx="1201055" cy="1211819"/>
            </a:xfrm>
          </p:grpSpPr>
          <p:pic>
            <p:nvPicPr>
              <p:cNvPr id="122" name="Google Shape;270;p26" descr="Screen Shot 2016-10-27 at 4.23.00 PM.png">
                <a:extLst>
                  <a:ext uri="{FF2B5EF4-FFF2-40B4-BE49-F238E27FC236}">
                    <a16:creationId xmlns:a16="http://schemas.microsoft.com/office/drawing/2014/main" id="{29D10E15-D339-184F-9BC6-8C91C8B8F77E}"/>
                  </a:ext>
                </a:extLst>
              </p:cNvPr>
              <p:cNvPicPr preferRelativeResize="0"/>
              <p:nvPr/>
            </p:nvPicPr>
            <p:blipFill rotWithShape="1">
              <a:blip r:embed="rId9">
                <a:alphaModFix/>
              </a:blip>
              <a:srcRect l="34573"/>
              <a:stretch/>
            </p:blipFill>
            <p:spPr>
              <a:xfrm>
                <a:off x="7417405" y="1462597"/>
                <a:ext cx="1201055" cy="591535"/>
              </a:xfrm>
              <a:prstGeom prst="rect">
                <a:avLst/>
              </a:prstGeom>
              <a:noFill/>
              <a:ln>
                <a:noFill/>
              </a:ln>
            </p:spPr>
          </p:pic>
          <p:pic>
            <p:nvPicPr>
              <p:cNvPr id="123" name="Google Shape;271;p26" descr="Screen Shot 2016-10-27 at 4.23.00 PM.png">
                <a:extLst>
                  <a:ext uri="{FF2B5EF4-FFF2-40B4-BE49-F238E27FC236}">
                    <a16:creationId xmlns:a16="http://schemas.microsoft.com/office/drawing/2014/main" id="{163E7641-314F-CF44-BDBD-D1607E882C42}"/>
                  </a:ext>
                </a:extLst>
              </p:cNvPr>
              <p:cNvPicPr preferRelativeResize="0"/>
              <p:nvPr/>
            </p:nvPicPr>
            <p:blipFill rotWithShape="1">
              <a:blip r:embed="rId9">
                <a:alphaModFix/>
              </a:blip>
              <a:srcRect r="69413"/>
              <a:stretch/>
            </p:blipFill>
            <p:spPr>
              <a:xfrm>
                <a:off x="7672348" y="842313"/>
                <a:ext cx="561487" cy="591536"/>
              </a:xfrm>
              <a:prstGeom prst="rect">
                <a:avLst/>
              </a:prstGeom>
              <a:noFill/>
              <a:ln>
                <a:noFill/>
              </a:ln>
            </p:spPr>
          </p:pic>
        </p:grpSp>
        <p:sp>
          <p:nvSpPr>
            <p:cNvPr id="45" name="Google Shape;272;p26">
              <a:extLst>
                <a:ext uri="{FF2B5EF4-FFF2-40B4-BE49-F238E27FC236}">
                  <a16:creationId xmlns:a16="http://schemas.microsoft.com/office/drawing/2014/main" id="{77A60634-62A2-A944-A1B5-DFB9BE4C9991}"/>
                </a:ext>
              </a:extLst>
            </p:cNvPr>
            <p:cNvSpPr txBox="1"/>
            <p:nvPr/>
          </p:nvSpPr>
          <p:spPr>
            <a:xfrm>
              <a:off x="5943778" y="1695801"/>
              <a:ext cx="773648"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Gene Sets</a:t>
              </a:r>
              <a:endParaRPr sz="800">
                <a:solidFill>
                  <a:schemeClr val="dk1"/>
                </a:solidFill>
                <a:latin typeface="Calibri"/>
                <a:ea typeface="Calibri"/>
                <a:cs typeface="Calibri"/>
                <a:sym typeface="Calibri"/>
              </a:endParaRPr>
            </a:p>
          </p:txBody>
        </p:sp>
        <p:sp>
          <p:nvSpPr>
            <p:cNvPr id="46" name="Google Shape;273;p26">
              <a:extLst>
                <a:ext uri="{FF2B5EF4-FFF2-40B4-BE49-F238E27FC236}">
                  <a16:creationId xmlns:a16="http://schemas.microsoft.com/office/drawing/2014/main" id="{B181B78F-4EDA-2B42-83F9-AE111ED8D995}"/>
                </a:ext>
              </a:extLst>
            </p:cNvPr>
            <p:cNvSpPr txBox="1"/>
            <p:nvPr/>
          </p:nvSpPr>
          <p:spPr>
            <a:xfrm>
              <a:off x="4811139" y="1664439"/>
              <a:ext cx="7488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hairpin or sgRNA-to gene library </a:t>
              </a:r>
              <a:endParaRPr sz="800">
                <a:solidFill>
                  <a:schemeClr val="dk1"/>
                </a:solidFill>
                <a:latin typeface="Calibri"/>
                <a:ea typeface="Calibri"/>
                <a:cs typeface="Calibri"/>
                <a:sym typeface="Calibri"/>
              </a:endParaRPr>
            </a:p>
          </p:txBody>
        </p:sp>
        <p:sp>
          <p:nvSpPr>
            <p:cNvPr id="47" name="Google Shape;274;p26">
              <a:extLst>
                <a:ext uri="{FF2B5EF4-FFF2-40B4-BE49-F238E27FC236}">
                  <a16:creationId xmlns:a16="http://schemas.microsoft.com/office/drawing/2014/main" id="{96BC3BC2-DC57-F544-AB42-94B0BF2F0250}"/>
                </a:ext>
              </a:extLst>
            </p:cNvPr>
            <p:cNvSpPr txBox="1"/>
            <p:nvPr/>
          </p:nvSpPr>
          <p:spPr>
            <a:xfrm>
              <a:off x="1715440" y="3703581"/>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sp>
          <p:nvSpPr>
            <p:cNvPr id="48" name="Google Shape;275;p26">
              <a:extLst>
                <a:ext uri="{FF2B5EF4-FFF2-40B4-BE49-F238E27FC236}">
                  <a16:creationId xmlns:a16="http://schemas.microsoft.com/office/drawing/2014/main" id="{202152A3-CAC0-7E4D-B5D2-9B60B2AA1CD9}"/>
                </a:ext>
              </a:extLst>
            </p:cNvPr>
            <p:cNvSpPr txBox="1"/>
            <p:nvPr/>
          </p:nvSpPr>
          <p:spPr>
            <a:xfrm>
              <a:off x="3034709" y="2798869"/>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sp>
          <p:nvSpPr>
            <p:cNvPr id="49" name="Google Shape;276;p26">
              <a:extLst>
                <a:ext uri="{FF2B5EF4-FFF2-40B4-BE49-F238E27FC236}">
                  <a16:creationId xmlns:a16="http://schemas.microsoft.com/office/drawing/2014/main" id="{E4BD603D-55FA-DC44-9566-FD4E4BB45C81}"/>
                </a:ext>
              </a:extLst>
            </p:cNvPr>
            <p:cNvSpPr txBox="1"/>
            <p:nvPr/>
          </p:nvSpPr>
          <p:spPr>
            <a:xfrm>
              <a:off x="4323993" y="3844188"/>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sp>
          <p:nvSpPr>
            <p:cNvPr id="50" name="Google Shape;277;p26">
              <a:extLst>
                <a:ext uri="{FF2B5EF4-FFF2-40B4-BE49-F238E27FC236}">
                  <a16:creationId xmlns:a16="http://schemas.microsoft.com/office/drawing/2014/main" id="{6F0CDFA5-5E9B-1245-A39F-971DAC8A932F}"/>
                </a:ext>
              </a:extLst>
            </p:cNvPr>
            <p:cNvSpPr txBox="1"/>
            <p:nvPr/>
          </p:nvSpPr>
          <p:spPr>
            <a:xfrm>
              <a:off x="7912227" y="854889"/>
              <a:ext cx="94042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Gene Set</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Overlap</a:t>
              </a:r>
              <a:endParaRPr sz="1200" b="1">
                <a:solidFill>
                  <a:schemeClr val="dk1"/>
                </a:solidFill>
                <a:latin typeface="Calibri"/>
                <a:ea typeface="Calibri"/>
                <a:cs typeface="Calibri"/>
                <a:sym typeface="Calibri"/>
              </a:endParaRPr>
            </a:p>
          </p:txBody>
        </p:sp>
        <p:sp>
          <p:nvSpPr>
            <p:cNvPr id="51" name="Google Shape;278;p26">
              <a:extLst>
                <a:ext uri="{FF2B5EF4-FFF2-40B4-BE49-F238E27FC236}">
                  <a16:creationId xmlns:a16="http://schemas.microsoft.com/office/drawing/2014/main" id="{8B6940D0-0317-3141-A98C-2B9EEC2EE06F}"/>
                </a:ext>
              </a:extLst>
            </p:cNvPr>
            <p:cNvSpPr txBox="1"/>
            <p:nvPr/>
          </p:nvSpPr>
          <p:spPr>
            <a:xfrm>
              <a:off x="8037835" y="1492596"/>
              <a:ext cx="807842"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2 Gene Sets</a:t>
              </a:r>
              <a:endParaRPr sz="800">
                <a:solidFill>
                  <a:schemeClr val="dk1"/>
                </a:solidFill>
                <a:latin typeface="Calibri"/>
                <a:ea typeface="Calibri"/>
                <a:cs typeface="Calibri"/>
                <a:sym typeface="Calibri"/>
              </a:endParaRPr>
            </a:p>
          </p:txBody>
        </p:sp>
        <p:sp>
          <p:nvSpPr>
            <p:cNvPr id="52" name="Google Shape;279;p26">
              <a:extLst>
                <a:ext uri="{FF2B5EF4-FFF2-40B4-BE49-F238E27FC236}">
                  <a16:creationId xmlns:a16="http://schemas.microsoft.com/office/drawing/2014/main" id="{FD830994-2835-8446-BB85-BE750BDA2E42}"/>
                </a:ext>
              </a:extLst>
            </p:cNvPr>
            <p:cNvSpPr/>
            <p:nvPr/>
          </p:nvSpPr>
          <p:spPr>
            <a:xfrm>
              <a:off x="8148211" y="1715950"/>
              <a:ext cx="334433" cy="309034"/>
            </a:xfrm>
            <a:prstGeom prst="ellipse">
              <a:avLst/>
            </a:prstGeom>
            <a:solidFill>
              <a:srgbClr val="D99593">
                <a:alpha val="52941"/>
              </a:srgbClr>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280;p26">
              <a:extLst>
                <a:ext uri="{FF2B5EF4-FFF2-40B4-BE49-F238E27FC236}">
                  <a16:creationId xmlns:a16="http://schemas.microsoft.com/office/drawing/2014/main" id="{BA488C7B-E254-7344-AE02-289A2F177E64}"/>
                </a:ext>
              </a:extLst>
            </p:cNvPr>
            <p:cNvSpPr/>
            <p:nvPr/>
          </p:nvSpPr>
          <p:spPr>
            <a:xfrm>
              <a:off x="8359877" y="1716596"/>
              <a:ext cx="334433" cy="309034"/>
            </a:xfrm>
            <a:prstGeom prst="ellipse">
              <a:avLst/>
            </a:prstGeom>
            <a:solidFill>
              <a:srgbClr val="C2D59B">
                <a:alpha val="34901"/>
              </a:srgbClr>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281;p26">
              <a:extLst>
                <a:ext uri="{FF2B5EF4-FFF2-40B4-BE49-F238E27FC236}">
                  <a16:creationId xmlns:a16="http://schemas.microsoft.com/office/drawing/2014/main" id="{4D95E02D-63D7-904A-B21C-2883CC2FBDE4}"/>
                </a:ext>
              </a:extLst>
            </p:cNvPr>
            <p:cNvSpPr txBox="1"/>
            <p:nvPr/>
          </p:nvSpPr>
          <p:spPr>
            <a:xfrm>
              <a:off x="8071209" y="2785398"/>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pic>
          <p:nvPicPr>
            <p:cNvPr id="55" name="Google Shape;282;p26">
              <a:extLst>
                <a:ext uri="{FF2B5EF4-FFF2-40B4-BE49-F238E27FC236}">
                  <a16:creationId xmlns:a16="http://schemas.microsoft.com/office/drawing/2014/main" id="{289A958A-0D8F-E14B-8D2F-18DF3F831D05}"/>
                </a:ext>
              </a:extLst>
            </p:cNvPr>
            <p:cNvPicPr preferRelativeResize="0"/>
            <p:nvPr/>
          </p:nvPicPr>
          <p:blipFill rotWithShape="1">
            <a:blip r:embed="rId10">
              <a:alphaModFix/>
            </a:blip>
            <a:srcRect/>
            <a:stretch/>
          </p:blipFill>
          <p:spPr>
            <a:xfrm>
              <a:off x="4886880" y="2145605"/>
              <a:ext cx="464053" cy="314973"/>
            </a:xfrm>
            <a:prstGeom prst="rect">
              <a:avLst/>
            </a:prstGeom>
            <a:noFill/>
            <a:ln>
              <a:noFill/>
            </a:ln>
          </p:spPr>
        </p:pic>
        <p:pic>
          <p:nvPicPr>
            <p:cNvPr id="56" name="Google Shape;283;p26">
              <a:extLst>
                <a:ext uri="{FF2B5EF4-FFF2-40B4-BE49-F238E27FC236}">
                  <a16:creationId xmlns:a16="http://schemas.microsoft.com/office/drawing/2014/main" id="{D055B556-4A5C-9A4E-BFCF-CFDD5CDC24E0}"/>
                </a:ext>
              </a:extLst>
            </p:cNvPr>
            <p:cNvPicPr preferRelativeResize="0"/>
            <p:nvPr/>
          </p:nvPicPr>
          <p:blipFill rotWithShape="1">
            <a:blip r:embed="rId11">
              <a:alphaModFix/>
            </a:blip>
            <a:srcRect/>
            <a:stretch/>
          </p:blipFill>
          <p:spPr>
            <a:xfrm>
              <a:off x="6759238" y="1801307"/>
              <a:ext cx="529216" cy="623575"/>
            </a:xfrm>
            <a:prstGeom prst="rect">
              <a:avLst/>
            </a:prstGeom>
            <a:noFill/>
            <a:ln>
              <a:noFill/>
            </a:ln>
          </p:spPr>
        </p:pic>
        <p:grpSp>
          <p:nvGrpSpPr>
            <p:cNvPr id="57" name="Google Shape;284;p26">
              <a:extLst>
                <a:ext uri="{FF2B5EF4-FFF2-40B4-BE49-F238E27FC236}">
                  <a16:creationId xmlns:a16="http://schemas.microsoft.com/office/drawing/2014/main" id="{34AD0FC1-0805-1C45-B0C8-E49F58EF566B}"/>
                </a:ext>
              </a:extLst>
            </p:cNvPr>
            <p:cNvGrpSpPr/>
            <p:nvPr/>
          </p:nvGrpSpPr>
          <p:grpSpPr>
            <a:xfrm>
              <a:off x="7333918" y="1884276"/>
              <a:ext cx="509610" cy="535264"/>
              <a:chOff x="7417405" y="842313"/>
              <a:chExt cx="1201055" cy="1211819"/>
            </a:xfrm>
          </p:grpSpPr>
          <p:pic>
            <p:nvPicPr>
              <p:cNvPr id="120" name="Google Shape;285;p26" descr="Screen Shot 2016-10-27 at 4.23.00 PM.png">
                <a:extLst>
                  <a:ext uri="{FF2B5EF4-FFF2-40B4-BE49-F238E27FC236}">
                    <a16:creationId xmlns:a16="http://schemas.microsoft.com/office/drawing/2014/main" id="{A0274CE3-91B6-6F47-A18B-5006A7A7894B}"/>
                  </a:ext>
                </a:extLst>
              </p:cNvPr>
              <p:cNvPicPr preferRelativeResize="0"/>
              <p:nvPr/>
            </p:nvPicPr>
            <p:blipFill rotWithShape="1">
              <a:blip r:embed="rId9">
                <a:alphaModFix/>
              </a:blip>
              <a:srcRect l="34573"/>
              <a:stretch/>
            </p:blipFill>
            <p:spPr>
              <a:xfrm>
                <a:off x="7417405" y="1462597"/>
                <a:ext cx="1201055" cy="591535"/>
              </a:xfrm>
              <a:prstGeom prst="rect">
                <a:avLst/>
              </a:prstGeom>
              <a:noFill/>
              <a:ln>
                <a:noFill/>
              </a:ln>
            </p:spPr>
          </p:pic>
          <p:pic>
            <p:nvPicPr>
              <p:cNvPr id="121" name="Google Shape;286;p26" descr="Screen Shot 2016-10-27 at 4.23.00 PM.png">
                <a:extLst>
                  <a:ext uri="{FF2B5EF4-FFF2-40B4-BE49-F238E27FC236}">
                    <a16:creationId xmlns:a16="http://schemas.microsoft.com/office/drawing/2014/main" id="{A900833B-34EB-C345-BAA6-4BEC5C412F74}"/>
                  </a:ext>
                </a:extLst>
              </p:cNvPr>
              <p:cNvPicPr preferRelativeResize="0"/>
              <p:nvPr/>
            </p:nvPicPr>
            <p:blipFill rotWithShape="1">
              <a:blip r:embed="rId9">
                <a:alphaModFix/>
              </a:blip>
              <a:srcRect r="69413"/>
              <a:stretch/>
            </p:blipFill>
            <p:spPr>
              <a:xfrm>
                <a:off x="7672348" y="842313"/>
                <a:ext cx="561487" cy="591536"/>
              </a:xfrm>
              <a:prstGeom prst="rect">
                <a:avLst/>
              </a:prstGeom>
              <a:noFill/>
              <a:ln>
                <a:noFill/>
              </a:ln>
            </p:spPr>
          </p:pic>
        </p:grpSp>
        <p:sp>
          <p:nvSpPr>
            <p:cNvPr id="58" name="Google Shape;287;p26">
              <a:extLst>
                <a:ext uri="{FF2B5EF4-FFF2-40B4-BE49-F238E27FC236}">
                  <a16:creationId xmlns:a16="http://schemas.microsoft.com/office/drawing/2014/main" id="{4D0E4346-A669-FC40-8532-233802C59B7A}"/>
                </a:ext>
              </a:extLst>
            </p:cNvPr>
            <p:cNvSpPr txBox="1"/>
            <p:nvPr/>
          </p:nvSpPr>
          <p:spPr>
            <a:xfrm>
              <a:off x="7183419" y="1666143"/>
              <a:ext cx="773648" cy="2154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Protein Sets</a:t>
              </a:r>
              <a:endParaRPr sz="800">
                <a:solidFill>
                  <a:schemeClr val="dk1"/>
                </a:solidFill>
                <a:latin typeface="Calibri"/>
                <a:ea typeface="Calibri"/>
                <a:cs typeface="Calibri"/>
                <a:sym typeface="Calibri"/>
              </a:endParaRPr>
            </a:p>
          </p:txBody>
        </p:sp>
        <p:cxnSp>
          <p:nvCxnSpPr>
            <p:cNvPr id="59" name="Google Shape;288;p26">
              <a:extLst>
                <a:ext uri="{FF2B5EF4-FFF2-40B4-BE49-F238E27FC236}">
                  <a16:creationId xmlns:a16="http://schemas.microsoft.com/office/drawing/2014/main" id="{5DAD8F70-539A-B342-923D-7232A2509312}"/>
                </a:ext>
              </a:extLst>
            </p:cNvPr>
            <p:cNvCxnSpPr>
              <a:stCxn id="47" idx="3"/>
              <a:endCxn id="13" idx="3"/>
            </p:cNvCxnSpPr>
            <p:nvPr/>
          </p:nvCxnSpPr>
          <p:spPr>
            <a:xfrm rot="10800000">
              <a:off x="2650163" y="3022524"/>
              <a:ext cx="5700" cy="1035000"/>
            </a:xfrm>
            <a:prstGeom prst="bentConnector3">
              <a:avLst>
                <a:gd name="adj1" fmla="val -2896492"/>
              </a:avLst>
            </a:prstGeom>
            <a:noFill/>
            <a:ln w="12700" cap="flat" cmpd="sng">
              <a:solidFill>
                <a:schemeClr val="dk1"/>
              </a:solidFill>
              <a:prstDash val="solid"/>
              <a:round/>
              <a:headEnd type="none" w="sm" len="sm"/>
              <a:tailEnd type="triangle" w="med" len="med"/>
            </a:ln>
          </p:spPr>
        </p:cxnSp>
        <p:cxnSp>
          <p:nvCxnSpPr>
            <p:cNvPr id="60" name="Google Shape;289;p26">
              <a:extLst>
                <a:ext uri="{FF2B5EF4-FFF2-40B4-BE49-F238E27FC236}">
                  <a16:creationId xmlns:a16="http://schemas.microsoft.com/office/drawing/2014/main" id="{470D7362-E1F2-9046-8D3E-2038F89995F0}"/>
                </a:ext>
              </a:extLst>
            </p:cNvPr>
            <p:cNvCxnSpPr>
              <a:stCxn id="14" idx="3"/>
              <a:endCxn id="12" idx="3"/>
            </p:cNvCxnSpPr>
            <p:nvPr/>
          </p:nvCxnSpPr>
          <p:spPr>
            <a:xfrm rot="10800000">
              <a:off x="1304567" y="3031712"/>
              <a:ext cx="7200" cy="1773600"/>
            </a:xfrm>
            <a:prstGeom prst="bentConnector3">
              <a:avLst>
                <a:gd name="adj1" fmla="val -2587042"/>
              </a:avLst>
            </a:prstGeom>
            <a:noFill/>
            <a:ln w="12700" cap="flat" cmpd="sng">
              <a:solidFill>
                <a:schemeClr val="dk1"/>
              </a:solidFill>
              <a:prstDash val="solid"/>
              <a:round/>
              <a:headEnd type="none" w="sm" len="sm"/>
              <a:tailEnd type="triangle" w="med" len="med"/>
            </a:ln>
          </p:spPr>
        </p:cxnSp>
        <p:sp>
          <p:nvSpPr>
            <p:cNvPr id="61" name="Google Shape;290;p26">
              <a:extLst>
                <a:ext uri="{FF2B5EF4-FFF2-40B4-BE49-F238E27FC236}">
                  <a16:creationId xmlns:a16="http://schemas.microsoft.com/office/drawing/2014/main" id="{8E1FE3DB-B9E6-964E-B0CC-3EB0E0C18FA7}"/>
                </a:ext>
              </a:extLst>
            </p:cNvPr>
            <p:cNvSpPr txBox="1"/>
            <p:nvPr/>
          </p:nvSpPr>
          <p:spPr>
            <a:xfrm>
              <a:off x="766992" y="3286535"/>
              <a:ext cx="8339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Sample permutation test loop</a:t>
              </a:r>
              <a:endParaRPr sz="800">
                <a:solidFill>
                  <a:schemeClr val="dk1"/>
                </a:solidFill>
                <a:latin typeface="Calibri"/>
                <a:ea typeface="Calibri"/>
                <a:cs typeface="Calibri"/>
                <a:sym typeface="Calibri"/>
              </a:endParaRPr>
            </a:p>
          </p:txBody>
        </p:sp>
        <p:sp>
          <p:nvSpPr>
            <p:cNvPr id="62" name="Google Shape;291;p26">
              <a:extLst>
                <a:ext uri="{FF2B5EF4-FFF2-40B4-BE49-F238E27FC236}">
                  <a16:creationId xmlns:a16="http://schemas.microsoft.com/office/drawing/2014/main" id="{49790DD7-3B56-D648-B351-1FFBC5B30ACA}"/>
                </a:ext>
              </a:extLst>
            </p:cNvPr>
            <p:cNvSpPr txBox="1"/>
            <p:nvPr/>
          </p:nvSpPr>
          <p:spPr>
            <a:xfrm>
              <a:off x="1700851" y="4570837"/>
              <a:ext cx="940423" cy="461665"/>
            </a:xfrm>
            <a:prstGeom prst="rect">
              <a:avLst/>
            </a:prstGeom>
            <a:solidFill>
              <a:srgbClr val="EBF1DE"/>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Gene Ranking</a:t>
              </a:r>
              <a:endParaRPr sz="1200">
                <a:solidFill>
                  <a:schemeClr val="dk1"/>
                </a:solidFill>
                <a:latin typeface="Calibri"/>
                <a:ea typeface="Calibri"/>
                <a:cs typeface="Calibri"/>
                <a:sym typeface="Calibri"/>
              </a:endParaRPr>
            </a:p>
          </p:txBody>
        </p:sp>
        <p:sp>
          <p:nvSpPr>
            <p:cNvPr id="63" name="Google Shape;292;p26">
              <a:extLst>
                <a:ext uri="{FF2B5EF4-FFF2-40B4-BE49-F238E27FC236}">
                  <a16:creationId xmlns:a16="http://schemas.microsoft.com/office/drawing/2014/main" id="{FB4E9394-6BF7-CA44-BC46-47FEA67AFC24}"/>
                </a:ext>
              </a:extLst>
            </p:cNvPr>
            <p:cNvSpPr txBox="1"/>
            <p:nvPr/>
          </p:nvSpPr>
          <p:spPr>
            <a:xfrm>
              <a:off x="2008034" y="5016752"/>
              <a:ext cx="94989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Sample permutation </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test loop</a:t>
              </a:r>
              <a:endParaRPr sz="800">
                <a:solidFill>
                  <a:schemeClr val="dk1"/>
                </a:solidFill>
                <a:latin typeface="Calibri"/>
                <a:ea typeface="Calibri"/>
                <a:cs typeface="Calibri"/>
                <a:sym typeface="Calibri"/>
              </a:endParaRPr>
            </a:p>
          </p:txBody>
        </p:sp>
        <p:cxnSp>
          <p:nvCxnSpPr>
            <p:cNvPr id="64" name="Google Shape;293;p26">
              <a:extLst>
                <a:ext uri="{FF2B5EF4-FFF2-40B4-BE49-F238E27FC236}">
                  <a16:creationId xmlns:a16="http://schemas.microsoft.com/office/drawing/2014/main" id="{E30B1FFD-E378-9C43-B167-67F2C71D84D7}"/>
                </a:ext>
              </a:extLst>
            </p:cNvPr>
            <p:cNvCxnSpPr>
              <a:stCxn id="18" idx="3"/>
              <a:endCxn id="62" idx="3"/>
            </p:cNvCxnSpPr>
            <p:nvPr/>
          </p:nvCxnSpPr>
          <p:spPr>
            <a:xfrm rot="10800000" flipH="1">
              <a:off x="2632344" y="4801808"/>
              <a:ext cx="9000" cy="818700"/>
            </a:xfrm>
            <a:prstGeom prst="bentConnector3">
              <a:avLst>
                <a:gd name="adj1" fmla="val 1980700"/>
              </a:avLst>
            </a:prstGeom>
            <a:noFill/>
            <a:ln w="12700" cap="flat" cmpd="sng">
              <a:solidFill>
                <a:schemeClr val="dk1"/>
              </a:solidFill>
              <a:prstDash val="solid"/>
              <a:round/>
              <a:headEnd type="none" w="sm" len="sm"/>
              <a:tailEnd type="triangle" w="med" len="med"/>
            </a:ln>
          </p:spPr>
        </p:cxnSp>
        <p:cxnSp>
          <p:nvCxnSpPr>
            <p:cNvPr id="65" name="Google Shape;294;p26">
              <a:extLst>
                <a:ext uri="{FF2B5EF4-FFF2-40B4-BE49-F238E27FC236}">
                  <a16:creationId xmlns:a16="http://schemas.microsoft.com/office/drawing/2014/main" id="{E78192E1-DCB2-0249-88AA-9AF4022DEBC0}"/>
                </a:ext>
              </a:extLst>
            </p:cNvPr>
            <p:cNvCxnSpPr/>
            <p:nvPr/>
          </p:nvCxnSpPr>
          <p:spPr>
            <a:xfrm>
              <a:off x="846667" y="4517994"/>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66" name="Google Shape;295;p26">
              <a:extLst>
                <a:ext uri="{FF2B5EF4-FFF2-40B4-BE49-F238E27FC236}">
                  <a16:creationId xmlns:a16="http://schemas.microsoft.com/office/drawing/2014/main" id="{31155506-C818-F946-BDA6-37B677037644}"/>
                </a:ext>
              </a:extLst>
            </p:cNvPr>
            <p:cNvCxnSpPr/>
            <p:nvPr/>
          </p:nvCxnSpPr>
          <p:spPr>
            <a:xfrm>
              <a:off x="838959" y="4943812"/>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67" name="Google Shape;296;p26">
              <a:extLst>
                <a:ext uri="{FF2B5EF4-FFF2-40B4-BE49-F238E27FC236}">
                  <a16:creationId xmlns:a16="http://schemas.microsoft.com/office/drawing/2014/main" id="{D8297D8C-F06D-9A4F-A36B-7AED83FD21FF}"/>
                </a:ext>
              </a:extLst>
            </p:cNvPr>
            <p:cNvCxnSpPr>
              <a:stCxn id="12" idx="2"/>
              <a:endCxn id="16" idx="0"/>
            </p:cNvCxnSpPr>
            <p:nvPr/>
          </p:nvCxnSpPr>
          <p:spPr>
            <a:xfrm>
              <a:off x="839346" y="3262569"/>
              <a:ext cx="10800" cy="541500"/>
            </a:xfrm>
            <a:prstGeom prst="straightConnector1">
              <a:avLst/>
            </a:prstGeom>
            <a:noFill/>
            <a:ln w="25400" cap="flat" cmpd="sng">
              <a:solidFill>
                <a:schemeClr val="dk1"/>
              </a:solidFill>
              <a:prstDash val="solid"/>
              <a:round/>
              <a:headEnd type="none" w="sm" len="sm"/>
              <a:tailEnd type="triangle" w="med" len="med"/>
            </a:ln>
          </p:spPr>
        </p:cxnSp>
        <p:cxnSp>
          <p:nvCxnSpPr>
            <p:cNvPr id="68" name="Google Shape;297;p26">
              <a:extLst>
                <a:ext uri="{FF2B5EF4-FFF2-40B4-BE49-F238E27FC236}">
                  <a16:creationId xmlns:a16="http://schemas.microsoft.com/office/drawing/2014/main" id="{3C79094F-A2D7-904D-9CE0-ABBA221234B7}"/>
                </a:ext>
              </a:extLst>
            </p:cNvPr>
            <p:cNvCxnSpPr/>
            <p:nvPr/>
          </p:nvCxnSpPr>
          <p:spPr>
            <a:xfrm>
              <a:off x="830756" y="2632588"/>
              <a:ext cx="0" cy="147151"/>
            </a:xfrm>
            <a:prstGeom prst="straightConnector1">
              <a:avLst/>
            </a:prstGeom>
            <a:noFill/>
            <a:ln w="25400" cap="flat" cmpd="sng">
              <a:solidFill>
                <a:schemeClr val="dk1"/>
              </a:solidFill>
              <a:prstDash val="solid"/>
              <a:round/>
              <a:headEnd type="none" w="sm" len="sm"/>
              <a:tailEnd type="triangle" w="med" len="med"/>
            </a:ln>
          </p:spPr>
        </p:cxnSp>
        <p:sp>
          <p:nvSpPr>
            <p:cNvPr id="69" name="Google Shape;298;p26">
              <a:extLst>
                <a:ext uri="{FF2B5EF4-FFF2-40B4-BE49-F238E27FC236}">
                  <a16:creationId xmlns:a16="http://schemas.microsoft.com/office/drawing/2014/main" id="{B53F9FF1-7DA5-0449-BD03-912CB86E9548}"/>
                </a:ext>
              </a:extLst>
            </p:cNvPr>
            <p:cNvSpPr/>
            <p:nvPr/>
          </p:nvSpPr>
          <p:spPr>
            <a:xfrm rot="-5400000">
              <a:off x="739575" y="1915700"/>
              <a:ext cx="163999" cy="1193184"/>
            </a:xfrm>
            <a:prstGeom prst="leftBrace">
              <a:avLst>
                <a:gd name="adj1" fmla="val 1820"/>
                <a:gd name="adj2" fmla="val 50751"/>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0" name="Google Shape;299;p26">
              <a:extLst>
                <a:ext uri="{FF2B5EF4-FFF2-40B4-BE49-F238E27FC236}">
                  <a16:creationId xmlns:a16="http://schemas.microsoft.com/office/drawing/2014/main" id="{DA8A729C-C4A2-A24B-9DB7-2C6DF8DFA93C}"/>
                </a:ext>
              </a:extLst>
            </p:cNvPr>
            <p:cNvCxnSpPr>
              <a:stCxn id="13" idx="2"/>
              <a:endCxn id="47" idx="0"/>
            </p:cNvCxnSpPr>
            <p:nvPr/>
          </p:nvCxnSpPr>
          <p:spPr>
            <a:xfrm>
              <a:off x="2181244" y="3253496"/>
              <a:ext cx="4500" cy="450000"/>
            </a:xfrm>
            <a:prstGeom prst="straightConnector1">
              <a:avLst/>
            </a:prstGeom>
            <a:noFill/>
            <a:ln w="25400" cap="flat" cmpd="sng">
              <a:solidFill>
                <a:schemeClr val="dk1"/>
              </a:solidFill>
              <a:prstDash val="solid"/>
              <a:round/>
              <a:headEnd type="none" w="sm" len="sm"/>
              <a:tailEnd type="triangle" w="med" len="med"/>
            </a:ln>
          </p:spPr>
        </p:cxnSp>
        <p:cxnSp>
          <p:nvCxnSpPr>
            <p:cNvPr id="71" name="Google Shape;300;p26">
              <a:extLst>
                <a:ext uri="{FF2B5EF4-FFF2-40B4-BE49-F238E27FC236}">
                  <a16:creationId xmlns:a16="http://schemas.microsoft.com/office/drawing/2014/main" id="{CDB99A69-CFDB-ED48-949C-D46DFF950B36}"/>
                </a:ext>
              </a:extLst>
            </p:cNvPr>
            <p:cNvCxnSpPr/>
            <p:nvPr/>
          </p:nvCxnSpPr>
          <p:spPr>
            <a:xfrm>
              <a:off x="2171437" y="2626485"/>
              <a:ext cx="0" cy="147151"/>
            </a:xfrm>
            <a:prstGeom prst="straightConnector1">
              <a:avLst/>
            </a:prstGeom>
            <a:noFill/>
            <a:ln w="25400" cap="flat" cmpd="sng">
              <a:solidFill>
                <a:schemeClr val="dk1"/>
              </a:solidFill>
              <a:prstDash val="solid"/>
              <a:round/>
              <a:headEnd type="none" w="sm" len="sm"/>
              <a:tailEnd type="triangle" w="med" len="med"/>
            </a:ln>
          </p:spPr>
        </p:cxnSp>
        <p:sp>
          <p:nvSpPr>
            <p:cNvPr id="72" name="Google Shape;301;p26">
              <a:extLst>
                <a:ext uri="{FF2B5EF4-FFF2-40B4-BE49-F238E27FC236}">
                  <a16:creationId xmlns:a16="http://schemas.microsoft.com/office/drawing/2014/main" id="{2F0F23D0-4142-D646-8E3A-30E70DC5872C}"/>
                </a:ext>
              </a:extLst>
            </p:cNvPr>
            <p:cNvSpPr/>
            <p:nvPr/>
          </p:nvSpPr>
          <p:spPr>
            <a:xfrm rot="-5400000">
              <a:off x="2080256" y="1915700"/>
              <a:ext cx="163999" cy="1193184"/>
            </a:xfrm>
            <a:prstGeom prst="leftBrace">
              <a:avLst>
                <a:gd name="adj1" fmla="val 1820"/>
                <a:gd name="adj2" fmla="val 50751"/>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302;p26">
              <a:extLst>
                <a:ext uri="{FF2B5EF4-FFF2-40B4-BE49-F238E27FC236}">
                  <a16:creationId xmlns:a16="http://schemas.microsoft.com/office/drawing/2014/main" id="{282B6793-A266-1645-9571-F5D0179EDBE0}"/>
                </a:ext>
              </a:extLst>
            </p:cNvPr>
            <p:cNvSpPr txBox="1"/>
            <p:nvPr/>
          </p:nvSpPr>
          <p:spPr>
            <a:xfrm>
              <a:off x="3498475" y="3511064"/>
              <a:ext cx="722179"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Gene permutation test loop</a:t>
              </a:r>
              <a:endParaRPr sz="800">
                <a:solidFill>
                  <a:schemeClr val="dk1"/>
                </a:solidFill>
                <a:latin typeface="Calibri"/>
                <a:ea typeface="Calibri"/>
                <a:cs typeface="Calibri"/>
                <a:sym typeface="Calibri"/>
              </a:endParaRPr>
            </a:p>
          </p:txBody>
        </p:sp>
        <p:cxnSp>
          <p:nvCxnSpPr>
            <p:cNvPr id="74" name="Google Shape;303;p26">
              <a:extLst>
                <a:ext uri="{FF2B5EF4-FFF2-40B4-BE49-F238E27FC236}">
                  <a16:creationId xmlns:a16="http://schemas.microsoft.com/office/drawing/2014/main" id="{8B383337-C011-B34A-9444-A7E278B22904}"/>
                </a:ext>
              </a:extLst>
            </p:cNvPr>
            <p:cNvCxnSpPr>
              <a:stCxn id="20" idx="3"/>
              <a:endCxn id="48" idx="3"/>
            </p:cNvCxnSpPr>
            <p:nvPr/>
          </p:nvCxnSpPr>
          <p:spPr>
            <a:xfrm rot="10800000" flipH="1">
              <a:off x="3957611" y="3152689"/>
              <a:ext cx="17400" cy="1023900"/>
            </a:xfrm>
            <a:prstGeom prst="bentConnector3">
              <a:avLst>
                <a:gd name="adj1" fmla="val 1171189"/>
              </a:avLst>
            </a:prstGeom>
            <a:noFill/>
            <a:ln w="12700" cap="flat" cmpd="sng">
              <a:solidFill>
                <a:schemeClr val="dk1"/>
              </a:solidFill>
              <a:prstDash val="solid"/>
              <a:round/>
              <a:headEnd type="none" w="sm" len="sm"/>
              <a:tailEnd type="triangle" w="med" len="med"/>
            </a:ln>
          </p:spPr>
        </p:cxnSp>
        <p:cxnSp>
          <p:nvCxnSpPr>
            <p:cNvPr id="75" name="Google Shape;304;p26">
              <a:extLst>
                <a:ext uri="{FF2B5EF4-FFF2-40B4-BE49-F238E27FC236}">
                  <a16:creationId xmlns:a16="http://schemas.microsoft.com/office/drawing/2014/main" id="{537FED2C-C163-F34B-899A-F639F7FC188B}"/>
                </a:ext>
              </a:extLst>
            </p:cNvPr>
            <p:cNvCxnSpPr/>
            <p:nvPr/>
          </p:nvCxnSpPr>
          <p:spPr>
            <a:xfrm>
              <a:off x="3531622" y="2626763"/>
              <a:ext cx="0" cy="147151"/>
            </a:xfrm>
            <a:prstGeom prst="straightConnector1">
              <a:avLst/>
            </a:prstGeom>
            <a:noFill/>
            <a:ln w="25400" cap="flat" cmpd="sng">
              <a:solidFill>
                <a:schemeClr val="dk1"/>
              </a:solidFill>
              <a:prstDash val="solid"/>
              <a:round/>
              <a:headEnd type="none" w="sm" len="sm"/>
              <a:tailEnd type="triangle" w="med" len="med"/>
            </a:ln>
          </p:spPr>
        </p:cxnSp>
        <p:sp>
          <p:nvSpPr>
            <p:cNvPr id="76" name="Google Shape;305;p26">
              <a:extLst>
                <a:ext uri="{FF2B5EF4-FFF2-40B4-BE49-F238E27FC236}">
                  <a16:creationId xmlns:a16="http://schemas.microsoft.com/office/drawing/2014/main" id="{B8E94E09-E175-5D41-AAD2-3C117ED1C519}"/>
                </a:ext>
              </a:extLst>
            </p:cNvPr>
            <p:cNvSpPr/>
            <p:nvPr/>
          </p:nvSpPr>
          <p:spPr>
            <a:xfrm rot="-5400000">
              <a:off x="3440441" y="1915700"/>
              <a:ext cx="163999" cy="1193184"/>
            </a:xfrm>
            <a:prstGeom prst="leftBrace">
              <a:avLst>
                <a:gd name="adj1" fmla="val 1820"/>
                <a:gd name="adj2" fmla="val 50751"/>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7" name="Google Shape;306;p26">
              <a:extLst>
                <a:ext uri="{FF2B5EF4-FFF2-40B4-BE49-F238E27FC236}">
                  <a16:creationId xmlns:a16="http://schemas.microsoft.com/office/drawing/2014/main" id="{E718FED2-B2CD-EC40-94DC-2F865D148696}"/>
                </a:ext>
              </a:extLst>
            </p:cNvPr>
            <p:cNvCxnSpPr>
              <a:endCxn id="22" idx="3"/>
            </p:cNvCxnSpPr>
            <p:nvPr/>
          </p:nvCxnSpPr>
          <p:spPr>
            <a:xfrm rot="-5400000">
              <a:off x="4373632" y="3866925"/>
              <a:ext cx="1831800" cy="110100"/>
            </a:xfrm>
            <a:prstGeom prst="bentConnector4">
              <a:avLst>
                <a:gd name="adj1" fmla="val -947"/>
                <a:gd name="adj2" fmla="val 244186"/>
              </a:avLst>
            </a:prstGeom>
            <a:noFill/>
            <a:ln w="12700" cap="flat" cmpd="sng">
              <a:solidFill>
                <a:schemeClr val="dk1"/>
              </a:solidFill>
              <a:prstDash val="solid"/>
              <a:round/>
              <a:headEnd type="none" w="sm" len="sm"/>
              <a:tailEnd type="triangle" w="med" len="med"/>
            </a:ln>
          </p:spPr>
        </p:cxnSp>
        <p:sp>
          <p:nvSpPr>
            <p:cNvPr id="78" name="Google Shape;307;p26">
              <a:extLst>
                <a:ext uri="{FF2B5EF4-FFF2-40B4-BE49-F238E27FC236}">
                  <a16:creationId xmlns:a16="http://schemas.microsoft.com/office/drawing/2014/main" id="{34E7548D-F7A1-D747-90F4-E509B119B075}"/>
                </a:ext>
              </a:extLst>
            </p:cNvPr>
            <p:cNvSpPr txBox="1"/>
            <p:nvPr/>
          </p:nvSpPr>
          <p:spPr>
            <a:xfrm>
              <a:off x="4668315" y="3284068"/>
              <a:ext cx="8339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Sample</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permutation test loop</a:t>
              </a:r>
              <a:endParaRPr sz="800">
                <a:solidFill>
                  <a:schemeClr val="dk1"/>
                </a:solidFill>
                <a:latin typeface="Calibri"/>
                <a:ea typeface="Calibri"/>
                <a:cs typeface="Calibri"/>
                <a:sym typeface="Calibri"/>
              </a:endParaRPr>
            </a:p>
          </p:txBody>
        </p:sp>
        <p:cxnSp>
          <p:nvCxnSpPr>
            <p:cNvPr id="79" name="Google Shape;308;p26">
              <a:extLst>
                <a:ext uri="{FF2B5EF4-FFF2-40B4-BE49-F238E27FC236}">
                  <a16:creationId xmlns:a16="http://schemas.microsoft.com/office/drawing/2014/main" id="{4573E182-9C89-CC4A-8E2F-73C043E493D9}"/>
                </a:ext>
              </a:extLst>
            </p:cNvPr>
            <p:cNvCxnSpPr/>
            <p:nvPr/>
          </p:nvCxnSpPr>
          <p:spPr>
            <a:xfrm>
              <a:off x="4784582" y="4566076"/>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80" name="Google Shape;309;p26">
              <a:extLst>
                <a:ext uri="{FF2B5EF4-FFF2-40B4-BE49-F238E27FC236}">
                  <a16:creationId xmlns:a16="http://schemas.microsoft.com/office/drawing/2014/main" id="{AF6F37F5-5B11-4341-94B4-C66A5AE4DD06}"/>
                </a:ext>
              </a:extLst>
            </p:cNvPr>
            <p:cNvCxnSpPr/>
            <p:nvPr/>
          </p:nvCxnSpPr>
          <p:spPr>
            <a:xfrm>
              <a:off x="4785340" y="4991894"/>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81" name="Google Shape;310;p26">
              <a:extLst>
                <a:ext uri="{FF2B5EF4-FFF2-40B4-BE49-F238E27FC236}">
                  <a16:creationId xmlns:a16="http://schemas.microsoft.com/office/drawing/2014/main" id="{45CFF58B-88F9-234A-8B81-3783A60DAD7B}"/>
                </a:ext>
              </a:extLst>
            </p:cNvPr>
            <p:cNvCxnSpPr>
              <a:stCxn id="22" idx="2"/>
              <a:endCxn id="49" idx="0"/>
            </p:cNvCxnSpPr>
            <p:nvPr/>
          </p:nvCxnSpPr>
          <p:spPr>
            <a:xfrm>
              <a:off x="4790778" y="3221518"/>
              <a:ext cx="3300" cy="622800"/>
            </a:xfrm>
            <a:prstGeom prst="straightConnector1">
              <a:avLst/>
            </a:prstGeom>
            <a:noFill/>
            <a:ln w="25400" cap="flat" cmpd="sng">
              <a:solidFill>
                <a:schemeClr val="dk1"/>
              </a:solidFill>
              <a:prstDash val="solid"/>
              <a:round/>
              <a:headEnd type="none" w="sm" len="sm"/>
              <a:tailEnd type="triangle" w="med" len="med"/>
            </a:ln>
          </p:spPr>
        </p:cxnSp>
        <p:cxnSp>
          <p:nvCxnSpPr>
            <p:cNvPr id="82" name="Google Shape;311;p26">
              <a:extLst>
                <a:ext uri="{FF2B5EF4-FFF2-40B4-BE49-F238E27FC236}">
                  <a16:creationId xmlns:a16="http://schemas.microsoft.com/office/drawing/2014/main" id="{39B42C0A-0F1E-2544-924D-E4D4E8BD6147}"/>
                </a:ext>
              </a:extLst>
            </p:cNvPr>
            <p:cNvCxnSpPr/>
            <p:nvPr/>
          </p:nvCxnSpPr>
          <p:spPr>
            <a:xfrm>
              <a:off x="4798302" y="2638340"/>
              <a:ext cx="0" cy="147151"/>
            </a:xfrm>
            <a:prstGeom prst="straightConnector1">
              <a:avLst/>
            </a:prstGeom>
            <a:noFill/>
            <a:ln w="25400" cap="flat" cmpd="sng">
              <a:solidFill>
                <a:schemeClr val="dk1"/>
              </a:solidFill>
              <a:prstDash val="solid"/>
              <a:round/>
              <a:headEnd type="none" w="sm" len="sm"/>
              <a:tailEnd type="triangle" w="med" len="med"/>
            </a:ln>
          </p:spPr>
        </p:cxnSp>
        <p:sp>
          <p:nvSpPr>
            <p:cNvPr id="83" name="Google Shape;312;p26">
              <a:extLst>
                <a:ext uri="{FF2B5EF4-FFF2-40B4-BE49-F238E27FC236}">
                  <a16:creationId xmlns:a16="http://schemas.microsoft.com/office/drawing/2014/main" id="{E5B3A64F-1673-9043-B6D9-CBBB6E7318A4}"/>
                </a:ext>
              </a:extLst>
            </p:cNvPr>
            <p:cNvSpPr/>
            <p:nvPr/>
          </p:nvSpPr>
          <p:spPr>
            <a:xfrm rot="-5400000">
              <a:off x="4743857" y="1929760"/>
              <a:ext cx="163999" cy="1165064"/>
            </a:xfrm>
            <a:prstGeom prst="leftBrace">
              <a:avLst>
                <a:gd name="adj1" fmla="val 1820"/>
                <a:gd name="adj2" fmla="val 47481"/>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Google Shape;313;p26">
              <a:extLst>
                <a:ext uri="{FF2B5EF4-FFF2-40B4-BE49-F238E27FC236}">
                  <a16:creationId xmlns:a16="http://schemas.microsoft.com/office/drawing/2014/main" id="{55C0FF79-0B79-8C4C-850E-15783C9F0173}"/>
                </a:ext>
              </a:extLst>
            </p:cNvPr>
            <p:cNvCxnSpPr/>
            <p:nvPr/>
          </p:nvCxnSpPr>
          <p:spPr>
            <a:xfrm>
              <a:off x="2165305" y="4429317"/>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85" name="Google Shape;314;p26">
              <a:extLst>
                <a:ext uri="{FF2B5EF4-FFF2-40B4-BE49-F238E27FC236}">
                  <a16:creationId xmlns:a16="http://schemas.microsoft.com/office/drawing/2014/main" id="{A67F9AAB-37CE-2243-82F1-A60CAE3A9E03}"/>
                </a:ext>
              </a:extLst>
            </p:cNvPr>
            <p:cNvCxnSpPr/>
            <p:nvPr/>
          </p:nvCxnSpPr>
          <p:spPr>
            <a:xfrm>
              <a:off x="2168458" y="5759008"/>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86" name="Google Shape;315;p26">
              <a:extLst>
                <a:ext uri="{FF2B5EF4-FFF2-40B4-BE49-F238E27FC236}">
                  <a16:creationId xmlns:a16="http://schemas.microsoft.com/office/drawing/2014/main" id="{5788900D-8379-4744-92E5-F5124D7716F8}"/>
                </a:ext>
              </a:extLst>
            </p:cNvPr>
            <p:cNvCxnSpPr/>
            <p:nvPr/>
          </p:nvCxnSpPr>
          <p:spPr>
            <a:xfrm>
              <a:off x="2172691" y="5032744"/>
              <a:ext cx="6374" cy="449265"/>
            </a:xfrm>
            <a:prstGeom prst="straightConnector1">
              <a:avLst/>
            </a:prstGeom>
            <a:noFill/>
            <a:ln w="25400" cap="flat" cmpd="sng">
              <a:solidFill>
                <a:schemeClr val="dk1"/>
              </a:solidFill>
              <a:prstDash val="solid"/>
              <a:round/>
              <a:headEnd type="none" w="sm" len="sm"/>
              <a:tailEnd type="triangle" w="med" len="med"/>
            </a:ln>
          </p:spPr>
        </p:cxnSp>
        <p:cxnSp>
          <p:nvCxnSpPr>
            <p:cNvPr id="87" name="Google Shape;316;p26">
              <a:extLst>
                <a:ext uri="{FF2B5EF4-FFF2-40B4-BE49-F238E27FC236}">
                  <a16:creationId xmlns:a16="http://schemas.microsoft.com/office/drawing/2014/main" id="{A85A9B92-5872-5F45-867B-305782262A29}"/>
                </a:ext>
              </a:extLst>
            </p:cNvPr>
            <p:cNvCxnSpPr/>
            <p:nvPr/>
          </p:nvCxnSpPr>
          <p:spPr>
            <a:xfrm>
              <a:off x="3501953" y="3503973"/>
              <a:ext cx="6374" cy="518001"/>
            </a:xfrm>
            <a:prstGeom prst="straightConnector1">
              <a:avLst/>
            </a:prstGeom>
            <a:noFill/>
            <a:ln w="25400" cap="flat" cmpd="sng">
              <a:solidFill>
                <a:schemeClr val="dk1"/>
              </a:solidFill>
              <a:prstDash val="solid"/>
              <a:round/>
              <a:headEnd type="none" w="sm" len="sm"/>
              <a:tailEnd type="triangle" w="med" len="med"/>
            </a:ln>
          </p:spPr>
        </p:cxnSp>
        <p:sp>
          <p:nvSpPr>
            <p:cNvPr id="88" name="Google Shape;317;p26">
              <a:extLst>
                <a:ext uri="{FF2B5EF4-FFF2-40B4-BE49-F238E27FC236}">
                  <a16:creationId xmlns:a16="http://schemas.microsoft.com/office/drawing/2014/main" id="{BD2B941E-D65C-7C4B-9004-614FFF767974}"/>
                </a:ext>
              </a:extLst>
            </p:cNvPr>
            <p:cNvSpPr txBox="1"/>
            <p:nvPr/>
          </p:nvSpPr>
          <p:spPr>
            <a:xfrm>
              <a:off x="5604199" y="3419679"/>
              <a:ext cx="930142" cy="461665"/>
            </a:xfrm>
            <a:prstGeom prst="rect">
              <a:avLst/>
            </a:prstGeom>
            <a:solidFill>
              <a:srgbClr val="EBF1DE"/>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Gene Ranking</a:t>
              </a:r>
              <a:endParaRPr sz="1200">
                <a:solidFill>
                  <a:schemeClr val="dk1"/>
                </a:solidFill>
                <a:latin typeface="Calibri"/>
                <a:ea typeface="Calibri"/>
                <a:cs typeface="Calibri"/>
                <a:sym typeface="Calibri"/>
              </a:endParaRPr>
            </a:p>
          </p:txBody>
        </p:sp>
        <p:sp>
          <p:nvSpPr>
            <p:cNvPr id="89" name="Google Shape;318;p26">
              <a:extLst>
                <a:ext uri="{FF2B5EF4-FFF2-40B4-BE49-F238E27FC236}">
                  <a16:creationId xmlns:a16="http://schemas.microsoft.com/office/drawing/2014/main" id="{9D2549D6-1B04-564C-910E-2B7E0BC4714C}"/>
                </a:ext>
              </a:extLst>
            </p:cNvPr>
            <p:cNvSpPr txBox="1"/>
            <p:nvPr/>
          </p:nvSpPr>
          <p:spPr>
            <a:xfrm>
              <a:off x="5595733" y="5319452"/>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90" name="Google Shape;319;p26">
              <a:extLst>
                <a:ext uri="{FF2B5EF4-FFF2-40B4-BE49-F238E27FC236}">
                  <a16:creationId xmlns:a16="http://schemas.microsoft.com/office/drawing/2014/main" id="{2B43529B-B5CD-3D46-8FD2-31EB9B0D6EB0}"/>
                </a:ext>
              </a:extLst>
            </p:cNvPr>
            <p:cNvSpPr txBox="1"/>
            <p:nvPr/>
          </p:nvSpPr>
          <p:spPr>
            <a:xfrm>
              <a:off x="5604199" y="5732886"/>
              <a:ext cx="940423" cy="461665"/>
            </a:xfrm>
            <a:prstGeom prst="rect">
              <a:avLst/>
            </a:prstGeom>
            <a:solidFill>
              <a:srgbClr val="DAEEF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a:p>
          </p:txBody>
        </p:sp>
        <p:sp>
          <p:nvSpPr>
            <p:cNvPr id="91" name="Google Shape;320;p26">
              <a:extLst>
                <a:ext uri="{FF2B5EF4-FFF2-40B4-BE49-F238E27FC236}">
                  <a16:creationId xmlns:a16="http://schemas.microsoft.com/office/drawing/2014/main" id="{057E419F-7933-814D-8391-C2600B38C2E9}"/>
                </a:ext>
              </a:extLst>
            </p:cNvPr>
            <p:cNvSpPr txBox="1"/>
            <p:nvPr/>
          </p:nvSpPr>
          <p:spPr>
            <a:xfrm>
              <a:off x="5604199" y="4456602"/>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cxnSp>
          <p:nvCxnSpPr>
            <p:cNvPr id="92" name="Google Shape;321;p26">
              <a:extLst>
                <a:ext uri="{FF2B5EF4-FFF2-40B4-BE49-F238E27FC236}">
                  <a16:creationId xmlns:a16="http://schemas.microsoft.com/office/drawing/2014/main" id="{1F762BAC-AD27-1C4E-8C3C-640DCB890351}"/>
                </a:ext>
              </a:extLst>
            </p:cNvPr>
            <p:cNvCxnSpPr>
              <a:stCxn id="89" idx="3"/>
              <a:endCxn id="88" idx="3"/>
            </p:cNvCxnSpPr>
            <p:nvPr/>
          </p:nvCxnSpPr>
          <p:spPr>
            <a:xfrm rot="10800000">
              <a:off x="6534356" y="3650451"/>
              <a:ext cx="1800" cy="1807500"/>
            </a:xfrm>
            <a:prstGeom prst="bentConnector3">
              <a:avLst>
                <a:gd name="adj1" fmla="val -8466666"/>
              </a:avLst>
            </a:prstGeom>
            <a:noFill/>
            <a:ln w="12700" cap="flat" cmpd="sng">
              <a:solidFill>
                <a:schemeClr val="dk1"/>
              </a:solidFill>
              <a:prstDash val="solid"/>
              <a:round/>
              <a:headEnd type="none" w="sm" len="sm"/>
              <a:tailEnd type="triangle" w="med" len="med"/>
            </a:ln>
          </p:spPr>
        </p:cxnSp>
        <p:sp>
          <p:nvSpPr>
            <p:cNvPr id="93" name="Google Shape;322;p26">
              <a:extLst>
                <a:ext uri="{FF2B5EF4-FFF2-40B4-BE49-F238E27FC236}">
                  <a16:creationId xmlns:a16="http://schemas.microsoft.com/office/drawing/2014/main" id="{60459BFC-4663-A04D-934B-BA4F35AD0CD1}"/>
                </a:ext>
              </a:extLst>
            </p:cNvPr>
            <p:cNvSpPr txBox="1"/>
            <p:nvPr/>
          </p:nvSpPr>
          <p:spPr>
            <a:xfrm>
              <a:off x="5970514" y="3873212"/>
              <a:ext cx="8339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Sample permutation test loop</a:t>
              </a:r>
              <a:endParaRPr sz="800">
                <a:solidFill>
                  <a:schemeClr val="dk1"/>
                </a:solidFill>
                <a:latin typeface="Calibri"/>
                <a:ea typeface="Calibri"/>
                <a:cs typeface="Calibri"/>
                <a:sym typeface="Calibri"/>
              </a:endParaRPr>
            </a:p>
          </p:txBody>
        </p:sp>
        <p:cxnSp>
          <p:nvCxnSpPr>
            <p:cNvPr id="94" name="Google Shape;323;p26">
              <a:extLst>
                <a:ext uri="{FF2B5EF4-FFF2-40B4-BE49-F238E27FC236}">
                  <a16:creationId xmlns:a16="http://schemas.microsoft.com/office/drawing/2014/main" id="{1AF8FC59-A44C-8E41-B6ED-70C3B309BC59}"/>
                </a:ext>
              </a:extLst>
            </p:cNvPr>
            <p:cNvCxnSpPr/>
            <p:nvPr/>
          </p:nvCxnSpPr>
          <p:spPr>
            <a:xfrm>
              <a:off x="6071056" y="5170633"/>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95" name="Google Shape;324;p26">
              <a:extLst>
                <a:ext uri="{FF2B5EF4-FFF2-40B4-BE49-F238E27FC236}">
                  <a16:creationId xmlns:a16="http://schemas.microsoft.com/office/drawing/2014/main" id="{2C904BA0-9C26-C342-B6B3-2ECFD0E925DC}"/>
                </a:ext>
              </a:extLst>
            </p:cNvPr>
            <p:cNvCxnSpPr/>
            <p:nvPr/>
          </p:nvCxnSpPr>
          <p:spPr>
            <a:xfrm>
              <a:off x="6063348" y="5596451"/>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96" name="Google Shape;325;p26">
              <a:extLst>
                <a:ext uri="{FF2B5EF4-FFF2-40B4-BE49-F238E27FC236}">
                  <a16:creationId xmlns:a16="http://schemas.microsoft.com/office/drawing/2014/main" id="{5239D3C3-B950-1441-8466-FFFC2C1A8EF1}"/>
                </a:ext>
              </a:extLst>
            </p:cNvPr>
            <p:cNvCxnSpPr>
              <a:stCxn id="88" idx="2"/>
              <a:endCxn id="91" idx="0"/>
            </p:cNvCxnSpPr>
            <p:nvPr/>
          </p:nvCxnSpPr>
          <p:spPr>
            <a:xfrm>
              <a:off x="6069270" y="3881344"/>
              <a:ext cx="5100" cy="575400"/>
            </a:xfrm>
            <a:prstGeom prst="straightConnector1">
              <a:avLst/>
            </a:prstGeom>
            <a:noFill/>
            <a:ln w="25400" cap="flat" cmpd="sng">
              <a:solidFill>
                <a:schemeClr val="dk1"/>
              </a:solidFill>
              <a:prstDash val="solid"/>
              <a:round/>
              <a:headEnd type="none" w="sm" len="sm"/>
              <a:tailEnd type="triangle" w="med" len="med"/>
            </a:ln>
          </p:spPr>
        </p:cxnSp>
        <p:cxnSp>
          <p:nvCxnSpPr>
            <p:cNvPr id="97" name="Google Shape;326;p26">
              <a:extLst>
                <a:ext uri="{FF2B5EF4-FFF2-40B4-BE49-F238E27FC236}">
                  <a16:creationId xmlns:a16="http://schemas.microsoft.com/office/drawing/2014/main" id="{E8C72D6B-98F0-664F-92A3-4A9B80C89AD8}"/>
                </a:ext>
              </a:extLst>
            </p:cNvPr>
            <p:cNvCxnSpPr/>
            <p:nvPr/>
          </p:nvCxnSpPr>
          <p:spPr>
            <a:xfrm>
              <a:off x="6063801" y="3271346"/>
              <a:ext cx="0" cy="147151"/>
            </a:xfrm>
            <a:prstGeom prst="straightConnector1">
              <a:avLst/>
            </a:prstGeom>
            <a:noFill/>
            <a:ln w="25400" cap="flat" cmpd="sng">
              <a:solidFill>
                <a:schemeClr val="dk1"/>
              </a:solidFill>
              <a:prstDash val="solid"/>
              <a:round/>
              <a:headEnd type="none" w="sm" len="sm"/>
              <a:tailEnd type="triangle" w="med" len="med"/>
            </a:ln>
          </p:spPr>
        </p:cxnSp>
        <p:sp>
          <p:nvSpPr>
            <p:cNvPr id="98" name="Google Shape;327;p26">
              <a:extLst>
                <a:ext uri="{FF2B5EF4-FFF2-40B4-BE49-F238E27FC236}">
                  <a16:creationId xmlns:a16="http://schemas.microsoft.com/office/drawing/2014/main" id="{544AFEAA-7276-B64C-9328-BFDEB7DEB055}"/>
                </a:ext>
              </a:extLst>
            </p:cNvPr>
            <p:cNvSpPr txBox="1"/>
            <p:nvPr/>
          </p:nvSpPr>
          <p:spPr>
            <a:xfrm>
              <a:off x="6810490" y="2787956"/>
              <a:ext cx="940423" cy="461665"/>
            </a:xfrm>
            <a:prstGeom prst="rect">
              <a:avLst/>
            </a:prstGeom>
            <a:solidFill>
              <a:srgbClr val="FDE9D8"/>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MS files Pipeline</a:t>
              </a:r>
              <a:endParaRPr sz="1200">
                <a:solidFill>
                  <a:schemeClr val="dk1"/>
                </a:solidFill>
                <a:latin typeface="Calibri"/>
                <a:ea typeface="Calibri"/>
                <a:cs typeface="Calibri"/>
                <a:sym typeface="Calibri"/>
              </a:endParaRPr>
            </a:p>
          </p:txBody>
        </p:sp>
        <p:sp>
          <p:nvSpPr>
            <p:cNvPr id="99" name="Google Shape;328;p26">
              <a:extLst>
                <a:ext uri="{FF2B5EF4-FFF2-40B4-BE49-F238E27FC236}">
                  <a16:creationId xmlns:a16="http://schemas.microsoft.com/office/drawing/2014/main" id="{35AFDC09-3D95-1E41-8476-D24EF48154E6}"/>
                </a:ext>
              </a:extLst>
            </p:cNvPr>
            <p:cNvSpPr txBox="1"/>
            <p:nvPr/>
          </p:nvSpPr>
          <p:spPr>
            <a:xfrm>
              <a:off x="6826970" y="3410850"/>
              <a:ext cx="930142" cy="461665"/>
            </a:xfrm>
            <a:prstGeom prst="rect">
              <a:avLst/>
            </a:prstGeom>
            <a:solidFill>
              <a:srgbClr val="EBF1DE"/>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Protein Ranking</a:t>
              </a:r>
              <a:endParaRPr sz="1200">
                <a:solidFill>
                  <a:schemeClr val="dk1"/>
                </a:solidFill>
                <a:latin typeface="Calibri"/>
                <a:ea typeface="Calibri"/>
                <a:cs typeface="Calibri"/>
                <a:sym typeface="Calibri"/>
              </a:endParaRPr>
            </a:p>
          </p:txBody>
        </p:sp>
        <p:sp>
          <p:nvSpPr>
            <p:cNvPr id="100" name="Google Shape;329;p26">
              <a:extLst>
                <a:ext uri="{FF2B5EF4-FFF2-40B4-BE49-F238E27FC236}">
                  <a16:creationId xmlns:a16="http://schemas.microsoft.com/office/drawing/2014/main" id="{2D25249D-8AF1-3045-AC2C-6646EAEA09BD}"/>
                </a:ext>
              </a:extLst>
            </p:cNvPr>
            <p:cNvSpPr txBox="1"/>
            <p:nvPr/>
          </p:nvSpPr>
          <p:spPr>
            <a:xfrm>
              <a:off x="6818504" y="5310623"/>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101" name="Google Shape;330;p26">
              <a:extLst>
                <a:ext uri="{FF2B5EF4-FFF2-40B4-BE49-F238E27FC236}">
                  <a16:creationId xmlns:a16="http://schemas.microsoft.com/office/drawing/2014/main" id="{B5F97E62-2F4C-8245-969D-72D82BC83EDD}"/>
                </a:ext>
              </a:extLst>
            </p:cNvPr>
            <p:cNvSpPr txBox="1"/>
            <p:nvPr/>
          </p:nvSpPr>
          <p:spPr>
            <a:xfrm>
              <a:off x="6826970" y="5724057"/>
              <a:ext cx="940423" cy="461665"/>
            </a:xfrm>
            <a:prstGeom prst="rect">
              <a:avLst/>
            </a:prstGeom>
            <a:solidFill>
              <a:srgbClr val="DAEEF3"/>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a:p>
          </p:txBody>
        </p:sp>
        <p:sp>
          <p:nvSpPr>
            <p:cNvPr id="102" name="Google Shape;331;p26">
              <a:extLst>
                <a:ext uri="{FF2B5EF4-FFF2-40B4-BE49-F238E27FC236}">
                  <a16:creationId xmlns:a16="http://schemas.microsoft.com/office/drawing/2014/main" id="{4A71DAB7-6182-5940-8037-22EB42D37040}"/>
                </a:ext>
              </a:extLst>
            </p:cNvPr>
            <p:cNvSpPr txBox="1"/>
            <p:nvPr/>
          </p:nvSpPr>
          <p:spPr>
            <a:xfrm>
              <a:off x="6826970" y="4447773"/>
              <a:ext cx="940423" cy="707886"/>
            </a:xfrm>
            <a:prstGeom prst="rect">
              <a:avLst/>
            </a:prstGeom>
            <a:solidFill>
              <a:srgbClr val="C5D8F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GSEA</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Enrichment</a:t>
              </a:r>
              <a:endParaRPr/>
            </a:p>
            <a:p>
              <a:pPr marL="0" marR="0" lvl="0" indent="0" algn="ctr" rtl="0">
                <a:spcBef>
                  <a:spcPts val="0"/>
                </a:spcBef>
                <a:spcAft>
                  <a:spcPts val="0"/>
                </a:spcAft>
                <a:buNone/>
              </a:pPr>
              <a:r>
                <a:rPr lang="en-US" sz="800" b="1">
                  <a:solidFill>
                    <a:schemeClr val="dk1"/>
                  </a:solidFill>
                  <a:latin typeface="Calibri"/>
                  <a:ea typeface="Calibri"/>
                  <a:cs typeface="Calibri"/>
                  <a:sym typeface="Calibri"/>
                </a:rPr>
                <a:t>(Information-Theoretic )</a:t>
              </a:r>
              <a:endParaRPr sz="800" b="1">
                <a:solidFill>
                  <a:schemeClr val="dk1"/>
                </a:solidFill>
                <a:latin typeface="Calibri"/>
                <a:ea typeface="Calibri"/>
                <a:cs typeface="Calibri"/>
                <a:sym typeface="Calibri"/>
              </a:endParaRPr>
            </a:p>
          </p:txBody>
        </p:sp>
        <p:cxnSp>
          <p:nvCxnSpPr>
            <p:cNvPr id="103" name="Google Shape;332;p26">
              <a:extLst>
                <a:ext uri="{FF2B5EF4-FFF2-40B4-BE49-F238E27FC236}">
                  <a16:creationId xmlns:a16="http://schemas.microsoft.com/office/drawing/2014/main" id="{97CD1E79-C45D-1F49-86FB-37047B46DCA6}"/>
                </a:ext>
              </a:extLst>
            </p:cNvPr>
            <p:cNvCxnSpPr>
              <a:stCxn id="100" idx="3"/>
              <a:endCxn id="99" idx="3"/>
            </p:cNvCxnSpPr>
            <p:nvPr/>
          </p:nvCxnSpPr>
          <p:spPr>
            <a:xfrm rot="10800000">
              <a:off x="7757127" y="3641623"/>
              <a:ext cx="1800" cy="1807500"/>
            </a:xfrm>
            <a:prstGeom prst="bentConnector3">
              <a:avLst>
                <a:gd name="adj1" fmla="val -8466666"/>
              </a:avLst>
            </a:prstGeom>
            <a:noFill/>
            <a:ln w="12700" cap="flat" cmpd="sng">
              <a:solidFill>
                <a:schemeClr val="dk1"/>
              </a:solidFill>
              <a:prstDash val="solid"/>
              <a:round/>
              <a:headEnd type="none" w="sm" len="sm"/>
              <a:tailEnd type="triangle" w="med" len="med"/>
            </a:ln>
          </p:spPr>
        </p:cxnSp>
        <p:sp>
          <p:nvSpPr>
            <p:cNvPr id="104" name="Google Shape;333;p26">
              <a:extLst>
                <a:ext uri="{FF2B5EF4-FFF2-40B4-BE49-F238E27FC236}">
                  <a16:creationId xmlns:a16="http://schemas.microsoft.com/office/drawing/2014/main" id="{06DF3570-105E-1549-BDED-756292175E86}"/>
                </a:ext>
              </a:extLst>
            </p:cNvPr>
            <p:cNvSpPr txBox="1"/>
            <p:nvPr/>
          </p:nvSpPr>
          <p:spPr>
            <a:xfrm>
              <a:off x="7193285" y="3860150"/>
              <a:ext cx="833966"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Sample permutation test loop</a:t>
              </a:r>
              <a:endParaRPr sz="800">
                <a:solidFill>
                  <a:schemeClr val="dk1"/>
                </a:solidFill>
                <a:latin typeface="Calibri"/>
                <a:ea typeface="Calibri"/>
                <a:cs typeface="Calibri"/>
                <a:sym typeface="Calibri"/>
              </a:endParaRPr>
            </a:p>
          </p:txBody>
        </p:sp>
        <p:cxnSp>
          <p:nvCxnSpPr>
            <p:cNvPr id="105" name="Google Shape;334;p26">
              <a:extLst>
                <a:ext uri="{FF2B5EF4-FFF2-40B4-BE49-F238E27FC236}">
                  <a16:creationId xmlns:a16="http://schemas.microsoft.com/office/drawing/2014/main" id="{9E1B046D-62F4-ED4C-B0FA-3191E1A1BE8E}"/>
                </a:ext>
              </a:extLst>
            </p:cNvPr>
            <p:cNvCxnSpPr/>
            <p:nvPr/>
          </p:nvCxnSpPr>
          <p:spPr>
            <a:xfrm>
              <a:off x="7293827" y="5161804"/>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106" name="Google Shape;335;p26">
              <a:extLst>
                <a:ext uri="{FF2B5EF4-FFF2-40B4-BE49-F238E27FC236}">
                  <a16:creationId xmlns:a16="http://schemas.microsoft.com/office/drawing/2014/main" id="{F6FE6A77-03EE-9648-864D-FE410D398DDC}"/>
                </a:ext>
              </a:extLst>
            </p:cNvPr>
            <p:cNvCxnSpPr/>
            <p:nvPr/>
          </p:nvCxnSpPr>
          <p:spPr>
            <a:xfrm>
              <a:off x="7286119" y="5587622"/>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107" name="Google Shape;336;p26">
              <a:extLst>
                <a:ext uri="{FF2B5EF4-FFF2-40B4-BE49-F238E27FC236}">
                  <a16:creationId xmlns:a16="http://schemas.microsoft.com/office/drawing/2014/main" id="{2772E616-01D9-C34F-8589-F48ADC2C2FF6}"/>
                </a:ext>
              </a:extLst>
            </p:cNvPr>
            <p:cNvCxnSpPr>
              <a:endCxn id="102" idx="0"/>
            </p:cNvCxnSpPr>
            <p:nvPr/>
          </p:nvCxnSpPr>
          <p:spPr>
            <a:xfrm>
              <a:off x="7293882" y="3881373"/>
              <a:ext cx="3300" cy="566400"/>
            </a:xfrm>
            <a:prstGeom prst="straightConnector1">
              <a:avLst/>
            </a:prstGeom>
            <a:noFill/>
            <a:ln w="25400" cap="flat" cmpd="sng">
              <a:solidFill>
                <a:schemeClr val="dk1"/>
              </a:solidFill>
              <a:prstDash val="solid"/>
              <a:round/>
              <a:headEnd type="none" w="sm" len="sm"/>
              <a:tailEnd type="triangle" w="med" len="med"/>
            </a:ln>
          </p:spPr>
        </p:cxnSp>
        <p:cxnSp>
          <p:nvCxnSpPr>
            <p:cNvPr id="108" name="Google Shape;337;p26">
              <a:extLst>
                <a:ext uri="{FF2B5EF4-FFF2-40B4-BE49-F238E27FC236}">
                  <a16:creationId xmlns:a16="http://schemas.microsoft.com/office/drawing/2014/main" id="{0DE87F69-1D84-7847-9D4B-05C6BC38208E}"/>
                </a:ext>
              </a:extLst>
            </p:cNvPr>
            <p:cNvCxnSpPr/>
            <p:nvPr/>
          </p:nvCxnSpPr>
          <p:spPr>
            <a:xfrm>
              <a:off x="7278106" y="3262517"/>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109" name="Google Shape;338;p26">
              <a:extLst>
                <a:ext uri="{FF2B5EF4-FFF2-40B4-BE49-F238E27FC236}">
                  <a16:creationId xmlns:a16="http://schemas.microsoft.com/office/drawing/2014/main" id="{7514ADB1-F50A-A946-8B9E-F0482FAC37C4}"/>
                </a:ext>
              </a:extLst>
            </p:cNvPr>
            <p:cNvCxnSpPr/>
            <p:nvPr/>
          </p:nvCxnSpPr>
          <p:spPr>
            <a:xfrm>
              <a:off x="6065425" y="2632587"/>
              <a:ext cx="0" cy="147151"/>
            </a:xfrm>
            <a:prstGeom prst="straightConnector1">
              <a:avLst/>
            </a:prstGeom>
            <a:noFill/>
            <a:ln w="25400" cap="flat" cmpd="sng">
              <a:solidFill>
                <a:schemeClr val="dk1"/>
              </a:solidFill>
              <a:prstDash val="solid"/>
              <a:round/>
              <a:headEnd type="none" w="sm" len="sm"/>
              <a:tailEnd type="triangle" w="med" len="med"/>
            </a:ln>
          </p:spPr>
        </p:cxnSp>
        <p:sp>
          <p:nvSpPr>
            <p:cNvPr id="110" name="Google Shape;339;p26">
              <a:extLst>
                <a:ext uri="{FF2B5EF4-FFF2-40B4-BE49-F238E27FC236}">
                  <a16:creationId xmlns:a16="http://schemas.microsoft.com/office/drawing/2014/main" id="{5825AC93-7F1F-0F47-BF2F-72133F06F744}"/>
                </a:ext>
              </a:extLst>
            </p:cNvPr>
            <p:cNvSpPr/>
            <p:nvPr/>
          </p:nvSpPr>
          <p:spPr>
            <a:xfrm rot="-5400000">
              <a:off x="5981349" y="1929760"/>
              <a:ext cx="163999" cy="1165064"/>
            </a:xfrm>
            <a:prstGeom prst="leftBrace">
              <a:avLst>
                <a:gd name="adj1" fmla="val 1820"/>
                <a:gd name="adj2" fmla="val 50024"/>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11" name="Google Shape;340;p26">
              <a:extLst>
                <a:ext uri="{FF2B5EF4-FFF2-40B4-BE49-F238E27FC236}">
                  <a16:creationId xmlns:a16="http://schemas.microsoft.com/office/drawing/2014/main" id="{C6DF234B-CAF7-1B4A-9C82-789D6A7312C1}"/>
                </a:ext>
              </a:extLst>
            </p:cNvPr>
            <p:cNvCxnSpPr/>
            <p:nvPr/>
          </p:nvCxnSpPr>
          <p:spPr>
            <a:xfrm>
              <a:off x="7272404" y="2625672"/>
              <a:ext cx="0" cy="147151"/>
            </a:xfrm>
            <a:prstGeom prst="straightConnector1">
              <a:avLst/>
            </a:prstGeom>
            <a:noFill/>
            <a:ln w="25400" cap="flat" cmpd="sng">
              <a:solidFill>
                <a:schemeClr val="dk1"/>
              </a:solidFill>
              <a:prstDash val="solid"/>
              <a:round/>
              <a:headEnd type="none" w="sm" len="sm"/>
              <a:tailEnd type="triangle" w="med" len="med"/>
            </a:ln>
          </p:spPr>
        </p:cxnSp>
        <p:sp>
          <p:nvSpPr>
            <p:cNvPr id="112" name="Google Shape;341;p26">
              <a:extLst>
                <a:ext uri="{FF2B5EF4-FFF2-40B4-BE49-F238E27FC236}">
                  <a16:creationId xmlns:a16="http://schemas.microsoft.com/office/drawing/2014/main" id="{1FF7EC8B-40E1-2745-8E1C-DA055E4E3E51}"/>
                </a:ext>
              </a:extLst>
            </p:cNvPr>
            <p:cNvSpPr/>
            <p:nvPr/>
          </p:nvSpPr>
          <p:spPr>
            <a:xfrm rot="-5400000">
              <a:off x="7217959" y="1929760"/>
              <a:ext cx="163999" cy="1165064"/>
            </a:xfrm>
            <a:prstGeom prst="leftBrace">
              <a:avLst>
                <a:gd name="adj1" fmla="val 1820"/>
                <a:gd name="adj2" fmla="val 47481"/>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13" name="Google Shape;342;p26">
              <a:extLst>
                <a:ext uri="{FF2B5EF4-FFF2-40B4-BE49-F238E27FC236}">
                  <a16:creationId xmlns:a16="http://schemas.microsoft.com/office/drawing/2014/main" id="{1EEC4973-4BF6-0647-9690-84BF9B03B5DB}"/>
                </a:ext>
              </a:extLst>
            </p:cNvPr>
            <p:cNvCxnSpPr/>
            <p:nvPr/>
          </p:nvCxnSpPr>
          <p:spPr>
            <a:xfrm>
              <a:off x="8498845" y="2620440"/>
              <a:ext cx="0" cy="147480"/>
            </a:xfrm>
            <a:prstGeom prst="straightConnector1">
              <a:avLst/>
            </a:prstGeom>
            <a:noFill/>
            <a:ln w="25400" cap="flat" cmpd="sng">
              <a:solidFill>
                <a:schemeClr val="dk1"/>
              </a:solidFill>
              <a:prstDash val="solid"/>
              <a:round/>
              <a:headEnd type="none" w="sm" len="sm"/>
              <a:tailEnd type="triangle" w="med" len="med"/>
            </a:ln>
          </p:spPr>
        </p:cxnSp>
        <p:sp>
          <p:nvSpPr>
            <p:cNvPr id="114" name="Google Shape;343;p26">
              <a:extLst>
                <a:ext uri="{FF2B5EF4-FFF2-40B4-BE49-F238E27FC236}">
                  <a16:creationId xmlns:a16="http://schemas.microsoft.com/office/drawing/2014/main" id="{AABCBE29-571F-9E43-97D8-2C37BAD5AC4E}"/>
                </a:ext>
              </a:extLst>
            </p:cNvPr>
            <p:cNvSpPr/>
            <p:nvPr/>
          </p:nvSpPr>
          <p:spPr>
            <a:xfrm rot="-5400000">
              <a:off x="8403998" y="2025568"/>
              <a:ext cx="172861" cy="968481"/>
            </a:xfrm>
            <a:prstGeom prst="leftBrace">
              <a:avLst>
                <a:gd name="adj1" fmla="val 1820"/>
                <a:gd name="adj2" fmla="val 51092"/>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344;p26">
              <a:extLst>
                <a:ext uri="{FF2B5EF4-FFF2-40B4-BE49-F238E27FC236}">
                  <a16:creationId xmlns:a16="http://schemas.microsoft.com/office/drawing/2014/main" id="{D614B412-4E09-BC42-8533-6EA8321E61F7}"/>
                </a:ext>
              </a:extLst>
            </p:cNvPr>
            <p:cNvSpPr txBox="1"/>
            <p:nvPr/>
          </p:nvSpPr>
          <p:spPr>
            <a:xfrm>
              <a:off x="8071209" y="3664548"/>
              <a:ext cx="940423" cy="276999"/>
            </a:xfrm>
            <a:prstGeom prst="rect">
              <a:avLst/>
            </a:prstGeom>
            <a:solidFill>
              <a:srgbClr val="E5DFEC"/>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Statistics</a:t>
              </a:r>
              <a:endParaRPr sz="1200">
                <a:solidFill>
                  <a:schemeClr val="dk1"/>
                </a:solidFill>
                <a:latin typeface="Calibri"/>
                <a:ea typeface="Calibri"/>
                <a:cs typeface="Calibri"/>
                <a:sym typeface="Calibri"/>
              </a:endParaRPr>
            </a:p>
          </p:txBody>
        </p:sp>
        <p:sp>
          <p:nvSpPr>
            <p:cNvPr id="116" name="Google Shape;345;p26">
              <a:extLst>
                <a:ext uri="{FF2B5EF4-FFF2-40B4-BE49-F238E27FC236}">
                  <a16:creationId xmlns:a16="http://schemas.microsoft.com/office/drawing/2014/main" id="{D7812DB4-6E44-FD4A-B108-74F77E228893}"/>
                </a:ext>
              </a:extLst>
            </p:cNvPr>
            <p:cNvSpPr txBox="1"/>
            <p:nvPr/>
          </p:nvSpPr>
          <p:spPr>
            <a:xfrm>
              <a:off x="8079675" y="4077982"/>
              <a:ext cx="940423" cy="461665"/>
            </a:xfrm>
            <a:prstGeom prst="rect">
              <a:avLst/>
            </a:prstGeom>
            <a:solidFill>
              <a:srgbClr val="DBEEF4"/>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Report and Plots</a:t>
              </a:r>
              <a:endParaRPr/>
            </a:p>
          </p:txBody>
        </p:sp>
        <p:cxnSp>
          <p:nvCxnSpPr>
            <p:cNvPr id="117" name="Google Shape;346;p26">
              <a:extLst>
                <a:ext uri="{FF2B5EF4-FFF2-40B4-BE49-F238E27FC236}">
                  <a16:creationId xmlns:a16="http://schemas.microsoft.com/office/drawing/2014/main" id="{6DA682A4-5868-EC48-9500-EDE72E2D272C}"/>
                </a:ext>
              </a:extLst>
            </p:cNvPr>
            <p:cNvCxnSpPr/>
            <p:nvPr/>
          </p:nvCxnSpPr>
          <p:spPr>
            <a:xfrm>
              <a:off x="8538824" y="3941547"/>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118" name="Google Shape;347;p26">
              <a:extLst>
                <a:ext uri="{FF2B5EF4-FFF2-40B4-BE49-F238E27FC236}">
                  <a16:creationId xmlns:a16="http://schemas.microsoft.com/office/drawing/2014/main" id="{07C0AB41-AE24-3B48-B0D1-7EC7F3B4BA9A}"/>
                </a:ext>
              </a:extLst>
            </p:cNvPr>
            <p:cNvCxnSpPr/>
            <p:nvPr/>
          </p:nvCxnSpPr>
          <p:spPr>
            <a:xfrm>
              <a:off x="8538824" y="3517397"/>
              <a:ext cx="0" cy="147151"/>
            </a:xfrm>
            <a:prstGeom prst="straightConnector1">
              <a:avLst/>
            </a:prstGeom>
            <a:noFill/>
            <a:ln w="25400" cap="flat" cmpd="sng">
              <a:solidFill>
                <a:schemeClr val="dk1"/>
              </a:solidFill>
              <a:prstDash val="solid"/>
              <a:round/>
              <a:headEnd type="none" w="sm" len="sm"/>
              <a:tailEnd type="triangle" w="med" len="med"/>
            </a:ln>
          </p:spPr>
        </p:cxnSp>
        <p:cxnSp>
          <p:nvCxnSpPr>
            <p:cNvPr id="119" name="Google Shape;348;p26">
              <a:extLst>
                <a:ext uri="{FF2B5EF4-FFF2-40B4-BE49-F238E27FC236}">
                  <a16:creationId xmlns:a16="http://schemas.microsoft.com/office/drawing/2014/main" id="{152D6A5C-C7CA-E948-8651-BBA6058E1B3C}"/>
                </a:ext>
              </a:extLst>
            </p:cNvPr>
            <p:cNvCxnSpPr/>
            <p:nvPr/>
          </p:nvCxnSpPr>
          <p:spPr>
            <a:xfrm>
              <a:off x="3498475" y="4319322"/>
              <a:ext cx="0" cy="147151"/>
            </a:xfrm>
            <a:prstGeom prst="straightConnector1">
              <a:avLst/>
            </a:prstGeom>
            <a:noFill/>
            <a:ln w="25400" cap="flat"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104111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err="1" smtClean="0">
                <a:latin typeface="Calibri" panose="020F0502020204030204" pitchFamily="34" charset="0"/>
                <a:ea typeface="ＭＳ Ｐゴシック" pitchFamily="34" charset="-128"/>
                <a:cs typeface="Calibri" panose="020F0502020204030204" pitchFamily="34" charset="0"/>
              </a:rPr>
              <a:t>ssGSEA</a:t>
            </a:r>
            <a:r>
              <a:rPr lang="en-US" altLang="en-US" b="1" dirty="0" smtClean="0">
                <a:latin typeface="Calibri" panose="020F0502020204030204" pitchFamily="34" charset="0"/>
                <a:ea typeface="ＭＳ Ｐゴシック" pitchFamily="34" charset="-128"/>
                <a:cs typeface="Calibri" panose="020F0502020204030204" pitchFamily="34" charset="0"/>
              </a:rPr>
              <a:t> Exercise</a:t>
            </a:r>
            <a:endParaRPr lang="en-US" altLang="en-US" b="1" dirty="0">
              <a:latin typeface="Calibri" panose="020F0502020204030204" pitchFamily="34" charset="0"/>
              <a:ea typeface="ＭＳ Ｐゴシック" pitchFamily="34" charset="-128"/>
              <a:cs typeface="Calibri" panose="020F0502020204030204" pitchFamily="34" charset="0"/>
            </a:endParaRPr>
          </a:p>
        </p:txBody>
      </p:sp>
      <p:sp>
        <p:nvSpPr>
          <p:cNvPr id="2" name="Rectangle 1"/>
          <p:cNvSpPr/>
          <p:nvPr/>
        </p:nvSpPr>
        <p:spPr>
          <a:xfrm>
            <a:off x="0" y="2948576"/>
            <a:ext cx="9143999" cy="553998"/>
          </a:xfrm>
          <a:prstGeom prst="rect">
            <a:avLst/>
          </a:prstGeom>
        </p:spPr>
        <p:txBody>
          <a:bodyPr wrap="square">
            <a:spAutoFit/>
          </a:bodyPr>
          <a:lstStyle/>
          <a:p>
            <a:pPr algn="ctr"/>
            <a:r>
              <a:rPr lang="en-US" sz="3000" dirty="0" smtClean="0"/>
              <a:t>2019-04-16_04 </a:t>
            </a:r>
            <a:r>
              <a:rPr lang="en-US" sz="3000" dirty="0" err="1" smtClean="0"/>
              <a:t>BioITWorld</a:t>
            </a:r>
            <a:r>
              <a:rPr lang="en-US" sz="3000" dirty="0" smtClean="0"/>
              <a:t> </a:t>
            </a:r>
            <a:r>
              <a:rPr lang="en-US" sz="3000" dirty="0" err="1"/>
              <a:t>ssGSEA</a:t>
            </a:r>
            <a:endParaRPr lang="en-US" sz="3000" dirty="0"/>
          </a:p>
        </p:txBody>
      </p:sp>
    </p:spTree>
    <p:extLst>
      <p:ext uri="{BB962C8B-B14F-4D97-AF65-F5344CB8AC3E}">
        <p14:creationId xmlns:p14="http://schemas.microsoft.com/office/powerpoint/2010/main" val="3404452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sz="3600" dirty="0">
                <a:latin typeface="Arial"/>
                <a:cs typeface="Arial"/>
              </a:rPr>
              <a:t>GSEA in a Nutshell</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7BD035-9E27-7C42-A6EF-BE5FB92AE948}" type="slidenum">
              <a:rPr lang="en-US">
                <a:solidFill>
                  <a:srgbClr val="898989"/>
                </a:solidFill>
                <a:latin typeface="Calibri" charset="0"/>
              </a:rPr>
              <a:pPr eaLnBrk="1" hangingPunct="1"/>
              <a:t>2</a:t>
            </a:fld>
            <a:endParaRPr lang="en-US">
              <a:solidFill>
                <a:srgbClr val="898989"/>
              </a:solidFill>
              <a:latin typeface="Calibri" charset="0"/>
            </a:endParaRPr>
          </a:p>
        </p:txBody>
      </p:sp>
      <p:sp>
        <p:nvSpPr>
          <p:cNvPr id="5" name="Content Placeholder 4"/>
          <p:cNvSpPr>
            <a:spLocks noGrp="1"/>
          </p:cNvSpPr>
          <p:nvPr>
            <p:ph type="body" sz="quarter" idx="13"/>
          </p:nvPr>
        </p:nvSpPr>
        <p:spPr>
          <a:xfrm>
            <a:off x="100484" y="1066800"/>
            <a:ext cx="4471516" cy="5562600"/>
          </a:xfrm>
        </p:spPr>
        <p:txBody>
          <a:bodyPr rtlCol="0">
            <a:normAutofit/>
          </a:bodyPr>
          <a:lstStyle/>
          <a:p>
            <a:pPr>
              <a:spcAft>
                <a:spcPts val="600"/>
              </a:spcAft>
              <a:defRPr/>
            </a:pPr>
            <a:r>
              <a:rPr lang="en-US" sz="2400" dirty="0">
                <a:latin typeface="Arial"/>
                <a:cs typeface="Arial"/>
              </a:rPr>
              <a:t>GSEA answers the questions “</a:t>
            </a:r>
            <a:r>
              <a:rPr lang="en-US" sz="2400" b="1" dirty="0">
                <a:latin typeface="Arial"/>
                <a:cs typeface="Arial"/>
              </a:rPr>
              <a:t>what are the gene sets that are significantly enriched </a:t>
            </a:r>
            <a:r>
              <a:rPr lang="en-US" sz="2400" dirty="0">
                <a:latin typeface="Arial"/>
                <a:cs typeface="Arial"/>
              </a:rPr>
              <a:t>in my data?” and “</a:t>
            </a:r>
            <a:r>
              <a:rPr lang="en-US" sz="2400" b="1" dirty="0">
                <a:latin typeface="Arial"/>
                <a:cs typeface="Arial"/>
              </a:rPr>
              <a:t>How enriched is my set of interest</a:t>
            </a:r>
            <a:r>
              <a:rPr lang="en-US" sz="2400" dirty="0">
                <a:latin typeface="Arial"/>
                <a:cs typeface="Arial"/>
              </a:rPr>
              <a:t>?”</a:t>
            </a:r>
          </a:p>
          <a:p>
            <a:pPr lvl="1">
              <a:spcAft>
                <a:spcPts val="600"/>
              </a:spcAft>
              <a:defRPr/>
            </a:pPr>
            <a:r>
              <a:rPr lang="en-US" sz="2000" dirty="0">
                <a:latin typeface="Arial"/>
                <a:ea typeface="+mn-ea"/>
                <a:cs typeface="Arial"/>
              </a:rPr>
              <a:t>E.g., are the genes mentioned in a paper enriched </a:t>
            </a:r>
            <a:r>
              <a:rPr lang="en-US" sz="2000" u="sng" dirty="0">
                <a:latin typeface="Arial"/>
                <a:ea typeface="+mn-ea"/>
                <a:cs typeface="Arial"/>
              </a:rPr>
              <a:t>as a set </a:t>
            </a:r>
            <a:r>
              <a:rPr lang="en-US" sz="2000" dirty="0">
                <a:latin typeface="Arial"/>
                <a:ea typeface="+mn-ea"/>
                <a:cs typeface="Arial"/>
              </a:rPr>
              <a:t>in a particular phenotype?</a:t>
            </a:r>
          </a:p>
        </p:txBody>
      </p:sp>
      <p:pic>
        <p:nvPicPr>
          <p:cNvPr id="3074" name="Picture 2" descr="&lt;Figure size 1152x1440 with 2 Axes&gt;">
            <a:extLst>
              <a:ext uri="{FF2B5EF4-FFF2-40B4-BE49-F238E27FC236}">
                <a16:creationId xmlns:a16="http://schemas.microsoft.com/office/drawing/2014/main" id="{68028418-15FD-4F44-91D1-10F77AEB78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572"/>
          <a:stretch/>
        </p:blipFill>
        <p:spPr bwMode="auto">
          <a:xfrm>
            <a:off x="4572000" y="1066800"/>
            <a:ext cx="4468118" cy="538424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1891E434-290A-4267-B56F-CAD515CC5688}"/>
              </a:ext>
            </a:extLst>
          </p:cNvPr>
          <p:cNvSpPr/>
          <p:nvPr/>
        </p:nvSpPr>
        <p:spPr>
          <a:xfrm>
            <a:off x="4633708" y="1500625"/>
            <a:ext cx="246832" cy="61708"/>
          </a:xfrm>
          <a:prstGeom prst="rightArrow">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791F27ED-89CB-47C7-B089-A42FDE65C80A}"/>
              </a:ext>
            </a:extLst>
          </p:cNvPr>
          <p:cNvSpPr/>
          <p:nvPr/>
        </p:nvSpPr>
        <p:spPr>
          <a:xfrm>
            <a:off x="4633708" y="2385105"/>
            <a:ext cx="246832" cy="61708"/>
          </a:xfrm>
          <a:prstGeom prst="rightArrow">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C0E5425-4EA8-4180-AE8C-7C9BC780468B}"/>
              </a:ext>
            </a:extLst>
          </p:cNvPr>
          <p:cNvSpPr/>
          <p:nvPr/>
        </p:nvSpPr>
        <p:spPr>
          <a:xfrm>
            <a:off x="4633708" y="3269586"/>
            <a:ext cx="246832" cy="61708"/>
          </a:xfrm>
          <a:prstGeom prst="rightArrow">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A59469A-8C76-467E-930B-6BDFF19B0B53}"/>
              </a:ext>
            </a:extLst>
          </p:cNvPr>
          <p:cNvSpPr/>
          <p:nvPr/>
        </p:nvSpPr>
        <p:spPr>
          <a:xfrm>
            <a:off x="4633708" y="3951522"/>
            <a:ext cx="246832" cy="61708"/>
          </a:xfrm>
          <a:prstGeom prst="rightArrow">
            <a:avLst/>
          </a:prstGeom>
          <a:noFill/>
          <a:ln w="38100"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597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1F88-6D6A-4D2E-9BA0-7566C034CE6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GSEA Outline</a:t>
            </a:r>
          </a:p>
        </p:txBody>
      </p:sp>
      <p:sp>
        <p:nvSpPr>
          <p:cNvPr id="3" name="Content Placeholder 2">
            <a:extLst>
              <a:ext uri="{FF2B5EF4-FFF2-40B4-BE49-F238E27FC236}">
                <a16:creationId xmlns:a16="http://schemas.microsoft.com/office/drawing/2014/main" id="{5275C8F6-F500-447E-911F-05FF5DCA07A4}"/>
              </a:ext>
            </a:extLst>
          </p:cNvPr>
          <p:cNvSpPr>
            <a:spLocks noGrp="1"/>
          </p:cNvSpPr>
          <p:nvPr>
            <p:ph type="body" sz="quarter" idx="13"/>
          </p:nvPr>
        </p:nvSpPr>
        <p:spPr/>
        <p:txBody>
          <a:bodyPr>
            <a:normAutofit fontScale="92500" lnSpcReduction="10000"/>
          </a:bodyPr>
          <a:lstStyle/>
          <a:p>
            <a:pPr>
              <a:spcAft>
                <a:spcPts val="600"/>
              </a:spcAft>
              <a:buFont typeface="Arial" pitchFamily="34" charset="0"/>
              <a:buChar char="•"/>
              <a:defRPr/>
            </a:pPr>
            <a:r>
              <a:rPr lang="en-US" dirty="0">
                <a:latin typeface="Arial"/>
                <a:cs typeface="Arial"/>
              </a:rPr>
              <a:t>Take gene expression data from two different groups and </a:t>
            </a:r>
            <a:r>
              <a:rPr lang="en-US" b="1" dirty="0">
                <a:latin typeface="Arial"/>
                <a:cs typeface="Arial"/>
              </a:rPr>
              <a:t>rank all genes according to the differential expression</a:t>
            </a:r>
            <a:r>
              <a:rPr lang="en-US" dirty="0">
                <a:latin typeface="Arial"/>
                <a:cs typeface="Arial"/>
              </a:rPr>
              <a:t> across the groups.</a:t>
            </a:r>
          </a:p>
          <a:p>
            <a:pPr>
              <a:spcAft>
                <a:spcPts val="600"/>
              </a:spcAft>
              <a:buFont typeface="Arial" pitchFamily="34" charset="0"/>
              <a:buChar char="•"/>
              <a:defRPr/>
            </a:pPr>
            <a:r>
              <a:rPr lang="en-US" dirty="0">
                <a:latin typeface="Arial"/>
                <a:cs typeface="Arial"/>
              </a:rPr>
              <a:t>Take a predefined </a:t>
            </a:r>
            <a:r>
              <a:rPr lang="en-US" b="1" dirty="0">
                <a:latin typeface="Arial"/>
                <a:cs typeface="Arial"/>
              </a:rPr>
              <a:t>group of genes and determine whether they are differentially expressed as a set </a:t>
            </a:r>
            <a:r>
              <a:rPr lang="en-US" dirty="0">
                <a:latin typeface="Arial"/>
                <a:cs typeface="Arial"/>
              </a:rPr>
              <a:t>=&gt;</a:t>
            </a:r>
            <a:r>
              <a:rPr lang="en-US" b="1" dirty="0">
                <a:latin typeface="Arial"/>
                <a:cs typeface="Arial"/>
              </a:rPr>
              <a:t> </a:t>
            </a:r>
            <a:r>
              <a:rPr lang="en-US" dirty="0">
                <a:latin typeface="Arial"/>
                <a:cs typeface="Arial"/>
                <a:sym typeface="Wingdings" pitchFamily="2" charset="2"/>
              </a:rPr>
              <a:t>called enrichment</a:t>
            </a:r>
            <a:r>
              <a:rPr lang="en-US" dirty="0">
                <a:latin typeface="Arial"/>
                <a:cs typeface="Arial"/>
              </a:rPr>
              <a:t>.</a:t>
            </a:r>
          </a:p>
          <a:p>
            <a:pPr>
              <a:spcAft>
                <a:spcPts val="600"/>
              </a:spcAft>
              <a:buFont typeface="Arial" pitchFamily="34" charset="0"/>
              <a:buChar char="•"/>
              <a:defRPr/>
            </a:pPr>
            <a:r>
              <a:rPr lang="en-US" b="1" dirty="0">
                <a:latin typeface="Arial"/>
                <a:cs typeface="Arial"/>
              </a:rPr>
              <a:t>Randomly swap</a:t>
            </a:r>
            <a:r>
              <a:rPr lang="en-US" dirty="0">
                <a:latin typeface="Arial"/>
                <a:cs typeface="Arial"/>
              </a:rPr>
              <a:t> the gene-set or phenotype </a:t>
            </a:r>
            <a:r>
              <a:rPr lang="en-US" b="1" dirty="0">
                <a:latin typeface="Arial"/>
                <a:cs typeface="Arial"/>
              </a:rPr>
              <a:t>labels</a:t>
            </a:r>
            <a:r>
              <a:rPr lang="en-US" dirty="0">
                <a:latin typeface="Arial"/>
                <a:cs typeface="Arial"/>
              </a:rPr>
              <a:t> of the data and </a:t>
            </a:r>
            <a:r>
              <a:rPr lang="en-US" b="1" dirty="0">
                <a:latin typeface="Arial"/>
                <a:cs typeface="Arial"/>
              </a:rPr>
              <a:t>repeat the test many times </a:t>
            </a:r>
            <a:r>
              <a:rPr lang="en-US" dirty="0">
                <a:latin typeface="Arial"/>
                <a:cs typeface="Arial"/>
              </a:rPr>
              <a:t>as a gauge of </a:t>
            </a:r>
            <a:r>
              <a:rPr lang="en-US" b="1" dirty="0">
                <a:latin typeface="Arial"/>
                <a:cs typeface="Arial"/>
              </a:rPr>
              <a:t>significance</a:t>
            </a:r>
            <a:r>
              <a:rPr lang="en-US" dirty="0">
                <a:latin typeface="Arial"/>
                <a:cs typeface="Arial"/>
              </a:rPr>
              <a:t> of the enrichment analysis </a:t>
            </a:r>
            <a:r>
              <a:rPr lang="en-US" b="1" dirty="0">
                <a:latin typeface="Arial"/>
                <a:cs typeface="Arial"/>
              </a:rPr>
              <a:t>results</a:t>
            </a:r>
            <a:r>
              <a:rPr lang="en-US" dirty="0">
                <a:latin typeface="Arial"/>
                <a:cs typeface="Arial"/>
              </a:rPr>
              <a:t>.</a:t>
            </a:r>
          </a:p>
          <a:p>
            <a:endParaRPr lang="en-US" dirty="0"/>
          </a:p>
        </p:txBody>
      </p:sp>
    </p:spTree>
    <p:extLst>
      <p:ext uri="{BB962C8B-B14F-4D97-AF65-F5344CB8AC3E}">
        <p14:creationId xmlns:p14="http://schemas.microsoft.com/office/powerpoint/2010/main" val="79435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BD64-42A1-41C5-AB01-80FEDC7E6211}"/>
              </a:ext>
            </a:extLst>
          </p:cNvPr>
          <p:cNvSpPr>
            <a:spLocks noGrp="1"/>
          </p:cNvSpPr>
          <p:nvPr>
            <p:ph type="title"/>
          </p:nvPr>
        </p:nvSpPr>
        <p:spPr/>
        <p:txBody>
          <a:bodyPr/>
          <a:lstStyle/>
          <a:p>
            <a:r>
              <a:rPr lang="en-US" dirty="0"/>
              <a:t>GSEA Minimum Inputs</a:t>
            </a:r>
          </a:p>
        </p:txBody>
      </p:sp>
      <p:sp>
        <p:nvSpPr>
          <p:cNvPr id="3" name="Text Placeholder 2">
            <a:extLst>
              <a:ext uri="{FF2B5EF4-FFF2-40B4-BE49-F238E27FC236}">
                <a16:creationId xmlns:a16="http://schemas.microsoft.com/office/drawing/2014/main" id="{FE349FEC-5398-4E06-8314-998BF3453100}"/>
              </a:ext>
            </a:extLst>
          </p:cNvPr>
          <p:cNvSpPr>
            <a:spLocks noGrp="1"/>
          </p:cNvSpPr>
          <p:nvPr>
            <p:ph type="body" sz="quarter" idx="13"/>
          </p:nvPr>
        </p:nvSpPr>
        <p:spPr>
          <a:xfrm>
            <a:off x="412955" y="1066800"/>
            <a:ext cx="8475406" cy="5562600"/>
          </a:xfrm>
        </p:spPr>
        <p:txBody>
          <a:bodyPr/>
          <a:lstStyle/>
          <a:p>
            <a:pPr>
              <a:spcBef>
                <a:spcPts val="0"/>
              </a:spcBef>
            </a:pPr>
            <a:r>
              <a:rPr lang="en-US" sz="2800" dirty="0">
                <a:cs typeface="Arial" panose="020B0604020202020204" pitchFamily="34" charset="0"/>
              </a:rPr>
              <a:t>1 GCT file (Gene Expression)</a:t>
            </a:r>
          </a:p>
          <a:p>
            <a:pPr>
              <a:spcBef>
                <a:spcPts val="0"/>
              </a:spcBef>
            </a:pPr>
            <a:r>
              <a:rPr lang="en-US" sz="2800" dirty="0">
                <a:cs typeface="Arial" panose="020B0604020202020204" pitchFamily="34" charset="0"/>
              </a:rPr>
              <a:t>1 CLS file (Phenotypes)</a:t>
            </a:r>
          </a:p>
          <a:p>
            <a:pPr>
              <a:spcBef>
                <a:spcPts val="0"/>
              </a:spcBef>
            </a:pPr>
            <a:r>
              <a:rPr lang="en-US" sz="2800" dirty="0">
                <a:cs typeface="Arial" panose="020B0604020202020204" pitchFamily="34" charset="0"/>
              </a:rPr>
              <a:t>1 GMT/GMX file (gene sets)</a:t>
            </a:r>
          </a:p>
          <a:p>
            <a:pPr lvl="1">
              <a:spcBef>
                <a:spcPts val="0"/>
              </a:spcBef>
            </a:pPr>
            <a:r>
              <a:rPr lang="en-US" dirty="0">
                <a:cs typeface="Arial" panose="020B0604020202020204" pitchFamily="34" charset="0"/>
              </a:rPr>
              <a:t>Alternatively choose from online database</a:t>
            </a:r>
          </a:p>
          <a:p>
            <a:pPr marL="0" indent="0">
              <a:spcBef>
                <a:spcPts val="0"/>
              </a:spcBef>
              <a:buNone/>
            </a:pPr>
            <a:endParaRPr lang="en-US" sz="2800" i="1" dirty="0">
              <a:cs typeface="Arial" panose="020B0604020202020204" pitchFamily="34" charset="0"/>
            </a:endParaRPr>
          </a:p>
          <a:p>
            <a:pPr marL="0" indent="0">
              <a:spcBef>
                <a:spcPts val="0"/>
              </a:spcBef>
              <a:buNone/>
            </a:pPr>
            <a:r>
              <a:rPr lang="en-US" sz="2800" i="1" dirty="0">
                <a:cs typeface="Arial" panose="020B0604020202020204" pitchFamily="34" charset="0"/>
              </a:rPr>
              <a:t>Let’s get some hands-on experience before reviewing key concepts.</a:t>
            </a:r>
          </a:p>
          <a:p>
            <a:pPr marL="0" indent="0">
              <a:spcBef>
                <a:spcPts val="0"/>
              </a:spcBef>
              <a:buNone/>
            </a:pPr>
            <a:endParaRPr lang="en-US" sz="2800" dirty="0">
              <a:cs typeface="Arial" panose="020B0604020202020204" pitchFamily="34" charset="0"/>
            </a:endParaRPr>
          </a:p>
          <a:p>
            <a:pPr marL="0" indent="0">
              <a:spcBef>
                <a:spcPts val="0"/>
              </a:spcBef>
              <a:buNone/>
            </a:pPr>
            <a:r>
              <a:rPr lang="en-US" sz="2800" b="1" dirty="0">
                <a:cs typeface="Arial" panose="020B0604020202020204" pitchFamily="34" charset="0"/>
              </a:rPr>
              <a:t>Exercise</a:t>
            </a:r>
            <a:r>
              <a:rPr lang="en-US" sz="2800" dirty="0">
                <a:cs typeface="Arial" panose="020B0604020202020204" pitchFamily="34" charset="0"/>
              </a:rPr>
              <a:t>: Triple Negative BRCA.</a:t>
            </a:r>
          </a:p>
          <a:p>
            <a:pPr marL="0" indent="0">
              <a:spcBef>
                <a:spcPts val="0"/>
              </a:spcBef>
              <a:buNone/>
            </a:pPr>
            <a:endParaRPr lang="en-US" sz="2800" dirty="0">
              <a:cs typeface="Arial" panose="020B0604020202020204" pitchFamily="34" charset="0"/>
            </a:endParaRPr>
          </a:p>
          <a:p>
            <a:pPr marL="0" indent="0">
              <a:spcBef>
                <a:spcPts val="0"/>
              </a:spcBef>
              <a:buNone/>
            </a:pPr>
            <a:r>
              <a:rPr lang="en-US" sz="2800" dirty="0">
                <a:cs typeface="Arial" panose="020B0604020202020204" pitchFamily="34" charset="0"/>
              </a:rPr>
              <a:t>Open notebook named</a:t>
            </a:r>
          </a:p>
          <a:p>
            <a:pPr marL="0" indent="0">
              <a:spcBef>
                <a:spcPts val="0"/>
              </a:spcBef>
              <a:buNone/>
            </a:pPr>
            <a:r>
              <a:rPr lang="en-US" dirty="0">
                <a:hlinkClick r:id="rId2"/>
              </a:rPr>
              <a:t>2019-02-21_05-01 Stanford GSEA 1.ipynb</a:t>
            </a:r>
            <a:r>
              <a:rPr lang="en-US" dirty="0"/>
              <a:t> </a:t>
            </a:r>
          </a:p>
          <a:p>
            <a:pPr marL="0" indent="0">
              <a:spcBef>
                <a:spcPts val="0"/>
              </a:spcBef>
              <a:buNone/>
            </a:pPr>
            <a:r>
              <a:rPr lang="en-US" sz="2800" dirty="0">
                <a:cs typeface="Arial" panose="020B0604020202020204" pitchFamily="34" charset="0"/>
              </a:rPr>
              <a:t>and follow the presenter.</a:t>
            </a:r>
          </a:p>
        </p:txBody>
      </p:sp>
    </p:spTree>
    <p:extLst>
      <p:ext uri="{BB962C8B-B14F-4D97-AF65-F5344CB8AC3E}">
        <p14:creationId xmlns:p14="http://schemas.microsoft.com/office/powerpoint/2010/main" val="2718583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E6B8-811A-4586-850F-7EE9E71AB40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a Gene Set?</a:t>
            </a:r>
          </a:p>
        </p:txBody>
      </p:sp>
      <p:sp>
        <p:nvSpPr>
          <p:cNvPr id="3" name="Text Placeholder 2">
            <a:extLst>
              <a:ext uri="{FF2B5EF4-FFF2-40B4-BE49-F238E27FC236}">
                <a16:creationId xmlns:a16="http://schemas.microsoft.com/office/drawing/2014/main" id="{7FCF68CE-C7F4-4154-BF53-541A1E93CB6E}"/>
              </a:ext>
            </a:extLst>
          </p:cNvPr>
          <p:cNvSpPr>
            <a:spLocks noGrp="1"/>
          </p:cNvSpPr>
          <p:nvPr>
            <p:ph type="body" sz="quarter" idx="13"/>
          </p:nvPr>
        </p:nvSpPr>
        <p:spPr>
          <a:xfrm>
            <a:off x="344129" y="1066800"/>
            <a:ext cx="8603225" cy="5562600"/>
          </a:xfrm>
        </p:spPr>
        <p:txBody>
          <a:bodyPr/>
          <a:lstStyle/>
          <a:p>
            <a:r>
              <a:rPr lang="en-US" dirty="0"/>
              <a:t>A gene set is any group of genes, e.g.:</a:t>
            </a:r>
          </a:p>
          <a:p>
            <a:pPr lvl="1"/>
            <a:r>
              <a:rPr lang="en-US" dirty="0"/>
              <a:t>A pathway</a:t>
            </a:r>
          </a:p>
          <a:p>
            <a:pPr lvl="1"/>
            <a:r>
              <a:rPr lang="en-US" dirty="0"/>
              <a:t>A network</a:t>
            </a:r>
          </a:p>
          <a:p>
            <a:pPr lvl="1"/>
            <a:r>
              <a:rPr lang="en-US" dirty="0"/>
              <a:t>A list of over/under expressed genes</a:t>
            </a:r>
          </a:p>
          <a:p>
            <a:pPr lvl="1"/>
            <a:r>
              <a:rPr lang="en-US" dirty="0"/>
              <a:t>A group of genes from the same chromosome</a:t>
            </a:r>
          </a:p>
          <a:p>
            <a:r>
              <a:rPr lang="en-US" dirty="0"/>
              <a:t>Order of genes in set is irrelevant</a:t>
            </a:r>
          </a:p>
          <a:p>
            <a:r>
              <a:rPr lang="en-US" dirty="0"/>
              <a:t>Relationships between genes are not recorded</a:t>
            </a:r>
          </a:p>
          <a:p>
            <a:r>
              <a:rPr lang="en-US" i="1" dirty="0">
                <a:sym typeface="Wingdings" pitchFamily="2" charset="2"/>
              </a:rPr>
              <a:t>Wouldn’t it be great if someone had created relevant collections of gene sets?</a:t>
            </a:r>
            <a:endParaRPr lang="en-US" i="1" dirty="0"/>
          </a:p>
        </p:txBody>
      </p:sp>
    </p:spTree>
    <p:extLst>
      <p:ext uri="{BB962C8B-B14F-4D97-AF65-F5344CB8AC3E}">
        <p14:creationId xmlns:p14="http://schemas.microsoft.com/office/powerpoint/2010/main" val="1015846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22490498"/>
              </p:ext>
            </p:extLst>
          </p:nvPr>
        </p:nvGraphicFramePr>
        <p:xfrm>
          <a:off x="652585" y="1539559"/>
          <a:ext cx="7838830" cy="5212080"/>
        </p:xfrm>
        <a:graphic>
          <a:graphicData uri="http://schemas.openxmlformats.org/drawingml/2006/table">
            <a:tbl>
              <a:tblPr firstRow="1" bandRow="1">
                <a:tableStyleId>{2D5ABB26-0587-4C30-8999-92F81FD0307C}</a:tableStyleId>
              </a:tblPr>
              <a:tblGrid>
                <a:gridCol w="771111">
                  <a:extLst>
                    <a:ext uri="{9D8B030D-6E8A-4147-A177-3AD203B41FA5}">
                      <a16:colId xmlns:a16="http://schemas.microsoft.com/office/drawing/2014/main" val="20000"/>
                    </a:ext>
                  </a:extLst>
                </a:gridCol>
                <a:gridCol w="7067719">
                  <a:extLst>
                    <a:ext uri="{9D8B030D-6E8A-4147-A177-3AD203B41FA5}">
                      <a16:colId xmlns:a16="http://schemas.microsoft.com/office/drawing/2014/main" val="20001"/>
                    </a:ext>
                  </a:extLst>
                </a:gridCol>
              </a:tblGrid>
              <a:tr h="370840">
                <a:tc>
                  <a:txBody>
                    <a:bodyPr/>
                    <a:lstStyle/>
                    <a:p>
                      <a:pPr algn="ctr"/>
                      <a:r>
                        <a:rPr lang="en-US" sz="2400" dirty="0">
                          <a:solidFill>
                            <a:srgbClr val="800000"/>
                          </a:solidFill>
                        </a:rPr>
                        <a:t>H </a:t>
                      </a:r>
                    </a:p>
                  </a:txBody>
                  <a:tcPr anchor="ctr"/>
                </a:tc>
                <a:tc>
                  <a:txBody>
                    <a:bodyPr/>
                    <a:lstStyle/>
                    <a:p>
                      <a:r>
                        <a:rPr lang="en-US" b="1" dirty="0"/>
                        <a:t>hallmark gene sets</a:t>
                      </a:r>
                      <a:r>
                        <a:rPr lang="en-US" dirty="0"/>
                        <a:t> are coherently expressed signatures derived by aggregating many MSigDB gene sets to represent well-defined biological states or processes.</a:t>
                      </a:r>
                    </a:p>
                  </a:txBody>
                  <a:tcPr anchor="ctr"/>
                </a:tc>
                <a:extLst>
                  <a:ext uri="{0D108BD9-81ED-4DB2-BD59-A6C34878D82A}">
                    <a16:rowId xmlns:a16="http://schemas.microsoft.com/office/drawing/2014/main" val="10000"/>
                  </a:ext>
                </a:extLst>
              </a:tr>
              <a:tr h="370840">
                <a:tc>
                  <a:txBody>
                    <a:bodyPr/>
                    <a:lstStyle/>
                    <a:p>
                      <a:pPr algn="ctr"/>
                      <a:r>
                        <a:rPr lang="en-US" sz="2400" dirty="0">
                          <a:solidFill>
                            <a:srgbClr val="800000"/>
                          </a:solidFill>
                        </a:rPr>
                        <a:t>C1</a:t>
                      </a:r>
                    </a:p>
                  </a:txBody>
                  <a:tcPr anchor="ctr"/>
                </a:tc>
                <a:tc>
                  <a:txBody>
                    <a:bodyPr/>
                    <a:lstStyle/>
                    <a:p>
                      <a:r>
                        <a:rPr lang="en-US" b="1" dirty="0"/>
                        <a:t>positional gene sets</a:t>
                      </a:r>
                      <a:r>
                        <a:rPr lang="en-US" dirty="0"/>
                        <a:t> for each human chromosome and cytogenetic band.</a:t>
                      </a:r>
                    </a:p>
                  </a:txBody>
                  <a:tcPr anchor="ctr"/>
                </a:tc>
                <a:extLst>
                  <a:ext uri="{0D108BD9-81ED-4DB2-BD59-A6C34878D82A}">
                    <a16:rowId xmlns:a16="http://schemas.microsoft.com/office/drawing/2014/main" val="10001"/>
                  </a:ext>
                </a:extLst>
              </a:tr>
              <a:tr h="370840">
                <a:tc>
                  <a:txBody>
                    <a:bodyPr/>
                    <a:lstStyle/>
                    <a:p>
                      <a:pPr algn="ctr"/>
                      <a:r>
                        <a:rPr lang="en-US" sz="2400" dirty="0">
                          <a:solidFill>
                            <a:srgbClr val="800000"/>
                          </a:solidFill>
                        </a:rPr>
                        <a:t>C2</a:t>
                      </a:r>
                    </a:p>
                  </a:txBody>
                  <a:tcPr anchor="ctr"/>
                </a:tc>
                <a:tc>
                  <a:txBody>
                    <a:bodyPr/>
                    <a:lstStyle/>
                    <a:p>
                      <a:r>
                        <a:rPr lang="en-US" b="1" dirty="0"/>
                        <a:t>curated gene sets</a:t>
                      </a:r>
                      <a:r>
                        <a:rPr lang="en-US" dirty="0"/>
                        <a:t> from online pathway databases, publications in PubMed, and knowledge of domain experts.</a:t>
                      </a:r>
                    </a:p>
                  </a:txBody>
                  <a:tcPr anchor="ctr"/>
                </a:tc>
                <a:extLst>
                  <a:ext uri="{0D108BD9-81ED-4DB2-BD59-A6C34878D82A}">
                    <a16:rowId xmlns:a16="http://schemas.microsoft.com/office/drawing/2014/main" val="10002"/>
                  </a:ext>
                </a:extLst>
              </a:tr>
              <a:tr h="370840">
                <a:tc>
                  <a:txBody>
                    <a:bodyPr/>
                    <a:lstStyle/>
                    <a:p>
                      <a:pPr algn="ctr"/>
                      <a:r>
                        <a:rPr lang="en-US" sz="2400" dirty="0">
                          <a:solidFill>
                            <a:srgbClr val="800000"/>
                          </a:solidFill>
                        </a:rPr>
                        <a:t>C3 </a:t>
                      </a:r>
                    </a:p>
                  </a:txBody>
                  <a:tcPr anchor="ctr"/>
                </a:tc>
                <a:tc>
                  <a:txBody>
                    <a:bodyPr/>
                    <a:lstStyle/>
                    <a:p>
                      <a:r>
                        <a:rPr lang="en-US" b="1" dirty="0"/>
                        <a:t>motif gene sets</a:t>
                      </a:r>
                      <a:r>
                        <a:rPr lang="en-US" dirty="0"/>
                        <a:t> based on conserved </a:t>
                      </a:r>
                      <a:r>
                        <a:rPr lang="en-US" dirty="0" err="1"/>
                        <a:t>cis</a:t>
                      </a:r>
                      <a:r>
                        <a:rPr lang="en-US" dirty="0"/>
                        <a:t>-regulatory motifs from a comparative analysis of the human, mouse, rat, and dog genomes.</a:t>
                      </a:r>
                    </a:p>
                  </a:txBody>
                  <a:tcPr anchor="ctr"/>
                </a:tc>
                <a:extLst>
                  <a:ext uri="{0D108BD9-81ED-4DB2-BD59-A6C34878D82A}">
                    <a16:rowId xmlns:a16="http://schemas.microsoft.com/office/drawing/2014/main" val="10003"/>
                  </a:ext>
                </a:extLst>
              </a:tr>
              <a:tr h="370840">
                <a:tc>
                  <a:txBody>
                    <a:bodyPr/>
                    <a:lstStyle/>
                    <a:p>
                      <a:pPr algn="ctr"/>
                      <a:r>
                        <a:rPr lang="en-US" sz="2400" dirty="0">
                          <a:solidFill>
                            <a:srgbClr val="800000"/>
                          </a:solidFill>
                        </a:rPr>
                        <a:t>C4</a:t>
                      </a:r>
                    </a:p>
                  </a:txBody>
                  <a:tcPr anchor="ctr"/>
                </a:tc>
                <a:tc>
                  <a:txBody>
                    <a:bodyPr/>
                    <a:lstStyle/>
                    <a:p>
                      <a:r>
                        <a:rPr lang="en-US" b="1" dirty="0"/>
                        <a:t>computational gene sets</a:t>
                      </a:r>
                      <a:r>
                        <a:rPr lang="en-US" dirty="0"/>
                        <a:t> defined by mining large collections of cancer-oriented microarray data.</a:t>
                      </a:r>
                    </a:p>
                  </a:txBody>
                  <a:tcPr anchor="ctr"/>
                </a:tc>
                <a:extLst>
                  <a:ext uri="{0D108BD9-81ED-4DB2-BD59-A6C34878D82A}">
                    <a16:rowId xmlns:a16="http://schemas.microsoft.com/office/drawing/2014/main" val="10004"/>
                  </a:ext>
                </a:extLst>
              </a:tr>
              <a:tr h="370840">
                <a:tc>
                  <a:txBody>
                    <a:bodyPr/>
                    <a:lstStyle/>
                    <a:p>
                      <a:pPr algn="ctr"/>
                      <a:r>
                        <a:rPr lang="en-US" sz="2400" dirty="0">
                          <a:solidFill>
                            <a:srgbClr val="800000"/>
                          </a:solidFill>
                        </a:rPr>
                        <a:t>C5</a:t>
                      </a:r>
                    </a:p>
                  </a:txBody>
                  <a:tcPr anchor="ctr"/>
                </a:tc>
                <a:tc>
                  <a:txBody>
                    <a:bodyPr/>
                    <a:lstStyle/>
                    <a:p>
                      <a:r>
                        <a:rPr lang="en-US" b="1" dirty="0"/>
                        <a:t>GO gene sets</a:t>
                      </a:r>
                      <a:r>
                        <a:rPr lang="en-US" dirty="0"/>
                        <a:t> consist of genes annotated by the same GO terms.</a:t>
                      </a:r>
                    </a:p>
                  </a:txBody>
                  <a:tcPr anchor="ctr"/>
                </a:tc>
                <a:extLst>
                  <a:ext uri="{0D108BD9-81ED-4DB2-BD59-A6C34878D82A}">
                    <a16:rowId xmlns:a16="http://schemas.microsoft.com/office/drawing/2014/main" val="10005"/>
                  </a:ext>
                </a:extLst>
              </a:tr>
              <a:tr h="370840">
                <a:tc>
                  <a:txBody>
                    <a:bodyPr/>
                    <a:lstStyle/>
                    <a:p>
                      <a:pPr algn="ctr"/>
                      <a:r>
                        <a:rPr lang="en-US" sz="2400" dirty="0">
                          <a:solidFill>
                            <a:srgbClr val="800000"/>
                          </a:solidFill>
                        </a:rPr>
                        <a:t>C6</a:t>
                      </a:r>
                    </a:p>
                  </a:txBody>
                  <a:tcPr anchor="ctr"/>
                </a:tc>
                <a:tc>
                  <a:txBody>
                    <a:bodyPr/>
                    <a:lstStyle/>
                    <a:p>
                      <a:r>
                        <a:rPr lang="en-US" b="1" dirty="0"/>
                        <a:t>oncogenic signatures</a:t>
                      </a:r>
                      <a:r>
                        <a:rPr lang="en-US" dirty="0"/>
                        <a:t> defined directly from microarray gene expression data from cancer gene perturbations.</a:t>
                      </a:r>
                    </a:p>
                  </a:txBody>
                  <a:tcPr anchor="ctr"/>
                </a:tc>
                <a:extLst>
                  <a:ext uri="{0D108BD9-81ED-4DB2-BD59-A6C34878D82A}">
                    <a16:rowId xmlns:a16="http://schemas.microsoft.com/office/drawing/2014/main" val="10006"/>
                  </a:ext>
                </a:extLst>
              </a:tr>
              <a:tr h="370840">
                <a:tc>
                  <a:txBody>
                    <a:bodyPr/>
                    <a:lstStyle/>
                    <a:p>
                      <a:pPr algn="ctr"/>
                      <a:r>
                        <a:rPr lang="en-US" sz="2400" dirty="0">
                          <a:solidFill>
                            <a:srgbClr val="800000"/>
                          </a:solidFill>
                        </a:rPr>
                        <a:t>C7</a:t>
                      </a:r>
                    </a:p>
                  </a:txBody>
                  <a:tcPr anchor="ctr"/>
                </a:tc>
                <a:tc>
                  <a:txBody>
                    <a:bodyPr/>
                    <a:lstStyle/>
                    <a:p>
                      <a:r>
                        <a:rPr lang="en-US" b="1" dirty="0"/>
                        <a:t>immunologic signatures</a:t>
                      </a:r>
                      <a:r>
                        <a:rPr lang="en-US" dirty="0"/>
                        <a:t> defined directly from microarray gene expression data from immunologic studies.</a:t>
                      </a:r>
                    </a:p>
                  </a:txBody>
                  <a:tcPr anchor="ct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p:txBody>
          <a:bodyPr/>
          <a:lstStyle/>
          <a:p>
            <a:r>
              <a:rPr lang="en-US" dirty="0">
                <a:latin typeface="Calibri" panose="020F0502020204030204" pitchFamily="34" charset="0"/>
                <a:cs typeface="Calibri" panose="020F0502020204030204" pitchFamily="34" charset="0"/>
              </a:rPr>
              <a:t>MSigDB Gene Set Databases</a:t>
            </a:r>
          </a:p>
        </p:txBody>
      </p:sp>
      <p:sp>
        <p:nvSpPr>
          <p:cNvPr id="2" name="Rectangle 1">
            <a:extLst>
              <a:ext uri="{FF2B5EF4-FFF2-40B4-BE49-F238E27FC236}">
                <a16:creationId xmlns:a16="http://schemas.microsoft.com/office/drawing/2014/main" id="{9CED0004-332F-5146-9CFD-2F3248B0807D}"/>
              </a:ext>
            </a:extLst>
          </p:cNvPr>
          <p:cNvSpPr/>
          <p:nvPr/>
        </p:nvSpPr>
        <p:spPr>
          <a:xfrm>
            <a:off x="652585" y="919946"/>
            <a:ext cx="7838830" cy="461665"/>
          </a:xfrm>
          <a:prstGeom prst="rect">
            <a:avLst/>
          </a:prstGeom>
        </p:spPr>
        <p:txBody>
          <a:bodyPr wrap="square">
            <a:spAutoFit/>
          </a:bodyPr>
          <a:lstStyle/>
          <a:p>
            <a:pPr algn="ctr"/>
            <a:r>
              <a:rPr lang="en-US" b="1" dirty="0"/>
              <a:t>http://www.msigdb.org</a:t>
            </a:r>
          </a:p>
        </p:txBody>
      </p:sp>
    </p:spTree>
    <p:extLst>
      <p:ext uri="{BB962C8B-B14F-4D97-AF65-F5344CB8AC3E}">
        <p14:creationId xmlns:p14="http://schemas.microsoft.com/office/powerpoint/2010/main" val="863501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7049-672D-9E41-B5A3-03D0CA6E4F18}"/>
              </a:ext>
            </a:extLst>
          </p:cNvPr>
          <p:cNvSpPr>
            <a:spLocks noGrp="1"/>
          </p:cNvSpPr>
          <p:nvPr>
            <p:ph type="title"/>
          </p:nvPr>
        </p:nvSpPr>
        <p:spPr>
          <a:xfrm>
            <a:off x="609600" y="3101181"/>
            <a:ext cx="7924800" cy="655638"/>
          </a:xfrm>
        </p:spPr>
        <p:txBody>
          <a:bodyPr/>
          <a:lstStyle/>
          <a:p>
            <a:r>
              <a:rPr lang="en-US" dirty="0" smtClean="0">
                <a:latin typeface="Calibri" panose="020F0502020204030204" pitchFamily="34" charset="0"/>
                <a:cs typeface="Calibri" panose="020F0502020204030204" pitchFamily="34" charset="0"/>
              </a:rPr>
              <a:t>Key GSEA Output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37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D51F-7986-4B3D-804E-30AACE2D6F6D}"/>
              </a:ext>
            </a:extLst>
          </p:cNvPr>
          <p:cNvSpPr>
            <a:spLocks noGrp="1"/>
          </p:cNvSpPr>
          <p:nvPr>
            <p:ph type="title"/>
          </p:nvPr>
        </p:nvSpPr>
        <p:spPr/>
        <p:txBody>
          <a:bodyPr/>
          <a:lstStyle/>
          <a:p>
            <a:r>
              <a:rPr lang="en-US" dirty="0"/>
              <a:t>The Leading Edge Plot</a:t>
            </a:r>
          </a:p>
        </p:txBody>
      </p:sp>
      <p:sp>
        <p:nvSpPr>
          <p:cNvPr id="4" name="Text Placeholder 3">
            <a:extLst>
              <a:ext uri="{FF2B5EF4-FFF2-40B4-BE49-F238E27FC236}">
                <a16:creationId xmlns:a16="http://schemas.microsoft.com/office/drawing/2014/main" id="{52758EE6-8E7C-4A45-8CD7-0F3D33858BDB}"/>
              </a:ext>
            </a:extLst>
          </p:cNvPr>
          <p:cNvSpPr>
            <a:spLocks noGrp="1"/>
          </p:cNvSpPr>
          <p:nvPr>
            <p:ph type="body" sz="quarter" idx="13"/>
          </p:nvPr>
        </p:nvSpPr>
        <p:spPr>
          <a:xfrm>
            <a:off x="130629" y="1434828"/>
            <a:ext cx="4049486" cy="5194572"/>
          </a:xfrm>
        </p:spPr>
        <p:txBody>
          <a:bodyPr/>
          <a:lstStyle/>
          <a:p>
            <a:r>
              <a:rPr lang="en-US" dirty="0"/>
              <a:t>Shows in which phenotype a gene set is enriched</a:t>
            </a:r>
          </a:p>
          <a:p>
            <a:r>
              <a:rPr lang="en-US" dirty="0"/>
              <a:t>Ideally we would see a clear </a:t>
            </a:r>
            <a:r>
              <a:rPr lang="en-US" b="1" dirty="0"/>
              <a:t>peak</a:t>
            </a:r>
            <a:r>
              <a:rPr lang="en-US" dirty="0"/>
              <a:t> in one of the phenotypes</a:t>
            </a:r>
          </a:p>
        </p:txBody>
      </p:sp>
      <p:pic>
        <p:nvPicPr>
          <p:cNvPr id="1026" name="Picture 2" descr="GSEA_extreme_cropped.png">
            <a:extLst>
              <a:ext uri="{FF2B5EF4-FFF2-40B4-BE49-F238E27FC236}">
                <a16:creationId xmlns:a16="http://schemas.microsoft.com/office/drawing/2014/main" id="{0A5F5A06-291C-40A8-B054-62AA4DC7E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57" t="36460" r="22857" b="1105"/>
          <a:stretch/>
        </p:blipFill>
        <p:spPr bwMode="auto">
          <a:xfrm>
            <a:off x="4180114" y="1434828"/>
            <a:ext cx="4963886" cy="398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99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D51F-7986-4B3D-804E-30AACE2D6F6D}"/>
              </a:ext>
            </a:extLst>
          </p:cNvPr>
          <p:cNvSpPr>
            <a:spLocks noGrp="1"/>
          </p:cNvSpPr>
          <p:nvPr>
            <p:ph type="title"/>
          </p:nvPr>
        </p:nvSpPr>
        <p:spPr/>
        <p:txBody>
          <a:bodyPr/>
          <a:lstStyle/>
          <a:p>
            <a:r>
              <a:rPr lang="en-US" dirty="0"/>
              <a:t>The Leading Edge Plot Continued</a:t>
            </a:r>
          </a:p>
        </p:txBody>
      </p:sp>
      <p:sp>
        <p:nvSpPr>
          <p:cNvPr id="4" name="Text Placeholder 3">
            <a:extLst>
              <a:ext uri="{FF2B5EF4-FFF2-40B4-BE49-F238E27FC236}">
                <a16:creationId xmlns:a16="http://schemas.microsoft.com/office/drawing/2014/main" id="{52758EE6-8E7C-4A45-8CD7-0F3D33858BDB}"/>
              </a:ext>
            </a:extLst>
          </p:cNvPr>
          <p:cNvSpPr>
            <a:spLocks noGrp="1"/>
          </p:cNvSpPr>
          <p:nvPr>
            <p:ph type="body" sz="quarter" idx="13"/>
          </p:nvPr>
        </p:nvSpPr>
        <p:spPr>
          <a:xfrm>
            <a:off x="130629" y="1897610"/>
            <a:ext cx="4049486" cy="4731789"/>
          </a:xfrm>
        </p:spPr>
        <p:txBody>
          <a:bodyPr/>
          <a:lstStyle/>
          <a:p>
            <a:r>
              <a:rPr lang="en-US" dirty="0"/>
              <a:t>It is okay if we see a smaller peak in the other phenotype</a:t>
            </a:r>
          </a:p>
          <a:p>
            <a:r>
              <a:rPr lang="en-US" dirty="0"/>
              <a:t>Visualizes the </a:t>
            </a:r>
            <a:r>
              <a:rPr lang="en-US" b="1" dirty="0"/>
              <a:t>enrichment score</a:t>
            </a:r>
          </a:p>
        </p:txBody>
      </p:sp>
      <p:pic>
        <p:nvPicPr>
          <p:cNvPr id="5" name="Picture 2" descr="estrogen_cropped.png">
            <a:extLst>
              <a:ext uri="{FF2B5EF4-FFF2-40B4-BE49-F238E27FC236}">
                <a16:creationId xmlns:a16="http://schemas.microsoft.com/office/drawing/2014/main" id="{D7B5BE7F-C616-472F-B128-8601278C32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7" t="35896" b="1552"/>
          <a:stretch/>
        </p:blipFill>
        <p:spPr bwMode="auto">
          <a:xfrm>
            <a:off x="4180115" y="1897611"/>
            <a:ext cx="4965093" cy="390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6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GenePatter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lgn="ctr">
          <a:solidFill>
            <a:srgbClr val="000000"/>
          </a:solidFill>
          <a:prstDash val="solid"/>
          <a:round/>
          <a:headEnd type="none" w="med" len="med"/>
          <a:tailEnd type="none" w="med" len="me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enePattern" id="{C295C15B-6D7B-4CC0-A2B6-63D1354433FE}" vid="{54BC98EB-9BA4-434D-B162-A82E2005A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30781</TotalTime>
  <Words>1037</Words>
  <Application>Microsoft Office PowerPoint</Application>
  <PresentationFormat>On-screen Show (4:3)</PresentationFormat>
  <Paragraphs>178</Paragraphs>
  <Slides>14</Slides>
  <Notes>5</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ＭＳ Ｐゴシック</vt:lpstr>
      <vt:lpstr>Arial</vt:lpstr>
      <vt:lpstr>Calibri</vt:lpstr>
      <vt:lpstr>Tahoma</vt:lpstr>
      <vt:lpstr>Times</vt:lpstr>
      <vt:lpstr>Times New Roman</vt:lpstr>
      <vt:lpstr>Wingdings</vt:lpstr>
      <vt:lpstr>ヒラギノ角ゴ Pro W3</vt:lpstr>
      <vt:lpstr>GenePattern</vt:lpstr>
      <vt:lpstr>Gene Set Enrichment Analysis (GSEA)</vt:lpstr>
      <vt:lpstr>GSEA in a Nutshell</vt:lpstr>
      <vt:lpstr>GSEA Outline</vt:lpstr>
      <vt:lpstr>GSEA Minimum Inputs</vt:lpstr>
      <vt:lpstr>What Is a Gene Set?</vt:lpstr>
      <vt:lpstr>MSigDB Gene Set Databases</vt:lpstr>
      <vt:lpstr>Key GSEA Output</vt:lpstr>
      <vt:lpstr>The Leading Edge Plot</vt:lpstr>
      <vt:lpstr>The Leading Edge Plot Continued</vt:lpstr>
      <vt:lpstr>The Gene Set Enrichment Score (ES) </vt:lpstr>
      <vt:lpstr>What if I only have few samples?  Or if I want to project my data onto the pathway space?  Single Sample GSEA (“projection”) </vt:lpstr>
      <vt:lpstr>Single-Sample GSEA (ssGSEA)</vt:lpstr>
      <vt:lpstr>PowerPoint Presentation</vt:lpstr>
      <vt:lpstr>ssGSEA Exercise</vt:lpstr>
    </vt:vector>
  </TitlesOfParts>
  <Company>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Admnistrator</dc:creator>
  <cp:lastModifiedBy>Barbara Hill Meyers</cp:lastModifiedBy>
  <cp:revision>146</cp:revision>
  <dcterms:created xsi:type="dcterms:W3CDTF">2012-05-17T04:09:22Z</dcterms:created>
  <dcterms:modified xsi:type="dcterms:W3CDTF">2019-04-16T04:34:04Z</dcterms:modified>
</cp:coreProperties>
</file>