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slide" Target="slides/slide20.xml"/><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06" name="Google Shape;4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7" name="Google Shape;4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Arial"/>
                <a:ea typeface="Arial"/>
                <a:cs typeface="Arial"/>
                <a:sym typeface="Arial"/>
              </a:rPr>
              <a:t>The last two analyses we talked about - differential gene expression and GSEA - are both very much bioinformatic analyses.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US" sz="1800">
                <a:latin typeface="Arial"/>
                <a:ea typeface="Arial"/>
                <a:cs typeface="Arial"/>
                <a:sym typeface="Arial"/>
              </a:rPr>
              <a:t>In this section, however, we’re going to talk about a more general type of machine learning, and that’s clustering. Or it’s sometimes called class discovery.</a:t>
            </a:r>
            <a:endParaRPr sz="18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9" name="Google Shape;8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7" name="Google Shape;8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7" name="Google Shape;8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3" name="Google Shape;8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9" name="Google Shape;8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8" name="Google Shape;90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1" name="Google Shape;9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1" name="Google Shape;9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0" name="Google Shape;9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Google Shape;95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1" name="Google Shape;9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basic concept of clustering is that we have some data we want to partition. If you can, picture the data as points on a graph. Like you see up on the screen. Now, we want to ask, how many clusters there are. That is, subgroups of data, where the points are similar to each other.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So let me ask you, the audience, how many clusters do you think there are up on the screen? Two? Three? Five? Anyone? &lt;Ask people&gt;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answer is: This is a trick question. There are a number of clusters somewhere between one and the number of points you see up on the screen. It all depends on how you draw your clusters and which clustering algorithm you use.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&lt;Go through the animation&gt; “There could be one… or two...</a:t>
            </a:r>
            <a:endParaRPr/>
          </a:p>
        </p:txBody>
      </p:sp>
      <p:sp>
        <p:nvSpPr>
          <p:cNvPr id="413" name="Google Shape;4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958" name="Google Shape;9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59" name="Google Shape;95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Arial"/>
                <a:ea typeface="Arial"/>
                <a:cs typeface="Arial"/>
                <a:sym typeface="Arial"/>
              </a:rPr>
              <a:t>So with all that being said, let’s start going through the notebook for this section. You can find it by searching the name up on the screen.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3" name="Google Shape;53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Calibri"/>
              <a:buNone/>
            </a:pPr>
            <a:r>
              <a:rPr lang="en-US" sz="1800"/>
              <a:t>With that in mind, GenePattern supports a variety of clustering and clustering-like methods. These include representative-based methods, such as K-means and SOM. Agglomerative or bottom-up methods, such as hierarchical clustering. And it includes clustering-like methods, which are more properly called dimensionality reduction. And this includes non-negative matrix factorization (NMF) and principal component analysis (PCA).</a:t>
            </a:r>
            <a:endParaRPr sz="1800"/>
          </a:p>
          <a:p>
            <a:pPr indent="0" lvl="0" marL="0" rtl="0" algn="l">
              <a:spcBef>
                <a:spcPts val="0"/>
              </a:spcBef>
              <a:spcAft>
                <a:spcPts val="0"/>
              </a:spcAft>
              <a:buClr>
                <a:schemeClr val="dk1"/>
              </a:buClr>
              <a:buSzPts val="1800"/>
              <a:buFont typeface="Calibri"/>
              <a:buNone/>
            </a:pPr>
            <a:r>
              <a:t/>
            </a:r>
            <a:endParaRPr sz="1800"/>
          </a:p>
          <a:p>
            <a:pPr indent="0" lvl="0" marL="0" rtl="0" algn="l">
              <a:spcBef>
                <a:spcPts val="0"/>
              </a:spcBef>
              <a:spcAft>
                <a:spcPts val="0"/>
              </a:spcAft>
              <a:buClr>
                <a:schemeClr val="dk1"/>
              </a:buClr>
              <a:buSzPts val="1800"/>
              <a:buFont typeface="Calibri"/>
              <a:buNone/>
            </a:pPr>
            <a:r>
              <a:rPr lang="en-US" sz="1800"/>
              <a:t>I want to note that t</a:t>
            </a:r>
            <a:r>
              <a:rPr lang="en-US" sz="1800"/>
              <a:t>here is no BEST method! For easy problems, most of them work. </a:t>
            </a:r>
            <a:endParaRPr/>
          </a:p>
          <a:p>
            <a:pPr indent="0" lvl="0" marL="0" rtl="0" algn="l">
              <a:spcBef>
                <a:spcPts val="0"/>
              </a:spcBef>
              <a:spcAft>
                <a:spcPts val="0"/>
              </a:spcAft>
              <a:buClr>
                <a:schemeClr val="dk1"/>
              </a:buClr>
              <a:buSzPts val="1800"/>
              <a:buFont typeface="Calibri"/>
              <a:buNone/>
            </a:pPr>
            <a:r>
              <a:rPr lang="en-US" sz="1800"/>
              <a:t>Each algorithm has its assumptions, strengths and weaknesses.</a:t>
            </a:r>
            <a:endParaRPr sz="1800">
              <a:latin typeface="Arial"/>
              <a:ea typeface="Arial"/>
              <a:cs typeface="Arial"/>
              <a:sym typeface="Arial"/>
            </a:endParaRPr>
          </a:p>
          <a:p>
            <a:pPr indent="0" lvl="0" marL="0" rtl="0" algn="l">
              <a:spcBef>
                <a:spcPts val="0"/>
              </a:spcBef>
              <a:spcAft>
                <a:spcPts val="0"/>
              </a:spcAft>
              <a:buClr>
                <a:schemeClr val="dk1"/>
              </a:buClr>
              <a:buSzPts val="1800"/>
              <a:buFont typeface="Calibri"/>
              <a:buNone/>
            </a:pPr>
            <a:r>
              <a:t/>
            </a:r>
            <a:endParaRPr sz="1800">
              <a:latin typeface="Arial"/>
              <a:ea typeface="Arial"/>
              <a:cs typeface="Arial"/>
              <a:sym typeface="Arial"/>
            </a:endParaRPr>
          </a:p>
          <a:p>
            <a:pPr indent="0" lvl="0" marL="0" rtl="0" algn="l">
              <a:spcBef>
                <a:spcPts val="0"/>
              </a:spcBef>
              <a:spcAft>
                <a:spcPts val="0"/>
              </a:spcAft>
              <a:buClr>
                <a:schemeClr val="dk1"/>
              </a:buClr>
              <a:buSzPts val="1800"/>
              <a:buFont typeface="Calibri"/>
              <a:buNone/>
            </a:pPr>
            <a:r>
              <a:rPr lang="en-US" sz="1800">
                <a:latin typeface="Arial"/>
                <a:ea typeface="Arial"/>
                <a:cs typeface="Arial"/>
                <a:sym typeface="Arial"/>
              </a:rPr>
              <a:t>And I’m going to go through two of these methods that you will be using today.</a:t>
            </a:r>
            <a:endParaRPr sz="1800">
              <a:latin typeface="Arial"/>
              <a:ea typeface="Arial"/>
              <a:cs typeface="Arial"/>
              <a:sym typeface="Arial"/>
            </a:endParaRPr>
          </a:p>
          <a:p>
            <a:pPr indent="0" lvl="0" marL="0" rtl="0" algn="l">
              <a:spcBef>
                <a:spcPts val="360"/>
              </a:spcBef>
              <a:spcAft>
                <a:spcPts val="0"/>
              </a:spcAft>
              <a:buNone/>
            </a:pPr>
            <a:r>
              <a:t/>
            </a:r>
            <a:endParaRPr/>
          </a:p>
        </p:txBody>
      </p:sp>
      <p:sp>
        <p:nvSpPr>
          <p:cNvPr id="534" name="Google Shape;53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first is K-means clustering. The algorithm works like this: &lt;walk through the animation&gt;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You start off by picking K random points, where K is the number of clusters you’re looking for. These will be your centroids. You then go through your data and partition it where each point of your data is assigned to the closest centroid.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Given this partitioning, you then move each centroid to the center of the assigned data points. And then you go through and repartition your data, again assigning your points to the closest centroid.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And essentially you repeat this process over and over again, until either you’re gone through a maximum number of iterations, or until your centroids stabilize and stop being moved with each iteration. And you can see from the illustration, that K-means identified these three clusters.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Now, this method is find, but it presupposes that you know the number of clusters you’re looking for </a:t>
            </a:r>
            <a:r>
              <a:rPr i="1" lang="en-US"/>
              <a:t>a priori</a:t>
            </a:r>
            <a:r>
              <a:rPr lang="en-US"/>
              <a:t>. The next method we’re going to look at doesn’t make this assumption.</a:t>
            </a:r>
            <a:endParaRPr/>
          </a:p>
        </p:txBody>
      </p:sp>
      <p:sp>
        <p:nvSpPr>
          <p:cNvPr id="546" name="Google Shape;5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Hierarchical clustering, also called agglomerative clustering, works by building your clusters from the bottom up. &lt;walk through animation&gt;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Thinking of your data as points on a graph again, it begins by numbering each point and then grouping together the two closest points. These become a cluster.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It then groups together the next two closest points, and the next two, and so on, until all of the points have been gathered together. And as you can see, one way to represent this is by building up the dendrogram you see up on your left.</a:t>
            </a:r>
            <a:endParaRPr/>
          </a:p>
        </p:txBody>
      </p:sp>
      <p:sp>
        <p:nvSpPr>
          <p:cNvPr id="700" name="Google Shape;70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2" name="Google Shape;7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Also, when two or more points have been agglomerated into a cluster, we treat that cluster as a single point with a value based its components. That’s called linkage. And there are a number of different ways that can be calculated.</a:t>
            </a:r>
            <a:endParaRPr/>
          </a:p>
        </p:txBody>
      </p:sp>
      <p:sp>
        <p:nvSpPr>
          <p:cNvPr id="743" name="Google Shape;74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1" name="Google Shape;80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9" name="Google Shape;8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0" name="Google Shape;8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84" name="Shape 84"/>
        <p:cNvGrpSpPr/>
        <p:nvPr/>
      </p:nvGrpSpPr>
      <p:grpSpPr>
        <a:xfrm>
          <a:off x="0" y="0"/>
          <a:ext cx="0" cy="0"/>
          <a:chOff x="0" y="0"/>
          <a:chExt cx="0" cy="0"/>
        </a:xfrm>
      </p:grpSpPr>
      <p:sp>
        <p:nvSpPr>
          <p:cNvPr id="85" name="Google Shape;85;p13"/>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86" name="Google Shape;86;p13"/>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87" name="Google Shape;87;p13"/>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88" name="Google Shape;88;p13"/>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89" name="Google Shape;89;p13"/>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90" name="Google Shape;90;p13"/>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91" name="Google Shape;91;p13"/>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92" name="Google Shape;92;p13"/>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93" name="Google Shape;93;p13"/>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94" name="Google Shape;94;p13"/>
          <p:cNvPicPr preferRelativeResize="0"/>
          <p:nvPr/>
        </p:nvPicPr>
        <p:blipFill rotWithShape="1">
          <a:blip r:embed="rId3">
            <a:alphaModFix/>
          </a:blip>
          <a:srcRect b="0" l="0" r="0" t="0"/>
          <a:stretch/>
        </p:blipFill>
        <p:spPr>
          <a:xfrm>
            <a:off x="409575" y="2209800"/>
            <a:ext cx="1724025" cy="742950"/>
          </a:xfrm>
          <a:prstGeom prst="rect">
            <a:avLst/>
          </a:prstGeom>
          <a:noFill/>
          <a:ln>
            <a:noFill/>
          </a:ln>
        </p:spPr>
      </p:pic>
      <p:pic>
        <p:nvPicPr>
          <p:cNvPr id="95" name="Google Shape;95;p13"/>
          <p:cNvPicPr preferRelativeResize="0"/>
          <p:nvPr/>
        </p:nvPicPr>
        <p:blipFill rotWithShape="1">
          <a:blip r:embed="rId4">
            <a:alphaModFix/>
          </a:blip>
          <a:srcRect b="0" l="0" r="0" t="0"/>
          <a:stretch/>
        </p:blipFill>
        <p:spPr>
          <a:xfrm>
            <a:off x="409575" y="2971800"/>
            <a:ext cx="1724025"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itle and Content">
  <p:cSld name="10_Title and Content">
    <p:spTree>
      <p:nvGrpSpPr>
        <p:cNvPr id="96" name="Shape 96"/>
        <p:cNvGrpSpPr/>
        <p:nvPr/>
      </p:nvGrpSpPr>
      <p:grpSpPr>
        <a:xfrm>
          <a:off x="0" y="0"/>
          <a:ext cx="0" cy="0"/>
          <a:chOff x="0" y="0"/>
          <a:chExt cx="0" cy="0"/>
        </a:xfrm>
      </p:grpSpPr>
      <p:sp>
        <p:nvSpPr>
          <p:cNvPr id="97" name="Google Shape;97;p14"/>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98" name="Google Shape;98;p14"/>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99" name="Google Shape;99;p14"/>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00" name="Google Shape;100;p14"/>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01" name="Google Shape;101;p14"/>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02" name="Google Shape;102;p14"/>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03" name="Google Shape;103;p14"/>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04" name="Google Shape;104;p14"/>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05" name="Google Shape;105;p14"/>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06" name="Google Shape;106;p14"/>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07" name="Google Shape;107;p14"/>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08" name="Google Shape;108;p14"/>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09" name="Google Shape;109;p14"/>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Title and Content">
  <p:cSld name="16_Title and Content">
    <p:spTree>
      <p:nvGrpSpPr>
        <p:cNvPr id="110" name="Shape 110"/>
        <p:cNvGrpSpPr/>
        <p:nvPr/>
      </p:nvGrpSpPr>
      <p:grpSpPr>
        <a:xfrm>
          <a:off x="0" y="0"/>
          <a:ext cx="0" cy="0"/>
          <a:chOff x="0" y="0"/>
          <a:chExt cx="0" cy="0"/>
        </a:xfrm>
      </p:grpSpPr>
      <p:sp>
        <p:nvSpPr>
          <p:cNvPr id="111" name="Google Shape;111;p15"/>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12" name="Google Shape;112;p15"/>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13" name="Google Shape;113;p15"/>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14" name="Google Shape;114;p15"/>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15" name="Google Shape;115;p15"/>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16" name="Google Shape;116;p15"/>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17" name="Google Shape;117;p15"/>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18" name="Google Shape;118;p15"/>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19" name="Google Shape;119;p15"/>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20" name="Google Shape;120;p15"/>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21" name="Google Shape;121;p15"/>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22" name="Google Shape;122;p15"/>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23" name="Google Shape;123;p15"/>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Title and Content">
  <p:cSld name="19_Title and Content">
    <p:spTree>
      <p:nvGrpSpPr>
        <p:cNvPr id="124" name="Shape 124"/>
        <p:cNvGrpSpPr/>
        <p:nvPr/>
      </p:nvGrpSpPr>
      <p:grpSpPr>
        <a:xfrm>
          <a:off x="0" y="0"/>
          <a:ext cx="0" cy="0"/>
          <a:chOff x="0" y="0"/>
          <a:chExt cx="0" cy="0"/>
        </a:xfrm>
      </p:grpSpPr>
      <p:sp>
        <p:nvSpPr>
          <p:cNvPr id="125" name="Google Shape;125;p16"/>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26" name="Google Shape;126;p16"/>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27" name="Google Shape;127;p16"/>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28" name="Google Shape;128;p16"/>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29" name="Google Shape;129;p16"/>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30" name="Google Shape;130;p16"/>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31" name="Google Shape;131;p16"/>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32" name="Google Shape;132;p16"/>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33" name="Google Shape;133;p16"/>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34" name="Google Shape;134;p16"/>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35" name="Google Shape;135;p16"/>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36" name="Google Shape;136;p16"/>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37" name="Google Shape;137;p16"/>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Title and Content">
  <p:cSld name="21_Title and Content">
    <p:spTree>
      <p:nvGrpSpPr>
        <p:cNvPr id="138" name="Shape 138"/>
        <p:cNvGrpSpPr/>
        <p:nvPr/>
      </p:nvGrpSpPr>
      <p:grpSpPr>
        <a:xfrm>
          <a:off x="0" y="0"/>
          <a:ext cx="0" cy="0"/>
          <a:chOff x="0" y="0"/>
          <a:chExt cx="0" cy="0"/>
        </a:xfrm>
      </p:grpSpPr>
      <p:sp>
        <p:nvSpPr>
          <p:cNvPr id="139" name="Google Shape;139;p17"/>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40" name="Google Shape;140;p17"/>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41" name="Google Shape;141;p17"/>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42" name="Google Shape;142;p17"/>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43" name="Google Shape;143;p17"/>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44" name="Google Shape;144;p17"/>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45" name="Google Shape;145;p17"/>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46" name="Google Shape;146;p17"/>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47" name="Google Shape;147;p17"/>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48" name="Google Shape;148;p17"/>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49" name="Google Shape;149;p17"/>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50" name="Google Shape;150;p17"/>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51" name="Google Shape;151;p17"/>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3_Title and Content">
  <p:cSld name="23_Title and Content">
    <p:spTree>
      <p:nvGrpSpPr>
        <p:cNvPr id="152" name="Shape 152"/>
        <p:cNvGrpSpPr/>
        <p:nvPr/>
      </p:nvGrpSpPr>
      <p:grpSpPr>
        <a:xfrm>
          <a:off x="0" y="0"/>
          <a:ext cx="0" cy="0"/>
          <a:chOff x="0" y="0"/>
          <a:chExt cx="0" cy="0"/>
        </a:xfrm>
      </p:grpSpPr>
      <p:sp>
        <p:nvSpPr>
          <p:cNvPr id="153" name="Google Shape;153;p18"/>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54" name="Google Shape;154;p18"/>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55" name="Google Shape;155;p18"/>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56" name="Google Shape;156;p18"/>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57" name="Google Shape;157;p18"/>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58" name="Google Shape;158;p18"/>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59" name="Google Shape;159;p18"/>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60" name="Google Shape;160;p18"/>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61" name="Google Shape;161;p18"/>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62" name="Google Shape;162;p18"/>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63" name="Google Shape;163;p18"/>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64" name="Google Shape;164;p18"/>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65" name="Google Shape;165;p18"/>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itle and Content">
  <p:cSld name="24_Title and Content">
    <p:spTree>
      <p:nvGrpSpPr>
        <p:cNvPr id="166" name="Shape 166"/>
        <p:cNvGrpSpPr/>
        <p:nvPr/>
      </p:nvGrpSpPr>
      <p:grpSpPr>
        <a:xfrm>
          <a:off x="0" y="0"/>
          <a:ext cx="0" cy="0"/>
          <a:chOff x="0" y="0"/>
          <a:chExt cx="0" cy="0"/>
        </a:xfrm>
      </p:grpSpPr>
      <p:sp>
        <p:nvSpPr>
          <p:cNvPr id="167" name="Google Shape;167;p19"/>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68" name="Google Shape;168;p19"/>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69" name="Google Shape;169;p19"/>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70" name="Google Shape;170;p19"/>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71" name="Google Shape;171;p19"/>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72" name="Google Shape;172;p19"/>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73" name="Google Shape;173;p19"/>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74" name="Google Shape;174;p19"/>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75" name="Google Shape;175;p19"/>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76" name="Google Shape;176;p19"/>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77" name="Google Shape;177;p19"/>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78" name="Google Shape;178;p19"/>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79" name="Google Shape;179;p19"/>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5_Title and Content">
  <p:cSld name="35_Title and Content">
    <p:spTree>
      <p:nvGrpSpPr>
        <p:cNvPr id="180" name="Shape 180"/>
        <p:cNvGrpSpPr/>
        <p:nvPr/>
      </p:nvGrpSpPr>
      <p:grpSpPr>
        <a:xfrm>
          <a:off x="0" y="0"/>
          <a:ext cx="0" cy="0"/>
          <a:chOff x="0" y="0"/>
          <a:chExt cx="0" cy="0"/>
        </a:xfrm>
      </p:grpSpPr>
      <p:sp>
        <p:nvSpPr>
          <p:cNvPr id="181" name="Google Shape;181;p20"/>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82" name="Google Shape;182;p20"/>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83" name="Google Shape;183;p20"/>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84" name="Google Shape;184;p20"/>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85" name="Google Shape;185;p20"/>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86" name="Google Shape;186;p20"/>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87" name="Google Shape;187;p20"/>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88" name="Google Shape;188;p20"/>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89" name="Google Shape;189;p20"/>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190" name="Google Shape;190;p20"/>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191" name="Google Shape;191;p20"/>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192" name="Google Shape;192;p20"/>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193" name="Google Shape;193;p20"/>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7_Title and Content">
  <p:cSld name="137_Title and Content">
    <p:spTree>
      <p:nvGrpSpPr>
        <p:cNvPr id="194" name="Shape 194"/>
        <p:cNvGrpSpPr/>
        <p:nvPr/>
      </p:nvGrpSpPr>
      <p:grpSpPr>
        <a:xfrm>
          <a:off x="0" y="0"/>
          <a:ext cx="0" cy="0"/>
          <a:chOff x="0" y="0"/>
          <a:chExt cx="0" cy="0"/>
        </a:xfrm>
      </p:grpSpPr>
      <p:sp>
        <p:nvSpPr>
          <p:cNvPr id="195" name="Google Shape;195;p21"/>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96" name="Google Shape;196;p21"/>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97" name="Google Shape;197;p21"/>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98" name="Google Shape;198;p21"/>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199" name="Google Shape;199;p21"/>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00" name="Google Shape;200;p21"/>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01" name="Google Shape;201;p21"/>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02" name="Google Shape;202;p21"/>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03" name="Google Shape;203;p21"/>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04" name="Google Shape;204;p21"/>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05" name="Google Shape;205;p21"/>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06" name="Google Shape;206;p21"/>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07" name="Google Shape;207;p21"/>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9_Title and Content">
  <p:cSld name="139_Title and Content">
    <p:spTree>
      <p:nvGrpSpPr>
        <p:cNvPr id="208" name="Shape 208"/>
        <p:cNvGrpSpPr/>
        <p:nvPr/>
      </p:nvGrpSpPr>
      <p:grpSpPr>
        <a:xfrm>
          <a:off x="0" y="0"/>
          <a:ext cx="0" cy="0"/>
          <a:chOff x="0" y="0"/>
          <a:chExt cx="0" cy="0"/>
        </a:xfrm>
      </p:grpSpPr>
      <p:sp>
        <p:nvSpPr>
          <p:cNvPr id="209" name="Google Shape;209;p22"/>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10" name="Google Shape;210;p22"/>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11" name="Google Shape;211;p22"/>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12" name="Google Shape;212;p22"/>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13" name="Google Shape;213;p22"/>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14" name="Google Shape;214;p22"/>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15" name="Google Shape;215;p22"/>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16" name="Google Shape;216;p22"/>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17" name="Google Shape;217;p22"/>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18" name="Google Shape;218;p22"/>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19" name="Google Shape;219;p22"/>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20" name="Google Shape;220;p22"/>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21" name="Google Shape;221;p22"/>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3_Title and Content">
  <p:cSld name="143_Title and Content">
    <p:spTree>
      <p:nvGrpSpPr>
        <p:cNvPr id="222" name="Shape 222"/>
        <p:cNvGrpSpPr/>
        <p:nvPr/>
      </p:nvGrpSpPr>
      <p:grpSpPr>
        <a:xfrm>
          <a:off x="0" y="0"/>
          <a:ext cx="0" cy="0"/>
          <a:chOff x="0" y="0"/>
          <a:chExt cx="0" cy="0"/>
        </a:xfrm>
      </p:grpSpPr>
      <p:sp>
        <p:nvSpPr>
          <p:cNvPr id="223" name="Google Shape;223;p23"/>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24" name="Google Shape;224;p23"/>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25" name="Google Shape;225;p23"/>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26" name="Google Shape;226;p23"/>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27" name="Google Shape;227;p23"/>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28" name="Google Shape;228;p23"/>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29" name="Google Shape;229;p23"/>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30" name="Google Shape;230;p23"/>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31" name="Google Shape;231;p23"/>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32" name="Google Shape;232;p23"/>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33" name="Google Shape;233;p23"/>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34" name="Google Shape;234;p23"/>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35" name="Google Shape;235;p23"/>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5_Title and Content">
  <p:cSld name="145_Title and Content">
    <p:spTree>
      <p:nvGrpSpPr>
        <p:cNvPr id="236" name="Shape 236"/>
        <p:cNvGrpSpPr/>
        <p:nvPr/>
      </p:nvGrpSpPr>
      <p:grpSpPr>
        <a:xfrm>
          <a:off x="0" y="0"/>
          <a:ext cx="0" cy="0"/>
          <a:chOff x="0" y="0"/>
          <a:chExt cx="0" cy="0"/>
        </a:xfrm>
      </p:grpSpPr>
      <p:sp>
        <p:nvSpPr>
          <p:cNvPr id="237" name="Google Shape;237;p24"/>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38" name="Google Shape;238;p24"/>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39" name="Google Shape;239;p24"/>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40" name="Google Shape;240;p24"/>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41" name="Google Shape;241;p24"/>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42" name="Google Shape;242;p24"/>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43" name="Google Shape;243;p24"/>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44" name="Google Shape;244;p24"/>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45" name="Google Shape;245;p24"/>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46" name="Google Shape;246;p24"/>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47" name="Google Shape;247;p24"/>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48" name="Google Shape;248;p24"/>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49" name="Google Shape;249;p24"/>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6_Title and Content">
  <p:cSld name="146_Title and Content">
    <p:spTree>
      <p:nvGrpSpPr>
        <p:cNvPr id="250" name="Shape 250"/>
        <p:cNvGrpSpPr/>
        <p:nvPr/>
      </p:nvGrpSpPr>
      <p:grpSpPr>
        <a:xfrm>
          <a:off x="0" y="0"/>
          <a:ext cx="0" cy="0"/>
          <a:chOff x="0" y="0"/>
          <a:chExt cx="0" cy="0"/>
        </a:xfrm>
      </p:grpSpPr>
      <p:sp>
        <p:nvSpPr>
          <p:cNvPr id="251" name="Google Shape;251;p25"/>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52" name="Google Shape;252;p25"/>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53" name="Google Shape;253;p25"/>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54" name="Google Shape;254;p25"/>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55" name="Google Shape;255;p25"/>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56" name="Google Shape;256;p25"/>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57" name="Google Shape;257;p25"/>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58" name="Google Shape;258;p25"/>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59" name="Google Shape;259;p25"/>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60" name="Google Shape;260;p25"/>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61" name="Google Shape;261;p25"/>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62" name="Google Shape;262;p25"/>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63" name="Google Shape;263;p25"/>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7_Title and Content">
  <p:cSld name="147_Title and Content">
    <p:spTree>
      <p:nvGrpSpPr>
        <p:cNvPr id="264" name="Shape 264"/>
        <p:cNvGrpSpPr/>
        <p:nvPr/>
      </p:nvGrpSpPr>
      <p:grpSpPr>
        <a:xfrm>
          <a:off x="0" y="0"/>
          <a:ext cx="0" cy="0"/>
          <a:chOff x="0" y="0"/>
          <a:chExt cx="0" cy="0"/>
        </a:xfrm>
      </p:grpSpPr>
      <p:sp>
        <p:nvSpPr>
          <p:cNvPr id="265" name="Google Shape;265;p26"/>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66" name="Google Shape;266;p26"/>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67" name="Google Shape;267;p26"/>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68" name="Google Shape;268;p26"/>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69" name="Google Shape;269;p26"/>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70" name="Google Shape;270;p26"/>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71" name="Google Shape;271;p26"/>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72" name="Google Shape;272;p26"/>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73" name="Google Shape;273;p26"/>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74" name="Google Shape;274;p26"/>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76" name="Google Shape;276;p26"/>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77" name="Google Shape;277;p26"/>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5_Title and Content">
  <p:cSld name="25_Title and Content">
    <p:spTree>
      <p:nvGrpSpPr>
        <p:cNvPr id="278" name="Shape 278"/>
        <p:cNvGrpSpPr/>
        <p:nvPr/>
      </p:nvGrpSpPr>
      <p:grpSpPr>
        <a:xfrm>
          <a:off x="0" y="0"/>
          <a:ext cx="0" cy="0"/>
          <a:chOff x="0" y="0"/>
          <a:chExt cx="0" cy="0"/>
        </a:xfrm>
      </p:grpSpPr>
      <p:sp>
        <p:nvSpPr>
          <p:cNvPr id="279" name="Google Shape;279;p27"/>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80" name="Google Shape;280;p27"/>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81" name="Google Shape;281;p27"/>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82" name="Google Shape;282;p27"/>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83" name="Google Shape;283;p27"/>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84" name="Google Shape;284;p27"/>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85" name="Google Shape;285;p27"/>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86" name="Google Shape;286;p27"/>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87" name="Google Shape;287;p27"/>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288" name="Google Shape;288;p27"/>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289" name="Google Shape;289;p27"/>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290" name="Google Shape;290;p27"/>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291" name="Google Shape;291;p27"/>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6_Title and Content">
  <p:cSld name="26_Title and Content">
    <p:spTree>
      <p:nvGrpSpPr>
        <p:cNvPr id="292" name="Shape 292"/>
        <p:cNvGrpSpPr/>
        <p:nvPr/>
      </p:nvGrpSpPr>
      <p:grpSpPr>
        <a:xfrm>
          <a:off x="0" y="0"/>
          <a:ext cx="0" cy="0"/>
          <a:chOff x="0" y="0"/>
          <a:chExt cx="0" cy="0"/>
        </a:xfrm>
      </p:grpSpPr>
      <p:sp>
        <p:nvSpPr>
          <p:cNvPr id="293" name="Google Shape;293;p28"/>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94" name="Google Shape;294;p28"/>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95" name="Google Shape;295;p28"/>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96" name="Google Shape;296;p28"/>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297" name="Google Shape;297;p28"/>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98" name="Google Shape;298;p28"/>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99" name="Google Shape;299;p28"/>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00" name="Google Shape;300;p28"/>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01" name="Google Shape;301;p28"/>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02" name="Google Shape;302;p28"/>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03" name="Google Shape;303;p28"/>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04" name="Google Shape;304;p28"/>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05" name="Google Shape;305;p28"/>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3_Title and Content">
  <p:cSld name="33_Title and Content">
    <p:spTree>
      <p:nvGrpSpPr>
        <p:cNvPr id="306" name="Shape 306"/>
        <p:cNvGrpSpPr/>
        <p:nvPr/>
      </p:nvGrpSpPr>
      <p:grpSpPr>
        <a:xfrm>
          <a:off x="0" y="0"/>
          <a:ext cx="0" cy="0"/>
          <a:chOff x="0" y="0"/>
          <a:chExt cx="0" cy="0"/>
        </a:xfrm>
      </p:grpSpPr>
      <p:sp>
        <p:nvSpPr>
          <p:cNvPr id="307" name="Google Shape;307;p29"/>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08" name="Google Shape;308;p29"/>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09" name="Google Shape;309;p29"/>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10" name="Google Shape;310;p29"/>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11" name="Google Shape;311;p29"/>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12" name="Google Shape;312;p29"/>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13" name="Google Shape;313;p29"/>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14" name="Google Shape;314;p29"/>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15" name="Google Shape;315;p29"/>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16" name="Google Shape;316;p29"/>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17" name="Google Shape;317;p29"/>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18" name="Google Shape;318;p29"/>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19" name="Google Shape;319;p29"/>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1_Title and Content">
  <p:cSld name="41_Title and Content">
    <p:spTree>
      <p:nvGrpSpPr>
        <p:cNvPr id="320" name="Shape 320"/>
        <p:cNvGrpSpPr/>
        <p:nvPr/>
      </p:nvGrpSpPr>
      <p:grpSpPr>
        <a:xfrm>
          <a:off x="0" y="0"/>
          <a:ext cx="0" cy="0"/>
          <a:chOff x="0" y="0"/>
          <a:chExt cx="0" cy="0"/>
        </a:xfrm>
      </p:grpSpPr>
      <p:sp>
        <p:nvSpPr>
          <p:cNvPr id="321" name="Google Shape;321;p30"/>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22" name="Google Shape;322;p30"/>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23" name="Google Shape;323;p30"/>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24" name="Google Shape;324;p30"/>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25" name="Google Shape;325;p30"/>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26" name="Google Shape;326;p30"/>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27" name="Google Shape;327;p30"/>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28" name="Google Shape;328;p30"/>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29" name="Google Shape;329;p30"/>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30" name="Google Shape;330;p30"/>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31" name="Google Shape;331;p30"/>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32" name="Google Shape;332;p30"/>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33" name="Google Shape;333;p30"/>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2_Title and Content">
  <p:cSld name="132_Title and Content">
    <p:spTree>
      <p:nvGrpSpPr>
        <p:cNvPr id="334" name="Shape 334"/>
        <p:cNvGrpSpPr/>
        <p:nvPr/>
      </p:nvGrpSpPr>
      <p:grpSpPr>
        <a:xfrm>
          <a:off x="0" y="0"/>
          <a:ext cx="0" cy="0"/>
          <a:chOff x="0" y="0"/>
          <a:chExt cx="0" cy="0"/>
        </a:xfrm>
      </p:grpSpPr>
      <p:sp>
        <p:nvSpPr>
          <p:cNvPr id="335" name="Google Shape;335;p31"/>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36" name="Google Shape;336;p31"/>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37" name="Google Shape;337;p31"/>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38" name="Google Shape;338;p31"/>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39" name="Google Shape;339;p31"/>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40" name="Google Shape;340;p31"/>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41" name="Google Shape;341;p31"/>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42" name="Google Shape;342;p31"/>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43" name="Google Shape;343;p31"/>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44" name="Google Shape;344;p31"/>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45" name="Google Shape;345;p31"/>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46" name="Google Shape;346;p31"/>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47" name="Google Shape;347;p31"/>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3_Title and Content">
  <p:cSld name="133_Title and Content">
    <p:spTree>
      <p:nvGrpSpPr>
        <p:cNvPr id="348" name="Shape 348"/>
        <p:cNvGrpSpPr/>
        <p:nvPr/>
      </p:nvGrpSpPr>
      <p:grpSpPr>
        <a:xfrm>
          <a:off x="0" y="0"/>
          <a:ext cx="0" cy="0"/>
          <a:chOff x="0" y="0"/>
          <a:chExt cx="0" cy="0"/>
        </a:xfrm>
      </p:grpSpPr>
      <p:sp>
        <p:nvSpPr>
          <p:cNvPr id="349" name="Google Shape;349;p32"/>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50" name="Google Shape;350;p32"/>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51" name="Google Shape;351;p32"/>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52" name="Google Shape;352;p32"/>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53" name="Google Shape;353;p32"/>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54" name="Google Shape;354;p32"/>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55" name="Google Shape;355;p32"/>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56" name="Google Shape;356;p32"/>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57" name="Google Shape;357;p32"/>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58" name="Google Shape;358;p32"/>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59" name="Google Shape;359;p32"/>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60" name="Google Shape;360;p32"/>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61" name="Google Shape;361;p32"/>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4_Title and Content">
  <p:cSld name="134_Title and Content">
    <p:spTree>
      <p:nvGrpSpPr>
        <p:cNvPr id="362" name="Shape 362"/>
        <p:cNvGrpSpPr/>
        <p:nvPr/>
      </p:nvGrpSpPr>
      <p:grpSpPr>
        <a:xfrm>
          <a:off x="0" y="0"/>
          <a:ext cx="0" cy="0"/>
          <a:chOff x="0" y="0"/>
          <a:chExt cx="0" cy="0"/>
        </a:xfrm>
      </p:grpSpPr>
      <p:sp>
        <p:nvSpPr>
          <p:cNvPr id="363" name="Google Shape;363;p33"/>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64" name="Google Shape;364;p33"/>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65" name="Google Shape;365;p33"/>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66" name="Google Shape;366;p33"/>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67" name="Google Shape;367;p33"/>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68" name="Google Shape;368;p33"/>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69" name="Google Shape;369;p33"/>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70" name="Google Shape;370;p33"/>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71" name="Google Shape;371;p33"/>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72" name="Google Shape;372;p33"/>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73" name="Google Shape;373;p33"/>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74" name="Google Shape;374;p33"/>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75" name="Google Shape;375;p33"/>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5_Title and Content">
  <p:cSld name="135_Title and Content">
    <p:spTree>
      <p:nvGrpSpPr>
        <p:cNvPr id="376" name="Shape 376"/>
        <p:cNvGrpSpPr/>
        <p:nvPr/>
      </p:nvGrpSpPr>
      <p:grpSpPr>
        <a:xfrm>
          <a:off x="0" y="0"/>
          <a:ext cx="0" cy="0"/>
          <a:chOff x="0" y="0"/>
          <a:chExt cx="0" cy="0"/>
        </a:xfrm>
      </p:grpSpPr>
      <p:sp>
        <p:nvSpPr>
          <p:cNvPr id="377" name="Google Shape;377;p34"/>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78" name="Google Shape;378;p34"/>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79" name="Google Shape;379;p34"/>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80" name="Google Shape;380;p34"/>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81" name="Google Shape;381;p34"/>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82" name="Google Shape;382;p34"/>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83" name="Google Shape;383;p34"/>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84" name="Google Shape;384;p34"/>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85" name="Google Shape;385;p34"/>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386" name="Google Shape;386;p34"/>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387" name="Google Shape;387;p34"/>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388" name="Google Shape;388;p34"/>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89" name="Google Shape;389;p34"/>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6_Title and Content">
  <p:cSld name="136_Title and Content">
    <p:spTree>
      <p:nvGrpSpPr>
        <p:cNvPr id="390" name="Shape 390"/>
        <p:cNvGrpSpPr/>
        <p:nvPr/>
      </p:nvGrpSpPr>
      <p:grpSpPr>
        <a:xfrm>
          <a:off x="0" y="0"/>
          <a:ext cx="0" cy="0"/>
          <a:chOff x="0" y="0"/>
          <a:chExt cx="0" cy="0"/>
        </a:xfrm>
      </p:grpSpPr>
      <p:sp>
        <p:nvSpPr>
          <p:cNvPr id="391" name="Google Shape;391;p35"/>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92" name="Google Shape;392;p35"/>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93" name="Google Shape;393;p35"/>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94" name="Google Shape;394;p35"/>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95" name="Google Shape;395;p35"/>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396" name="Google Shape;396;p35"/>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397" name="Google Shape;397;p35"/>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00">
              <a:solidFill>
                <a:schemeClr val="dk1"/>
              </a:solidFill>
              <a:latin typeface="Tahoma"/>
              <a:ea typeface="Tahoma"/>
              <a:cs typeface="Tahoma"/>
              <a:sym typeface="Tahoma"/>
            </a:endParaRPr>
          </a:p>
        </p:txBody>
      </p:sp>
      <p:pic>
        <p:nvPicPr>
          <p:cNvPr descr="broadlogo" id="398" name="Google Shape;398;p35"/>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99" name="Google Shape;399;p35"/>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pic>
        <p:nvPicPr>
          <p:cNvPr id="400" name="Google Shape;400;p35"/>
          <p:cNvPicPr preferRelativeResize="0"/>
          <p:nvPr/>
        </p:nvPicPr>
        <p:blipFill rotWithShape="1">
          <a:blip r:embed="rId3">
            <a:alphaModFix/>
          </a:blip>
          <a:srcRect b="0" l="0" r="0" t="0"/>
          <a:stretch/>
        </p:blipFill>
        <p:spPr>
          <a:xfrm>
            <a:off x="0" y="0"/>
            <a:ext cx="1724025" cy="742950"/>
          </a:xfrm>
          <a:prstGeom prst="rect">
            <a:avLst/>
          </a:prstGeom>
          <a:noFill/>
          <a:ln>
            <a:noFill/>
          </a:ln>
        </p:spPr>
      </p:pic>
      <p:pic>
        <p:nvPicPr>
          <p:cNvPr id="401" name="Google Shape;401;p35"/>
          <p:cNvPicPr preferRelativeResize="0"/>
          <p:nvPr/>
        </p:nvPicPr>
        <p:blipFill rotWithShape="1">
          <a:blip r:embed="rId4">
            <a:alphaModFix/>
          </a:blip>
          <a:srcRect b="0" l="0" r="0" t="0"/>
          <a:stretch/>
        </p:blipFill>
        <p:spPr>
          <a:xfrm>
            <a:off x="0" y="762000"/>
            <a:ext cx="1724025" cy="447675"/>
          </a:xfrm>
          <a:prstGeom prst="rect">
            <a:avLst/>
          </a:prstGeom>
          <a:noFill/>
          <a:ln>
            <a:noFill/>
          </a:ln>
        </p:spPr>
      </p:pic>
      <p:cxnSp>
        <p:nvCxnSpPr>
          <p:cNvPr id="402" name="Google Shape;402;p35"/>
          <p:cNvCxnSpPr/>
          <p:nvPr/>
        </p:nvCxnSpPr>
        <p:spPr>
          <a:xfrm>
            <a:off x="1670050" y="755650"/>
            <a:ext cx="739140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403" name="Google Shape;403;p35"/>
          <p:cNvSpPr txBox="1"/>
          <p:nvPr>
            <p:ph type="title"/>
          </p:nvPr>
        </p:nvSpPr>
        <p:spPr>
          <a:xfrm>
            <a:off x="2057400" y="106362"/>
            <a:ext cx="8229600" cy="65563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1"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6"/>
          <p:cNvSpPr txBox="1"/>
          <p:nvPr>
            <p:ph idx="4294967295" type="ctrTitle"/>
          </p:nvPr>
        </p:nvSpPr>
        <p:spPr>
          <a:xfrm>
            <a:off x="552450" y="2419350"/>
            <a:ext cx="8924925"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Clustering</a:t>
            </a:r>
            <a:endParaRPr/>
          </a:p>
        </p:txBody>
      </p:sp>
      <p:pic>
        <p:nvPicPr>
          <p:cNvPr id="410" name="Google Shape;410;p36"/>
          <p:cNvPicPr preferRelativeResize="0"/>
          <p:nvPr/>
        </p:nvPicPr>
        <p:blipFill rotWithShape="1">
          <a:blip r:embed="rId3">
            <a:alphaModFix/>
          </a:blip>
          <a:srcRect b="0" l="0" r="0" t="0"/>
          <a:stretch/>
        </p:blipFill>
        <p:spPr>
          <a:xfrm>
            <a:off x="2681288" y="2628900"/>
            <a:ext cx="1114425" cy="116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70" name="Shape 870"/>
        <p:cNvGrpSpPr/>
        <p:nvPr/>
      </p:nvGrpSpPr>
      <p:grpSpPr>
        <a:xfrm>
          <a:off x="0" y="0"/>
          <a:ext cx="0" cy="0"/>
          <a:chOff x="0" y="0"/>
          <a:chExt cx="0" cy="0"/>
        </a:xfrm>
      </p:grpSpPr>
      <p:sp>
        <p:nvSpPr>
          <p:cNvPr id="871" name="Google Shape;871;p45"/>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Average Linkage</a:t>
            </a:r>
            <a:endParaRPr/>
          </a:p>
        </p:txBody>
      </p:sp>
      <p:sp>
        <p:nvSpPr>
          <p:cNvPr id="872" name="Google Shape;872;p45"/>
          <p:cNvSpPr txBox="1"/>
          <p:nvPr>
            <p:ph idx="4294967295" type="body"/>
          </p:nvPr>
        </p:nvSpPr>
        <p:spPr>
          <a:xfrm>
            <a:off x="0" y="1219200"/>
            <a:ext cx="8229600" cy="52578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latin typeface="Arial"/>
              <a:ea typeface="Arial"/>
              <a:cs typeface="Arial"/>
              <a:sym typeface="Arial"/>
            </a:endParaRPr>
          </a:p>
        </p:txBody>
      </p:sp>
      <p:pic>
        <p:nvPicPr>
          <p:cNvPr descr="two_way_average" id="873" name="Google Shape;873;p45"/>
          <p:cNvPicPr preferRelativeResize="0"/>
          <p:nvPr/>
        </p:nvPicPr>
        <p:blipFill rotWithShape="1">
          <a:blip r:embed="rId3">
            <a:alphaModFix/>
          </a:blip>
          <a:srcRect b="0" l="0" r="0" t="0"/>
          <a:stretch/>
        </p:blipFill>
        <p:spPr>
          <a:xfrm>
            <a:off x="1019175" y="1763713"/>
            <a:ext cx="7315200" cy="4357687"/>
          </a:xfrm>
          <a:prstGeom prst="rect">
            <a:avLst/>
          </a:prstGeom>
          <a:noFill/>
          <a:ln>
            <a:noFill/>
          </a:ln>
        </p:spPr>
      </p:pic>
      <p:sp>
        <p:nvSpPr>
          <p:cNvPr id="874" name="Google Shape;874;p45"/>
          <p:cNvSpPr txBox="1"/>
          <p:nvPr/>
        </p:nvSpPr>
        <p:spPr>
          <a:xfrm>
            <a:off x="2938463" y="990600"/>
            <a:ext cx="448786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Leukemia samples and genes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78" name="Shape 878"/>
        <p:cNvGrpSpPr/>
        <p:nvPr/>
      </p:nvGrpSpPr>
      <p:grpSpPr>
        <a:xfrm>
          <a:off x="0" y="0"/>
          <a:ext cx="0" cy="0"/>
          <a:chOff x="0" y="0"/>
          <a:chExt cx="0" cy="0"/>
        </a:xfrm>
      </p:grpSpPr>
      <p:sp>
        <p:nvSpPr>
          <p:cNvPr id="879" name="Google Shape;879;p46"/>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Single and Complete Linkage</a:t>
            </a:r>
            <a:endParaRPr/>
          </a:p>
        </p:txBody>
      </p:sp>
      <p:pic>
        <p:nvPicPr>
          <p:cNvPr descr="two_way_single" id="880" name="Google Shape;880;p46"/>
          <p:cNvPicPr preferRelativeResize="0"/>
          <p:nvPr/>
        </p:nvPicPr>
        <p:blipFill rotWithShape="1">
          <a:blip r:embed="rId3">
            <a:alphaModFix/>
          </a:blip>
          <a:srcRect b="0" l="0" r="0" t="0"/>
          <a:stretch/>
        </p:blipFill>
        <p:spPr>
          <a:xfrm>
            <a:off x="76200" y="2744788"/>
            <a:ext cx="4421188" cy="2633662"/>
          </a:xfrm>
          <a:prstGeom prst="rect">
            <a:avLst/>
          </a:prstGeom>
          <a:noFill/>
          <a:ln>
            <a:noFill/>
          </a:ln>
        </p:spPr>
      </p:pic>
      <p:pic>
        <p:nvPicPr>
          <p:cNvPr descr="two_way_complete" id="881" name="Google Shape;881;p46"/>
          <p:cNvPicPr preferRelativeResize="0"/>
          <p:nvPr/>
        </p:nvPicPr>
        <p:blipFill rotWithShape="1">
          <a:blip r:embed="rId4">
            <a:alphaModFix/>
          </a:blip>
          <a:srcRect b="0" l="0" r="0" t="0"/>
          <a:stretch/>
        </p:blipFill>
        <p:spPr>
          <a:xfrm>
            <a:off x="4613275" y="2744788"/>
            <a:ext cx="4387850" cy="2613025"/>
          </a:xfrm>
          <a:prstGeom prst="rect">
            <a:avLst/>
          </a:prstGeom>
          <a:noFill/>
          <a:ln>
            <a:noFill/>
          </a:ln>
        </p:spPr>
      </p:pic>
      <p:sp>
        <p:nvSpPr>
          <p:cNvPr id="882" name="Google Shape;882;p46"/>
          <p:cNvSpPr txBox="1"/>
          <p:nvPr/>
        </p:nvSpPr>
        <p:spPr>
          <a:xfrm>
            <a:off x="1441450" y="2201863"/>
            <a:ext cx="20986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Single-linkage</a:t>
            </a:r>
            <a:endParaRPr/>
          </a:p>
        </p:txBody>
      </p:sp>
      <p:sp>
        <p:nvSpPr>
          <p:cNvPr id="883" name="Google Shape;883;p46"/>
          <p:cNvSpPr txBox="1"/>
          <p:nvPr/>
        </p:nvSpPr>
        <p:spPr>
          <a:xfrm>
            <a:off x="5870575" y="2173288"/>
            <a:ext cx="25558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Complete-linkage</a:t>
            </a:r>
            <a:endParaRPr/>
          </a:p>
        </p:txBody>
      </p:sp>
      <p:sp>
        <p:nvSpPr>
          <p:cNvPr id="884" name="Google Shape;884;p46"/>
          <p:cNvSpPr txBox="1"/>
          <p:nvPr/>
        </p:nvSpPr>
        <p:spPr>
          <a:xfrm>
            <a:off x="2938463" y="990600"/>
            <a:ext cx="448786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Leukemia samples and genes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88" name="Shape 888"/>
        <p:cNvGrpSpPr/>
        <p:nvPr/>
      </p:nvGrpSpPr>
      <p:grpSpPr>
        <a:xfrm>
          <a:off x="0" y="0"/>
          <a:ext cx="0" cy="0"/>
          <a:chOff x="0" y="0"/>
          <a:chExt cx="0" cy="0"/>
        </a:xfrm>
      </p:grpSpPr>
      <p:sp>
        <p:nvSpPr>
          <p:cNvPr id="889" name="Google Shape;889;p47"/>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Similarity/Distance</a:t>
            </a:r>
            <a:r>
              <a:rPr lang="en-US">
                <a:latin typeface="Arial"/>
                <a:ea typeface="Arial"/>
                <a:cs typeface="Arial"/>
                <a:sym typeface="Arial"/>
              </a:rPr>
              <a:t> </a:t>
            </a:r>
            <a:r>
              <a:rPr b="1" lang="en-US"/>
              <a:t>Measures</a:t>
            </a:r>
            <a:endParaRPr/>
          </a:p>
        </p:txBody>
      </p:sp>
      <p:sp>
        <p:nvSpPr>
          <p:cNvPr id="890" name="Google Shape;890;p47"/>
          <p:cNvSpPr txBox="1"/>
          <p:nvPr>
            <p:ph idx="4294967295" type="body"/>
          </p:nvPr>
        </p:nvSpPr>
        <p:spPr>
          <a:xfrm>
            <a:off x="381000" y="1295400"/>
            <a:ext cx="8763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FF"/>
              </a:buClr>
              <a:buSzPts val="2400"/>
              <a:buFont typeface="Arial"/>
              <a:buNone/>
            </a:pPr>
            <a:r>
              <a:rPr lang="en-US" sz="2400">
                <a:solidFill>
                  <a:srgbClr val="0000FF"/>
                </a:solidFill>
                <a:latin typeface="Arial"/>
                <a:ea typeface="Arial"/>
                <a:cs typeface="Arial"/>
                <a:sym typeface="Arial"/>
              </a:rPr>
              <a:t>Decide:</a:t>
            </a:r>
            <a:r>
              <a:rPr lang="en-US" sz="2400">
                <a:latin typeface="Arial"/>
                <a:ea typeface="Arial"/>
                <a:cs typeface="Arial"/>
                <a:sym typeface="Arial"/>
              </a:rPr>
              <a:t> which samples/genes should be clustered together</a:t>
            </a:r>
            <a:endParaRPr sz="2000">
              <a:latin typeface="Arial"/>
              <a:ea typeface="Arial"/>
              <a:cs typeface="Arial"/>
              <a:sym typeface="Arial"/>
            </a:endParaRPr>
          </a:p>
          <a:p>
            <a:pPr indent="-285750" lvl="1" marL="742950" rtl="0" algn="l">
              <a:lnSpc>
                <a:spcPct val="90000"/>
              </a:lnSpc>
              <a:spcBef>
                <a:spcPts val="1260"/>
              </a:spcBef>
              <a:spcAft>
                <a:spcPts val="0"/>
              </a:spcAft>
              <a:buClr>
                <a:schemeClr val="dk1"/>
              </a:buClr>
              <a:buSzPts val="1800"/>
              <a:buChar char="–"/>
            </a:pPr>
            <a:r>
              <a:rPr b="1" lang="en-US" sz="1800">
                <a:latin typeface="Arial"/>
                <a:ea typeface="Arial"/>
                <a:cs typeface="Arial"/>
                <a:sym typeface="Arial"/>
              </a:rPr>
              <a:t>Euclidean</a:t>
            </a:r>
            <a:r>
              <a:rPr lang="en-US" sz="1800">
                <a:latin typeface="Arial"/>
                <a:ea typeface="Arial"/>
                <a:cs typeface="Arial"/>
                <a:sym typeface="Arial"/>
              </a:rPr>
              <a:t>: the "ordinary" distance between two points that one would measure with a ruler, and is given by the Pythagorean formula </a:t>
            </a:r>
            <a:endParaRPr/>
          </a:p>
          <a:p>
            <a:pPr indent="-285750" lvl="1" marL="742950" rtl="0" algn="l">
              <a:lnSpc>
                <a:spcPct val="90000"/>
              </a:lnSpc>
              <a:spcBef>
                <a:spcPts val="360"/>
              </a:spcBef>
              <a:spcAft>
                <a:spcPts val="0"/>
              </a:spcAft>
              <a:buClr>
                <a:schemeClr val="dk1"/>
              </a:buClr>
              <a:buSzPts val="1800"/>
              <a:buChar char="–"/>
            </a:pPr>
            <a:r>
              <a:rPr b="1" lang="en-US" sz="1800">
                <a:latin typeface="Arial"/>
                <a:ea typeface="Arial"/>
                <a:cs typeface="Arial"/>
                <a:sym typeface="Arial"/>
              </a:rPr>
              <a:t>Pearson correlation</a:t>
            </a:r>
            <a:r>
              <a:rPr lang="en-US" sz="1800">
                <a:latin typeface="Arial"/>
                <a:ea typeface="Arial"/>
                <a:cs typeface="Arial"/>
                <a:sym typeface="Arial"/>
              </a:rPr>
              <a:t> - a parametric measure of the strength of linear dependence between two variables. </a:t>
            </a:r>
            <a:endParaRPr/>
          </a:p>
          <a:p>
            <a:pPr indent="-285750" lvl="1" marL="742950" rtl="0" algn="l">
              <a:lnSpc>
                <a:spcPct val="90000"/>
              </a:lnSpc>
              <a:spcBef>
                <a:spcPts val="360"/>
              </a:spcBef>
              <a:spcAft>
                <a:spcPts val="0"/>
              </a:spcAft>
              <a:buClr>
                <a:schemeClr val="dk1"/>
              </a:buClr>
              <a:buSzPts val="1800"/>
              <a:buChar char="–"/>
            </a:pPr>
            <a:r>
              <a:rPr b="1" lang="en-US" sz="1800">
                <a:latin typeface="Arial"/>
                <a:ea typeface="Arial"/>
                <a:cs typeface="Arial"/>
                <a:sym typeface="Arial"/>
              </a:rPr>
              <a:t>Absolute Pearson correlation</a:t>
            </a:r>
            <a:r>
              <a:rPr lang="en-US" sz="1800">
                <a:latin typeface="Arial"/>
                <a:ea typeface="Arial"/>
                <a:cs typeface="Arial"/>
                <a:sym typeface="Arial"/>
              </a:rPr>
              <a:t> - the absolute value of the Pearson correlation</a:t>
            </a:r>
            <a:endParaRPr/>
          </a:p>
          <a:p>
            <a:pPr indent="-285750" lvl="1" marL="742950" rtl="0" algn="l">
              <a:lnSpc>
                <a:spcPct val="90000"/>
              </a:lnSpc>
              <a:spcBef>
                <a:spcPts val="360"/>
              </a:spcBef>
              <a:spcAft>
                <a:spcPts val="0"/>
              </a:spcAft>
              <a:buClr>
                <a:schemeClr val="dk1"/>
              </a:buClr>
              <a:buSzPts val="1800"/>
              <a:buChar char="–"/>
            </a:pPr>
            <a:r>
              <a:rPr b="1" lang="en-US" sz="1800">
                <a:latin typeface="Arial"/>
                <a:ea typeface="Arial"/>
                <a:cs typeface="Arial"/>
                <a:sym typeface="Arial"/>
              </a:rPr>
              <a:t>Spearman rank correlation</a:t>
            </a:r>
            <a:r>
              <a:rPr lang="en-US" sz="1800">
                <a:latin typeface="Arial"/>
                <a:ea typeface="Arial"/>
                <a:cs typeface="Arial"/>
                <a:sym typeface="Arial"/>
              </a:rPr>
              <a:t> - a non-parametric measure of independence between two variables</a:t>
            </a:r>
            <a:endParaRPr/>
          </a:p>
          <a:p>
            <a:pPr indent="-285750" lvl="1" marL="742950" rtl="0" algn="l">
              <a:lnSpc>
                <a:spcPct val="90000"/>
              </a:lnSpc>
              <a:spcBef>
                <a:spcPts val="360"/>
              </a:spcBef>
              <a:spcAft>
                <a:spcPts val="0"/>
              </a:spcAft>
              <a:buClr>
                <a:schemeClr val="dk1"/>
              </a:buClr>
              <a:buSzPts val="1800"/>
              <a:buChar char="–"/>
            </a:pPr>
            <a:r>
              <a:rPr b="1" lang="en-US" sz="1800">
                <a:latin typeface="Arial"/>
                <a:ea typeface="Arial"/>
                <a:cs typeface="Arial"/>
                <a:sym typeface="Arial"/>
              </a:rPr>
              <a:t>Uncentered correlation</a:t>
            </a:r>
            <a:r>
              <a:rPr lang="en-US" sz="1800">
                <a:latin typeface="Arial"/>
                <a:ea typeface="Arial"/>
                <a:cs typeface="Arial"/>
                <a:sym typeface="Arial"/>
              </a:rPr>
              <a:t> - same as Pearson but assumes the mean is 0</a:t>
            </a:r>
            <a:endParaRPr/>
          </a:p>
          <a:p>
            <a:pPr indent="-285750" lvl="1" marL="742950" rtl="0" algn="l">
              <a:lnSpc>
                <a:spcPct val="90000"/>
              </a:lnSpc>
              <a:spcBef>
                <a:spcPts val="360"/>
              </a:spcBef>
              <a:spcAft>
                <a:spcPts val="0"/>
              </a:spcAft>
              <a:buClr>
                <a:schemeClr val="dk1"/>
              </a:buClr>
              <a:buSzPts val="1800"/>
              <a:buChar char="–"/>
            </a:pPr>
            <a:r>
              <a:rPr b="1" lang="en-US" sz="1800">
                <a:latin typeface="Arial"/>
                <a:ea typeface="Arial"/>
                <a:cs typeface="Arial"/>
                <a:sym typeface="Arial"/>
              </a:rPr>
              <a:t>Absolute uncentered correlation</a:t>
            </a:r>
            <a:r>
              <a:rPr lang="en-US" sz="1800">
                <a:latin typeface="Arial"/>
                <a:ea typeface="Arial"/>
                <a:cs typeface="Arial"/>
                <a:sym typeface="Arial"/>
              </a:rPr>
              <a:t> - the absolute value of the uncentered correlation</a:t>
            </a:r>
            <a:endParaRPr/>
          </a:p>
          <a:p>
            <a:pPr indent="-285750" lvl="1" marL="742950" rtl="0" algn="l">
              <a:lnSpc>
                <a:spcPct val="90000"/>
              </a:lnSpc>
              <a:spcBef>
                <a:spcPts val="480"/>
              </a:spcBef>
              <a:spcAft>
                <a:spcPts val="0"/>
              </a:spcAft>
              <a:buClr>
                <a:schemeClr val="dk1"/>
              </a:buClr>
              <a:buSzPts val="1800"/>
              <a:buChar char="–"/>
            </a:pPr>
            <a:r>
              <a:rPr b="1" lang="en-US" sz="1800">
                <a:latin typeface="Arial"/>
                <a:ea typeface="Arial"/>
                <a:cs typeface="Arial"/>
                <a:sym typeface="Arial"/>
              </a:rPr>
              <a:t>Kendall’s tau</a:t>
            </a:r>
            <a:r>
              <a:rPr lang="en-US" sz="1800">
                <a:latin typeface="Arial"/>
                <a:ea typeface="Arial"/>
                <a:cs typeface="Arial"/>
                <a:sym typeface="Arial"/>
              </a:rPr>
              <a:t> - a non-parametric similarity measure used to measure the degree of correspondence between two rankings</a:t>
            </a:r>
            <a:r>
              <a:rPr lang="en-US" sz="2400">
                <a:latin typeface="Arial"/>
                <a:ea typeface="Arial"/>
                <a:cs typeface="Arial"/>
                <a:sym typeface="Arial"/>
              </a:rPr>
              <a:t> </a:t>
            </a:r>
            <a:r>
              <a:rPr lang="en-US" sz="1800">
                <a:latin typeface="Arial"/>
                <a:ea typeface="Arial"/>
                <a:cs typeface="Arial"/>
                <a:sym typeface="Arial"/>
              </a:rPr>
              <a:t> </a:t>
            </a:r>
            <a:endParaRPr/>
          </a:p>
          <a:p>
            <a:pPr indent="-285750" lvl="1" marL="742950" rtl="0" algn="l">
              <a:lnSpc>
                <a:spcPct val="90000"/>
              </a:lnSpc>
              <a:spcBef>
                <a:spcPts val="360"/>
              </a:spcBef>
              <a:spcAft>
                <a:spcPts val="0"/>
              </a:spcAft>
              <a:buClr>
                <a:schemeClr val="dk1"/>
              </a:buClr>
              <a:buSzPts val="1800"/>
              <a:buChar char="–"/>
            </a:pPr>
            <a:r>
              <a:rPr b="1" lang="en-US" sz="1800">
                <a:latin typeface="Arial"/>
                <a:ea typeface="Arial"/>
                <a:cs typeface="Arial"/>
                <a:sym typeface="Arial"/>
              </a:rPr>
              <a:t>City-block/Manhattan</a:t>
            </a:r>
            <a:r>
              <a:rPr lang="en-US" sz="1800">
                <a:latin typeface="Arial"/>
                <a:ea typeface="Arial"/>
                <a:cs typeface="Arial"/>
                <a:sym typeface="Arial"/>
              </a:rPr>
              <a:t> - the distance that would be traveled to get from one point to the other if a grid-like path is followed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94" name="Shape 894"/>
        <p:cNvGrpSpPr/>
        <p:nvPr/>
      </p:nvGrpSpPr>
      <p:grpSpPr>
        <a:xfrm>
          <a:off x="0" y="0"/>
          <a:ext cx="0" cy="0"/>
          <a:chOff x="0" y="0"/>
          <a:chExt cx="0" cy="0"/>
        </a:xfrm>
      </p:grpSpPr>
      <p:sp>
        <p:nvSpPr>
          <p:cNvPr id="895" name="Google Shape;895;p48"/>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Pitfalls in Clustering</a:t>
            </a:r>
            <a:endParaRPr/>
          </a:p>
        </p:txBody>
      </p:sp>
      <p:sp>
        <p:nvSpPr>
          <p:cNvPr id="896" name="Google Shape;896;p48"/>
          <p:cNvSpPr txBox="1"/>
          <p:nvPr>
            <p:ph idx="4294967295" type="body"/>
          </p:nvPr>
        </p:nvSpPr>
        <p:spPr>
          <a:xfrm>
            <a:off x="1554910" y="1558852"/>
            <a:ext cx="66294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Elongated clusters</a:t>
            </a:r>
            <a:endParaRPr/>
          </a:p>
          <a:p>
            <a:pPr indent="-139700" lvl="0" marL="342900" rtl="0" algn="l">
              <a:spcBef>
                <a:spcPts val="640"/>
              </a:spcBef>
              <a:spcAft>
                <a:spcPts val="0"/>
              </a:spcAft>
              <a:buClr>
                <a:schemeClr val="dk1"/>
              </a:buClr>
              <a:buSzPts val="3200"/>
              <a:buNone/>
            </a:pPr>
            <a:r>
              <a:t/>
            </a:r>
            <a:endParaRPr>
              <a:latin typeface="Arial"/>
              <a:ea typeface="Arial"/>
              <a:cs typeface="Arial"/>
              <a:sym typeface="Arial"/>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Filament</a:t>
            </a:r>
            <a:endParaRPr/>
          </a:p>
          <a:p>
            <a:pPr indent="-139700" lvl="0" marL="342900" rtl="0" algn="l">
              <a:spcBef>
                <a:spcPts val="640"/>
              </a:spcBef>
              <a:spcAft>
                <a:spcPts val="0"/>
              </a:spcAft>
              <a:buClr>
                <a:schemeClr val="dk1"/>
              </a:buClr>
              <a:buSzPts val="3200"/>
              <a:buNone/>
            </a:pPr>
            <a:r>
              <a:t/>
            </a:r>
            <a:endParaRPr>
              <a:latin typeface="Arial"/>
              <a:ea typeface="Arial"/>
              <a:cs typeface="Arial"/>
              <a:sym typeface="Arial"/>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Clusters of different sizes</a:t>
            </a:r>
            <a:endParaRPr/>
          </a:p>
          <a:p>
            <a:pPr indent="-342900" lvl="0" marL="342900" rtl="0" algn="l">
              <a:spcBef>
                <a:spcPts val="640"/>
              </a:spcBef>
              <a:spcAft>
                <a:spcPts val="0"/>
              </a:spcAft>
              <a:buClr>
                <a:schemeClr val="dk1"/>
              </a:buClr>
              <a:buSzPts val="3200"/>
              <a:buFont typeface="Noto Sans Symbols"/>
              <a:buNone/>
            </a:pPr>
            <a:r>
              <a:t/>
            </a:r>
            <a:endParaRPr>
              <a:latin typeface="Arial"/>
              <a:ea typeface="Arial"/>
              <a:cs typeface="Arial"/>
              <a:sym typeface="Arial"/>
            </a:endParaRPr>
          </a:p>
          <a:p>
            <a:pPr indent="-342900" lvl="0" marL="342900" rtl="0" algn="l">
              <a:spcBef>
                <a:spcPts val="640"/>
              </a:spcBef>
              <a:spcAft>
                <a:spcPts val="0"/>
              </a:spcAft>
              <a:buClr>
                <a:schemeClr val="dk1"/>
              </a:buClr>
              <a:buSzPts val="3200"/>
              <a:buFont typeface="Noto Sans Symbols"/>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0" name="Shape 900"/>
        <p:cNvGrpSpPr/>
        <p:nvPr/>
      </p:nvGrpSpPr>
      <p:grpSpPr>
        <a:xfrm>
          <a:off x="0" y="0"/>
          <a:ext cx="0" cy="0"/>
          <a:chOff x="0" y="0"/>
          <a:chExt cx="0" cy="0"/>
        </a:xfrm>
      </p:grpSpPr>
      <p:sp>
        <p:nvSpPr>
          <p:cNvPr id="901" name="Google Shape;901;p49"/>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Compact Separated Clusters</a:t>
            </a:r>
            <a:endParaRPr/>
          </a:p>
        </p:txBody>
      </p:sp>
      <p:sp>
        <p:nvSpPr>
          <p:cNvPr id="902" name="Google Shape;902;p49"/>
          <p:cNvSpPr txBox="1"/>
          <p:nvPr>
            <p:ph idx="4294967295" type="body"/>
          </p:nvPr>
        </p:nvSpPr>
        <p:spPr>
          <a:xfrm>
            <a:off x="914400" y="5476875"/>
            <a:ext cx="8229600" cy="92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All methods work</a:t>
            </a:r>
            <a:endParaRPr/>
          </a:p>
          <a:p>
            <a:pPr indent="-342900" lvl="0" marL="342900" rtl="0" algn="l">
              <a:spcBef>
                <a:spcPts val="640"/>
              </a:spcBef>
              <a:spcAft>
                <a:spcPts val="0"/>
              </a:spcAft>
              <a:buClr>
                <a:schemeClr val="dk1"/>
              </a:buClr>
              <a:buSzPts val="3200"/>
              <a:buFont typeface="Noto Sans Symbols"/>
              <a:buNone/>
            </a:pPr>
            <a:r>
              <a:t/>
            </a:r>
            <a:endParaRPr>
              <a:latin typeface="Arial"/>
              <a:ea typeface="Arial"/>
              <a:cs typeface="Arial"/>
              <a:sym typeface="Arial"/>
            </a:endParaRPr>
          </a:p>
        </p:txBody>
      </p:sp>
      <p:pic>
        <p:nvPicPr>
          <p:cNvPr id="903" name="Google Shape;903;p49"/>
          <p:cNvPicPr preferRelativeResize="0"/>
          <p:nvPr/>
        </p:nvPicPr>
        <p:blipFill rotWithShape="1">
          <a:blip r:embed="rId3">
            <a:alphaModFix/>
          </a:blip>
          <a:srcRect b="0" l="0" r="0" t="0"/>
          <a:stretch/>
        </p:blipFill>
        <p:spPr>
          <a:xfrm>
            <a:off x="1905000" y="1428750"/>
            <a:ext cx="5334000" cy="4000500"/>
          </a:xfrm>
          <a:prstGeom prst="rect">
            <a:avLst/>
          </a:prstGeom>
          <a:noFill/>
          <a:ln>
            <a:noFill/>
          </a:ln>
        </p:spPr>
      </p:pic>
      <p:sp>
        <p:nvSpPr>
          <p:cNvPr id="904" name="Google Shape;904;p49"/>
          <p:cNvSpPr txBox="1"/>
          <p:nvPr/>
        </p:nvSpPr>
        <p:spPr>
          <a:xfrm>
            <a:off x="0" y="5791200"/>
            <a:ext cx="184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05" name="Google Shape;905;p49"/>
          <p:cNvSpPr txBox="1"/>
          <p:nvPr/>
        </p:nvSpPr>
        <p:spPr>
          <a:xfrm>
            <a:off x="6273800" y="6491288"/>
            <a:ext cx="2751138"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Adapted from E. Domany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4"/>
                                        </p:tgtEl>
                                        <p:attrNameLst>
                                          <p:attrName>style.visibility</p:attrName>
                                        </p:attrNameLst>
                                      </p:cBhvr>
                                      <p:to>
                                        <p:strVal val="visible"/>
                                      </p:to>
                                    </p:set>
                                    <p:anim calcmode="lin" valueType="num">
                                      <p:cBhvr additive="base">
                                        <p:cTn dur="500"/>
                                        <p:tgtEl>
                                          <p:spTgt spid="9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9" name="Shape 909"/>
        <p:cNvGrpSpPr/>
        <p:nvPr/>
      </p:nvGrpSpPr>
      <p:grpSpPr>
        <a:xfrm>
          <a:off x="0" y="0"/>
          <a:ext cx="0" cy="0"/>
          <a:chOff x="0" y="0"/>
          <a:chExt cx="0" cy="0"/>
        </a:xfrm>
      </p:grpSpPr>
      <p:sp>
        <p:nvSpPr>
          <p:cNvPr id="910" name="Google Shape;910;p50"/>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Elongated Clusters</a:t>
            </a:r>
            <a:endParaRPr/>
          </a:p>
        </p:txBody>
      </p:sp>
      <p:sp>
        <p:nvSpPr>
          <p:cNvPr id="911" name="Google Shape;911;p50">
            <a:hlinkClick action="ppaction://hlinkshowjump?jump=nextslide"/>
          </p:cNvPr>
          <p:cNvSpPr/>
          <p:nvPr/>
        </p:nvSpPr>
        <p:spPr>
          <a:xfrm>
            <a:off x="3429000" y="2514600"/>
            <a:ext cx="128588" cy="128588"/>
          </a:xfrm>
          <a:custGeom>
            <a:rect b="b" l="l" r="r" t="t"/>
            <a:pathLst>
              <a:path extrusionOk="0" h="120000" w="120000">
                <a:moveTo>
                  <a:pt x="0" y="0"/>
                </a:moveTo>
                <a:lnTo>
                  <a:pt x="120000" y="0"/>
                </a:lnTo>
                <a:lnTo>
                  <a:pt x="120000" y="120000"/>
                </a:lnTo>
                <a:lnTo>
                  <a:pt x="0" y="120000"/>
                </a:lnTo>
                <a:close/>
              </a:path>
            </a:pathLst>
          </a:cu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12" name="Google Shape;912;p50"/>
          <p:cNvPicPr preferRelativeResize="0"/>
          <p:nvPr/>
        </p:nvPicPr>
        <p:blipFill rotWithShape="1">
          <a:blip r:embed="rId3">
            <a:alphaModFix/>
          </a:blip>
          <a:srcRect b="0" l="0" r="0" t="0"/>
          <a:stretch/>
        </p:blipFill>
        <p:spPr>
          <a:xfrm>
            <a:off x="3886200" y="2447925"/>
            <a:ext cx="5502275" cy="2686050"/>
          </a:xfrm>
          <a:prstGeom prst="rect">
            <a:avLst/>
          </a:prstGeom>
          <a:noFill/>
          <a:ln>
            <a:noFill/>
          </a:ln>
        </p:spPr>
      </p:pic>
      <p:pic>
        <p:nvPicPr>
          <p:cNvPr id="913" name="Google Shape;913;p50"/>
          <p:cNvPicPr preferRelativeResize="0"/>
          <p:nvPr/>
        </p:nvPicPr>
        <p:blipFill rotWithShape="1">
          <a:blip r:embed="rId4">
            <a:alphaModFix/>
          </a:blip>
          <a:srcRect b="0" l="0" r="0" t="0"/>
          <a:stretch/>
        </p:blipFill>
        <p:spPr>
          <a:xfrm>
            <a:off x="228600" y="1600200"/>
            <a:ext cx="4200525" cy="3289300"/>
          </a:xfrm>
          <a:prstGeom prst="rect">
            <a:avLst/>
          </a:prstGeom>
          <a:noFill/>
          <a:ln>
            <a:noFill/>
          </a:ln>
        </p:spPr>
      </p:pic>
      <p:sp>
        <p:nvSpPr>
          <p:cNvPr id="914" name="Google Shape;914;p50"/>
          <p:cNvSpPr/>
          <p:nvPr/>
        </p:nvSpPr>
        <p:spPr>
          <a:xfrm>
            <a:off x="0" y="1333500"/>
            <a:ext cx="4467225" cy="421005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15" name="Google Shape;915;p50"/>
          <p:cNvGrpSpPr/>
          <p:nvPr/>
        </p:nvGrpSpPr>
        <p:grpSpPr>
          <a:xfrm>
            <a:off x="238125" y="1638300"/>
            <a:ext cx="8639175" cy="3289300"/>
            <a:chOff x="144" y="1008"/>
            <a:chExt cx="5442" cy="2072"/>
          </a:xfrm>
        </p:grpSpPr>
        <p:pic>
          <p:nvPicPr>
            <p:cNvPr id="916" name="Google Shape;916;p50"/>
            <p:cNvPicPr preferRelativeResize="0"/>
            <p:nvPr/>
          </p:nvPicPr>
          <p:blipFill rotWithShape="1">
            <a:blip r:embed="rId4">
              <a:alphaModFix/>
            </a:blip>
            <a:srcRect b="0" l="0" r="0" t="0"/>
            <a:stretch/>
          </p:blipFill>
          <p:spPr>
            <a:xfrm>
              <a:off x="144" y="1008"/>
              <a:ext cx="2646" cy="2072"/>
            </a:xfrm>
            <a:prstGeom prst="rect">
              <a:avLst/>
            </a:prstGeom>
            <a:noFill/>
            <a:ln>
              <a:noFill/>
            </a:ln>
          </p:spPr>
        </p:pic>
        <p:pic>
          <p:nvPicPr>
            <p:cNvPr id="917" name="Google Shape;917;p50"/>
            <p:cNvPicPr preferRelativeResize="0"/>
            <p:nvPr/>
          </p:nvPicPr>
          <p:blipFill rotWithShape="1">
            <a:blip r:embed="rId5">
              <a:alphaModFix/>
            </a:blip>
            <a:srcRect b="0" l="0" r="0" t="0"/>
            <a:stretch/>
          </p:blipFill>
          <p:spPr>
            <a:xfrm>
              <a:off x="2880" y="1536"/>
              <a:ext cx="2706" cy="1528"/>
            </a:xfrm>
            <a:prstGeom prst="rect">
              <a:avLst/>
            </a:prstGeom>
            <a:noFill/>
            <a:ln>
              <a:noFill/>
            </a:ln>
          </p:spPr>
        </p:pic>
      </p:grpSp>
      <p:sp>
        <p:nvSpPr>
          <p:cNvPr id="918" name="Google Shape;918;p50"/>
          <p:cNvSpPr/>
          <p:nvPr/>
        </p:nvSpPr>
        <p:spPr>
          <a:xfrm>
            <a:off x="457200" y="5495925"/>
            <a:ext cx="8229600" cy="904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2"/>
              </a:buClr>
              <a:buSzPts val="2240"/>
              <a:buFont typeface="Noto Sans Symbols"/>
              <a:buChar char="⮚"/>
            </a:pPr>
            <a:r>
              <a:rPr lang="en-US" sz="2800">
                <a:solidFill>
                  <a:schemeClr val="dk1"/>
                </a:solidFill>
                <a:latin typeface="Arial"/>
                <a:ea typeface="Arial"/>
                <a:cs typeface="Arial"/>
                <a:sym typeface="Arial"/>
              </a:rPr>
              <a:t>Single linkage succeeds to partition</a:t>
            </a:r>
            <a:endParaRPr/>
          </a:p>
          <a:p>
            <a:pPr indent="-342900" lvl="0" marL="342900" marR="0" rtl="0" algn="l">
              <a:lnSpc>
                <a:spcPct val="80000"/>
              </a:lnSpc>
              <a:spcBef>
                <a:spcPts val="560"/>
              </a:spcBef>
              <a:spcAft>
                <a:spcPts val="0"/>
              </a:spcAft>
              <a:buClr>
                <a:schemeClr val="dk2"/>
              </a:buClr>
              <a:buSzPts val="2240"/>
              <a:buFont typeface="Noto Sans Symbols"/>
              <a:buChar char="⮚"/>
            </a:pPr>
            <a:r>
              <a:rPr lang="en-US" sz="2800">
                <a:solidFill>
                  <a:schemeClr val="dk1"/>
                </a:solidFill>
                <a:latin typeface="Arial"/>
                <a:ea typeface="Arial"/>
                <a:cs typeface="Arial"/>
                <a:sym typeface="Arial"/>
              </a:rPr>
              <a:t>Average linkage fails</a:t>
            </a:r>
            <a:endParaRPr/>
          </a:p>
          <a:p>
            <a:pPr indent="-200660" lvl="0" marL="342900" marR="0" rtl="0" algn="l">
              <a:lnSpc>
                <a:spcPct val="80000"/>
              </a:lnSpc>
              <a:spcBef>
                <a:spcPts val="560"/>
              </a:spcBef>
              <a:spcAft>
                <a:spcPts val="0"/>
              </a:spcAft>
              <a:buClr>
                <a:schemeClr val="dk2"/>
              </a:buClr>
              <a:buSzPts val="2240"/>
              <a:buFont typeface="Noto Sans Symbols"/>
              <a:buNone/>
            </a:pPr>
            <a:r>
              <a:t/>
            </a:r>
            <a:endParaRPr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2" name="Shape 922"/>
        <p:cNvGrpSpPr/>
        <p:nvPr/>
      </p:nvGrpSpPr>
      <p:grpSpPr>
        <a:xfrm>
          <a:off x="0" y="0"/>
          <a:ext cx="0" cy="0"/>
          <a:chOff x="0" y="0"/>
          <a:chExt cx="0" cy="0"/>
        </a:xfrm>
      </p:grpSpPr>
      <p:sp>
        <p:nvSpPr>
          <p:cNvPr id="923" name="Google Shape;923;p51"/>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Filament</a:t>
            </a:r>
            <a:endParaRPr/>
          </a:p>
        </p:txBody>
      </p:sp>
      <p:sp>
        <p:nvSpPr>
          <p:cNvPr id="924" name="Google Shape;924;p51"/>
          <p:cNvSpPr txBox="1"/>
          <p:nvPr>
            <p:ph idx="4294967295" type="body"/>
          </p:nvPr>
        </p:nvSpPr>
        <p:spPr>
          <a:xfrm>
            <a:off x="914400" y="5514975"/>
            <a:ext cx="8229600" cy="885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Single linkage not robust</a:t>
            </a:r>
            <a:endParaRPr/>
          </a:p>
        </p:txBody>
      </p:sp>
      <p:pic>
        <p:nvPicPr>
          <p:cNvPr id="925" name="Google Shape;925;p51"/>
          <p:cNvPicPr preferRelativeResize="0"/>
          <p:nvPr/>
        </p:nvPicPr>
        <p:blipFill rotWithShape="1">
          <a:blip r:embed="rId3">
            <a:alphaModFix/>
          </a:blip>
          <a:srcRect b="0" l="0" r="0" t="0"/>
          <a:stretch/>
        </p:blipFill>
        <p:spPr>
          <a:xfrm>
            <a:off x="161925" y="2133600"/>
            <a:ext cx="3810000" cy="2994025"/>
          </a:xfrm>
          <a:prstGeom prst="rect">
            <a:avLst/>
          </a:prstGeom>
          <a:noFill/>
          <a:ln>
            <a:noFill/>
          </a:ln>
        </p:spPr>
      </p:pic>
      <p:sp>
        <p:nvSpPr>
          <p:cNvPr id="926" name="Google Shape;926;p51">
            <a:hlinkClick action="ppaction://hlinkshowjump?jump=nextslide"/>
          </p:cNvPr>
          <p:cNvSpPr/>
          <p:nvPr/>
        </p:nvSpPr>
        <p:spPr>
          <a:xfrm>
            <a:off x="1371600" y="3048000"/>
            <a:ext cx="128588" cy="128588"/>
          </a:xfrm>
          <a:custGeom>
            <a:rect b="b" l="l" r="r" t="t"/>
            <a:pathLst>
              <a:path extrusionOk="0" h="120000" w="120000">
                <a:moveTo>
                  <a:pt x="0" y="0"/>
                </a:moveTo>
                <a:lnTo>
                  <a:pt x="120000" y="0"/>
                </a:lnTo>
                <a:lnTo>
                  <a:pt x="120000" y="120000"/>
                </a:lnTo>
                <a:lnTo>
                  <a:pt x="0" y="120000"/>
                </a:lnTo>
                <a:close/>
              </a:path>
            </a:pathLst>
          </a:cu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27" name="Google Shape;927;p51"/>
          <p:cNvPicPr preferRelativeResize="0"/>
          <p:nvPr/>
        </p:nvPicPr>
        <p:blipFill rotWithShape="1">
          <a:blip r:embed="rId4">
            <a:alphaModFix/>
          </a:blip>
          <a:srcRect b="0" l="0" r="0" t="0"/>
          <a:stretch/>
        </p:blipFill>
        <p:spPr>
          <a:xfrm>
            <a:off x="4343400" y="1981200"/>
            <a:ext cx="4000500" cy="3152775"/>
          </a:xfrm>
          <a:prstGeom prst="rect">
            <a:avLst/>
          </a:prstGeom>
          <a:noFill/>
          <a:ln>
            <a:noFill/>
          </a:ln>
        </p:spPr>
      </p:pic>
      <p:sp>
        <p:nvSpPr>
          <p:cNvPr id="928" name="Google Shape;928;p51"/>
          <p:cNvSpPr txBox="1"/>
          <p:nvPr/>
        </p:nvSpPr>
        <p:spPr>
          <a:xfrm>
            <a:off x="6273800" y="6491288"/>
            <a:ext cx="2751138"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Adapted from E. Domany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32" name="Shape 932"/>
        <p:cNvGrpSpPr/>
        <p:nvPr/>
      </p:nvGrpSpPr>
      <p:grpSpPr>
        <a:xfrm>
          <a:off x="0" y="0"/>
          <a:ext cx="0" cy="0"/>
          <a:chOff x="0" y="0"/>
          <a:chExt cx="0" cy="0"/>
        </a:xfrm>
      </p:grpSpPr>
      <p:sp>
        <p:nvSpPr>
          <p:cNvPr id="933" name="Google Shape;933;p52"/>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Filament with Point Removed</a:t>
            </a:r>
            <a:endParaRPr/>
          </a:p>
        </p:txBody>
      </p:sp>
      <p:sp>
        <p:nvSpPr>
          <p:cNvPr id="934" name="Google Shape;934;p52"/>
          <p:cNvSpPr txBox="1"/>
          <p:nvPr>
            <p:ph idx="4294967295" type="body"/>
          </p:nvPr>
        </p:nvSpPr>
        <p:spPr>
          <a:xfrm>
            <a:off x="914400" y="5600700"/>
            <a:ext cx="8229600" cy="800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Single linkage not robust</a:t>
            </a:r>
            <a:endParaRPr/>
          </a:p>
        </p:txBody>
      </p:sp>
      <p:pic>
        <p:nvPicPr>
          <p:cNvPr id="935" name="Google Shape;935;p52"/>
          <p:cNvPicPr preferRelativeResize="0"/>
          <p:nvPr/>
        </p:nvPicPr>
        <p:blipFill rotWithShape="1">
          <a:blip r:embed="rId3">
            <a:alphaModFix/>
          </a:blip>
          <a:srcRect b="0" l="0" r="0" t="0"/>
          <a:stretch/>
        </p:blipFill>
        <p:spPr>
          <a:xfrm>
            <a:off x="130175" y="1885950"/>
            <a:ext cx="4124325" cy="3243263"/>
          </a:xfrm>
          <a:prstGeom prst="rect">
            <a:avLst/>
          </a:prstGeom>
          <a:noFill/>
          <a:ln>
            <a:noFill/>
          </a:ln>
        </p:spPr>
      </p:pic>
      <p:pic>
        <p:nvPicPr>
          <p:cNvPr id="936" name="Google Shape;936;p52"/>
          <p:cNvPicPr preferRelativeResize="0"/>
          <p:nvPr/>
        </p:nvPicPr>
        <p:blipFill rotWithShape="1">
          <a:blip r:embed="rId4">
            <a:alphaModFix/>
          </a:blip>
          <a:srcRect b="0" l="0" r="0" t="0"/>
          <a:stretch/>
        </p:blipFill>
        <p:spPr>
          <a:xfrm>
            <a:off x="4648200" y="1752600"/>
            <a:ext cx="3533775" cy="3446463"/>
          </a:xfrm>
          <a:prstGeom prst="rect">
            <a:avLst/>
          </a:prstGeom>
          <a:noFill/>
          <a:ln>
            <a:noFill/>
          </a:ln>
        </p:spPr>
      </p:pic>
      <p:sp>
        <p:nvSpPr>
          <p:cNvPr id="937" name="Google Shape;937;p52"/>
          <p:cNvSpPr txBox="1"/>
          <p:nvPr/>
        </p:nvSpPr>
        <p:spPr>
          <a:xfrm>
            <a:off x="6273800" y="6491288"/>
            <a:ext cx="2751138"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Adapted from E. Domany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41" name="Shape 941"/>
        <p:cNvGrpSpPr/>
        <p:nvPr/>
      </p:nvGrpSpPr>
      <p:grpSpPr>
        <a:xfrm>
          <a:off x="0" y="0"/>
          <a:ext cx="0" cy="0"/>
          <a:chOff x="0" y="0"/>
          <a:chExt cx="0" cy="0"/>
        </a:xfrm>
      </p:grpSpPr>
      <p:sp>
        <p:nvSpPr>
          <p:cNvPr id="942" name="Google Shape;942;p53"/>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Data Preparation</a:t>
            </a:r>
            <a:endParaRPr/>
          </a:p>
        </p:txBody>
      </p:sp>
      <p:sp>
        <p:nvSpPr>
          <p:cNvPr id="943" name="Google Shape;943;p53"/>
          <p:cNvSpPr txBox="1"/>
          <p:nvPr>
            <p:ph idx="4294967295" type="body"/>
          </p:nvPr>
        </p:nvSpPr>
        <p:spPr>
          <a:xfrm>
            <a:off x="1152525" y="1255713"/>
            <a:ext cx="7991475" cy="20986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t/>
            </a:r>
            <a:endParaRPr sz="2000">
              <a:latin typeface="Arial"/>
              <a:ea typeface="Arial"/>
              <a:cs typeface="Arial"/>
              <a:sym typeface="Arial"/>
            </a:endParaRPr>
          </a:p>
          <a:p>
            <a:pPr indent="-342900" lvl="0" marL="342900" rtl="0" algn="l">
              <a:lnSpc>
                <a:spcPct val="80000"/>
              </a:lnSpc>
              <a:spcBef>
                <a:spcPts val="400"/>
              </a:spcBef>
              <a:spcAft>
                <a:spcPts val="0"/>
              </a:spcAft>
              <a:buClr>
                <a:schemeClr val="dk1"/>
              </a:buClr>
              <a:buSzPts val="2000"/>
              <a:buChar char="•"/>
            </a:pPr>
            <a:r>
              <a:rPr lang="en-US" sz="2000"/>
              <a:t>Row Normalization</a:t>
            </a:r>
            <a:endParaRPr/>
          </a:p>
          <a:p>
            <a:pPr indent="-285750" lvl="1" marL="742950" rtl="0" algn="l">
              <a:lnSpc>
                <a:spcPct val="80000"/>
              </a:lnSpc>
              <a:spcBef>
                <a:spcPts val="340"/>
              </a:spcBef>
              <a:spcAft>
                <a:spcPts val="0"/>
              </a:spcAft>
              <a:buClr>
                <a:schemeClr val="dk1"/>
              </a:buClr>
              <a:buSzPts val="1700"/>
              <a:buChar char="–"/>
            </a:pPr>
            <a:r>
              <a:rPr lang="en-US" sz="1700"/>
              <a:t>Makes genes expressed at different levels comparable to each other</a:t>
            </a:r>
            <a:endParaRPr/>
          </a:p>
          <a:p>
            <a:pPr indent="-342900" lvl="0" marL="342900" rtl="0" algn="l">
              <a:lnSpc>
                <a:spcPct val="80000"/>
              </a:lnSpc>
              <a:spcBef>
                <a:spcPts val="400"/>
              </a:spcBef>
              <a:spcAft>
                <a:spcPts val="0"/>
              </a:spcAft>
              <a:buClr>
                <a:schemeClr val="dk1"/>
              </a:buClr>
              <a:buSzPts val="2000"/>
              <a:buChar char="•"/>
            </a:pPr>
            <a:r>
              <a:rPr lang="en-US" sz="2000"/>
              <a:t>Filtering</a:t>
            </a:r>
            <a:endParaRPr/>
          </a:p>
          <a:p>
            <a:pPr indent="-285750" lvl="1" marL="742950" rtl="0" algn="l">
              <a:lnSpc>
                <a:spcPct val="80000"/>
              </a:lnSpc>
              <a:spcBef>
                <a:spcPts val="340"/>
              </a:spcBef>
              <a:spcAft>
                <a:spcPts val="0"/>
              </a:spcAft>
              <a:buClr>
                <a:schemeClr val="dk1"/>
              </a:buClr>
              <a:buSzPts val="1700"/>
              <a:buChar char="–"/>
            </a:pPr>
            <a:r>
              <a:rPr lang="en-US" sz="1700"/>
              <a:t>Removes lowly-expressed (noisy) and invariant genes</a:t>
            </a:r>
            <a:endParaRPr/>
          </a:p>
          <a:p>
            <a:pPr indent="-342900" lvl="0" marL="342900" rtl="0" algn="l">
              <a:lnSpc>
                <a:spcPct val="80000"/>
              </a:lnSpc>
              <a:spcBef>
                <a:spcPts val="400"/>
              </a:spcBef>
              <a:spcAft>
                <a:spcPts val="0"/>
              </a:spcAft>
              <a:buClr>
                <a:schemeClr val="dk1"/>
              </a:buClr>
              <a:buSzPts val="2000"/>
              <a:buChar char="•"/>
            </a:pPr>
            <a:r>
              <a:rPr lang="en-US" sz="2000"/>
              <a:t>Log transform</a:t>
            </a:r>
            <a:endParaRPr/>
          </a:p>
          <a:p>
            <a:pPr indent="-285750" lvl="1" marL="742950" rtl="0" algn="l">
              <a:lnSpc>
                <a:spcPct val="80000"/>
              </a:lnSpc>
              <a:spcBef>
                <a:spcPts val="340"/>
              </a:spcBef>
              <a:spcAft>
                <a:spcPts val="0"/>
              </a:spcAft>
              <a:buClr>
                <a:schemeClr val="dk1"/>
              </a:buClr>
              <a:buSzPts val="1700"/>
              <a:buChar char="–"/>
            </a:pPr>
            <a:r>
              <a:rPr lang="en-US" sz="1700"/>
              <a:t>Removes outliers by scaling distribution</a:t>
            </a:r>
            <a:endParaRPr/>
          </a:p>
        </p:txBody>
      </p:sp>
      <p:sp>
        <p:nvSpPr>
          <p:cNvPr id="944" name="Google Shape;944;p53"/>
          <p:cNvSpPr txBox="1"/>
          <p:nvPr/>
        </p:nvSpPr>
        <p:spPr>
          <a:xfrm>
            <a:off x="584200" y="1751013"/>
            <a:ext cx="184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Screen shot 2011-04-27 at 10.54.15 AM.png" id="945" name="Google Shape;945;p53"/>
          <p:cNvPicPr preferRelativeResize="0"/>
          <p:nvPr/>
        </p:nvPicPr>
        <p:blipFill rotWithShape="1">
          <a:blip r:embed="rId3">
            <a:alphaModFix/>
          </a:blip>
          <a:srcRect b="0" l="0" r="0" t="0"/>
          <a:stretch/>
        </p:blipFill>
        <p:spPr>
          <a:xfrm>
            <a:off x="4589463" y="3570288"/>
            <a:ext cx="4251325" cy="3287712"/>
          </a:xfrm>
          <a:prstGeom prst="rect">
            <a:avLst/>
          </a:prstGeom>
          <a:noFill/>
          <a:ln>
            <a:noFill/>
          </a:ln>
        </p:spPr>
      </p:pic>
      <p:pic>
        <p:nvPicPr>
          <p:cNvPr descr="Screen shot 2011-04-27 at 10.54.01 AM.png" id="946" name="Google Shape;946;p53"/>
          <p:cNvPicPr preferRelativeResize="0"/>
          <p:nvPr/>
        </p:nvPicPr>
        <p:blipFill rotWithShape="1">
          <a:blip r:embed="rId4">
            <a:alphaModFix/>
          </a:blip>
          <a:srcRect b="0" l="0" r="0" t="0"/>
          <a:stretch/>
        </p:blipFill>
        <p:spPr>
          <a:xfrm>
            <a:off x="185738" y="3570288"/>
            <a:ext cx="4445000" cy="3287712"/>
          </a:xfrm>
          <a:prstGeom prst="rect">
            <a:avLst/>
          </a:prstGeom>
          <a:noFill/>
          <a:ln>
            <a:noFill/>
          </a:ln>
        </p:spPr>
      </p:pic>
      <p:sp>
        <p:nvSpPr>
          <p:cNvPr id="947" name="Google Shape;947;p53"/>
          <p:cNvSpPr txBox="1"/>
          <p:nvPr/>
        </p:nvSpPr>
        <p:spPr>
          <a:xfrm>
            <a:off x="881063" y="4305300"/>
            <a:ext cx="2352675"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Typical distribution of</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raw expression data</a:t>
            </a:r>
            <a:endParaRPr/>
          </a:p>
        </p:txBody>
      </p:sp>
      <p:sp>
        <p:nvSpPr>
          <p:cNvPr id="948" name="Google Shape;948;p53"/>
          <p:cNvSpPr txBox="1"/>
          <p:nvPr/>
        </p:nvSpPr>
        <p:spPr>
          <a:xfrm>
            <a:off x="5635625" y="3983038"/>
            <a:ext cx="2365375" cy="646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Expression data after</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log transform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52" name="Shape 952"/>
        <p:cNvGrpSpPr/>
        <p:nvPr/>
      </p:nvGrpSpPr>
      <p:grpSpPr>
        <a:xfrm>
          <a:off x="0" y="0"/>
          <a:ext cx="0" cy="0"/>
          <a:chOff x="0" y="0"/>
          <a:chExt cx="0" cy="0"/>
        </a:xfrm>
      </p:grpSpPr>
      <p:sp>
        <p:nvSpPr>
          <p:cNvPr id="953" name="Google Shape;953;p54"/>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Two-way Clustering</a:t>
            </a:r>
            <a:endParaRPr/>
          </a:p>
        </p:txBody>
      </p:sp>
      <p:sp>
        <p:nvSpPr>
          <p:cNvPr id="954" name="Google Shape;954;p54"/>
          <p:cNvSpPr txBox="1"/>
          <p:nvPr>
            <p:ph idx="4294967295" type="body"/>
          </p:nvPr>
        </p:nvSpPr>
        <p:spPr>
          <a:xfrm>
            <a:off x="0" y="1828800"/>
            <a:ext cx="8229600" cy="121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Two independent</a:t>
            </a:r>
            <a:r>
              <a:rPr lang="en-US" sz="2400">
                <a:latin typeface="Calibri"/>
                <a:ea typeface="Calibri"/>
                <a:cs typeface="Calibri"/>
                <a:sym typeface="Calibri"/>
              </a:rPr>
              <a:t> cluster analyses on genes and samples used to reorder the data (</a:t>
            </a:r>
            <a:r>
              <a:rPr lang="en-US" sz="2400">
                <a:solidFill>
                  <a:schemeClr val="dk2"/>
                </a:solidFill>
                <a:latin typeface="Calibri"/>
                <a:ea typeface="Calibri"/>
                <a:cs typeface="Calibri"/>
                <a:sym typeface="Calibri"/>
              </a:rPr>
              <a:t>two-way clustering</a:t>
            </a:r>
            <a:r>
              <a:rPr lang="en-US" sz="2400">
                <a:latin typeface="Calibri"/>
                <a:ea typeface="Calibri"/>
                <a:cs typeface="Calibri"/>
                <a:sym typeface="Calibri"/>
              </a:rPr>
              <a:t>):</a:t>
            </a:r>
            <a:endParaRPr/>
          </a:p>
          <a:p>
            <a:pPr indent="-342900" lvl="0" marL="342900" rtl="0" algn="l">
              <a:spcBef>
                <a:spcPts val="480"/>
              </a:spcBef>
              <a:spcAft>
                <a:spcPts val="0"/>
              </a:spcAft>
              <a:buClr>
                <a:schemeClr val="dk1"/>
              </a:buClr>
              <a:buSzPts val="2400"/>
              <a:buFont typeface="Noto Sans Symbols"/>
              <a:buNone/>
            </a:pPr>
            <a:r>
              <a:t/>
            </a:r>
            <a:endParaRPr sz="2400">
              <a:latin typeface="Arial"/>
              <a:ea typeface="Arial"/>
              <a:cs typeface="Arial"/>
              <a:sym typeface="Arial"/>
            </a:endParaRPr>
          </a:p>
        </p:txBody>
      </p:sp>
      <p:pic>
        <p:nvPicPr>
          <p:cNvPr descr="two_way_average" id="955" name="Google Shape;955;p54"/>
          <p:cNvPicPr preferRelativeResize="0"/>
          <p:nvPr/>
        </p:nvPicPr>
        <p:blipFill rotWithShape="1">
          <a:blip r:embed="rId3">
            <a:alphaModFix/>
          </a:blip>
          <a:srcRect b="0" l="0" r="0" t="0"/>
          <a:stretch/>
        </p:blipFill>
        <p:spPr>
          <a:xfrm>
            <a:off x="1628775" y="2874963"/>
            <a:ext cx="5562600" cy="3313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7"/>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Clustering/Class Discovery</a:t>
            </a:r>
            <a:endParaRPr/>
          </a:p>
        </p:txBody>
      </p:sp>
      <p:sp>
        <p:nvSpPr>
          <p:cNvPr id="416" name="Google Shape;416;p37"/>
          <p:cNvSpPr txBox="1"/>
          <p:nvPr>
            <p:ph idx="4294967295" type="body"/>
          </p:nvPr>
        </p:nvSpPr>
        <p:spPr>
          <a:xfrm>
            <a:off x="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FF"/>
              </a:buClr>
              <a:buSzPts val="2000"/>
              <a:buFont typeface="Arial"/>
              <a:buChar char="•"/>
            </a:pPr>
            <a:r>
              <a:rPr lang="en-US" sz="2000">
                <a:solidFill>
                  <a:srgbClr val="0000FF"/>
                </a:solidFill>
                <a:latin typeface="Calibri"/>
                <a:ea typeface="Calibri"/>
                <a:cs typeface="Calibri"/>
                <a:sym typeface="Calibri"/>
              </a:rPr>
              <a:t>Aim: </a:t>
            </a:r>
            <a:r>
              <a:rPr lang="en-US" sz="2000">
                <a:latin typeface="Calibri"/>
                <a:ea typeface="Calibri"/>
                <a:cs typeface="Calibri"/>
                <a:sym typeface="Calibri"/>
              </a:rPr>
              <a:t>Partition data (e.g. genes or samples) into sub-groups (clusters), such that points of the same cluster are “more similar”.</a:t>
            </a:r>
            <a:endParaRPr/>
          </a:p>
          <a:p>
            <a:pPr indent="-342900" lvl="0" marL="342900" rtl="0" algn="l">
              <a:lnSpc>
                <a:spcPct val="90000"/>
              </a:lnSpc>
              <a:spcBef>
                <a:spcPts val="400"/>
              </a:spcBef>
              <a:spcAft>
                <a:spcPts val="0"/>
              </a:spcAft>
              <a:buClr>
                <a:schemeClr val="dk1"/>
              </a:buClr>
              <a:buSzPts val="2000"/>
              <a:buFont typeface="Noto Sans Symbols"/>
              <a:buNone/>
            </a:pPr>
            <a:r>
              <a:t/>
            </a:r>
            <a:endParaRPr sz="2000">
              <a:latin typeface="Calibri"/>
              <a:ea typeface="Calibri"/>
              <a:cs typeface="Calibri"/>
              <a:sym typeface="Calibri"/>
            </a:endParaRPr>
          </a:p>
          <a:p>
            <a:pPr indent="-342900" lvl="0" marL="342900" rtl="0" algn="l">
              <a:lnSpc>
                <a:spcPct val="90000"/>
              </a:lnSpc>
              <a:spcBef>
                <a:spcPts val="400"/>
              </a:spcBef>
              <a:spcAft>
                <a:spcPts val="0"/>
              </a:spcAft>
              <a:buClr>
                <a:srgbClr val="0000FF"/>
              </a:buClr>
              <a:buSzPts val="2000"/>
              <a:buFont typeface="Arial"/>
              <a:buChar char="•"/>
            </a:pPr>
            <a:r>
              <a:rPr lang="en-US" sz="2000">
                <a:solidFill>
                  <a:srgbClr val="0000FF"/>
                </a:solidFill>
                <a:latin typeface="Calibri"/>
                <a:ea typeface="Calibri"/>
                <a:cs typeface="Calibri"/>
                <a:sym typeface="Calibri"/>
              </a:rPr>
              <a:t>Example:</a:t>
            </a:r>
            <a:br>
              <a:rPr lang="en-US" sz="2000">
                <a:latin typeface="Calibri"/>
                <a:ea typeface="Calibri"/>
                <a:cs typeface="Calibri"/>
                <a:sym typeface="Calibri"/>
              </a:rPr>
            </a:br>
            <a:r>
              <a:rPr lang="en-US" sz="2000">
                <a:latin typeface="Calibri"/>
                <a:ea typeface="Calibri"/>
                <a:cs typeface="Calibri"/>
                <a:sym typeface="Calibri"/>
              </a:rPr>
              <a:t>How many clusters? </a:t>
            </a:r>
            <a:endParaRPr/>
          </a:p>
          <a:p>
            <a:pPr indent="-342900" lvl="0" marL="342900" rtl="0" algn="l">
              <a:lnSpc>
                <a:spcPct val="90000"/>
              </a:lnSpc>
              <a:spcBef>
                <a:spcPts val="400"/>
              </a:spcBef>
              <a:spcAft>
                <a:spcPts val="0"/>
              </a:spcAft>
              <a:buClr>
                <a:schemeClr val="dk1"/>
              </a:buClr>
              <a:buSzPts val="2000"/>
              <a:buFont typeface="Noto Sans Symbols"/>
              <a:buNone/>
            </a:pPr>
            <a:r>
              <a:t/>
            </a:r>
            <a:endParaRPr sz="2000">
              <a:latin typeface="Calibri"/>
              <a:ea typeface="Calibri"/>
              <a:cs typeface="Calibri"/>
              <a:sym typeface="Calibri"/>
            </a:endParaRPr>
          </a:p>
          <a:p>
            <a:pPr indent="-342900" lvl="0" marL="342900" rtl="0" algn="l">
              <a:lnSpc>
                <a:spcPct val="90000"/>
              </a:lnSpc>
              <a:spcBef>
                <a:spcPts val="400"/>
              </a:spcBef>
              <a:spcAft>
                <a:spcPts val="0"/>
              </a:spcAft>
              <a:buClr>
                <a:srgbClr val="0000FF"/>
              </a:buClr>
              <a:buSzPts val="2000"/>
              <a:buFont typeface="Arial"/>
              <a:buChar char="•"/>
            </a:pPr>
            <a:r>
              <a:rPr lang="en-US" sz="2000">
                <a:solidFill>
                  <a:srgbClr val="0000FF"/>
                </a:solidFill>
                <a:latin typeface="Calibri"/>
                <a:ea typeface="Calibri"/>
                <a:cs typeface="Calibri"/>
                <a:sym typeface="Calibri"/>
              </a:rPr>
              <a:t>One has to choose:</a:t>
            </a:r>
            <a:endParaRPr/>
          </a:p>
          <a:p>
            <a:pPr indent="-285750" lvl="1" marL="742950" rtl="0" algn="l">
              <a:lnSpc>
                <a:spcPct val="90000"/>
              </a:lnSpc>
              <a:spcBef>
                <a:spcPts val="400"/>
              </a:spcBef>
              <a:spcAft>
                <a:spcPts val="0"/>
              </a:spcAft>
              <a:buClr>
                <a:schemeClr val="dk1"/>
              </a:buClr>
              <a:buSzPts val="2000"/>
              <a:buFont typeface="Arial"/>
              <a:buChar char="–"/>
            </a:pPr>
            <a:r>
              <a:rPr lang="en-US" sz="2000"/>
              <a:t>Clustering method</a:t>
            </a:r>
            <a:endParaRPr/>
          </a:p>
          <a:p>
            <a:pPr indent="-285750" lvl="1" marL="742950" rtl="0" algn="l">
              <a:lnSpc>
                <a:spcPct val="90000"/>
              </a:lnSpc>
              <a:spcBef>
                <a:spcPts val="400"/>
              </a:spcBef>
              <a:spcAft>
                <a:spcPts val="0"/>
              </a:spcAft>
              <a:buClr>
                <a:schemeClr val="dk1"/>
              </a:buClr>
              <a:buSzPts val="2000"/>
              <a:buFont typeface="Arial"/>
              <a:buChar char="–"/>
            </a:pPr>
            <a:r>
              <a:rPr lang="en-US" sz="2000">
                <a:latin typeface="Calibri"/>
                <a:ea typeface="Calibri"/>
                <a:cs typeface="Calibri"/>
                <a:sym typeface="Calibri"/>
              </a:rPr>
              <a:t>Similarity/distance measure </a:t>
            </a:r>
            <a:endParaRPr/>
          </a:p>
          <a:p>
            <a:pPr indent="-285750" lvl="1" marL="742950" rtl="0" algn="l">
              <a:lnSpc>
                <a:spcPct val="90000"/>
              </a:lnSpc>
              <a:spcBef>
                <a:spcPts val="400"/>
              </a:spcBef>
              <a:spcAft>
                <a:spcPts val="0"/>
              </a:spcAft>
              <a:buClr>
                <a:schemeClr val="dk1"/>
              </a:buClr>
              <a:buSzPts val="2000"/>
              <a:buFont typeface="Arial"/>
              <a:buChar char="–"/>
            </a:pPr>
            <a:r>
              <a:rPr lang="en-US" sz="2000">
                <a:latin typeface="Calibri"/>
                <a:ea typeface="Calibri"/>
                <a:cs typeface="Calibri"/>
                <a:sym typeface="Calibri"/>
              </a:rPr>
              <a:t>Evaluate clusters</a:t>
            </a:r>
            <a:endParaRPr/>
          </a:p>
          <a:p>
            <a:pPr indent="-342900" lvl="0" marL="342900" rtl="0" algn="l">
              <a:lnSpc>
                <a:spcPct val="90000"/>
              </a:lnSpc>
              <a:spcBef>
                <a:spcPts val="480"/>
              </a:spcBef>
              <a:spcAft>
                <a:spcPts val="0"/>
              </a:spcAft>
              <a:buClr>
                <a:schemeClr val="dk1"/>
              </a:buClr>
              <a:buSzPts val="2400"/>
              <a:buFont typeface="Noto Sans Symbols"/>
              <a:buNone/>
            </a:pPr>
            <a:r>
              <a:t/>
            </a:r>
            <a:endParaRPr baseline="-25000" sz="2400">
              <a:latin typeface="Arial"/>
              <a:ea typeface="Arial"/>
              <a:cs typeface="Arial"/>
              <a:sym typeface="Arial"/>
            </a:endParaRPr>
          </a:p>
        </p:txBody>
      </p:sp>
      <p:grpSp>
        <p:nvGrpSpPr>
          <p:cNvPr id="417" name="Google Shape;417;p37"/>
          <p:cNvGrpSpPr/>
          <p:nvPr/>
        </p:nvGrpSpPr>
        <p:grpSpPr>
          <a:xfrm>
            <a:off x="4036627" y="3200595"/>
            <a:ext cx="4514850" cy="1828800"/>
            <a:chOff x="2622" y="1626"/>
            <a:chExt cx="2844" cy="1152"/>
          </a:xfrm>
        </p:grpSpPr>
        <p:sp>
          <p:nvSpPr>
            <p:cNvPr id="418" name="Google Shape;418;p37"/>
            <p:cNvSpPr/>
            <p:nvPr/>
          </p:nvSpPr>
          <p:spPr>
            <a:xfrm>
              <a:off x="2622" y="1626"/>
              <a:ext cx="2844" cy="1152"/>
            </a:xfrm>
            <a:prstGeom prst="rect">
              <a:avLst/>
            </a:prstGeom>
            <a:gradFill>
              <a:gsLst>
                <a:gs pos="0">
                  <a:srgbClr val="DDDDDD">
                    <a:alpha val="60000"/>
                  </a:srgbClr>
                </a:gs>
                <a:gs pos="100000">
                  <a:srgbClr val="EAEAEA"/>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19" name="Google Shape;419;p37"/>
            <p:cNvGrpSpPr/>
            <p:nvPr/>
          </p:nvGrpSpPr>
          <p:grpSpPr>
            <a:xfrm>
              <a:off x="2732" y="1696"/>
              <a:ext cx="2596" cy="970"/>
              <a:chOff x="2846" y="1570"/>
              <a:chExt cx="2596" cy="970"/>
            </a:xfrm>
          </p:grpSpPr>
          <p:sp>
            <p:nvSpPr>
              <p:cNvPr id="420" name="Google Shape;420;p37"/>
              <p:cNvSpPr/>
              <p:nvPr/>
            </p:nvSpPr>
            <p:spPr>
              <a:xfrm>
                <a:off x="3497" y="1614"/>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p37"/>
              <p:cNvSpPr/>
              <p:nvPr/>
            </p:nvSpPr>
            <p:spPr>
              <a:xfrm>
                <a:off x="3573" y="1687"/>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2" name="Google Shape;422;p37"/>
              <p:cNvSpPr/>
              <p:nvPr/>
            </p:nvSpPr>
            <p:spPr>
              <a:xfrm>
                <a:off x="3527" y="1760"/>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37"/>
              <p:cNvSpPr/>
              <p:nvPr/>
            </p:nvSpPr>
            <p:spPr>
              <a:xfrm>
                <a:off x="3701" y="1636"/>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37"/>
              <p:cNvSpPr/>
              <p:nvPr/>
            </p:nvSpPr>
            <p:spPr>
              <a:xfrm>
                <a:off x="3686" y="1818"/>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37"/>
              <p:cNvSpPr/>
              <p:nvPr/>
            </p:nvSpPr>
            <p:spPr>
              <a:xfrm>
                <a:off x="3739" y="1738"/>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37"/>
              <p:cNvSpPr/>
              <p:nvPr/>
            </p:nvSpPr>
            <p:spPr>
              <a:xfrm>
                <a:off x="3588" y="1862"/>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37"/>
              <p:cNvSpPr/>
              <p:nvPr/>
            </p:nvSpPr>
            <p:spPr>
              <a:xfrm>
                <a:off x="3441" y="1722"/>
                <a:ext cx="52"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37"/>
              <p:cNvSpPr/>
              <p:nvPr/>
            </p:nvSpPr>
            <p:spPr>
              <a:xfrm>
                <a:off x="3427" y="1853"/>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9" name="Google Shape;429;p37"/>
              <p:cNvSpPr/>
              <p:nvPr/>
            </p:nvSpPr>
            <p:spPr>
              <a:xfrm>
                <a:off x="2952" y="2117"/>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37"/>
              <p:cNvSpPr/>
              <p:nvPr/>
            </p:nvSpPr>
            <p:spPr>
              <a:xfrm>
                <a:off x="3028" y="2190"/>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37"/>
              <p:cNvSpPr/>
              <p:nvPr/>
            </p:nvSpPr>
            <p:spPr>
              <a:xfrm>
                <a:off x="2982" y="2263"/>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2" name="Google Shape;432;p37"/>
              <p:cNvSpPr/>
              <p:nvPr/>
            </p:nvSpPr>
            <p:spPr>
              <a:xfrm>
                <a:off x="3162" y="2121"/>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3" name="Google Shape;433;p37"/>
              <p:cNvSpPr/>
              <p:nvPr/>
            </p:nvSpPr>
            <p:spPr>
              <a:xfrm>
                <a:off x="3141" y="2321"/>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4" name="Google Shape;434;p37"/>
              <p:cNvSpPr/>
              <p:nvPr/>
            </p:nvSpPr>
            <p:spPr>
              <a:xfrm>
                <a:off x="3194" y="2241"/>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5" name="Google Shape;435;p37"/>
              <p:cNvSpPr/>
              <p:nvPr/>
            </p:nvSpPr>
            <p:spPr>
              <a:xfrm>
                <a:off x="3043" y="2365"/>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6" name="Google Shape;436;p37"/>
              <p:cNvSpPr/>
              <p:nvPr/>
            </p:nvSpPr>
            <p:spPr>
              <a:xfrm>
                <a:off x="2854" y="2219"/>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p37"/>
              <p:cNvSpPr/>
              <p:nvPr/>
            </p:nvSpPr>
            <p:spPr>
              <a:xfrm>
                <a:off x="2846" y="2350"/>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p37"/>
              <p:cNvSpPr/>
              <p:nvPr/>
            </p:nvSpPr>
            <p:spPr>
              <a:xfrm>
                <a:off x="5147" y="2139"/>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p37"/>
              <p:cNvSpPr/>
              <p:nvPr/>
            </p:nvSpPr>
            <p:spPr>
              <a:xfrm>
                <a:off x="5223" y="2212"/>
                <a:ext cx="52"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0" name="Google Shape;440;p37"/>
              <p:cNvSpPr/>
              <p:nvPr/>
            </p:nvSpPr>
            <p:spPr>
              <a:xfrm>
                <a:off x="5177" y="2285"/>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1" name="Google Shape;441;p37"/>
              <p:cNvSpPr/>
              <p:nvPr/>
            </p:nvSpPr>
            <p:spPr>
              <a:xfrm>
                <a:off x="5351" y="2161"/>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2" name="Google Shape;442;p37"/>
              <p:cNvSpPr/>
              <p:nvPr/>
            </p:nvSpPr>
            <p:spPr>
              <a:xfrm>
                <a:off x="5336" y="2343"/>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3" name="Google Shape;443;p37"/>
              <p:cNvSpPr/>
              <p:nvPr/>
            </p:nvSpPr>
            <p:spPr>
              <a:xfrm>
                <a:off x="5389" y="2263"/>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4" name="Google Shape;444;p37"/>
              <p:cNvSpPr/>
              <p:nvPr/>
            </p:nvSpPr>
            <p:spPr>
              <a:xfrm>
                <a:off x="5238" y="2387"/>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5" name="Google Shape;445;p37"/>
              <p:cNvSpPr/>
              <p:nvPr/>
            </p:nvSpPr>
            <p:spPr>
              <a:xfrm>
                <a:off x="5048" y="2241"/>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37"/>
              <p:cNvSpPr/>
              <p:nvPr/>
            </p:nvSpPr>
            <p:spPr>
              <a:xfrm>
                <a:off x="5041" y="2372"/>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7" name="Google Shape;447;p37"/>
              <p:cNvSpPr/>
              <p:nvPr/>
            </p:nvSpPr>
            <p:spPr>
              <a:xfrm>
                <a:off x="3377" y="1964"/>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8" name="Google Shape;448;p37"/>
              <p:cNvSpPr/>
              <p:nvPr/>
            </p:nvSpPr>
            <p:spPr>
              <a:xfrm>
                <a:off x="3618" y="2044"/>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 name="Google Shape;449;p37"/>
              <p:cNvSpPr/>
              <p:nvPr/>
            </p:nvSpPr>
            <p:spPr>
              <a:xfrm>
                <a:off x="3211" y="1871"/>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37"/>
              <p:cNvSpPr/>
              <p:nvPr/>
            </p:nvSpPr>
            <p:spPr>
              <a:xfrm>
                <a:off x="3445" y="2147"/>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1" name="Google Shape;451;p37"/>
              <p:cNvSpPr/>
              <p:nvPr/>
            </p:nvSpPr>
            <p:spPr>
              <a:xfrm>
                <a:off x="3603" y="1760"/>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2" name="Google Shape;452;p37"/>
              <p:cNvSpPr/>
              <p:nvPr/>
            </p:nvSpPr>
            <p:spPr>
              <a:xfrm>
                <a:off x="3088" y="2256"/>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3" name="Google Shape;453;p37"/>
              <p:cNvSpPr/>
              <p:nvPr/>
            </p:nvSpPr>
            <p:spPr>
              <a:xfrm>
                <a:off x="4118" y="1927"/>
                <a:ext cx="52"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4" name="Google Shape;454;p37"/>
              <p:cNvSpPr/>
              <p:nvPr/>
            </p:nvSpPr>
            <p:spPr>
              <a:xfrm>
                <a:off x="4473" y="1935"/>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p37"/>
              <p:cNvSpPr/>
              <p:nvPr/>
            </p:nvSpPr>
            <p:spPr>
              <a:xfrm>
                <a:off x="3921" y="2139"/>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6" name="Google Shape;456;p37"/>
              <p:cNvSpPr/>
              <p:nvPr/>
            </p:nvSpPr>
            <p:spPr>
              <a:xfrm>
                <a:off x="4223" y="2365"/>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7" name="Google Shape;457;p37"/>
              <p:cNvSpPr/>
              <p:nvPr/>
            </p:nvSpPr>
            <p:spPr>
              <a:xfrm>
                <a:off x="4768" y="1986"/>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8" name="Google Shape;458;p37"/>
              <p:cNvSpPr/>
              <p:nvPr/>
            </p:nvSpPr>
            <p:spPr>
              <a:xfrm>
                <a:off x="5124" y="1993"/>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p37"/>
              <p:cNvSpPr/>
              <p:nvPr/>
            </p:nvSpPr>
            <p:spPr>
              <a:xfrm>
                <a:off x="4572" y="2197"/>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0" name="Google Shape;460;p37"/>
              <p:cNvSpPr/>
              <p:nvPr/>
            </p:nvSpPr>
            <p:spPr>
              <a:xfrm>
                <a:off x="4874" y="2423"/>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1" name="Google Shape;461;p37"/>
              <p:cNvSpPr/>
              <p:nvPr/>
            </p:nvSpPr>
            <p:spPr>
              <a:xfrm>
                <a:off x="3641" y="2336"/>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2" name="Google Shape;462;p37"/>
              <p:cNvSpPr/>
              <p:nvPr/>
            </p:nvSpPr>
            <p:spPr>
              <a:xfrm>
                <a:off x="3603" y="1570"/>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3" name="Google Shape;463;p37"/>
              <p:cNvSpPr/>
              <p:nvPr/>
            </p:nvSpPr>
            <p:spPr>
              <a:xfrm>
                <a:off x="3255" y="2394"/>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4" name="Google Shape;464;p37"/>
              <p:cNvSpPr/>
              <p:nvPr/>
            </p:nvSpPr>
            <p:spPr>
              <a:xfrm>
                <a:off x="3890" y="2482"/>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p37"/>
              <p:cNvSpPr/>
              <p:nvPr/>
            </p:nvSpPr>
            <p:spPr>
              <a:xfrm>
                <a:off x="5306" y="2219"/>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p37"/>
              <p:cNvSpPr/>
              <p:nvPr/>
            </p:nvSpPr>
            <p:spPr>
              <a:xfrm>
                <a:off x="5109" y="2380"/>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p37"/>
              <p:cNvSpPr/>
              <p:nvPr/>
            </p:nvSpPr>
            <p:spPr>
              <a:xfrm>
                <a:off x="3921" y="1621"/>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p37"/>
              <p:cNvSpPr/>
              <p:nvPr/>
            </p:nvSpPr>
            <p:spPr>
              <a:xfrm>
                <a:off x="4965" y="1752"/>
                <a:ext cx="53" cy="59"/>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p37"/>
              <p:cNvSpPr/>
              <p:nvPr/>
            </p:nvSpPr>
            <p:spPr>
              <a:xfrm>
                <a:off x="3012" y="1872"/>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37"/>
              <p:cNvSpPr/>
              <p:nvPr/>
            </p:nvSpPr>
            <p:spPr>
              <a:xfrm>
                <a:off x="3265" y="2034"/>
                <a:ext cx="53" cy="58"/>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471" name="Google Shape;471;p37"/>
          <p:cNvGrpSpPr/>
          <p:nvPr/>
        </p:nvGrpSpPr>
        <p:grpSpPr>
          <a:xfrm>
            <a:off x="4203159" y="3304633"/>
            <a:ext cx="4143761" cy="1552962"/>
            <a:chOff x="4203159" y="3304633"/>
            <a:chExt cx="4143761" cy="1552962"/>
          </a:xfrm>
        </p:grpSpPr>
        <p:sp>
          <p:nvSpPr>
            <p:cNvPr id="472" name="Google Shape;472;p37"/>
            <p:cNvSpPr/>
            <p:nvPr/>
          </p:nvSpPr>
          <p:spPr>
            <a:xfrm>
              <a:off x="4463895" y="378603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3" name="Google Shape;473;p37"/>
            <p:cNvSpPr/>
            <p:nvPr/>
          </p:nvSpPr>
          <p:spPr>
            <a:xfrm>
              <a:off x="4203159" y="453866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4" name="Google Shape;474;p37"/>
            <p:cNvSpPr/>
            <p:nvPr/>
          </p:nvSpPr>
          <p:spPr>
            <a:xfrm>
              <a:off x="4211251" y="432926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5" name="Google Shape;475;p37"/>
            <p:cNvSpPr/>
            <p:nvPr/>
          </p:nvSpPr>
          <p:spPr>
            <a:xfrm>
              <a:off x="4366903" y="417338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6" name="Google Shape;476;p37"/>
            <p:cNvSpPr/>
            <p:nvPr/>
          </p:nvSpPr>
          <p:spPr>
            <a:xfrm>
              <a:off x="4492470" y="428450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7" name="Google Shape;477;p37"/>
            <p:cNvSpPr/>
            <p:nvPr/>
          </p:nvSpPr>
          <p:spPr>
            <a:xfrm>
              <a:off x="4410075" y="440326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8" name="Google Shape;478;p37"/>
            <p:cNvSpPr/>
            <p:nvPr/>
          </p:nvSpPr>
          <p:spPr>
            <a:xfrm>
              <a:off x="4511289" y="456406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9" name="Google Shape;479;p37"/>
            <p:cNvSpPr/>
            <p:nvPr/>
          </p:nvSpPr>
          <p:spPr>
            <a:xfrm>
              <a:off x="4698304" y="417988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0" name="Google Shape;480;p37"/>
            <p:cNvSpPr/>
            <p:nvPr/>
          </p:nvSpPr>
          <p:spPr>
            <a:xfrm>
              <a:off x="4577499" y="4391025"/>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1" name="Google Shape;481;p37"/>
            <p:cNvSpPr/>
            <p:nvPr/>
          </p:nvSpPr>
          <p:spPr>
            <a:xfrm>
              <a:off x="4666940" y="450037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2" name="Google Shape;482;p37"/>
            <p:cNvSpPr/>
            <p:nvPr/>
          </p:nvSpPr>
          <p:spPr>
            <a:xfrm>
              <a:off x="4850704" y="4604951"/>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3" name="Google Shape;483;p37"/>
            <p:cNvSpPr/>
            <p:nvPr/>
          </p:nvSpPr>
          <p:spPr>
            <a:xfrm>
              <a:off x="4756112" y="436721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4" name="Google Shape;484;p37"/>
            <p:cNvSpPr/>
            <p:nvPr/>
          </p:nvSpPr>
          <p:spPr>
            <a:xfrm>
              <a:off x="4778802" y="378680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5" name="Google Shape;485;p37"/>
            <p:cNvSpPr/>
            <p:nvPr/>
          </p:nvSpPr>
          <p:spPr>
            <a:xfrm>
              <a:off x="4867974" y="404034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6" name="Google Shape;486;p37"/>
            <p:cNvSpPr/>
            <p:nvPr/>
          </p:nvSpPr>
          <p:spPr>
            <a:xfrm>
              <a:off x="5153724" y="422116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7" name="Google Shape;487;p37"/>
            <p:cNvSpPr/>
            <p:nvPr/>
          </p:nvSpPr>
          <p:spPr>
            <a:xfrm>
              <a:off x="5457904" y="4518025"/>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8" name="Google Shape;488;p37"/>
            <p:cNvSpPr/>
            <p:nvPr/>
          </p:nvSpPr>
          <p:spPr>
            <a:xfrm>
              <a:off x="5855514" y="474647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9" name="Google Shape;489;p37"/>
            <p:cNvSpPr/>
            <p:nvPr/>
          </p:nvSpPr>
          <p:spPr>
            <a:xfrm>
              <a:off x="5042599" y="392921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0" name="Google Shape;490;p37"/>
            <p:cNvSpPr/>
            <p:nvPr/>
          </p:nvSpPr>
          <p:spPr>
            <a:xfrm>
              <a:off x="5378451" y="376078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1" name="Google Shape;491;p37"/>
            <p:cNvSpPr/>
            <p:nvPr/>
          </p:nvSpPr>
          <p:spPr>
            <a:xfrm>
              <a:off x="5114307" y="375281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2" name="Google Shape;492;p37"/>
            <p:cNvSpPr/>
            <p:nvPr/>
          </p:nvSpPr>
          <p:spPr>
            <a:xfrm>
              <a:off x="5140326" y="3544887"/>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3" name="Google Shape;493;p37"/>
            <p:cNvSpPr/>
            <p:nvPr/>
          </p:nvSpPr>
          <p:spPr>
            <a:xfrm>
              <a:off x="5276774" y="360343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4" name="Google Shape;494;p37"/>
            <p:cNvSpPr/>
            <p:nvPr/>
          </p:nvSpPr>
          <p:spPr>
            <a:xfrm>
              <a:off x="5533873" y="3698489"/>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5" name="Google Shape;495;p37"/>
            <p:cNvSpPr/>
            <p:nvPr/>
          </p:nvSpPr>
          <p:spPr>
            <a:xfrm>
              <a:off x="5395913" y="3604826"/>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6" name="Google Shape;496;p37"/>
            <p:cNvSpPr/>
            <p:nvPr/>
          </p:nvSpPr>
          <p:spPr>
            <a:xfrm>
              <a:off x="5357930" y="3493701"/>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7" name="Google Shape;497;p37"/>
            <p:cNvSpPr/>
            <p:nvPr/>
          </p:nvSpPr>
          <p:spPr>
            <a:xfrm>
              <a:off x="5236855" y="337343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8" name="Google Shape;498;p37"/>
            <p:cNvSpPr/>
            <p:nvPr/>
          </p:nvSpPr>
          <p:spPr>
            <a:xfrm>
              <a:off x="5911076" y="338695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9" name="Google Shape;499;p37"/>
            <p:cNvSpPr/>
            <p:nvPr/>
          </p:nvSpPr>
          <p:spPr>
            <a:xfrm>
              <a:off x="5618473" y="3570211"/>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0" name="Google Shape;500;p37"/>
            <p:cNvSpPr/>
            <p:nvPr/>
          </p:nvSpPr>
          <p:spPr>
            <a:xfrm>
              <a:off x="5559388" y="340956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1" name="Google Shape;501;p37"/>
            <p:cNvSpPr/>
            <p:nvPr/>
          </p:nvSpPr>
          <p:spPr>
            <a:xfrm>
              <a:off x="5396339" y="330463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2" name="Google Shape;502;p37"/>
            <p:cNvSpPr/>
            <p:nvPr/>
          </p:nvSpPr>
          <p:spPr>
            <a:xfrm>
              <a:off x="5423174" y="406400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3" name="Google Shape;503;p37"/>
            <p:cNvSpPr/>
            <p:nvPr/>
          </p:nvSpPr>
          <p:spPr>
            <a:xfrm>
              <a:off x="5911076" y="4207921"/>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4" name="Google Shape;504;p37"/>
            <p:cNvSpPr/>
            <p:nvPr/>
          </p:nvSpPr>
          <p:spPr>
            <a:xfrm>
              <a:off x="6220097" y="387206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5" name="Google Shape;505;p37"/>
            <p:cNvSpPr/>
            <p:nvPr/>
          </p:nvSpPr>
          <p:spPr>
            <a:xfrm>
              <a:off x="6385043" y="456406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6" name="Google Shape;506;p37"/>
            <p:cNvSpPr/>
            <p:nvPr/>
          </p:nvSpPr>
          <p:spPr>
            <a:xfrm>
              <a:off x="6938653" y="430053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7" name="Google Shape;507;p37"/>
            <p:cNvSpPr/>
            <p:nvPr/>
          </p:nvSpPr>
          <p:spPr>
            <a:xfrm>
              <a:off x="6781491" y="388624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8" name="Google Shape;508;p37"/>
            <p:cNvSpPr/>
            <p:nvPr/>
          </p:nvSpPr>
          <p:spPr>
            <a:xfrm>
              <a:off x="7251739" y="3963175"/>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9" name="Google Shape;509;p37"/>
            <p:cNvSpPr/>
            <p:nvPr/>
          </p:nvSpPr>
          <p:spPr>
            <a:xfrm>
              <a:off x="7562271" y="3597354"/>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0" name="Google Shape;510;p37"/>
            <p:cNvSpPr/>
            <p:nvPr/>
          </p:nvSpPr>
          <p:spPr>
            <a:xfrm>
              <a:off x="7817160" y="3969526"/>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1" name="Google Shape;511;p37"/>
            <p:cNvSpPr/>
            <p:nvPr/>
          </p:nvSpPr>
          <p:spPr>
            <a:xfrm>
              <a:off x="7420285" y="4656137"/>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2" name="Google Shape;512;p37"/>
            <p:cNvSpPr/>
            <p:nvPr/>
          </p:nvSpPr>
          <p:spPr>
            <a:xfrm>
              <a:off x="7681913" y="457835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3" name="Google Shape;513;p37"/>
            <p:cNvSpPr/>
            <p:nvPr/>
          </p:nvSpPr>
          <p:spPr>
            <a:xfrm>
              <a:off x="7694613" y="436721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4" name="Google Shape;514;p37"/>
            <p:cNvSpPr/>
            <p:nvPr/>
          </p:nvSpPr>
          <p:spPr>
            <a:xfrm>
              <a:off x="7784946" y="458470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5" name="Google Shape;515;p37"/>
            <p:cNvSpPr/>
            <p:nvPr/>
          </p:nvSpPr>
          <p:spPr>
            <a:xfrm>
              <a:off x="7992638" y="459717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6" name="Google Shape;516;p37"/>
            <p:cNvSpPr/>
            <p:nvPr/>
          </p:nvSpPr>
          <p:spPr>
            <a:xfrm>
              <a:off x="7858125" y="420699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7" name="Google Shape;517;p37"/>
            <p:cNvSpPr/>
            <p:nvPr/>
          </p:nvSpPr>
          <p:spPr>
            <a:xfrm>
              <a:off x="7899400" y="4433888"/>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8" name="Google Shape;518;p37"/>
            <p:cNvSpPr/>
            <p:nvPr/>
          </p:nvSpPr>
          <p:spPr>
            <a:xfrm>
              <a:off x="7968979" y="4324159"/>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9" name="Google Shape;519;p37"/>
            <p:cNvSpPr/>
            <p:nvPr/>
          </p:nvSpPr>
          <p:spPr>
            <a:xfrm>
              <a:off x="8110537" y="4335463"/>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0" name="Google Shape;520;p37"/>
            <p:cNvSpPr/>
            <p:nvPr/>
          </p:nvSpPr>
          <p:spPr>
            <a:xfrm>
              <a:off x="8174037" y="4241762"/>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1" name="Google Shape;521;p37"/>
            <p:cNvSpPr/>
            <p:nvPr/>
          </p:nvSpPr>
          <p:spPr>
            <a:xfrm>
              <a:off x="8235795" y="4403534"/>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2" name="Google Shape;522;p37"/>
            <p:cNvSpPr/>
            <p:nvPr/>
          </p:nvSpPr>
          <p:spPr>
            <a:xfrm>
              <a:off x="8147050" y="4527550"/>
              <a:ext cx="111125" cy="111125"/>
            </a:xfrm>
            <a:prstGeom prst="ellipse">
              <a:avLst/>
            </a:prstGeom>
            <a:noFill/>
            <a:ln cap="flat" cmpd="sng" w="1905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23" name="Google Shape;523;p37"/>
          <p:cNvSpPr/>
          <p:nvPr/>
        </p:nvSpPr>
        <p:spPr>
          <a:xfrm>
            <a:off x="3896733" y="3200596"/>
            <a:ext cx="4912730" cy="1935160"/>
          </a:xfrm>
          <a:prstGeom prst="ellipse">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24" name="Google Shape;524;p37"/>
          <p:cNvGrpSpPr/>
          <p:nvPr/>
        </p:nvGrpSpPr>
        <p:grpSpPr>
          <a:xfrm>
            <a:off x="3649941" y="2694415"/>
            <a:ext cx="4828552" cy="2564250"/>
            <a:chOff x="3627790" y="2724263"/>
            <a:chExt cx="4828552" cy="2564250"/>
          </a:xfrm>
        </p:grpSpPr>
        <p:sp>
          <p:nvSpPr>
            <p:cNvPr id="525" name="Google Shape;525;p37"/>
            <p:cNvSpPr/>
            <p:nvPr/>
          </p:nvSpPr>
          <p:spPr>
            <a:xfrm>
              <a:off x="6878253" y="3498077"/>
              <a:ext cx="1578089" cy="1531318"/>
            </a:xfrm>
            <a:prstGeom prst="ellipse">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6" name="Google Shape;526;p37"/>
            <p:cNvSpPr/>
            <p:nvPr/>
          </p:nvSpPr>
          <p:spPr>
            <a:xfrm rot="-2244393">
              <a:off x="3783676" y="3333236"/>
              <a:ext cx="2460743" cy="1346305"/>
            </a:xfrm>
            <a:prstGeom prst="ellipse">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27" name="Google Shape;527;p37"/>
          <p:cNvGrpSpPr/>
          <p:nvPr/>
        </p:nvGrpSpPr>
        <p:grpSpPr>
          <a:xfrm>
            <a:off x="3990237" y="2826325"/>
            <a:ext cx="4441323" cy="2086407"/>
            <a:chOff x="3990237" y="2826325"/>
            <a:chExt cx="4441323" cy="2086407"/>
          </a:xfrm>
        </p:grpSpPr>
        <p:sp>
          <p:nvSpPr>
            <p:cNvPr id="528" name="Google Shape;528;p37"/>
            <p:cNvSpPr/>
            <p:nvPr/>
          </p:nvSpPr>
          <p:spPr>
            <a:xfrm rot="-1466360">
              <a:off x="4972791" y="3038255"/>
              <a:ext cx="1227247" cy="936248"/>
            </a:xfrm>
            <a:prstGeom prst="ellipse">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9" name="Google Shape;529;p37"/>
            <p:cNvSpPr/>
            <p:nvPr/>
          </p:nvSpPr>
          <p:spPr>
            <a:xfrm>
              <a:off x="6641171" y="3512325"/>
              <a:ext cx="1790389" cy="1400407"/>
            </a:xfrm>
            <a:prstGeom prst="ellipse">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0" name="Google Shape;530;p37"/>
            <p:cNvSpPr/>
            <p:nvPr/>
          </p:nvSpPr>
          <p:spPr>
            <a:xfrm>
              <a:off x="3990237" y="3727462"/>
              <a:ext cx="1338616" cy="1124133"/>
            </a:xfrm>
            <a:prstGeom prst="ellipse">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Google Shape;961;p55"/>
          <p:cNvSpPr txBox="1"/>
          <p:nvPr>
            <p:ph idx="4294967295" type="ctrTitle"/>
          </p:nvPr>
        </p:nvSpPr>
        <p:spPr>
          <a:xfrm>
            <a:off x="1549400" y="2057400"/>
            <a:ext cx="7010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1"/>
                </a:solidFill>
                <a:latin typeface="Calibri"/>
                <a:ea typeface="Calibri"/>
                <a:cs typeface="Calibri"/>
                <a:sym typeface="Calibri"/>
              </a:rPr>
              <a:t>Clustering Exercise</a:t>
            </a:r>
            <a:endParaRPr/>
          </a:p>
        </p:txBody>
      </p:sp>
      <p:pic>
        <p:nvPicPr>
          <p:cNvPr id="962" name="Google Shape;962;p55"/>
          <p:cNvPicPr preferRelativeResize="0"/>
          <p:nvPr/>
        </p:nvPicPr>
        <p:blipFill rotWithShape="1">
          <a:blip r:embed="rId3">
            <a:alphaModFix/>
          </a:blip>
          <a:srcRect b="0" l="0" r="0" t="0"/>
          <a:stretch/>
        </p:blipFill>
        <p:spPr>
          <a:xfrm>
            <a:off x="1782763" y="2266950"/>
            <a:ext cx="1112837" cy="1162050"/>
          </a:xfrm>
          <a:prstGeom prst="rect">
            <a:avLst/>
          </a:prstGeom>
          <a:noFill/>
          <a:ln>
            <a:noFill/>
          </a:ln>
        </p:spPr>
      </p:pic>
      <p:sp>
        <p:nvSpPr>
          <p:cNvPr id="963" name="Google Shape;963;p55"/>
          <p:cNvSpPr/>
          <p:nvPr/>
        </p:nvSpPr>
        <p:spPr>
          <a:xfrm>
            <a:off x="0" y="3429000"/>
            <a:ext cx="91440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rPr>
              <a:t>BioITWorld </a:t>
            </a:r>
            <a:r>
              <a:rPr lang="en-US" sz="2400">
                <a:solidFill>
                  <a:schemeClr val="dk1"/>
                </a:solidFill>
                <a:latin typeface="Arial"/>
                <a:ea typeface="Arial"/>
                <a:cs typeface="Arial"/>
                <a:sym typeface="Arial"/>
              </a:rPr>
              <a:t>Clustering</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38"/>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Clustering in GenePattern</a:t>
            </a:r>
            <a:endParaRPr b="1"/>
          </a:p>
        </p:txBody>
      </p:sp>
      <p:sp>
        <p:nvSpPr>
          <p:cNvPr id="537" name="Google Shape;537;p38"/>
          <p:cNvSpPr txBox="1"/>
          <p:nvPr>
            <p:ph idx="4294967295" type="body"/>
          </p:nvPr>
        </p:nvSpPr>
        <p:spPr>
          <a:xfrm>
            <a:off x="914401" y="1219200"/>
            <a:ext cx="5423762"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FF"/>
              </a:buClr>
              <a:buSzPts val="2000"/>
              <a:buFont typeface="Arial"/>
              <a:buChar char="•"/>
            </a:pPr>
            <a:r>
              <a:rPr lang="en-US" sz="2000">
                <a:solidFill>
                  <a:srgbClr val="0000FF"/>
                </a:solidFill>
                <a:latin typeface="Calibri"/>
                <a:ea typeface="Calibri"/>
                <a:cs typeface="Calibri"/>
                <a:sym typeface="Calibri"/>
              </a:rPr>
              <a:t>Representative based:</a:t>
            </a:r>
            <a:r>
              <a:rPr lang="en-US" sz="2000">
                <a:latin typeface="Calibri"/>
                <a:ea typeface="Calibri"/>
                <a:cs typeface="Calibri"/>
                <a:sym typeface="Calibri"/>
              </a:rPr>
              <a:t> </a:t>
            </a:r>
            <a:endParaRPr/>
          </a:p>
          <a:p>
            <a:pPr indent="-342900" lvl="0" marL="342900" rtl="0" algn="l">
              <a:lnSpc>
                <a:spcPct val="90000"/>
              </a:lnSpc>
              <a:spcBef>
                <a:spcPts val="400"/>
              </a:spcBef>
              <a:spcAft>
                <a:spcPts val="0"/>
              </a:spcAft>
              <a:buClr>
                <a:schemeClr val="dk1"/>
              </a:buClr>
              <a:buSzPts val="2000"/>
              <a:buFont typeface="Calibri"/>
              <a:buNone/>
            </a:pPr>
            <a:r>
              <a:rPr lang="en-US" sz="2000">
                <a:latin typeface="Calibri"/>
                <a:ea typeface="Calibri"/>
                <a:cs typeface="Calibri"/>
                <a:sym typeface="Calibri"/>
              </a:rPr>
              <a:t>	Find representatives/centroids of the dataset</a:t>
            </a:r>
            <a:endParaRPr/>
          </a:p>
          <a:p>
            <a:pPr indent="-285750" lvl="1" marL="742950" rtl="0" algn="l">
              <a:lnSpc>
                <a:spcPct val="90000"/>
              </a:lnSpc>
              <a:spcBef>
                <a:spcPts val="400"/>
              </a:spcBef>
              <a:spcAft>
                <a:spcPts val="0"/>
              </a:spcAft>
              <a:buClr>
                <a:schemeClr val="dk1"/>
              </a:buClr>
              <a:buSzPts val="2000"/>
              <a:buFont typeface="Arial"/>
              <a:buChar char="–"/>
            </a:pPr>
            <a:r>
              <a:rPr i="1" lang="en-US" sz="2000">
                <a:latin typeface="Calibri"/>
                <a:ea typeface="Calibri"/>
                <a:cs typeface="Calibri"/>
                <a:sym typeface="Calibri"/>
              </a:rPr>
              <a:t>K</a:t>
            </a:r>
            <a:r>
              <a:rPr lang="en-US" sz="2000">
                <a:latin typeface="Calibri"/>
                <a:ea typeface="Calibri"/>
                <a:cs typeface="Calibri"/>
                <a:sym typeface="Calibri"/>
              </a:rPr>
              <a:t>-means</a:t>
            </a:r>
            <a:endParaRPr/>
          </a:p>
          <a:p>
            <a:pPr indent="-285750" lvl="1" marL="742950" rtl="0" algn="l">
              <a:lnSpc>
                <a:spcPct val="90000"/>
              </a:lnSpc>
              <a:spcBef>
                <a:spcPts val="400"/>
              </a:spcBef>
              <a:spcAft>
                <a:spcPts val="0"/>
              </a:spcAft>
              <a:buClr>
                <a:schemeClr val="dk1"/>
              </a:buClr>
              <a:buSzPts val="2000"/>
              <a:buFont typeface="Arial"/>
              <a:buChar char="–"/>
            </a:pPr>
            <a:r>
              <a:rPr lang="en-US" sz="2000">
                <a:latin typeface="Calibri"/>
                <a:ea typeface="Calibri"/>
                <a:cs typeface="Calibri"/>
                <a:sym typeface="Calibri"/>
              </a:rPr>
              <a:t>Self Organizing Maps (SOM)</a:t>
            </a:r>
            <a:endParaRPr/>
          </a:p>
          <a:p>
            <a:pPr indent="-215900" lvl="0" marL="342900" rtl="0" algn="l">
              <a:lnSpc>
                <a:spcPct val="90000"/>
              </a:lnSpc>
              <a:spcBef>
                <a:spcPts val="400"/>
              </a:spcBef>
              <a:spcAft>
                <a:spcPts val="0"/>
              </a:spcAft>
              <a:buClr>
                <a:schemeClr val="dk1"/>
              </a:buClr>
              <a:buSzPts val="2000"/>
              <a:buFont typeface="Arial"/>
              <a:buNone/>
            </a:pPr>
            <a:r>
              <a:t/>
            </a:r>
            <a:endParaRPr sz="2000">
              <a:solidFill>
                <a:srgbClr val="0000FF"/>
              </a:solidFill>
              <a:latin typeface="Calibri"/>
              <a:ea typeface="Calibri"/>
              <a:cs typeface="Calibri"/>
              <a:sym typeface="Calibri"/>
            </a:endParaRPr>
          </a:p>
          <a:p>
            <a:pPr indent="-342900" lvl="0" marL="342900" rtl="0" algn="l">
              <a:lnSpc>
                <a:spcPct val="90000"/>
              </a:lnSpc>
              <a:spcBef>
                <a:spcPts val="400"/>
              </a:spcBef>
              <a:spcAft>
                <a:spcPts val="0"/>
              </a:spcAft>
              <a:buClr>
                <a:srgbClr val="0000FF"/>
              </a:buClr>
              <a:buSzPts val="2000"/>
              <a:buFont typeface="Arial"/>
              <a:buChar char="•"/>
            </a:pPr>
            <a:r>
              <a:rPr lang="en-US" sz="2000">
                <a:solidFill>
                  <a:srgbClr val="0000FF"/>
                </a:solidFill>
                <a:latin typeface="Calibri"/>
                <a:ea typeface="Calibri"/>
                <a:cs typeface="Calibri"/>
                <a:sym typeface="Calibri"/>
              </a:rPr>
              <a:t>Bottom-up</a:t>
            </a:r>
            <a:r>
              <a:rPr lang="en-US" sz="2000">
                <a:latin typeface="Calibri"/>
                <a:ea typeface="Calibri"/>
                <a:cs typeface="Calibri"/>
                <a:sym typeface="Calibri"/>
              </a:rPr>
              <a:t> (Agglomerative)</a:t>
            </a:r>
            <a:endParaRPr/>
          </a:p>
          <a:p>
            <a:pPr indent="-342900" lvl="0" marL="342900" rtl="0" algn="l">
              <a:lnSpc>
                <a:spcPct val="90000"/>
              </a:lnSpc>
              <a:spcBef>
                <a:spcPts val="400"/>
              </a:spcBef>
              <a:spcAft>
                <a:spcPts val="0"/>
              </a:spcAft>
              <a:buClr>
                <a:schemeClr val="dk1"/>
              </a:buClr>
              <a:buSzPts val="2000"/>
              <a:buFont typeface="Calibri"/>
              <a:buNone/>
            </a:pPr>
            <a:r>
              <a:rPr lang="en-US" sz="2000">
                <a:latin typeface="Calibri"/>
                <a:ea typeface="Calibri"/>
                <a:cs typeface="Calibri"/>
                <a:sym typeface="Calibri"/>
              </a:rPr>
              <a:t>	Create an ordering of the data by closeness</a:t>
            </a:r>
            <a:endParaRPr/>
          </a:p>
          <a:p>
            <a:pPr indent="-285750" lvl="1" marL="742950" rtl="0" algn="l">
              <a:lnSpc>
                <a:spcPct val="90000"/>
              </a:lnSpc>
              <a:spcBef>
                <a:spcPts val="400"/>
              </a:spcBef>
              <a:spcAft>
                <a:spcPts val="0"/>
              </a:spcAft>
              <a:buClr>
                <a:schemeClr val="dk1"/>
              </a:buClr>
              <a:buSzPts val="2000"/>
              <a:buChar char="–"/>
            </a:pPr>
            <a:r>
              <a:rPr lang="en-US" sz="2000">
                <a:latin typeface="Calibri"/>
                <a:ea typeface="Calibri"/>
                <a:cs typeface="Calibri"/>
                <a:sym typeface="Calibri"/>
              </a:rPr>
              <a:t>	Hierarchical clustering</a:t>
            </a:r>
            <a:endParaRPr/>
          </a:p>
          <a:p>
            <a:pPr indent="-215900" lvl="0" marL="342900" rtl="0" algn="l">
              <a:lnSpc>
                <a:spcPct val="90000"/>
              </a:lnSpc>
              <a:spcBef>
                <a:spcPts val="400"/>
              </a:spcBef>
              <a:spcAft>
                <a:spcPts val="0"/>
              </a:spcAft>
              <a:buClr>
                <a:schemeClr val="dk1"/>
              </a:buClr>
              <a:buSzPts val="2000"/>
              <a:buFont typeface="Arial"/>
              <a:buNone/>
            </a:pPr>
            <a:r>
              <a:t/>
            </a:r>
            <a:endParaRPr sz="2000">
              <a:solidFill>
                <a:srgbClr val="0000FF"/>
              </a:solidFill>
              <a:latin typeface="Calibri"/>
              <a:ea typeface="Calibri"/>
              <a:cs typeface="Calibri"/>
              <a:sym typeface="Calibri"/>
            </a:endParaRPr>
          </a:p>
          <a:p>
            <a:pPr indent="-342900" lvl="0" marL="342900" rtl="0" algn="l">
              <a:lnSpc>
                <a:spcPct val="90000"/>
              </a:lnSpc>
              <a:spcBef>
                <a:spcPts val="400"/>
              </a:spcBef>
              <a:spcAft>
                <a:spcPts val="0"/>
              </a:spcAft>
              <a:buClr>
                <a:srgbClr val="0000FF"/>
              </a:buClr>
              <a:buSzPts val="2000"/>
              <a:buFont typeface="Arial"/>
              <a:buChar char="•"/>
            </a:pPr>
            <a:r>
              <a:rPr lang="en-US" sz="2000">
                <a:solidFill>
                  <a:srgbClr val="0000FF"/>
                </a:solidFill>
                <a:latin typeface="Calibri"/>
                <a:ea typeface="Calibri"/>
                <a:cs typeface="Calibri"/>
                <a:sym typeface="Calibri"/>
              </a:rPr>
              <a:t>Clustering-like:</a:t>
            </a:r>
            <a:endParaRPr/>
          </a:p>
          <a:p>
            <a:pPr indent="0" lvl="1" marL="400050" rtl="0" algn="l">
              <a:lnSpc>
                <a:spcPct val="90000"/>
              </a:lnSpc>
              <a:spcBef>
                <a:spcPts val="400"/>
              </a:spcBef>
              <a:spcAft>
                <a:spcPts val="0"/>
              </a:spcAft>
              <a:buClr>
                <a:schemeClr val="dk1"/>
              </a:buClr>
              <a:buSzPts val="2000"/>
              <a:buNone/>
            </a:pPr>
            <a:r>
              <a:rPr lang="en-US" sz="2000">
                <a:latin typeface="Calibri"/>
                <a:ea typeface="Calibri"/>
                <a:cs typeface="Calibri"/>
                <a:sym typeface="Calibri"/>
              </a:rPr>
              <a:t>Reduce the data to a smaller number of dimensions containing the majority of the information content</a:t>
            </a:r>
            <a:endParaRPr/>
          </a:p>
          <a:p>
            <a:pPr indent="-285750" lvl="1" marL="742950" rtl="0" algn="l">
              <a:lnSpc>
                <a:spcPct val="90000"/>
              </a:lnSpc>
              <a:spcBef>
                <a:spcPts val="400"/>
              </a:spcBef>
              <a:spcAft>
                <a:spcPts val="0"/>
              </a:spcAft>
              <a:buClr>
                <a:schemeClr val="dk1"/>
              </a:buClr>
              <a:buSzPts val="2000"/>
              <a:buFont typeface="Arial"/>
              <a:buChar char="–"/>
            </a:pPr>
            <a:r>
              <a:rPr lang="en-US" sz="2000">
                <a:latin typeface="Calibri"/>
                <a:ea typeface="Calibri"/>
                <a:cs typeface="Calibri"/>
                <a:sym typeface="Calibri"/>
              </a:rPr>
              <a:t>NMF (Non-Negative Matrix Factorization)</a:t>
            </a:r>
            <a:endParaRPr/>
          </a:p>
          <a:p>
            <a:pPr indent="-285750" lvl="1" marL="742950" rtl="0" algn="l">
              <a:lnSpc>
                <a:spcPct val="90000"/>
              </a:lnSpc>
              <a:spcBef>
                <a:spcPts val="400"/>
              </a:spcBef>
              <a:spcAft>
                <a:spcPts val="0"/>
              </a:spcAft>
              <a:buClr>
                <a:schemeClr val="dk1"/>
              </a:buClr>
              <a:buSzPts val="2000"/>
              <a:buFont typeface="Arial"/>
              <a:buChar char="–"/>
            </a:pPr>
            <a:r>
              <a:rPr lang="en-US" sz="2000">
                <a:latin typeface="Calibri"/>
                <a:ea typeface="Calibri"/>
                <a:cs typeface="Calibri"/>
                <a:sym typeface="Calibri"/>
              </a:rPr>
              <a:t>PCA (Principal Components Analysis)</a:t>
            </a:r>
            <a:endParaRPr/>
          </a:p>
        </p:txBody>
      </p:sp>
      <p:pic>
        <p:nvPicPr>
          <p:cNvPr id="538" name="Google Shape;538;p38"/>
          <p:cNvPicPr preferRelativeResize="0"/>
          <p:nvPr/>
        </p:nvPicPr>
        <p:blipFill rotWithShape="1">
          <a:blip r:embed="rId3">
            <a:alphaModFix/>
          </a:blip>
          <a:srcRect b="0" l="0" r="0" t="0"/>
          <a:stretch/>
        </p:blipFill>
        <p:spPr>
          <a:xfrm>
            <a:off x="6086466" y="2917602"/>
            <a:ext cx="2448316" cy="1814968"/>
          </a:xfrm>
          <a:prstGeom prst="rect">
            <a:avLst/>
          </a:prstGeom>
          <a:noFill/>
          <a:ln>
            <a:noFill/>
          </a:ln>
        </p:spPr>
      </p:pic>
      <p:pic>
        <p:nvPicPr>
          <p:cNvPr id="539" name="Google Shape;539;p38"/>
          <p:cNvPicPr preferRelativeResize="0"/>
          <p:nvPr/>
        </p:nvPicPr>
        <p:blipFill rotWithShape="1">
          <a:blip r:embed="rId4">
            <a:alphaModFix/>
          </a:blip>
          <a:srcRect b="0" l="0" r="0" t="0"/>
          <a:stretch/>
        </p:blipFill>
        <p:spPr>
          <a:xfrm>
            <a:off x="6086466" y="926795"/>
            <a:ext cx="2528187" cy="1685458"/>
          </a:xfrm>
          <a:prstGeom prst="rect">
            <a:avLst/>
          </a:prstGeom>
          <a:noFill/>
          <a:ln>
            <a:noFill/>
          </a:ln>
        </p:spPr>
      </p:pic>
      <p:sp>
        <p:nvSpPr>
          <p:cNvPr id="540" name="Google Shape;540;p38"/>
          <p:cNvSpPr txBox="1"/>
          <p:nvPr/>
        </p:nvSpPr>
        <p:spPr>
          <a:xfrm>
            <a:off x="6258076" y="2452065"/>
            <a:ext cx="180474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400" u="none" cap="none" strike="noStrike">
                <a:solidFill>
                  <a:schemeClr val="dk1"/>
                </a:solidFill>
                <a:latin typeface="Arial"/>
                <a:ea typeface="Arial"/>
                <a:cs typeface="Arial"/>
                <a:sym typeface="Arial"/>
              </a:rPr>
              <a:t>K-Means Clustering</a:t>
            </a:r>
            <a:endParaRPr/>
          </a:p>
        </p:txBody>
      </p:sp>
      <p:sp>
        <p:nvSpPr>
          <p:cNvPr id="541" name="Google Shape;541;p38"/>
          <p:cNvSpPr txBox="1"/>
          <p:nvPr/>
        </p:nvSpPr>
        <p:spPr>
          <a:xfrm>
            <a:off x="6338163" y="4694543"/>
            <a:ext cx="203416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Hierarchical Clustering</a:t>
            </a:r>
            <a:endParaRPr/>
          </a:p>
        </p:txBody>
      </p:sp>
      <p:pic>
        <p:nvPicPr>
          <p:cNvPr id="542" name="Google Shape;542;p38"/>
          <p:cNvPicPr preferRelativeResize="0"/>
          <p:nvPr/>
        </p:nvPicPr>
        <p:blipFill rotWithShape="1">
          <a:blip r:embed="rId5">
            <a:alphaModFix/>
          </a:blip>
          <a:srcRect b="0" l="0" r="0" t="0"/>
          <a:stretch/>
        </p:blipFill>
        <p:spPr>
          <a:xfrm>
            <a:off x="6338163" y="5138465"/>
            <a:ext cx="2396912" cy="1338535"/>
          </a:xfrm>
          <a:prstGeom prst="rect">
            <a:avLst/>
          </a:prstGeom>
          <a:noFill/>
          <a:ln>
            <a:noFill/>
          </a:ln>
        </p:spPr>
      </p:pic>
      <p:sp>
        <p:nvSpPr>
          <p:cNvPr id="543" name="Google Shape;543;p38"/>
          <p:cNvSpPr txBox="1"/>
          <p:nvPr/>
        </p:nvSpPr>
        <p:spPr>
          <a:xfrm>
            <a:off x="6338163" y="6477000"/>
            <a:ext cx="269628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Principal Components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grpSp>
        <p:nvGrpSpPr>
          <p:cNvPr id="548" name="Google Shape;548;p39"/>
          <p:cNvGrpSpPr/>
          <p:nvPr/>
        </p:nvGrpSpPr>
        <p:grpSpPr>
          <a:xfrm>
            <a:off x="5562600" y="1143000"/>
            <a:ext cx="3276600" cy="4649788"/>
            <a:chOff x="3168" y="864"/>
            <a:chExt cx="2064" cy="2929"/>
          </a:xfrm>
        </p:grpSpPr>
        <p:grpSp>
          <p:nvGrpSpPr>
            <p:cNvPr id="549" name="Google Shape;549;p39"/>
            <p:cNvGrpSpPr/>
            <p:nvPr/>
          </p:nvGrpSpPr>
          <p:grpSpPr>
            <a:xfrm>
              <a:off x="3168" y="1200"/>
              <a:ext cx="2064" cy="2593"/>
              <a:chOff x="3168" y="1200"/>
              <a:chExt cx="2064" cy="2593"/>
            </a:xfrm>
          </p:grpSpPr>
          <p:sp>
            <p:nvSpPr>
              <p:cNvPr id="550" name="Google Shape;550;p39"/>
              <p:cNvSpPr/>
              <p:nvPr/>
            </p:nvSpPr>
            <p:spPr>
              <a:xfrm>
                <a:off x="4368" y="1440"/>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1" name="Google Shape;551;p39"/>
              <p:cNvSpPr/>
              <p:nvPr/>
            </p:nvSpPr>
            <p:spPr>
              <a:xfrm>
                <a:off x="4416" y="1680"/>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2" name="Google Shape;552;p39"/>
              <p:cNvSpPr/>
              <p:nvPr/>
            </p:nvSpPr>
            <p:spPr>
              <a:xfrm>
                <a:off x="4560" y="1824"/>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3" name="Google Shape;553;p39"/>
              <p:cNvSpPr/>
              <p:nvPr/>
            </p:nvSpPr>
            <p:spPr>
              <a:xfrm>
                <a:off x="4752" y="2640"/>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4" name="Google Shape;554;p39"/>
              <p:cNvSpPr/>
              <p:nvPr/>
            </p:nvSpPr>
            <p:spPr>
              <a:xfrm>
                <a:off x="4608" y="1632"/>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5" name="Google Shape;555;p39"/>
              <p:cNvSpPr/>
              <p:nvPr/>
            </p:nvSpPr>
            <p:spPr>
              <a:xfrm>
                <a:off x="4848" y="2736"/>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6" name="Google Shape;556;p39"/>
              <p:cNvSpPr/>
              <p:nvPr/>
            </p:nvSpPr>
            <p:spPr>
              <a:xfrm>
                <a:off x="4704" y="2976"/>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7" name="Google Shape;557;p39"/>
              <p:cNvSpPr/>
              <p:nvPr/>
            </p:nvSpPr>
            <p:spPr>
              <a:xfrm>
                <a:off x="4512" y="2640"/>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8" name="Google Shape;558;p39"/>
              <p:cNvSpPr/>
              <p:nvPr/>
            </p:nvSpPr>
            <p:spPr>
              <a:xfrm>
                <a:off x="4512" y="2832"/>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59" name="Google Shape;559;p39"/>
              <p:cNvSpPr/>
              <p:nvPr/>
            </p:nvSpPr>
            <p:spPr>
              <a:xfrm>
                <a:off x="3504" y="2112"/>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60" name="Google Shape;560;p39"/>
              <p:cNvSpPr/>
              <p:nvPr/>
            </p:nvSpPr>
            <p:spPr>
              <a:xfrm>
                <a:off x="3504" y="2400"/>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61" name="Google Shape;561;p39"/>
              <p:cNvSpPr/>
              <p:nvPr/>
            </p:nvSpPr>
            <p:spPr>
              <a:xfrm>
                <a:off x="3552" y="2592"/>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62" name="Google Shape;562;p39"/>
              <p:cNvSpPr/>
              <p:nvPr/>
            </p:nvSpPr>
            <p:spPr>
              <a:xfrm>
                <a:off x="3360" y="2256"/>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63" name="Google Shape;563;p39"/>
              <p:cNvSpPr/>
              <p:nvPr/>
            </p:nvSpPr>
            <p:spPr>
              <a:xfrm>
                <a:off x="3360" y="2448"/>
                <a:ext cx="96" cy="96"/>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564" name="Google Shape;564;p39"/>
              <p:cNvGrpSpPr/>
              <p:nvPr/>
            </p:nvGrpSpPr>
            <p:grpSpPr>
              <a:xfrm>
                <a:off x="3792" y="2448"/>
                <a:ext cx="144" cy="144"/>
                <a:chOff x="720" y="3120"/>
                <a:chExt cx="144" cy="144"/>
              </a:xfrm>
            </p:grpSpPr>
            <p:cxnSp>
              <p:nvCxnSpPr>
                <p:cNvPr id="565" name="Google Shape;565;p39"/>
                <p:cNvCxnSpPr/>
                <p:nvPr/>
              </p:nvCxnSpPr>
              <p:spPr>
                <a:xfrm>
                  <a:off x="720" y="3120"/>
                  <a:ext cx="144" cy="144"/>
                </a:xfrm>
                <a:prstGeom prst="straightConnector1">
                  <a:avLst/>
                </a:prstGeom>
                <a:noFill/>
                <a:ln cap="flat" cmpd="sng" w="63500">
                  <a:solidFill>
                    <a:srgbClr val="FF0000"/>
                  </a:solidFill>
                  <a:prstDash val="solid"/>
                  <a:round/>
                  <a:headEnd len="med" w="med" type="none"/>
                  <a:tailEnd len="med" w="med" type="none"/>
                </a:ln>
              </p:spPr>
            </p:cxnSp>
            <p:cxnSp>
              <p:nvCxnSpPr>
                <p:cNvPr id="566" name="Google Shape;566;p39"/>
                <p:cNvCxnSpPr/>
                <p:nvPr/>
              </p:nvCxnSpPr>
              <p:spPr>
                <a:xfrm flipH="1" rot="10800000">
                  <a:off x="720" y="3120"/>
                  <a:ext cx="144" cy="144"/>
                </a:xfrm>
                <a:prstGeom prst="straightConnector1">
                  <a:avLst/>
                </a:prstGeom>
                <a:noFill/>
                <a:ln cap="flat" cmpd="sng" w="63500">
                  <a:solidFill>
                    <a:srgbClr val="FF0000"/>
                  </a:solidFill>
                  <a:prstDash val="solid"/>
                  <a:round/>
                  <a:headEnd len="med" w="med" type="none"/>
                  <a:tailEnd len="med" w="med" type="none"/>
                </a:ln>
              </p:spPr>
            </p:cxnSp>
          </p:grpSp>
          <p:grpSp>
            <p:nvGrpSpPr>
              <p:cNvPr id="567" name="Google Shape;567;p39"/>
              <p:cNvGrpSpPr/>
              <p:nvPr/>
            </p:nvGrpSpPr>
            <p:grpSpPr>
              <a:xfrm>
                <a:off x="4800" y="2304"/>
                <a:ext cx="144" cy="144"/>
                <a:chOff x="720" y="3120"/>
                <a:chExt cx="144" cy="144"/>
              </a:xfrm>
            </p:grpSpPr>
            <p:cxnSp>
              <p:nvCxnSpPr>
                <p:cNvPr id="568" name="Google Shape;568;p39"/>
                <p:cNvCxnSpPr/>
                <p:nvPr/>
              </p:nvCxnSpPr>
              <p:spPr>
                <a:xfrm>
                  <a:off x="720" y="3120"/>
                  <a:ext cx="144" cy="144"/>
                </a:xfrm>
                <a:prstGeom prst="straightConnector1">
                  <a:avLst/>
                </a:prstGeom>
                <a:noFill/>
                <a:ln cap="flat" cmpd="sng" w="63500">
                  <a:solidFill>
                    <a:srgbClr val="339966"/>
                  </a:solidFill>
                  <a:prstDash val="solid"/>
                  <a:round/>
                  <a:headEnd len="med" w="med" type="none"/>
                  <a:tailEnd len="med" w="med" type="none"/>
                </a:ln>
              </p:spPr>
            </p:cxnSp>
            <p:cxnSp>
              <p:nvCxnSpPr>
                <p:cNvPr id="569" name="Google Shape;569;p39"/>
                <p:cNvCxnSpPr/>
                <p:nvPr/>
              </p:nvCxnSpPr>
              <p:spPr>
                <a:xfrm flipH="1" rot="10800000">
                  <a:off x="720" y="3120"/>
                  <a:ext cx="144" cy="144"/>
                </a:xfrm>
                <a:prstGeom prst="straightConnector1">
                  <a:avLst/>
                </a:prstGeom>
                <a:noFill/>
                <a:ln cap="flat" cmpd="sng" w="63500">
                  <a:solidFill>
                    <a:srgbClr val="339966"/>
                  </a:solidFill>
                  <a:prstDash val="solid"/>
                  <a:round/>
                  <a:headEnd len="med" w="med" type="none"/>
                  <a:tailEnd len="med" w="med" type="none"/>
                </a:ln>
              </p:spPr>
            </p:cxnSp>
          </p:grpSp>
          <p:grpSp>
            <p:nvGrpSpPr>
              <p:cNvPr id="570" name="Google Shape;570;p39"/>
              <p:cNvGrpSpPr/>
              <p:nvPr/>
            </p:nvGrpSpPr>
            <p:grpSpPr>
              <a:xfrm>
                <a:off x="3408" y="1776"/>
                <a:ext cx="144" cy="144"/>
                <a:chOff x="720" y="3120"/>
                <a:chExt cx="144" cy="144"/>
              </a:xfrm>
            </p:grpSpPr>
            <p:cxnSp>
              <p:nvCxnSpPr>
                <p:cNvPr id="571" name="Google Shape;571;p39"/>
                <p:cNvCxnSpPr/>
                <p:nvPr/>
              </p:nvCxnSpPr>
              <p:spPr>
                <a:xfrm>
                  <a:off x="720" y="3120"/>
                  <a:ext cx="144" cy="144"/>
                </a:xfrm>
                <a:prstGeom prst="straightConnector1">
                  <a:avLst/>
                </a:prstGeom>
                <a:noFill/>
                <a:ln cap="flat" cmpd="sng" w="63500">
                  <a:solidFill>
                    <a:srgbClr val="993300"/>
                  </a:solidFill>
                  <a:prstDash val="solid"/>
                  <a:round/>
                  <a:headEnd len="med" w="med" type="none"/>
                  <a:tailEnd len="med" w="med" type="none"/>
                </a:ln>
              </p:spPr>
            </p:cxnSp>
            <p:cxnSp>
              <p:nvCxnSpPr>
                <p:cNvPr id="572" name="Google Shape;572;p39"/>
                <p:cNvCxnSpPr/>
                <p:nvPr/>
              </p:nvCxnSpPr>
              <p:spPr>
                <a:xfrm flipH="1" rot="10800000">
                  <a:off x="720" y="3120"/>
                  <a:ext cx="144" cy="144"/>
                </a:xfrm>
                <a:prstGeom prst="straightConnector1">
                  <a:avLst/>
                </a:prstGeom>
                <a:noFill/>
                <a:ln cap="flat" cmpd="sng" w="63500">
                  <a:solidFill>
                    <a:srgbClr val="993300"/>
                  </a:solidFill>
                  <a:prstDash val="solid"/>
                  <a:round/>
                  <a:headEnd len="med" w="med" type="none"/>
                  <a:tailEnd len="med" w="med" type="none"/>
                </a:ln>
              </p:spPr>
            </p:cxnSp>
          </p:grpSp>
          <p:sp>
            <p:nvSpPr>
              <p:cNvPr id="573" name="Google Shape;573;p39"/>
              <p:cNvSpPr/>
              <p:nvPr/>
            </p:nvSpPr>
            <p:spPr>
              <a:xfrm>
                <a:off x="3168" y="1200"/>
                <a:ext cx="2064" cy="216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74" name="Google Shape;574;p39"/>
              <p:cNvSpPr txBox="1"/>
              <p:nvPr/>
            </p:nvSpPr>
            <p:spPr>
              <a:xfrm>
                <a:off x="3506" y="3505"/>
                <a:ext cx="1135"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Iteration = 0</a:t>
                </a:r>
                <a:endParaRPr/>
              </a:p>
            </p:txBody>
          </p:sp>
        </p:grpSp>
        <p:sp>
          <p:nvSpPr>
            <p:cNvPr id="575" name="Google Shape;575;p39"/>
            <p:cNvSpPr/>
            <p:nvPr/>
          </p:nvSpPr>
          <p:spPr>
            <a:xfrm>
              <a:off x="3728" y="864"/>
              <a:ext cx="248" cy="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sp>
        <p:nvSpPr>
          <p:cNvPr id="576" name="Google Shape;576;p39"/>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K-means Clustering</a:t>
            </a:r>
            <a:endParaRPr/>
          </a:p>
        </p:txBody>
      </p:sp>
      <p:sp>
        <p:nvSpPr>
          <p:cNvPr id="577" name="Google Shape;577;p39"/>
          <p:cNvSpPr txBox="1"/>
          <p:nvPr>
            <p:ph idx="4294967295" type="body"/>
          </p:nvPr>
        </p:nvSpPr>
        <p:spPr>
          <a:xfrm>
            <a:off x="0" y="1562100"/>
            <a:ext cx="4791075"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2400"/>
              <a:buFont typeface="Arial"/>
              <a:buChar char="•"/>
            </a:pPr>
            <a:r>
              <a:rPr lang="en-US" sz="2400">
                <a:solidFill>
                  <a:srgbClr val="0000FF"/>
                </a:solidFill>
                <a:latin typeface="Calibri"/>
                <a:ea typeface="Calibri"/>
                <a:cs typeface="Calibri"/>
                <a:sym typeface="Calibri"/>
              </a:rPr>
              <a:t>Initialize </a:t>
            </a:r>
            <a:r>
              <a:rPr lang="en-US" sz="2400">
                <a:latin typeface="Calibri"/>
                <a:ea typeface="Calibri"/>
                <a:cs typeface="Calibri"/>
                <a:sym typeface="Calibri"/>
              </a:rPr>
              <a:t>centroids at</a:t>
            </a:r>
            <a:r>
              <a:rPr lang="en-US" sz="2400">
                <a:solidFill>
                  <a:srgbClr val="0000FF"/>
                </a:solidFill>
                <a:latin typeface="Calibri"/>
                <a:ea typeface="Calibri"/>
                <a:cs typeface="Calibri"/>
                <a:sym typeface="Calibri"/>
              </a:rPr>
              <a:t> </a:t>
            </a:r>
            <a:r>
              <a:rPr lang="en-US" sz="2400">
                <a:latin typeface="Calibri"/>
                <a:ea typeface="Calibri"/>
                <a:cs typeface="Calibri"/>
                <a:sym typeface="Calibri"/>
              </a:rPr>
              <a:t>random positions</a:t>
            </a:r>
            <a:endParaRPr/>
          </a:p>
          <a:p>
            <a:pPr indent="-342900" lvl="0" marL="342900" rtl="0" algn="l">
              <a:spcBef>
                <a:spcPts val="480"/>
              </a:spcBef>
              <a:spcAft>
                <a:spcPts val="0"/>
              </a:spcAft>
              <a:buClr>
                <a:srgbClr val="0000FF"/>
              </a:buClr>
              <a:buSzPts val="2400"/>
              <a:buFont typeface="Arial"/>
              <a:buChar char="•"/>
            </a:pPr>
            <a:r>
              <a:rPr lang="en-US" sz="2400">
                <a:solidFill>
                  <a:srgbClr val="0000FF"/>
                </a:solidFill>
                <a:latin typeface="Calibri"/>
                <a:ea typeface="Calibri"/>
                <a:cs typeface="Calibri"/>
                <a:sym typeface="Calibri"/>
              </a:rPr>
              <a:t>Iterate:</a:t>
            </a:r>
            <a:endParaRPr/>
          </a:p>
          <a:p>
            <a:pPr indent="-285750" lvl="1" marL="742950" rtl="0" algn="l">
              <a:spcBef>
                <a:spcPts val="480"/>
              </a:spcBef>
              <a:spcAft>
                <a:spcPts val="0"/>
              </a:spcAft>
              <a:buClr>
                <a:schemeClr val="dk1"/>
              </a:buClr>
              <a:buSzPts val="2400"/>
              <a:buFont typeface="Arial"/>
              <a:buChar char="–"/>
            </a:pPr>
            <a:r>
              <a:rPr lang="en-US" sz="2400">
                <a:latin typeface="Calibri"/>
                <a:ea typeface="Calibri"/>
                <a:cs typeface="Calibri"/>
                <a:sym typeface="Calibri"/>
              </a:rPr>
              <a:t>Assign each data point to</a:t>
            </a:r>
            <a:r>
              <a:rPr lang="en-US" sz="2400">
                <a:solidFill>
                  <a:srgbClr val="0000FF"/>
                </a:solidFill>
                <a:latin typeface="Calibri"/>
                <a:ea typeface="Calibri"/>
                <a:cs typeface="Calibri"/>
                <a:sym typeface="Calibri"/>
              </a:rPr>
              <a:t>  </a:t>
            </a:r>
            <a:r>
              <a:rPr lang="en-US" sz="2400">
                <a:latin typeface="Calibri"/>
                <a:ea typeface="Calibri"/>
                <a:cs typeface="Calibri"/>
                <a:sym typeface="Calibri"/>
              </a:rPr>
              <a:t>its closest</a:t>
            </a:r>
            <a:r>
              <a:rPr lang="en-US" sz="2400">
                <a:solidFill>
                  <a:srgbClr val="0000FF"/>
                </a:solidFill>
                <a:latin typeface="Calibri"/>
                <a:ea typeface="Calibri"/>
                <a:cs typeface="Calibri"/>
                <a:sym typeface="Calibri"/>
              </a:rPr>
              <a:t> </a:t>
            </a:r>
            <a:r>
              <a:rPr lang="en-US" sz="2400">
                <a:latin typeface="Calibri"/>
                <a:ea typeface="Calibri"/>
                <a:cs typeface="Calibri"/>
                <a:sym typeface="Calibri"/>
              </a:rPr>
              <a:t>centroid </a:t>
            </a:r>
            <a:endParaRPr sz="2400">
              <a:solidFill>
                <a:srgbClr val="000000"/>
              </a:solidFill>
              <a:latin typeface="Calibri"/>
              <a:ea typeface="Calibri"/>
              <a:cs typeface="Calibri"/>
              <a:sym typeface="Calibri"/>
            </a:endParaRPr>
          </a:p>
          <a:p>
            <a:pPr indent="-285750" lvl="1" marL="742950" rtl="0" algn="l">
              <a:spcBef>
                <a:spcPts val="48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Move centroids to center of assigned points </a:t>
            </a:r>
            <a:endParaRPr/>
          </a:p>
          <a:p>
            <a:pPr indent="-342900" lvl="0" marL="342900" rtl="0" algn="l">
              <a:spcBef>
                <a:spcPts val="480"/>
              </a:spcBef>
              <a:spcAft>
                <a:spcPts val="0"/>
              </a:spcAft>
              <a:buClr>
                <a:srgbClr val="0000FF"/>
              </a:buClr>
              <a:buSzPts val="2400"/>
              <a:buFont typeface="Arial"/>
              <a:buChar char="•"/>
            </a:pPr>
            <a:r>
              <a:rPr lang="en-US" sz="2400">
                <a:solidFill>
                  <a:srgbClr val="0000FF"/>
                </a:solidFill>
                <a:latin typeface="Calibri"/>
                <a:ea typeface="Calibri"/>
                <a:cs typeface="Calibri"/>
                <a:sym typeface="Calibri"/>
              </a:rPr>
              <a:t>Stop </a:t>
            </a:r>
            <a:r>
              <a:rPr lang="en-US" sz="2400">
                <a:latin typeface="Calibri"/>
                <a:ea typeface="Calibri"/>
                <a:cs typeface="Calibri"/>
                <a:sym typeface="Calibri"/>
              </a:rPr>
              <a:t>when converged</a:t>
            </a:r>
            <a:endParaRPr/>
          </a:p>
          <a:p>
            <a:pPr indent="-190500" lvl="0" marL="342900" rtl="0" algn="l">
              <a:spcBef>
                <a:spcPts val="480"/>
              </a:spcBef>
              <a:spcAft>
                <a:spcPts val="0"/>
              </a:spcAft>
              <a:buClr>
                <a:schemeClr val="dk1"/>
              </a:buClr>
              <a:buSzPts val="2400"/>
              <a:buFont typeface="Arial"/>
              <a:buNone/>
            </a:pPr>
            <a:r>
              <a:t/>
            </a:r>
            <a:endParaRPr sz="2400">
              <a:latin typeface="Calibri"/>
              <a:ea typeface="Calibri"/>
              <a:cs typeface="Calibri"/>
              <a:sym typeface="Calibri"/>
            </a:endParaRPr>
          </a:p>
          <a:p>
            <a:pPr indent="-342900" lvl="0" marL="342900" rtl="0" algn="l">
              <a:spcBef>
                <a:spcPts val="480"/>
              </a:spcBef>
              <a:spcAft>
                <a:spcPts val="0"/>
              </a:spcAft>
              <a:buClr>
                <a:schemeClr val="dk1"/>
              </a:buClr>
              <a:buSzPts val="2400"/>
              <a:buFont typeface="Arial"/>
              <a:buChar char="•"/>
            </a:pPr>
            <a:r>
              <a:rPr lang="en-US" sz="2400">
                <a:latin typeface="Calibri"/>
                <a:ea typeface="Calibri"/>
                <a:cs typeface="Calibri"/>
                <a:sym typeface="Calibri"/>
              </a:rPr>
              <a:t>Guaranteed to reach a local minimum</a:t>
            </a:r>
            <a:endParaRPr i="1" sz="2400">
              <a:latin typeface="Calibri"/>
              <a:ea typeface="Calibri"/>
              <a:cs typeface="Calibri"/>
              <a:sym typeface="Calibri"/>
            </a:endParaRPr>
          </a:p>
        </p:txBody>
      </p:sp>
      <p:grpSp>
        <p:nvGrpSpPr>
          <p:cNvPr id="578" name="Google Shape;578;p39"/>
          <p:cNvGrpSpPr/>
          <p:nvPr/>
        </p:nvGrpSpPr>
        <p:grpSpPr>
          <a:xfrm>
            <a:off x="5562600" y="1676400"/>
            <a:ext cx="3276600" cy="4127500"/>
            <a:chOff x="3168" y="1200"/>
            <a:chExt cx="2064" cy="2600"/>
          </a:xfrm>
        </p:grpSpPr>
        <p:sp>
          <p:nvSpPr>
            <p:cNvPr id="579" name="Google Shape;579;p39"/>
            <p:cNvSpPr/>
            <p:nvPr/>
          </p:nvSpPr>
          <p:spPr>
            <a:xfrm>
              <a:off x="4368" y="1440"/>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0" name="Google Shape;580;p39"/>
            <p:cNvSpPr/>
            <p:nvPr/>
          </p:nvSpPr>
          <p:spPr>
            <a:xfrm>
              <a:off x="4416" y="1680"/>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1" name="Google Shape;581;p39"/>
            <p:cNvSpPr/>
            <p:nvPr/>
          </p:nvSpPr>
          <p:spPr>
            <a:xfrm>
              <a:off x="4560" y="1824"/>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2" name="Google Shape;582;p39"/>
            <p:cNvSpPr/>
            <p:nvPr/>
          </p:nvSpPr>
          <p:spPr>
            <a:xfrm>
              <a:off x="475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3" name="Google Shape;583;p39"/>
            <p:cNvSpPr/>
            <p:nvPr/>
          </p:nvSpPr>
          <p:spPr>
            <a:xfrm>
              <a:off x="4608" y="1632"/>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4" name="Google Shape;584;p39"/>
            <p:cNvSpPr/>
            <p:nvPr/>
          </p:nvSpPr>
          <p:spPr>
            <a:xfrm>
              <a:off x="4848" y="273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5" name="Google Shape;585;p39"/>
            <p:cNvSpPr/>
            <p:nvPr/>
          </p:nvSpPr>
          <p:spPr>
            <a:xfrm>
              <a:off x="4704" y="297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6" name="Google Shape;586;p39"/>
            <p:cNvSpPr/>
            <p:nvPr/>
          </p:nvSpPr>
          <p:spPr>
            <a:xfrm>
              <a:off x="451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7" name="Google Shape;587;p39"/>
            <p:cNvSpPr/>
            <p:nvPr/>
          </p:nvSpPr>
          <p:spPr>
            <a:xfrm>
              <a:off x="4512" y="2832"/>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8" name="Google Shape;588;p39"/>
            <p:cNvSpPr/>
            <p:nvPr/>
          </p:nvSpPr>
          <p:spPr>
            <a:xfrm>
              <a:off x="3504" y="2112"/>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9" name="Google Shape;589;p39"/>
            <p:cNvSpPr/>
            <p:nvPr/>
          </p:nvSpPr>
          <p:spPr>
            <a:xfrm>
              <a:off x="3504" y="2400"/>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90" name="Google Shape;590;p39"/>
            <p:cNvSpPr/>
            <p:nvPr/>
          </p:nvSpPr>
          <p:spPr>
            <a:xfrm>
              <a:off x="3552" y="2592"/>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91" name="Google Shape;591;p39"/>
            <p:cNvSpPr/>
            <p:nvPr/>
          </p:nvSpPr>
          <p:spPr>
            <a:xfrm>
              <a:off x="3360" y="2256"/>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92" name="Google Shape;592;p39"/>
            <p:cNvSpPr/>
            <p:nvPr/>
          </p:nvSpPr>
          <p:spPr>
            <a:xfrm>
              <a:off x="3360" y="2448"/>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593" name="Google Shape;593;p39"/>
            <p:cNvGrpSpPr/>
            <p:nvPr/>
          </p:nvGrpSpPr>
          <p:grpSpPr>
            <a:xfrm>
              <a:off x="3408" y="1776"/>
              <a:ext cx="1536" cy="816"/>
              <a:chOff x="3408" y="1776"/>
              <a:chExt cx="1536" cy="816"/>
            </a:xfrm>
          </p:grpSpPr>
          <p:grpSp>
            <p:nvGrpSpPr>
              <p:cNvPr id="594" name="Google Shape;594;p39"/>
              <p:cNvGrpSpPr/>
              <p:nvPr/>
            </p:nvGrpSpPr>
            <p:grpSpPr>
              <a:xfrm>
                <a:off x="3792" y="2448"/>
                <a:ext cx="144" cy="144"/>
                <a:chOff x="3792" y="2448"/>
                <a:chExt cx="144" cy="144"/>
              </a:xfrm>
            </p:grpSpPr>
            <p:cxnSp>
              <p:nvCxnSpPr>
                <p:cNvPr id="595" name="Google Shape;595;p39"/>
                <p:cNvCxnSpPr/>
                <p:nvPr/>
              </p:nvCxnSpPr>
              <p:spPr>
                <a:xfrm>
                  <a:off x="3792" y="2448"/>
                  <a:ext cx="144" cy="144"/>
                </a:xfrm>
                <a:prstGeom prst="straightConnector1">
                  <a:avLst/>
                </a:prstGeom>
                <a:noFill/>
                <a:ln cap="flat" cmpd="sng" w="63500">
                  <a:solidFill>
                    <a:srgbClr val="FF0000"/>
                  </a:solidFill>
                  <a:prstDash val="solid"/>
                  <a:round/>
                  <a:headEnd len="med" w="med" type="none"/>
                  <a:tailEnd len="med" w="med" type="none"/>
                </a:ln>
              </p:spPr>
            </p:cxnSp>
            <p:cxnSp>
              <p:nvCxnSpPr>
                <p:cNvPr id="596" name="Google Shape;596;p39"/>
                <p:cNvCxnSpPr/>
                <p:nvPr/>
              </p:nvCxnSpPr>
              <p:spPr>
                <a:xfrm flipH="1" rot="10800000">
                  <a:off x="3792" y="2448"/>
                  <a:ext cx="144" cy="144"/>
                </a:xfrm>
                <a:prstGeom prst="straightConnector1">
                  <a:avLst/>
                </a:prstGeom>
                <a:noFill/>
                <a:ln cap="flat" cmpd="sng" w="63500">
                  <a:solidFill>
                    <a:srgbClr val="FF0000"/>
                  </a:solidFill>
                  <a:prstDash val="solid"/>
                  <a:round/>
                  <a:headEnd len="med" w="med" type="none"/>
                  <a:tailEnd len="med" w="med" type="none"/>
                </a:ln>
              </p:spPr>
            </p:cxnSp>
          </p:grpSp>
          <p:grpSp>
            <p:nvGrpSpPr>
              <p:cNvPr id="597" name="Google Shape;597;p39"/>
              <p:cNvGrpSpPr/>
              <p:nvPr/>
            </p:nvGrpSpPr>
            <p:grpSpPr>
              <a:xfrm>
                <a:off x="4800" y="2304"/>
                <a:ext cx="144" cy="144"/>
                <a:chOff x="4800" y="2304"/>
                <a:chExt cx="144" cy="144"/>
              </a:xfrm>
            </p:grpSpPr>
            <p:cxnSp>
              <p:nvCxnSpPr>
                <p:cNvPr id="598" name="Google Shape;598;p39"/>
                <p:cNvCxnSpPr/>
                <p:nvPr/>
              </p:nvCxnSpPr>
              <p:spPr>
                <a:xfrm>
                  <a:off x="4800" y="2304"/>
                  <a:ext cx="144" cy="144"/>
                </a:xfrm>
                <a:prstGeom prst="straightConnector1">
                  <a:avLst/>
                </a:prstGeom>
                <a:noFill/>
                <a:ln cap="flat" cmpd="sng" w="63500">
                  <a:solidFill>
                    <a:srgbClr val="339966"/>
                  </a:solidFill>
                  <a:prstDash val="solid"/>
                  <a:round/>
                  <a:headEnd len="med" w="med" type="none"/>
                  <a:tailEnd len="med" w="med" type="none"/>
                </a:ln>
              </p:spPr>
            </p:cxnSp>
            <p:cxnSp>
              <p:nvCxnSpPr>
                <p:cNvPr id="599" name="Google Shape;599;p39"/>
                <p:cNvCxnSpPr/>
                <p:nvPr/>
              </p:nvCxnSpPr>
              <p:spPr>
                <a:xfrm flipH="1" rot="10800000">
                  <a:off x="4800" y="2304"/>
                  <a:ext cx="144" cy="144"/>
                </a:xfrm>
                <a:prstGeom prst="straightConnector1">
                  <a:avLst/>
                </a:prstGeom>
                <a:noFill/>
                <a:ln cap="flat" cmpd="sng" w="63500">
                  <a:solidFill>
                    <a:srgbClr val="339966"/>
                  </a:solidFill>
                  <a:prstDash val="solid"/>
                  <a:round/>
                  <a:headEnd len="med" w="med" type="none"/>
                  <a:tailEnd len="med" w="med" type="none"/>
                </a:ln>
              </p:spPr>
            </p:cxnSp>
          </p:grpSp>
          <p:grpSp>
            <p:nvGrpSpPr>
              <p:cNvPr id="600" name="Google Shape;600;p39"/>
              <p:cNvGrpSpPr/>
              <p:nvPr/>
            </p:nvGrpSpPr>
            <p:grpSpPr>
              <a:xfrm>
                <a:off x="3408" y="1776"/>
                <a:ext cx="144" cy="144"/>
                <a:chOff x="3408" y="1776"/>
                <a:chExt cx="144" cy="144"/>
              </a:xfrm>
            </p:grpSpPr>
            <p:cxnSp>
              <p:nvCxnSpPr>
                <p:cNvPr id="601" name="Google Shape;601;p39"/>
                <p:cNvCxnSpPr/>
                <p:nvPr/>
              </p:nvCxnSpPr>
              <p:spPr>
                <a:xfrm>
                  <a:off x="3408" y="1776"/>
                  <a:ext cx="144" cy="144"/>
                </a:xfrm>
                <a:prstGeom prst="straightConnector1">
                  <a:avLst/>
                </a:prstGeom>
                <a:noFill/>
                <a:ln cap="flat" cmpd="sng" w="63500">
                  <a:solidFill>
                    <a:srgbClr val="993300"/>
                  </a:solidFill>
                  <a:prstDash val="solid"/>
                  <a:round/>
                  <a:headEnd len="med" w="med" type="none"/>
                  <a:tailEnd len="med" w="med" type="none"/>
                </a:ln>
              </p:spPr>
            </p:cxnSp>
            <p:cxnSp>
              <p:nvCxnSpPr>
                <p:cNvPr id="602" name="Google Shape;602;p39"/>
                <p:cNvCxnSpPr/>
                <p:nvPr/>
              </p:nvCxnSpPr>
              <p:spPr>
                <a:xfrm flipH="1" rot="10800000">
                  <a:off x="3408" y="1776"/>
                  <a:ext cx="144" cy="144"/>
                </a:xfrm>
                <a:prstGeom prst="straightConnector1">
                  <a:avLst/>
                </a:prstGeom>
                <a:noFill/>
                <a:ln cap="flat" cmpd="sng" w="63500">
                  <a:solidFill>
                    <a:srgbClr val="993300"/>
                  </a:solidFill>
                  <a:prstDash val="solid"/>
                  <a:round/>
                  <a:headEnd len="med" w="med" type="none"/>
                  <a:tailEnd len="med" w="med" type="none"/>
                </a:ln>
              </p:spPr>
            </p:cxnSp>
          </p:grpSp>
        </p:grpSp>
        <p:sp>
          <p:nvSpPr>
            <p:cNvPr id="603" name="Google Shape;603;p39"/>
            <p:cNvSpPr/>
            <p:nvPr/>
          </p:nvSpPr>
          <p:spPr>
            <a:xfrm>
              <a:off x="3168" y="1200"/>
              <a:ext cx="2064" cy="216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04" name="Google Shape;604;p39"/>
            <p:cNvSpPr txBox="1"/>
            <p:nvPr/>
          </p:nvSpPr>
          <p:spPr>
            <a:xfrm>
              <a:off x="3506" y="3512"/>
              <a:ext cx="1135" cy="2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Iteration = 1</a:t>
              </a:r>
              <a:endParaRPr/>
            </a:p>
          </p:txBody>
        </p:sp>
      </p:grpSp>
      <p:sp>
        <p:nvSpPr>
          <p:cNvPr id="605" name="Google Shape;605;p39"/>
          <p:cNvSpPr txBox="1"/>
          <p:nvPr/>
        </p:nvSpPr>
        <p:spPr>
          <a:xfrm>
            <a:off x="5022850" y="1589088"/>
            <a:ext cx="5969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Calibri"/>
                <a:ea typeface="Calibri"/>
                <a:cs typeface="Calibri"/>
                <a:sym typeface="Calibri"/>
              </a:rPr>
              <a:t>K</a:t>
            </a:r>
            <a:r>
              <a:rPr lang="en-US" sz="1800">
                <a:solidFill>
                  <a:schemeClr val="dk1"/>
                </a:solidFill>
                <a:latin typeface="Calibri"/>
                <a:ea typeface="Calibri"/>
                <a:cs typeface="Calibri"/>
                <a:sym typeface="Calibri"/>
              </a:rPr>
              <a:t>=3</a:t>
            </a:r>
            <a:endParaRPr/>
          </a:p>
        </p:txBody>
      </p:sp>
      <p:grpSp>
        <p:nvGrpSpPr>
          <p:cNvPr id="606" name="Google Shape;606;p39"/>
          <p:cNvGrpSpPr/>
          <p:nvPr/>
        </p:nvGrpSpPr>
        <p:grpSpPr>
          <a:xfrm>
            <a:off x="5562600" y="1676400"/>
            <a:ext cx="3276600" cy="4117975"/>
            <a:chOff x="4800600" y="4799012"/>
            <a:chExt cx="3276600" cy="4117975"/>
          </a:xfrm>
        </p:grpSpPr>
        <p:grpSp>
          <p:nvGrpSpPr>
            <p:cNvPr id="607" name="Google Shape;607;p39"/>
            <p:cNvGrpSpPr/>
            <p:nvPr/>
          </p:nvGrpSpPr>
          <p:grpSpPr>
            <a:xfrm>
              <a:off x="4800600" y="4799012"/>
              <a:ext cx="3276600" cy="4117975"/>
              <a:chOff x="3168" y="1200"/>
              <a:chExt cx="2064" cy="2594"/>
            </a:xfrm>
          </p:grpSpPr>
          <p:sp>
            <p:nvSpPr>
              <p:cNvPr id="608" name="Google Shape;608;p39"/>
              <p:cNvSpPr/>
              <p:nvPr/>
            </p:nvSpPr>
            <p:spPr>
              <a:xfrm>
                <a:off x="4368" y="1440"/>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09" name="Google Shape;609;p39"/>
              <p:cNvSpPr/>
              <p:nvPr/>
            </p:nvSpPr>
            <p:spPr>
              <a:xfrm>
                <a:off x="4416" y="1680"/>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0" name="Google Shape;610;p39"/>
              <p:cNvSpPr/>
              <p:nvPr/>
            </p:nvSpPr>
            <p:spPr>
              <a:xfrm>
                <a:off x="4560" y="1824"/>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1" name="Google Shape;611;p39"/>
              <p:cNvSpPr/>
              <p:nvPr/>
            </p:nvSpPr>
            <p:spPr>
              <a:xfrm>
                <a:off x="475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2" name="Google Shape;612;p39"/>
              <p:cNvSpPr/>
              <p:nvPr/>
            </p:nvSpPr>
            <p:spPr>
              <a:xfrm>
                <a:off x="4608" y="1632"/>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3" name="Google Shape;613;p39"/>
              <p:cNvSpPr/>
              <p:nvPr/>
            </p:nvSpPr>
            <p:spPr>
              <a:xfrm>
                <a:off x="4848" y="273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4" name="Google Shape;614;p39"/>
              <p:cNvSpPr/>
              <p:nvPr/>
            </p:nvSpPr>
            <p:spPr>
              <a:xfrm>
                <a:off x="4704" y="297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5" name="Google Shape;615;p39"/>
              <p:cNvSpPr/>
              <p:nvPr/>
            </p:nvSpPr>
            <p:spPr>
              <a:xfrm>
                <a:off x="451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6" name="Google Shape;616;p39"/>
              <p:cNvSpPr/>
              <p:nvPr/>
            </p:nvSpPr>
            <p:spPr>
              <a:xfrm>
                <a:off x="4512" y="2832"/>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7" name="Google Shape;617;p39"/>
              <p:cNvSpPr/>
              <p:nvPr/>
            </p:nvSpPr>
            <p:spPr>
              <a:xfrm>
                <a:off x="3504" y="2112"/>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8" name="Google Shape;618;p39"/>
              <p:cNvSpPr/>
              <p:nvPr/>
            </p:nvSpPr>
            <p:spPr>
              <a:xfrm>
                <a:off x="3504" y="2400"/>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19" name="Google Shape;619;p39"/>
              <p:cNvSpPr/>
              <p:nvPr/>
            </p:nvSpPr>
            <p:spPr>
              <a:xfrm>
                <a:off x="3552" y="2592"/>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20" name="Google Shape;620;p39"/>
              <p:cNvSpPr/>
              <p:nvPr/>
            </p:nvSpPr>
            <p:spPr>
              <a:xfrm>
                <a:off x="3360" y="2256"/>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21" name="Google Shape;621;p39"/>
              <p:cNvSpPr/>
              <p:nvPr/>
            </p:nvSpPr>
            <p:spPr>
              <a:xfrm>
                <a:off x="3360" y="2448"/>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22" name="Google Shape;622;p39"/>
              <p:cNvSpPr/>
              <p:nvPr/>
            </p:nvSpPr>
            <p:spPr>
              <a:xfrm>
                <a:off x="3168" y="1200"/>
                <a:ext cx="2064" cy="216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623" name="Google Shape;623;p39"/>
              <p:cNvGrpSpPr/>
              <p:nvPr/>
            </p:nvGrpSpPr>
            <p:grpSpPr>
              <a:xfrm>
                <a:off x="3456" y="1824"/>
                <a:ext cx="1296" cy="816"/>
                <a:chOff x="3456" y="1824"/>
                <a:chExt cx="1296" cy="816"/>
              </a:xfrm>
            </p:grpSpPr>
            <p:grpSp>
              <p:nvGrpSpPr>
                <p:cNvPr id="624" name="Google Shape;624;p39"/>
                <p:cNvGrpSpPr/>
                <p:nvPr/>
              </p:nvGrpSpPr>
              <p:grpSpPr>
                <a:xfrm>
                  <a:off x="4608" y="2448"/>
                  <a:ext cx="144" cy="144"/>
                  <a:chOff x="4800" y="2304"/>
                  <a:chExt cx="144" cy="144"/>
                </a:xfrm>
              </p:grpSpPr>
              <p:cxnSp>
                <p:nvCxnSpPr>
                  <p:cNvPr id="625" name="Google Shape;625;p39"/>
                  <p:cNvCxnSpPr/>
                  <p:nvPr/>
                </p:nvCxnSpPr>
                <p:spPr>
                  <a:xfrm>
                    <a:off x="4800" y="2304"/>
                    <a:ext cx="144" cy="144"/>
                  </a:xfrm>
                  <a:prstGeom prst="straightConnector1">
                    <a:avLst/>
                  </a:prstGeom>
                  <a:noFill/>
                  <a:ln cap="flat" cmpd="sng" w="63500">
                    <a:solidFill>
                      <a:srgbClr val="339966"/>
                    </a:solidFill>
                    <a:prstDash val="solid"/>
                    <a:round/>
                    <a:headEnd len="med" w="med" type="none"/>
                    <a:tailEnd len="med" w="med" type="none"/>
                  </a:ln>
                </p:spPr>
              </p:cxnSp>
              <p:cxnSp>
                <p:nvCxnSpPr>
                  <p:cNvPr id="626" name="Google Shape;626;p39"/>
                  <p:cNvCxnSpPr/>
                  <p:nvPr/>
                </p:nvCxnSpPr>
                <p:spPr>
                  <a:xfrm flipH="1" rot="10800000">
                    <a:off x="4800" y="2304"/>
                    <a:ext cx="144" cy="144"/>
                  </a:xfrm>
                  <a:prstGeom prst="straightConnector1">
                    <a:avLst/>
                  </a:prstGeom>
                  <a:noFill/>
                  <a:ln cap="flat" cmpd="sng" w="63500">
                    <a:solidFill>
                      <a:srgbClr val="339966"/>
                    </a:solidFill>
                    <a:prstDash val="solid"/>
                    <a:round/>
                    <a:headEnd len="med" w="med" type="none"/>
                    <a:tailEnd len="med" w="med" type="none"/>
                  </a:ln>
                </p:spPr>
              </p:cxnSp>
            </p:grpSp>
            <p:grpSp>
              <p:nvGrpSpPr>
                <p:cNvPr id="627" name="Google Shape;627;p39"/>
                <p:cNvGrpSpPr/>
                <p:nvPr/>
              </p:nvGrpSpPr>
              <p:grpSpPr>
                <a:xfrm>
                  <a:off x="3456" y="2496"/>
                  <a:ext cx="144" cy="144"/>
                  <a:chOff x="3792" y="2448"/>
                  <a:chExt cx="144" cy="144"/>
                </a:xfrm>
              </p:grpSpPr>
              <p:cxnSp>
                <p:nvCxnSpPr>
                  <p:cNvPr id="628" name="Google Shape;628;p39"/>
                  <p:cNvCxnSpPr/>
                  <p:nvPr/>
                </p:nvCxnSpPr>
                <p:spPr>
                  <a:xfrm>
                    <a:off x="3792" y="2448"/>
                    <a:ext cx="144" cy="144"/>
                  </a:xfrm>
                  <a:prstGeom prst="straightConnector1">
                    <a:avLst/>
                  </a:prstGeom>
                  <a:noFill/>
                  <a:ln cap="flat" cmpd="sng" w="63500">
                    <a:solidFill>
                      <a:srgbClr val="FF0000"/>
                    </a:solidFill>
                    <a:prstDash val="solid"/>
                    <a:round/>
                    <a:headEnd len="med" w="med" type="none"/>
                    <a:tailEnd len="med" w="med" type="none"/>
                  </a:ln>
                </p:spPr>
              </p:cxnSp>
              <p:cxnSp>
                <p:nvCxnSpPr>
                  <p:cNvPr id="629" name="Google Shape;629;p39"/>
                  <p:cNvCxnSpPr/>
                  <p:nvPr/>
                </p:nvCxnSpPr>
                <p:spPr>
                  <a:xfrm flipH="1" rot="10800000">
                    <a:off x="3792" y="2448"/>
                    <a:ext cx="144" cy="144"/>
                  </a:xfrm>
                  <a:prstGeom prst="straightConnector1">
                    <a:avLst/>
                  </a:prstGeom>
                  <a:noFill/>
                  <a:ln cap="flat" cmpd="sng" w="63500">
                    <a:solidFill>
                      <a:srgbClr val="FF0000"/>
                    </a:solidFill>
                    <a:prstDash val="solid"/>
                    <a:round/>
                    <a:headEnd len="med" w="med" type="none"/>
                    <a:tailEnd len="med" w="med" type="none"/>
                  </a:ln>
                </p:spPr>
              </p:cxnSp>
            </p:grpSp>
            <p:grpSp>
              <p:nvGrpSpPr>
                <p:cNvPr id="630" name="Google Shape;630;p39"/>
                <p:cNvGrpSpPr/>
                <p:nvPr/>
              </p:nvGrpSpPr>
              <p:grpSpPr>
                <a:xfrm>
                  <a:off x="3840" y="1824"/>
                  <a:ext cx="144" cy="144"/>
                  <a:chOff x="3408" y="1776"/>
                  <a:chExt cx="144" cy="144"/>
                </a:xfrm>
              </p:grpSpPr>
              <p:cxnSp>
                <p:nvCxnSpPr>
                  <p:cNvPr id="631" name="Google Shape;631;p39"/>
                  <p:cNvCxnSpPr/>
                  <p:nvPr/>
                </p:nvCxnSpPr>
                <p:spPr>
                  <a:xfrm>
                    <a:off x="3408" y="1776"/>
                    <a:ext cx="144" cy="144"/>
                  </a:xfrm>
                  <a:prstGeom prst="straightConnector1">
                    <a:avLst/>
                  </a:prstGeom>
                  <a:noFill/>
                  <a:ln cap="flat" cmpd="sng" w="63500">
                    <a:solidFill>
                      <a:srgbClr val="993300"/>
                    </a:solidFill>
                    <a:prstDash val="solid"/>
                    <a:round/>
                    <a:headEnd len="med" w="med" type="none"/>
                    <a:tailEnd len="med" w="med" type="none"/>
                  </a:ln>
                </p:spPr>
              </p:cxnSp>
              <p:cxnSp>
                <p:nvCxnSpPr>
                  <p:cNvPr id="632" name="Google Shape;632;p39"/>
                  <p:cNvCxnSpPr/>
                  <p:nvPr/>
                </p:nvCxnSpPr>
                <p:spPr>
                  <a:xfrm flipH="1" rot="10800000">
                    <a:off x="3408" y="1776"/>
                    <a:ext cx="144" cy="144"/>
                  </a:xfrm>
                  <a:prstGeom prst="straightConnector1">
                    <a:avLst/>
                  </a:prstGeom>
                  <a:noFill/>
                  <a:ln cap="flat" cmpd="sng" w="63500">
                    <a:solidFill>
                      <a:srgbClr val="993300"/>
                    </a:solidFill>
                    <a:prstDash val="solid"/>
                    <a:round/>
                    <a:headEnd len="med" w="med" type="none"/>
                    <a:tailEnd len="med" w="med" type="none"/>
                  </a:ln>
                </p:spPr>
              </p:cxnSp>
            </p:grpSp>
          </p:grpSp>
          <p:sp>
            <p:nvSpPr>
              <p:cNvPr id="633" name="Google Shape;633;p39"/>
              <p:cNvSpPr txBox="1"/>
              <p:nvPr/>
            </p:nvSpPr>
            <p:spPr>
              <a:xfrm>
                <a:off x="3506" y="3506"/>
                <a:ext cx="1135"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Iteration = 1</a:t>
                </a:r>
                <a:endParaRPr/>
              </a:p>
            </p:txBody>
          </p:sp>
        </p:grpSp>
        <p:sp>
          <p:nvSpPr>
            <p:cNvPr id="634" name="Google Shape;634;p39"/>
            <p:cNvSpPr/>
            <p:nvPr/>
          </p:nvSpPr>
          <p:spPr>
            <a:xfrm>
              <a:off x="4814888" y="4999037"/>
              <a:ext cx="2381250" cy="1782763"/>
            </a:xfrm>
            <a:custGeom>
              <a:rect b="b" l="l" r="r" t="t"/>
              <a:pathLst>
                <a:path extrusionOk="0" h="1934633" w="2381250">
                  <a:moveTo>
                    <a:pt x="302683" y="1058333"/>
                  </a:moveTo>
                  <a:cubicBezTo>
                    <a:pt x="0" y="1331383"/>
                    <a:pt x="91016" y="1557866"/>
                    <a:pt x="112183" y="1680633"/>
                  </a:cubicBezTo>
                  <a:cubicBezTo>
                    <a:pt x="133350" y="1803400"/>
                    <a:pt x="93133" y="1934633"/>
                    <a:pt x="429683" y="1794933"/>
                  </a:cubicBezTo>
                  <a:cubicBezTo>
                    <a:pt x="766233" y="1655233"/>
                    <a:pt x="1881716" y="1134533"/>
                    <a:pt x="2131483" y="842433"/>
                  </a:cubicBezTo>
                  <a:cubicBezTo>
                    <a:pt x="2381250" y="550333"/>
                    <a:pt x="2237316" y="0"/>
                    <a:pt x="1928283" y="42333"/>
                  </a:cubicBezTo>
                  <a:cubicBezTo>
                    <a:pt x="1619250" y="84666"/>
                    <a:pt x="605366" y="785283"/>
                    <a:pt x="302683" y="1058333"/>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39"/>
            <p:cNvSpPr/>
            <p:nvPr/>
          </p:nvSpPr>
          <p:spPr>
            <a:xfrm>
              <a:off x="6656388" y="5149850"/>
              <a:ext cx="1141412" cy="2878137"/>
            </a:xfrm>
            <a:custGeom>
              <a:rect b="b" l="l" r="r" t="t"/>
              <a:pathLst>
                <a:path extrusionOk="0" h="2878667" w="1140883">
                  <a:moveTo>
                    <a:pt x="48683" y="2063750"/>
                  </a:moveTo>
                  <a:cubicBezTo>
                    <a:pt x="97366" y="2408767"/>
                    <a:pt x="404283" y="2878667"/>
                    <a:pt x="582083" y="2876550"/>
                  </a:cubicBezTo>
                  <a:cubicBezTo>
                    <a:pt x="759883" y="2874433"/>
                    <a:pt x="1090083" y="2482850"/>
                    <a:pt x="1115483" y="2051050"/>
                  </a:cubicBezTo>
                  <a:cubicBezTo>
                    <a:pt x="1140883" y="1619250"/>
                    <a:pt x="855133" y="571500"/>
                    <a:pt x="734483" y="285750"/>
                  </a:cubicBezTo>
                  <a:cubicBezTo>
                    <a:pt x="613833" y="0"/>
                    <a:pt x="465666" y="249767"/>
                    <a:pt x="391583" y="336550"/>
                  </a:cubicBezTo>
                  <a:cubicBezTo>
                    <a:pt x="317500" y="423333"/>
                    <a:pt x="342900" y="516467"/>
                    <a:pt x="289983" y="806450"/>
                  </a:cubicBezTo>
                  <a:cubicBezTo>
                    <a:pt x="237066" y="1096433"/>
                    <a:pt x="0" y="1718733"/>
                    <a:pt x="48683" y="2063750"/>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39"/>
            <p:cNvSpPr/>
            <p:nvPr/>
          </p:nvSpPr>
          <p:spPr>
            <a:xfrm>
              <a:off x="5029200" y="6629400"/>
              <a:ext cx="609600" cy="609600"/>
            </a:xfrm>
            <a:prstGeom prst="ellipse">
              <a:avLst/>
            </a:pr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37" name="Google Shape;637;p39"/>
          <p:cNvGrpSpPr/>
          <p:nvPr/>
        </p:nvGrpSpPr>
        <p:grpSpPr>
          <a:xfrm>
            <a:off x="5562600" y="1676400"/>
            <a:ext cx="3276600" cy="4122738"/>
            <a:chOff x="228600" y="4796631"/>
            <a:chExt cx="3276600" cy="4122738"/>
          </a:xfrm>
        </p:grpSpPr>
        <p:grpSp>
          <p:nvGrpSpPr>
            <p:cNvPr id="638" name="Google Shape;638;p39"/>
            <p:cNvGrpSpPr/>
            <p:nvPr/>
          </p:nvGrpSpPr>
          <p:grpSpPr>
            <a:xfrm>
              <a:off x="228600" y="4796631"/>
              <a:ext cx="3276600" cy="4122738"/>
              <a:chOff x="3168" y="1200"/>
              <a:chExt cx="2064" cy="2597"/>
            </a:xfrm>
          </p:grpSpPr>
          <p:sp>
            <p:nvSpPr>
              <p:cNvPr id="639" name="Google Shape;639;p39"/>
              <p:cNvSpPr/>
              <p:nvPr/>
            </p:nvSpPr>
            <p:spPr>
              <a:xfrm>
                <a:off x="4368" y="1440"/>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0" name="Google Shape;640;p39"/>
              <p:cNvSpPr/>
              <p:nvPr/>
            </p:nvSpPr>
            <p:spPr>
              <a:xfrm>
                <a:off x="4416" y="1680"/>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1" name="Google Shape;641;p39"/>
              <p:cNvSpPr/>
              <p:nvPr/>
            </p:nvSpPr>
            <p:spPr>
              <a:xfrm>
                <a:off x="4560" y="1824"/>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2" name="Google Shape;642;p39"/>
              <p:cNvSpPr/>
              <p:nvPr/>
            </p:nvSpPr>
            <p:spPr>
              <a:xfrm>
                <a:off x="475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3" name="Google Shape;643;p39"/>
              <p:cNvSpPr/>
              <p:nvPr/>
            </p:nvSpPr>
            <p:spPr>
              <a:xfrm>
                <a:off x="4608" y="1632"/>
                <a:ext cx="96" cy="96"/>
              </a:xfrm>
              <a:prstGeom prst="ellipse">
                <a:avLst/>
              </a:prstGeom>
              <a:solidFill>
                <a:srgbClr val="99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4" name="Google Shape;644;p39"/>
              <p:cNvSpPr/>
              <p:nvPr/>
            </p:nvSpPr>
            <p:spPr>
              <a:xfrm>
                <a:off x="4848" y="273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5" name="Google Shape;645;p39"/>
              <p:cNvSpPr/>
              <p:nvPr/>
            </p:nvSpPr>
            <p:spPr>
              <a:xfrm>
                <a:off x="4704" y="297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6" name="Google Shape;646;p39"/>
              <p:cNvSpPr/>
              <p:nvPr/>
            </p:nvSpPr>
            <p:spPr>
              <a:xfrm>
                <a:off x="451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7" name="Google Shape;647;p39"/>
              <p:cNvSpPr/>
              <p:nvPr/>
            </p:nvSpPr>
            <p:spPr>
              <a:xfrm>
                <a:off x="4512" y="2832"/>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8" name="Google Shape;648;p39"/>
              <p:cNvSpPr/>
              <p:nvPr/>
            </p:nvSpPr>
            <p:spPr>
              <a:xfrm>
                <a:off x="3504" y="2112"/>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9" name="Google Shape;649;p39"/>
              <p:cNvSpPr/>
              <p:nvPr/>
            </p:nvSpPr>
            <p:spPr>
              <a:xfrm>
                <a:off x="3504" y="2400"/>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50" name="Google Shape;650;p39"/>
              <p:cNvSpPr/>
              <p:nvPr/>
            </p:nvSpPr>
            <p:spPr>
              <a:xfrm>
                <a:off x="3552" y="2592"/>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51" name="Google Shape;651;p39"/>
              <p:cNvSpPr/>
              <p:nvPr/>
            </p:nvSpPr>
            <p:spPr>
              <a:xfrm>
                <a:off x="3360" y="2256"/>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52" name="Google Shape;652;p39"/>
              <p:cNvSpPr/>
              <p:nvPr/>
            </p:nvSpPr>
            <p:spPr>
              <a:xfrm>
                <a:off x="3360" y="2448"/>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53" name="Google Shape;653;p39"/>
              <p:cNvSpPr/>
              <p:nvPr/>
            </p:nvSpPr>
            <p:spPr>
              <a:xfrm>
                <a:off x="3168" y="1200"/>
                <a:ext cx="2064" cy="216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654" name="Google Shape;654;p39"/>
              <p:cNvGrpSpPr/>
              <p:nvPr/>
            </p:nvGrpSpPr>
            <p:grpSpPr>
              <a:xfrm>
                <a:off x="4656" y="2736"/>
                <a:ext cx="144" cy="144"/>
                <a:chOff x="4800" y="2304"/>
                <a:chExt cx="144" cy="144"/>
              </a:xfrm>
            </p:grpSpPr>
            <p:cxnSp>
              <p:nvCxnSpPr>
                <p:cNvPr id="655" name="Google Shape;655;p39"/>
                <p:cNvCxnSpPr/>
                <p:nvPr/>
              </p:nvCxnSpPr>
              <p:spPr>
                <a:xfrm>
                  <a:off x="4800" y="2304"/>
                  <a:ext cx="144" cy="144"/>
                </a:xfrm>
                <a:prstGeom prst="straightConnector1">
                  <a:avLst/>
                </a:prstGeom>
                <a:noFill/>
                <a:ln cap="flat" cmpd="sng" w="63500">
                  <a:solidFill>
                    <a:srgbClr val="339966"/>
                  </a:solidFill>
                  <a:prstDash val="solid"/>
                  <a:round/>
                  <a:headEnd len="med" w="med" type="none"/>
                  <a:tailEnd len="med" w="med" type="none"/>
                </a:ln>
              </p:spPr>
            </p:cxnSp>
            <p:cxnSp>
              <p:nvCxnSpPr>
                <p:cNvPr id="656" name="Google Shape;656;p39"/>
                <p:cNvCxnSpPr/>
                <p:nvPr/>
              </p:nvCxnSpPr>
              <p:spPr>
                <a:xfrm flipH="1" rot="10800000">
                  <a:off x="4800" y="2304"/>
                  <a:ext cx="144" cy="144"/>
                </a:xfrm>
                <a:prstGeom prst="straightConnector1">
                  <a:avLst/>
                </a:prstGeom>
                <a:noFill/>
                <a:ln cap="flat" cmpd="sng" w="63500">
                  <a:solidFill>
                    <a:srgbClr val="339966"/>
                  </a:solidFill>
                  <a:prstDash val="solid"/>
                  <a:round/>
                  <a:headEnd len="med" w="med" type="none"/>
                  <a:tailEnd len="med" w="med" type="none"/>
                </a:ln>
              </p:spPr>
            </p:cxnSp>
          </p:grpSp>
          <p:grpSp>
            <p:nvGrpSpPr>
              <p:cNvPr id="657" name="Google Shape;657;p39"/>
              <p:cNvGrpSpPr/>
              <p:nvPr/>
            </p:nvGrpSpPr>
            <p:grpSpPr>
              <a:xfrm>
                <a:off x="3408" y="2352"/>
                <a:ext cx="144" cy="144"/>
                <a:chOff x="3792" y="2448"/>
                <a:chExt cx="144" cy="144"/>
              </a:xfrm>
            </p:grpSpPr>
            <p:cxnSp>
              <p:nvCxnSpPr>
                <p:cNvPr id="658" name="Google Shape;658;p39"/>
                <p:cNvCxnSpPr/>
                <p:nvPr/>
              </p:nvCxnSpPr>
              <p:spPr>
                <a:xfrm>
                  <a:off x="3792" y="2448"/>
                  <a:ext cx="144" cy="144"/>
                </a:xfrm>
                <a:prstGeom prst="straightConnector1">
                  <a:avLst/>
                </a:prstGeom>
                <a:noFill/>
                <a:ln cap="flat" cmpd="sng" w="63500">
                  <a:solidFill>
                    <a:srgbClr val="FF0000"/>
                  </a:solidFill>
                  <a:prstDash val="solid"/>
                  <a:round/>
                  <a:headEnd len="med" w="med" type="none"/>
                  <a:tailEnd len="med" w="med" type="none"/>
                </a:ln>
              </p:spPr>
            </p:cxnSp>
            <p:cxnSp>
              <p:nvCxnSpPr>
                <p:cNvPr id="659" name="Google Shape;659;p39"/>
                <p:cNvCxnSpPr/>
                <p:nvPr/>
              </p:nvCxnSpPr>
              <p:spPr>
                <a:xfrm flipH="1" rot="10800000">
                  <a:off x="3792" y="2448"/>
                  <a:ext cx="144" cy="144"/>
                </a:xfrm>
                <a:prstGeom prst="straightConnector1">
                  <a:avLst/>
                </a:prstGeom>
                <a:noFill/>
                <a:ln cap="flat" cmpd="sng" w="63500">
                  <a:solidFill>
                    <a:srgbClr val="FF0000"/>
                  </a:solidFill>
                  <a:prstDash val="solid"/>
                  <a:round/>
                  <a:headEnd len="med" w="med" type="none"/>
                  <a:tailEnd len="med" w="med" type="none"/>
                </a:ln>
              </p:spPr>
            </p:cxnSp>
          </p:grpSp>
          <p:grpSp>
            <p:nvGrpSpPr>
              <p:cNvPr id="660" name="Google Shape;660;p39"/>
              <p:cNvGrpSpPr/>
              <p:nvPr/>
            </p:nvGrpSpPr>
            <p:grpSpPr>
              <a:xfrm>
                <a:off x="4464" y="1584"/>
                <a:ext cx="144" cy="144"/>
                <a:chOff x="3408" y="1776"/>
                <a:chExt cx="144" cy="144"/>
              </a:xfrm>
            </p:grpSpPr>
            <p:cxnSp>
              <p:nvCxnSpPr>
                <p:cNvPr id="661" name="Google Shape;661;p39"/>
                <p:cNvCxnSpPr/>
                <p:nvPr/>
              </p:nvCxnSpPr>
              <p:spPr>
                <a:xfrm>
                  <a:off x="3408" y="1776"/>
                  <a:ext cx="144" cy="144"/>
                </a:xfrm>
                <a:prstGeom prst="straightConnector1">
                  <a:avLst/>
                </a:prstGeom>
                <a:noFill/>
                <a:ln cap="flat" cmpd="sng" w="63500">
                  <a:solidFill>
                    <a:srgbClr val="993300"/>
                  </a:solidFill>
                  <a:prstDash val="solid"/>
                  <a:round/>
                  <a:headEnd len="med" w="med" type="none"/>
                  <a:tailEnd len="med" w="med" type="none"/>
                </a:ln>
              </p:spPr>
            </p:cxnSp>
            <p:cxnSp>
              <p:nvCxnSpPr>
                <p:cNvPr id="662" name="Google Shape;662;p39"/>
                <p:cNvCxnSpPr/>
                <p:nvPr/>
              </p:nvCxnSpPr>
              <p:spPr>
                <a:xfrm flipH="1" rot="10800000">
                  <a:off x="3408" y="1776"/>
                  <a:ext cx="144" cy="144"/>
                </a:xfrm>
                <a:prstGeom prst="straightConnector1">
                  <a:avLst/>
                </a:prstGeom>
                <a:noFill/>
                <a:ln cap="flat" cmpd="sng" w="63500">
                  <a:solidFill>
                    <a:srgbClr val="993300"/>
                  </a:solidFill>
                  <a:prstDash val="solid"/>
                  <a:round/>
                  <a:headEnd len="med" w="med" type="none"/>
                  <a:tailEnd len="med" w="med" type="none"/>
                </a:ln>
              </p:spPr>
            </p:cxnSp>
          </p:grpSp>
          <p:sp>
            <p:nvSpPr>
              <p:cNvPr id="663" name="Google Shape;663;p39"/>
              <p:cNvSpPr txBox="1"/>
              <p:nvPr/>
            </p:nvSpPr>
            <p:spPr>
              <a:xfrm>
                <a:off x="3506" y="3506"/>
                <a:ext cx="1146" cy="29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Iteration = 2</a:t>
                </a:r>
                <a:endParaRPr/>
              </a:p>
            </p:txBody>
          </p:sp>
        </p:grpSp>
        <p:sp>
          <p:nvSpPr>
            <p:cNvPr id="664" name="Google Shape;664;p39"/>
            <p:cNvSpPr/>
            <p:nvPr/>
          </p:nvSpPr>
          <p:spPr>
            <a:xfrm>
              <a:off x="393700" y="5972969"/>
              <a:ext cx="747713" cy="1435100"/>
            </a:xfrm>
            <a:custGeom>
              <a:rect b="b" l="l" r="r" t="t"/>
              <a:pathLst>
                <a:path extrusionOk="0" h="1435100" w="747183">
                  <a:moveTo>
                    <a:pt x="190500" y="198967"/>
                  </a:moveTo>
                  <a:cubicBezTo>
                    <a:pt x="84667" y="304800"/>
                    <a:pt x="0" y="630767"/>
                    <a:pt x="0" y="808567"/>
                  </a:cubicBezTo>
                  <a:cubicBezTo>
                    <a:pt x="0" y="986367"/>
                    <a:pt x="78317" y="1191684"/>
                    <a:pt x="190500" y="1265767"/>
                  </a:cubicBezTo>
                  <a:cubicBezTo>
                    <a:pt x="302683" y="1339850"/>
                    <a:pt x="599017" y="1435100"/>
                    <a:pt x="673100" y="1253067"/>
                  </a:cubicBezTo>
                  <a:cubicBezTo>
                    <a:pt x="747183" y="1071034"/>
                    <a:pt x="715433" y="347134"/>
                    <a:pt x="635000" y="173567"/>
                  </a:cubicBezTo>
                  <a:cubicBezTo>
                    <a:pt x="554567" y="0"/>
                    <a:pt x="296333" y="93134"/>
                    <a:pt x="190500" y="198967"/>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39"/>
            <p:cNvSpPr/>
            <p:nvPr/>
          </p:nvSpPr>
          <p:spPr>
            <a:xfrm>
              <a:off x="2127250" y="6815931"/>
              <a:ext cx="1060450" cy="1169988"/>
            </a:xfrm>
            <a:custGeom>
              <a:rect b="b" l="l" r="r" t="t"/>
              <a:pathLst>
                <a:path extrusionOk="0" h="1170516" w="1060450">
                  <a:moveTo>
                    <a:pt x="133350" y="169333"/>
                  </a:moveTo>
                  <a:cubicBezTo>
                    <a:pt x="44450" y="285750"/>
                    <a:pt x="0" y="582083"/>
                    <a:pt x="95250" y="740833"/>
                  </a:cubicBezTo>
                  <a:cubicBezTo>
                    <a:pt x="190500" y="899583"/>
                    <a:pt x="546100" y="1170516"/>
                    <a:pt x="704850" y="1121833"/>
                  </a:cubicBezTo>
                  <a:cubicBezTo>
                    <a:pt x="863600" y="1073150"/>
                    <a:pt x="1060450" y="628650"/>
                    <a:pt x="1047750" y="448733"/>
                  </a:cubicBezTo>
                  <a:cubicBezTo>
                    <a:pt x="1035050" y="268816"/>
                    <a:pt x="783167" y="84666"/>
                    <a:pt x="628650" y="42333"/>
                  </a:cubicBezTo>
                  <a:cubicBezTo>
                    <a:pt x="474133" y="0"/>
                    <a:pt x="222250" y="52916"/>
                    <a:pt x="133350" y="169333"/>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p39"/>
            <p:cNvSpPr/>
            <p:nvPr/>
          </p:nvSpPr>
          <p:spPr>
            <a:xfrm>
              <a:off x="1941513" y="4991894"/>
              <a:ext cx="1011237" cy="1117600"/>
            </a:xfrm>
            <a:custGeom>
              <a:rect b="b" l="l" r="r" t="t"/>
              <a:pathLst>
                <a:path extrusionOk="0" h="1117600" w="1011767">
                  <a:moveTo>
                    <a:pt x="624417" y="1041400"/>
                  </a:moveTo>
                  <a:cubicBezTo>
                    <a:pt x="753534" y="965200"/>
                    <a:pt x="1011767" y="579967"/>
                    <a:pt x="929217" y="419100"/>
                  </a:cubicBezTo>
                  <a:cubicBezTo>
                    <a:pt x="846667" y="258233"/>
                    <a:pt x="258234" y="0"/>
                    <a:pt x="129117" y="76200"/>
                  </a:cubicBezTo>
                  <a:cubicBezTo>
                    <a:pt x="0" y="152400"/>
                    <a:pt x="65617" y="719667"/>
                    <a:pt x="154517" y="876300"/>
                  </a:cubicBezTo>
                  <a:cubicBezTo>
                    <a:pt x="243417" y="1032933"/>
                    <a:pt x="495300" y="1117600"/>
                    <a:pt x="624417" y="1041400"/>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67" name="Google Shape;667;p39"/>
          <p:cNvGrpSpPr/>
          <p:nvPr/>
        </p:nvGrpSpPr>
        <p:grpSpPr>
          <a:xfrm>
            <a:off x="5562600" y="1676400"/>
            <a:ext cx="3276600" cy="4122738"/>
            <a:chOff x="4800600" y="4799012"/>
            <a:chExt cx="3276600" cy="4122738"/>
          </a:xfrm>
        </p:grpSpPr>
        <p:grpSp>
          <p:nvGrpSpPr>
            <p:cNvPr id="668" name="Google Shape;668;p39"/>
            <p:cNvGrpSpPr/>
            <p:nvPr/>
          </p:nvGrpSpPr>
          <p:grpSpPr>
            <a:xfrm>
              <a:off x="4800600" y="4799012"/>
              <a:ext cx="3276600" cy="4122738"/>
              <a:chOff x="3168" y="1200"/>
              <a:chExt cx="2064" cy="2597"/>
            </a:xfrm>
          </p:grpSpPr>
          <p:sp>
            <p:nvSpPr>
              <p:cNvPr id="669" name="Google Shape;669;p39"/>
              <p:cNvSpPr/>
              <p:nvPr/>
            </p:nvSpPr>
            <p:spPr>
              <a:xfrm>
                <a:off x="4368" y="1440"/>
                <a:ext cx="96" cy="96"/>
              </a:xfrm>
              <a:prstGeom prst="ellipse">
                <a:avLst/>
              </a:prstGeom>
              <a:solidFill>
                <a:srgbClr val="AC2E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0" name="Google Shape;670;p39"/>
              <p:cNvSpPr/>
              <p:nvPr/>
            </p:nvSpPr>
            <p:spPr>
              <a:xfrm>
                <a:off x="4416" y="1680"/>
                <a:ext cx="96" cy="96"/>
              </a:xfrm>
              <a:prstGeom prst="ellipse">
                <a:avLst/>
              </a:prstGeom>
              <a:solidFill>
                <a:srgbClr val="AC2E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1" name="Google Shape;671;p39"/>
              <p:cNvSpPr/>
              <p:nvPr/>
            </p:nvSpPr>
            <p:spPr>
              <a:xfrm>
                <a:off x="4560" y="1824"/>
                <a:ext cx="96" cy="96"/>
              </a:xfrm>
              <a:prstGeom prst="ellipse">
                <a:avLst/>
              </a:prstGeom>
              <a:solidFill>
                <a:srgbClr val="AC2E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2" name="Google Shape;672;p39"/>
              <p:cNvSpPr/>
              <p:nvPr/>
            </p:nvSpPr>
            <p:spPr>
              <a:xfrm>
                <a:off x="475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3" name="Google Shape;673;p39"/>
              <p:cNvSpPr/>
              <p:nvPr/>
            </p:nvSpPr>
            <p:spPr>
              <a:xfrm>
                <a:off x="4608" y="1632"/>
                <a:ext cx="96" cy="96"/>
              </a:xfrm>
              <a:prstGeom prst="ellipse">
                <a:avLst/>
              </a:prstGeom>
              <a:solidFill>
                <a:srgbClr val="AC2E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4" name="Google Shape;674;p39"/>
              <p:cNvSpPr/>
              <p:nvPr/>
            </p:nvSpPr>
            <p:spPr>
              <a:xfrm>
                <a:off x="4848" y="273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5" name="Google Shape;675;p39"/>
              <p:cNvSpPr/>
              <p:nvPr/>
            </p:nvSpPr>
            <p:spPr>
              <a:xfrm>
                <a:off x="4704" y="2976"/>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6" name="Google Shape;676;p39"/>
              <p:cNvSpPr/>
              <p:nvPr/>
            </p:nvSpPr>
            <p:spPr>
              <a:xfrm>
                <a:off x="4512" y="2640"/>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7" name="Google Shape;677;p39"/>
              <p:cNvSpPr/>
              <p:nvPr/>
            </p:nvSpPr>
            <p:spPr>
              <a:xfrm>
                <a:off x="4512" y="2832"/>
                <a:ext cx="96" cy="96"/>
              </a:xfrm>
              <a:prstGeom prst="ellipse">
                <a:avLst/>
              </a:prstGeom>
              <a:solidFill>
                <a:srgbClr val="33996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8" name="Google Shape;678;p39"/>
              <p:cNvSpPr/>
              <p:nvPr/>
            </p:nvSpPr>
            <p:spPr>
              <a:xfrm>
                <a:off x="3504" y="2112"/>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9" name="Google Shape;679;p39"/>
              <p:cNvSpPr/>
              <p:nvPr/>
            </p:nvSpPr>
            <p:spPr>
              <a:xfrm>
                <a:off x="3504" y="2400"/>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80" name="Google Shape;680;p39"/>
              <p:cNvSpPr/>
              <p:nvPr/>
            </p:nvSpPr>
            <p:spPr>
              <a:xfrm>
                <a:off x="3552" y="2592"/>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81" name="Google Shape;681;p39"/>
              <p:cNvSpPr/>
              <p:nvPr/>
            </p:nvSpPr>
            <p:spPr>
              <a:xfrm>
                <a:off x="3360" y="2256"/>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82" name="Google Shape;682;p39"/>
              <p:cNvSpPr/>
              <p:nvPr/>
            </p:nvSpPr>
            <p:spPr>
              <a:xfrm>
                <a:off x="3360" y="2448"/>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83" name="Google Shape;683;p39"/>
              <p:cNvSpPr/>
              <p:nvPr/>
            </p:nvSpPr>
            <p:spPr>
              <a:xfrm>
                <a:off x="3168" y="1200"/>
                <a:ext cx="2064" cy="216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684" name="Google Shape;684;p39"/>
              <p:cNvGrpSpPr/>
              <p:nvPr/>
            </p:nvGrpSpPr>
            <p:grpSpPr>
              <a:xfrm>
                <a:off x="3456" y="1824"/>
                <a:ext cx="1296" cy="816"/>
                <a:chOff x="3456" y="1824"/>
                <a:chExt cx="1296" cy="816"/>
              </a:xfrm>
            </p:grpSpPr>
            <p:grpSp>
              <p:nvGrpSpPr>
                <p:cNvPr id="685" name="Google Shape;685;p39"/>
                <p:cNvGrpSpPr/>
                <p:nvPr/>
              </p:nvGrpSpPr>
              <p:grpSpPr>
                <a:xfrm>
                  <a:off x="4608" y="2448"/>
                  <a:ext cx="144" cy="144"/>
                  <a:chOff x="4800" y="2304"/>
                  <a:chExt cx="144" cy="144"/>
                </a:xfrm>
              </p:grpSpPr>
              <p:cxnSp>
                <p:nvCxnSpPr>
                  <p:cNvPr id="686" name="Google Shape;686;p39"/>
                  <p:cNvCxnSpPr/>
                  <p:nvPr/>
                </p:nvCxnSpPr>
                <p:spPr>
                  <a:xfrm>
                    <a:off x="4800" y="2304"/>
                    <a:ext cx="144" cy="144"/>
                  </a:xfrm>
                  <a:prstGeom prst="straightConnector1">
                    <a:avLst/>
                  </a:prstGeom>
                  <a:noFill/>
                  <a:ln cap="flat" cmpd="sng" w="63500">
                    <a:solidFill>
                      <a:srgbClr val="339966"/>
                    </a:solidFill>
                    <a:prstDash val="solid"/>
                    <a:round/>
                    <a:headEnd len="med" w="med" type="none"/>
                    <a:tailEnd len="med" w="med" type="none"/>
                  </a:ln>
                </p:spPr>
              </p:cxnSp>
              <p:cxnSp>
                <p:nvCxnSpPr>
                  <p:cNvPr id="687" name="Google Shape;687;p39"/>
                  <p:cNvCxnSpPr/>
                  <p:nvPr/>
                </p:nvCxnSpPr>
                <p:spPr>
                  <a:xfrm flipH="1" rot="10800000">
                    <a:off x="4800" y="2304"/>
                    <a:ext cx="144" cy="144"/>
                  </a:xfrm>
                  <a:prstGeom prst="straightConnector1">
                    <a:avLst/>
                  </a:prstGeom>
                  <a:noFill/>
                  <a:ln cap="flat" cmpd="sng" w="63500">
                    <a:solidFill>
                      <a:srgbClr val="339966"/>
                    </a:solidFill>
                    <a:prstDash val="solid"/>
                    <a:round/>
                    <a:headEnd len="med" w="med" type="none"/>
                    <a:tailEnd len="med" w="med" type="none"/>
                  </a:ln>
                </p:spPr>
              </p:cxnSp>
            </p:grpSp>
            <p:grpSp>
              <p:nvGrpSpPr>
                <p:cNvPr id="688" name="Google Shape;688;p39"/>
                <p:cNvGrpSpPr/>
                <p:nvPr/>
              </p:nvGrpSpPr>
              <p:grpSpPr>
                <a:xfrm>
                  <a:off x="3456" y="2496"/>
                  <a:ext cx="144" cy="144"/>
                  <a:chOff x="3792" y="2448"/>
                  <a:chExt cx="144" cy="144"/>
                </a:xfrm>
              </p:grpSpPr>
              <p:cxnSp>
                <p:nvCxnSpPr>
                  <p:cNvPr id="689" name="Google Shape;689;p39"/>
                  <p:cNvCxnSpPr/>
                  <p:nvPr/>
                </p:nvCxnSpPr>
                <p:spPr>
                  <a:xfrm>
                    <a:off x="3792" y="2448"/>
                    <a:ext cx="144" cy="144"/>
                  </a:xfrm>
                  <a:prstGeom prst="straightConnector1">
                    <a:avLst/>
                  </a:prstGeom>
                  <a:noFill/>
                  <a:ln cap="flat" cmpd="sng" w="63500">
                    <a:solidFill>
                      <a:srgbClr val="FF0000"/>
                    </a:solidFill>
                    <a:prstDash val="solid"/>
                    <a:round/>
                    <a:headEnd len="med" w="med" type="none"/>
                    <a:tailEnd len="med" w="med" type="none"/>
                  </a:ln>
                </p:spPr>
              </p:cxnSp>
              <p:cxnSp>
                <p:nvCxnSpPr>
                  <p:cNvPr id="690" name="Google Shape;690;p39"/>
                  <p:cNvCxnSpPr/>
                  <p:nvPr/>
                </p:nvCxnSpPr>
                <p:spPr>
                  <a:xfrm flipH="1" rot="10800000">
                    <a:off x="3792" y="2448"/>
                    <a:ext cx="144" cy="144"/>
                  </a:xfrm>
                  <a:prstGeom prst="straightConnector1">
                    <a:avLst/>
                  </a:prstGeom>
                  <a:noFill/>
                  <a:ln cap="flat" cmpd="sng" w="63500">
                    <a:solidFill>
                      <a:srgbClr val="FF0000"/>
                    </a:solidFill>
                    <a:prstDash val="solid"/>
                    <a:round/>
                    <a:headEnd len="med" w="med" type="none"/>
                    <a:tailEnd len="med" w="med" type="none"/>
                  </a:ln>
                </p:spPr>
              </p:cxnSp>
            </p:grpSp>
            <p:grpSp>
              <p:nvGrpSpPr>
                <p:cNvPr id="691" name="Google Shape;691;p39"/>
                <p:cNvGrpSpPr/>
                <p:nvPr/>
              </p:nvGrpSpPr>
              <p:grpSpPr>
                <a:xfrm>
                  <a:off x="3840" y="1824"/>
                  <a:ext cx="144" cy="144"/>
                  <a:chOff x="3408" y="1776"/>
                  <a:chExt cx="144" cy="144"/>
                </a:xfrm>
              </p:grpSpPr>
              <p:cxnSp>
                <p:nvCxnSpPr>
                  <p:cNvPr id="692" name="Google Shape;692;p39"/>
                  <p:cNvCxnSpPr/>
                  <p:nvPr/>
                </p:nvCxnSpPr>
                <p:spPr>
                  <a:xfrm>
                    <a:off x="3408" y="1776"/>
                    <a:ext cx="144" cy="144"/>
                  </a:xfrm>
                  <a:prstGeom prst="straightConnector1">
                    <a:avLst/>
                  </a:prstGeom>
                  <a:noFill/>
                  <a:ln cap="flat" cmpd="sng" w="63500">
                    <a:solidFill>
                      <a:srgbClr val="993300"/>
                    </a:solidFill>
                    <a:prstDash val="solid"/>
                    <a:round/>
                    <a:headEnd len="med" w="med" type="none"/>
                    <a:tailEnd len="med" w="med" type="none"/>
                  </a:ln>
                </p:spPr>
              </p:cxnSp>
              <p:cxnSp>
                <p:nvCxnSpPr>
                  <p:cNvPr id="693" name="Google Shape;693;p39"/>
                  <p:cNvCxnSpPr/>
                  <p:nvPr/>
                </p:nvCxnSpPr>
                <p:spPr>
                  <a:xfrm flipH="1" rot="10800000">
                    <a:off x="3408" y="1776"/>
                    <a:ext cx="144" cy="144"/>
                  </a:xfrm>
                  <a:prstGeom prst="straightConnector1">
                    <a:avLst/>
                  </a:prstGeom>
                  <a:noFill/>
                  <a:ln cap="flat" cmpd="sng" w="63500">
                    <a:solidFill>
                      <a:srgbClr val="993300"/>
                    </a:solidFill>
                    <a:prstDash val="solid"/>
                    <a:round/>
                    <a:headEnd len="med" w="med" type="none"/>
                    <a:tailEnd len="med" w="med" type="none"/>
                  </a:ln>
                </p:spPr>
              </p:cxnSp>
            </p:grpSp>
          </p:grpSp>
          <p:sp>
            <p:nvSpPr>
              <p:cNvPr id="694" name="Google Shape;694;p39"/>
              <p:cNvSpPr txBox="1"/>
              <p:nvPr/>
            </p:nvSpPr>
            <p:spPr>
              <a:xfrm>
                <a:off x="3506" y="3506"/>
                <a:ext cx="114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Iteration = 2</a:t>
                </a:r>
                <a:endParaRPr/>
              </a:p>
            </p:txBody>
          </p:sp>
        </p:grpSp>
        <p:sp>
          <p:nvSpPr>
            <p:cNvPr id="695" name="Google Shape;695;p39"/>
            <p:cNvSpPr/>
            <p:nvPr/>
          </p:nvSpPr>
          <p:spPr>
            <a:xfrm>
              <a:off x="4814888" y="4999037"/>
              <a:ext cx="2381250" cy="1782763"/>
            </a:xfrm>
            <a:custGeom>
              <a:rect b="b" l="l" r="r" t="t"/>
              <a:pathLst>
                <a:path extrusionOk="0" h="1934633" w="2381250">
                  <a:moveTo>
                    <a:pt x="302683" y="1058333"/>
                  </a:moveTo>
                  <a:cubicBezTo>
                    <a:pt x="0" y="1331383"/>
                    <a:pt x="91016" y="1557866"/>
                    <a:pt x="112183" y="1680633"/>
                  </a:cubicBezTo>
                  <a:cubicBezTo>
                    <a:pt x="133350" y="1803400"/>
                    <a:pt x="93133" y="1934633"/>
                    <a:pt x="429683" y="1794933"/>
                  </a:cubicBezTo>
                  <a:cubicBezTo>
                    <a:pt x="766233" y="1655233"/>
                    <a:pt x="1881716" y="1134533"/>
                    <a:pt x="2131483" y="842433"/>
                  </a:cubicBezTo>
                  <a:cubicBezTo>
                    <a:pt x="2381250" y="550333"/>
                    <a:pt x="2237316" y="0"/>
                    <a:pt x="1928283" y="42333"/>
                  </a:cubicBezTo>
                  <a:cubicBezTo>
                    <a:pt x="1619250" y="84666"/>
                    <a:pt x="605366" y="785283"/>
                    <a:pt x="302683" y="1058333"/>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p39"/>
            <p:cNvSpPr/>
            <p:nvPr/>
          </p:nvSpPr>
          <p:spPr>
            <a:xfrm>
              <a:off x="6656388" y="5149850"/>
              <a:ext cx="1141412" cy="2878137"/>
            </a:xfrm>
            <a:custGeom>
              <a:rect b="b" l="l" r="r" t="t"/>
              <a:pathLst>
                <a:path extrusionOk="0" h="2878667" w="1140883">
                  <a:moveTo>
                    <a:pt x="48683" y="2063750"/>
                  </a:moveTo>
                  <a:cubicBezTo>
                    <a:pt x="97366" y="2408767"/>
                    <a:pt x="404283" y="2878667"/>
                    <a:pt x="582083" y="2876550"/>
                  </a:cubicBezTo>
                  <a:cubicBezTo>
                    <a:pt x="759883" y="2874433"/>
                    <a:pt x="1090083" y="2482850"/>
                    <a:pt x="1115483" y="2051050"/>
                  </a:cubicBezTo>
                  <a:cubicBezTo>
                    <a:pt x="1140883" y="1619250"/>
                    <a:pt x="855133" y="571500"/>
                    <a:pt x="734483" y="285750"/>
                  </a:cubicBezTo>
                  <a:cubicBezTo>
                    <a:pt x="613833" y="0"/>
                    <a:pt x="465666" y="249767"/>
                    <a:pt x="391583" y="336550"/>
                  </a:cubicBezTo>
                  <a:cubicBezTo>
                    <a:pt x="317500" y="423333"/>
                    <a:pt x="342900" y="516467"/>
                    <a:pt x="289983" y="806450"/>
                  </a:cubicBezTo>
                  <a:cubicBezTo>
                    <a:pt x="237066" y="1096433"/>
                    <a:pt x="0" y="1718733"/>
                    <a:pt x="48683" y="2063750"/>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p39"/>
            <p:cNvSpPr/>
            <p:nvPr/>
          </p:nvSpPr>
          <p:spPr>
            <a:xfrm>
              <a:off x="5029200" y="6629400"/>
              <a:ext cx="609600" cy="609600"/>
            </a:xfrm>
            <a:prstGeom prst="ellipse">
              <a:avLst/>
            </a:prstGeom>
            <a:noFill/>
            <a:ln cap="flat" cmpd="sng" w="38100">
              <a:solidFill>
                <a:srgbClr val="000000"/>
              </a:solidFill>
              <a:prstDash val="solid"/>
              <a:round/>
              <a:headEnd len="sm" w="sm" type="none"/>
              <a:tailEnd len="sm" w="sm" type="none"/>
            </a:ln>
            <a:effectLst>
              <a:outerShdw blurRad="635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4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6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40"/>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Hierarchical Clustering</a:t>
            </a:r>
            <a:endParaRPr/>
          </a:p>
        </p:txBody>
      </p:sp>
      <p:sp>
        <p:nvSpPr>
          <p:cNvPr id="703" name="Google Shape;703;p40"/>
          <p:cNvSpPr/>
          <p:nvPr/>
        </p:nvSpPr>
        <p:spPr>
          <a:xfrm>
            <a:off x="6832600" y="2794000"/>
            <a:ext cx="152400" cy="1397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04" name="Google Shape;704;p40"/>
          <p:cNvSpPr/>
          <p:nvPr/>
        </p:nvSpPr>
        <p:spPr>
          <a:xfrm>
            <a:off x="6489700" y="2895600"/>
            <a:ext cx="152400" cy="1397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05" name="Google Shape;705;p40"/>
          <p:cNvSpPr/>
          <p:nvPr/>
        </p:nvSpPr>
        <p:spPr>
          <a:xfrm>
            <a:off x="6921500" y="3263900"/>
            <a:ext cx="152400" cy="1397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06" name="Google Shape;706;p40"/>
          <p:cNvSpPr/>
          <p:nvPr/>
        </p:nvSpPr>
        <p:spPr>
          <a:xfrm>
            <a:off x="5308600" y="4254500"/>
            <a:ext cx="152400" cy="1397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07" name="Google Shape;707;p40"/>
          <p:cNvSpPr/>
          <p:nvPr/>
        </p:nvSpPr>
        <p:spPr>
          <a:xfrm>
            <a:off x="5156200" y="4038600"/>
            <a:ext cx="152400" cy="1397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08" name="Google Shape;708;p40"/>
          <p:cNvSpPr txBox="1"/>
          <p:nvPr/>
        </p:nvSpPr>
        <p:spPr>
          <a:xfrm>
            <a:off x="4937125" y="3832225"/>
            <a:ext cx="2968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3</a:t>
            </a:r>
            <a:endParaRPr/>
          </a:p>
        </p:txBody>
      </p:sp>
      <p:sp>
        <p:nvSpPr>
          <p:cNvPr id="709" name="Google Shape;709;p40"/>
          <p:cNvSpPr txBox="1"/>
          <p:nvPr/>
        </p:nvSpPr>
        <p:spPr>
          <a:xfrm>
            <a:off x="5381625" y="4289425"/>
            <a:ext cx="2968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a:t>
            </a:r>
            <a:endParaRPr/>
          </a:p>
        </p:txBody>
      </p:sp>
      <p:sp>
        <p:nvSpPr>
          <p:cNvPr id="710" name="Google Shape;710;p40"/>
          <p:cNvSpPr txBox="1"/>
          <p:nvPr/>
        </p:nvSpPr>
        <p:spPr>
          <a:xfrm>
            <a:off x="6270625" y="2549525"/>
            <a:ext cx="2968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4</a:t>
            </a:r>
            <a:endParaRPr/>
          </a:p>
        </p:txBody>
      </p:sp>
      <p:sp>
        <p:nvSpPr>
          <p:cNvPr id="711" name="Google Shape;711;p40"/>
          <p:cNvSpPr txBox="1"/>
          <p:nvPr/>
        </p:nvSpPr>
        <p:spPr>
          <a:xfrm>
            <a:off x="6791325" y="2460625"/>
            <a:ext cx="2968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2</a:t>
            </a:r>
            <a:endParaRPr/>
          </a:p>
        </p:txBody>
      </p:sp>
      <p:sp>
        <p:nvSpPr>
          <p:cNvPr id="712" name="Google Shape;712;p40"/>
          <p:cNvSpPr txBox="1"/>
          <p:nvPr/>
        </p:nvSpPr>
        <p:spPr>
          <a:xfrm>
            <a:off x="7083425" y="3197225"/>
            <a:ext cx="2968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5</a:t>
            </a:r>
            <a:endParaRPr/>
          </a:p>
        </p:txBody>
      </p:sp>
      <p:grpSp>
        <p:nvGrpSpPr>
          <p:cNvPr id="713" name="Google Shape;713;p40"/>
          <p:cNvGrpSpPr/>
          <p:nvPr/>
        </p:nvGrpSpPr>
        <p:grpSpPr>
          <a:xfrm>
            <a:off x="187325" y="1712913"/>
            <a:ext cx="4384675" cy="4395787"/>
            <a:chOff x="118" y="1079"/>
            <a:chExt cx="2762" cy="2769"/>
          </a:xfrm>
        </p:grpSpPr>
        <p:cxnSp>
          <p:nvCxnSpPr>
            <p:cNvPr id="714" name="Google Shape;714;p40"/>
            <p:cNvCxnSpPr/>
            <p:nvPr/>
          </p:nvCxnSpPr>
          <p:spPr>
            <a:xfrm rot="10800000">
              <a:off x="1776" y="1776"/>
              <a:ext cx="0" cy="768"/>
            </a:xfrm>
            <a:prstGeom prst="straightConnector1">
              <a:avLst/>
            </a:prstGeom>
            <a:noFill/>
            <a:ln cap="flat" cmpd="sng" w="38100">
              <a:solidFill>
                <a:schemeClr val="dk1"/>
              </a:solidFill>
              <a:prstDash val="solid"/>
              <a:round/>
              <a:headEnd len="med" w="med" type="none"/>
              <a:tailEnd len="med" w="med" type="none"/>
            </a:ln>
          </p:spPr>
        </p:cxnSp>
        <p:cxnSp>
          <p:nvCxnSpPr>
            <p:cNvPr id="715" name="Google Shape;715;p40"/>
            <p:cNvCxnSpPr/>
            <p:nvPr/>
          </p:nvCxnSpPr>
          <p:spPr>
            <a:xfrm rot="10800000">
              <a:off x="1056" y="1776"/>
              <a:ext cx="0" cy="1296"/>
            </a:xfrm>
            <a:prstGeom prst="straightConnector1">
              <a:avLst/>
            </a:prstGeom>
            <a:noFill/>
            <a:ln cap="flat" cmpd="sng" w="38100">
              <a:solidFill>
                <a:schemeClr val="dk1"/>
              </a:solidFill>
              <a:prstDash val="solid"/>
              <a:round/>
              <a:headEnd len="med" w="med" type="none"/>
              <a:tailEnd len="med" w="med" type="none"/>
            </a:ln>
          </p:spPr>
        </p:cxnSp>
        <p:cxnSp>
          <p:nvCxnSpPr>
            <p:cNvPr id="716" name="Google Shape;716;p40"/>
            <p:cNvCxnSpPr/>
            <p:nvPr/>
          </p:nvCxnSpPr>
          <p:spPr>
            <a:xfrm>
              <a:off x="1056" y="1776"/>
              <a:ext cx="720" cy="0"/>
            </a:xfrm>
            <a:prstGeom prst="straightConnector1">
              <a:avLst/>
            </a:prstGeom>
            <a:noFill/>
            <a:ln cap="flat" cmpd="sng" w="38100">
              <a:solidFill>
                <a:schemeClr val="dk1"/>
              </a:solidFill>
              <a:prstDash val="solid"/>
              <a:round/>
              <a:headEnd len="med" w="med" type="none"/>
              <a:tailEnd len="med" w="med" type="none"/>
            </a:ln>
          </p:spPr>
        </p:cxnSp>
        <p:cxnSp>
          <p:nvCxnSpPr>
            <p:cNvPr id="717" name="Google Shape;717;p40"/>
            <p:cNvCxnSpPr/>
            <p:nvPr/>
          </p:nvCxnSpPr>
          <p:spPr>
            <a:xfrm rot="10800000">
              <a:off x="1632" y="2544"/>
              <a:ext cx="0" cy="288"/>
            </a:xfrm>
            <a:prstGeom prst="straightConnector1">
              <a:avLst/>
            </a:prstGeom>
            <a:noFill/>
            <a:ln cap="flat" cmpd="sng" w="38100">
              <a:solidFill>
                <a:schemeClr val="dk1"/>
              </a:solidFill>
              <a:prstDash val="solid"/>
              <a:round/>
              <a:headEnd len="med" w="med" type="none"/>
              <a:tailEnd len="med" w="med" type="none"/>
            </a:ln>
          </p:spPr>
        </p:cxnSp>
        <p:cxnSp>
          <p:nvCxnSpPr>
            <p:cNvPr id="718" name="Google Shape;718;p40"/>
            <p:cNvCxnSpPr/>
            <p:nvPr/>
          </p:nvCxnSpPr>
          <p:spPr>
            <a:xfrm rot="10800000">
              <a:off x="2064" y="2544"/>
              <a:ext cx="0" cy="672"/>
            </a:xfrm>
            <a:prstGeom prst="straightConnector1">
              <a:avLst/>
            </a:prstGeom>
            <a:noFill/>
            <a:ln cap="flat" cmpd="sng" w="38100">
              <a:solidFill>
                <a:schemeClr val="dk1"/>
              </a:solidFill>
              <a:prstDash val="solid"/>
              <a:round/>
              <a:headEnd len="med" w="med" type="none"/>
              <a:tailEnd len="med" w="med" type="none"/>
            </a:ln>
          </p:spPr>
        </p:cxnSp>
        <p:cxnSp>
          <p:nvCxnSpPr>
            <p:cNvPr id="719" name="Google Shape;719;p40"/>
            <p:cNvCxnSpPr/>
            <p:nvPr/>
          </p:nvCxnSpPr>
          <p:spPr>
            <a:xfrm>
              <a:off x="1632" y="2544"/>
              <a:ext cx="432" cy="0"/>
            </a:xfrm>
            <a:prstGeom prst="straightConnector1">
              <a:avLst/>
            </a:prstGeom>
            <a:noFill/>
            <a:ln cap="flat" cmpd="sng" w="38100">
              <a:solidFill>
                <a:schemeClr val="dk1"/>
              </a:solidFill>
              <a:prstDash val="solid"/>
              <a:round/>
              <a:headEnd len="med" w="med" type="none"/>
              <a:tailEnd len="med" w="med" type="none"/>
            </a:ln>
          </p:spPr>
        </p:cxnSp>
        <p:sp>
          <p:nvSpPr>
            <p:cNvPr id="720" name="Google Shape;720;p40"/>
            <p:cNvSpPr/>
            <p:nvPr/>
          </p:nvSpPr>
          <p:spPr>
            <a:xfrm>
              <a:off x="2016"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21" name="Google Shape;721;p40"/>
            <p:cNvSpPr txBox="1"/>
            <p:nvPr/>
          </p:nvSpPr>
          <p:spPr>
            <a:xfrm>
              <a:off x="1969"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5</a:t>
              </a:r>
              <a:endParaRPr/>
            </a:p>
          </p:txBody>
        </p:sp>
        <p:cxnSp>
          <p:nvCxnSpPr>
            <p:cNvPr id="722" name="Google Shape;722;p40"/>
            <p:cNvCxnSpPr/>
            <p:nvPr/>
          </p:nvCxnSpPr>
          <p:spPr>
            <a:xfrm rot="10800000">
              <a:off x="1488" y="2832"/>
              <a:ext cx="0" cy="384"/>
            </a:xfrm>
            <a:prstGeom prst="straightConnector1">
              <a:avLst/>
            </a:prstGeom>
            <a:noFill/>
            <a:ln cap="flat" cmpd="sng" w="38100">
              <a:solidFill>
                <a:schemeClr val="dk1"/>
              </a:solidFill>
              <a:prstDash val="solid"/>
              <a:round/>
              <a:headEnd len="med" w="med" type="none"/>
              <a:tailEnd len="med" w="med" type="none"/>
            </a:ln>
          </p:spPr>
        </p:cxnSp>
        <p:cxnSp>
          <p:nvCxnSpPr>
            <p:cNvPr id="723" name="Google Shape;723;p40"/>
            <p:cNvCxnSpPr/>
            <p:nvPr/>
          </p:nvCxnSpPr>
          <p:spPr>
            <a:xfrm rot="10800000">
              <a:off x="1776" y="2832"/>
              <a:ext cx="0" cy="384"/>
            </a:xfrm>
            <a:prstGeom prst="straightConnector1">
              <a:avLst/>
            </a:prstGeom>
            <a:noFill/>
            <a:ln cap="flat" cmpd="sng" w="38100">
              <a:solidFill>
                <a:schemeClr val="dk1"/>
              </a:solidFill>
              <a:prstDash val="solid"/>
              <a:round/>
              <a:headEnd len="med" w="med" type="none"/>
              <a:tailEnd len="med" w="med" type="none"/>
            </a:ln>
          </p:spPr>
        </p:cxnSp>
        <p:cxnSp>
          <p:nvCxnSpPr>
            <p:cNvPr id="724" name="Google Shape;724;p40"/>
            <p:cNvCxnSpPr/>
            <p:nvPr/>
          </p:nvCxnSpPr>
          <p:spPr>
            <a:xfrm>
              <a:off x="1488" y="2832"/>
              <a:ext cx="288" cy="0"/>
            </a:xfrm>
            <a:prstGeom prst="straightConnector1">
              <a:avLst/>
            </a:prstGeom>
            <a:noFill/>
            <a:ln cap="flat" cmpd="sng" w="38100">
              <a:solidFill>
                <a:schemeClr val="dk1"/>
              </a:solidFill>
              <a:prstDash val="solid"/>
              <a:round/>
              <a:headEnd len="med" w="med" type="none"/>
              <a:tailEnd len="med" w="med" type="none"/>
            </a:ln>
          </p:spPr>
        </p:cxnSp>
        <p:sp>
          <p:nvSpPr>
            <p:cNvPr id="725" name="Google Shape;725;p40"/>
            <p:cNvSpPr/>
            <p:nvPr/>
          </p:nvSpPr>
          <p:spPr>
            <a:xfrm>
              <a:off x="1439"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26" name="Google Shape;726;p40"/>
            <p:cNvSpPr/>
            <p:nvPr/>
          </p:nvSpPr>
          <p:spPr>
            <a:xfrm>
              <a:off x="1728"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27" name="Google Shape;727;p40"/>
            <p:cNvSpPr txBox="1"/>
            <p:nvPr/>
          </p:nvSpPr>
          <p:spPr>
            <a:xfrm>
              <a:off x="1392"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2</a:t>
              </a:r>
              <a:endParaRPr/>
            </a:p>
          </p:txBody>
        </p:sp>
        <p:sp>
          <p:nvSpPr>
            <p:cNvPr id="728" name="Google Shape;728;p40"/>
            <p:cNvSpPr txBox="1"/>
            <p:nvPr/>
          </p:nvSpPr>
          <p:spPr>
            <a:xfrm>
              <a:off x="1680"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4</a:t>
              </a:r>
              <a:endParaRPr/>
            </a:p>
          </p:txBody>
        </p:sp>
        <p:sp>
          <p:nvSpPr>
            <p:cNvPr id="729" name="Google Shape;729;p40"/>
            <p:cNvSpPr/>
            <p:nvPr/>
          </p:nvSpPr>
          <p:spPr>
            <a:xfrm>
              <a:off x="862"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30" name="Google Shape;730;p40"/>
            <p:cNvSpPr/>
            <p:nvPr/>
          </p:nvSpPr>
          <p:spPr>
            <a:xfrm>
              <a:off x="1151"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cxnSp>
          <p:nvCxnSpPr>
            <p:cNvPr id="731" name="Google Shape;731;p40"/>
            <p:cNvCxnSpPr/>
            <p:nvPr/>
          </p:nvCxnSpPr>
          <p:spPr>
            <a:xfrm rot="10800000">
              <a:off x="912" y="3072"/>
              <a:ext cx="0" cy="144"/>
            </a:xfrm>
            <a:prstGeom prst="straightConnector1">
              <a:avLst/>
            </a:prstGeom>
            <a:noFill/>
            <a:ln cap="flat" cmpd="sng" w="38100">
              <a:solidFill>
                <a:schemeClr val="dk1"/>
              </a:solidFill>
              <a:prstDash val="solid"/>
              <a:round/>
              <a:headEnd len="med" w="med" type="none"/>
              <a:tailEnd len="med" w="med" type="none"/>
            </a:ln>
          </p:spPr>
        </p:cxnSp>
        <p:cxnSp>
          <p:nvCxnSpPr>
            <p:cNvPr id="732" name="Google Shape;732;p40"/>
            <p:cNvCxnSpPr/>
            <p:nvPr/>
          </p:nvCxnSpPr>
          <p:spPr>
            <a:xfrm rot="10800000">
              <a:off x="1200" y="3072"/>
              <a:ext cx="0" cy="144"/>
            </a:xfrm>
            <a:prstGeom prst="straightConnector1">
              <a:avLst/>
            </a:prstGeom>
            <a:noFill/>
            <a:ln cap="flat" cmpd="sng" w="38100">
              <a:solidFill>
                <a:schemeClr val="dk1"/>
              </a:solidFill>
              <a:prstDash val="solid"/>
              <a:round/>
              <a:headEnd len="med" w="med" type="none"/>
              <a:tailEnd len="med" w="med" type="none"/>
            </a:ln>
          </p:spPr>
        </p:cxnSp>
        <p:cxnSp>
          <p:nvCxnSpPr>
            <p:cNvPr id="733" name="Google Shape;733;p40"/>
            <p:cNvCxnSpPr/>
            <p:nvPr/>
          </p:nvCxnSpPr>
          <p:spPr>
            <a:xfrm>
              <a:off x="912" y="3072"/>
              <a:ext cx="288" cy="0"/>
            </a:xfrm>
            <a:prstGeom prst="straightConnector1">
              <a:avLst/>
            </a:prstGeom>
            <a:noFill/>
            <a:ln cap="flat" cmpd="sng" w="38100">
              <a:solidFill>
                <a:schemeClr val="dk1"/>
              </a:solidFill>
              <a:prstDash val="solid"/>
              <a:round/>
              <a:headEnd len="med" w="med" type="none"/>
              <a:tailEnd len="med" w="med" type="none"/>
            </a:ln>
          </p:spPr>
        </p:cxnSp>
        <p:sp>
          <p:nvSpPr>
            <p:cNvPr id="734" name="Google Shape;734;p40"/>
            <p:cNvSpPr txBox="1"/>
            <p:nvPr/>
          </p:nvSpPr>
          <p:spPr>
            <a:xfrm>
              <a:off x="816"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a:t>
              </a:r>
              <a:endParaRPr/>
            </a:p>
          </p:txBody>
        </p:sp>
        <p:sp>
          <p:nvSpPr>
            <p:cNvPr id="735" name="Google Shape;735;p40"/>
            <p:cNvSpPr txBox="1"/>
            <p:nvPr/>
          </p:nvSpPr>
          <p:spPr>
            <a:xfrm>
              <a:off x="1104"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3</a:t>
              </a:r>
              <a:endParaRPr/>
            </a:p>
          </p:txBody>
        </p:sp>
        <p:cxnSp>
          <p:nvCxnSpPr>
            <p:cNvPr id="736" name="Google Shape;736;p40"/>
            <p:cNvCxnSpPr/>
            <p:nvPr/>
          </p:nvCxnSpPr>
          <p:spPr>
            <a:xfrm>
              <a:off x="672" y="1440"/>
              <a:ext cx="0" cy="1896"/>
            </a:xfrm>
            <a:prstGeom prst="straightConnector1">
              <a:avLst/>
            </a:prstGeom>
            <a:noFill/>
            <a:ln cap="flat" cmpd="sng" w="25400">
              <a:solidFill>
                <a:schemeClr val="dk1"/>
              </a:solidFill>
              <a:prstDash val="solid"/>
              <a:round/>
              <a:headEnd len="lg" w="lg" type="triangle"/>
              <a:tailEnd len="med" w="med" type="none"/>
            </a:ln>
          </p:spPr>
        </p:cxnSp>
        <p:sp>
          <p:nvSpPr>
            <p:cNvPr id="737" name="Google Shape;737;p40"/>
            <p:cNvSpPr txBox="1"/>
            <p:nvPr/>
          </p:nvSpPr>
          <p:spPr>
            <a:xfrm>
              <a:off x="118" y="1079"/>
              <a:ext cx="2221"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Distance between joined clusters</a:t>
              </a:r>
              <a:endParaRPr sz="1600">
                <a:solidFill>
                  <a:srgbClr val="000000"/>
                </a:solidFill>
                <a:latin typeface="Calibri"/>
                <a:ea typeface="Calibri"/>
                <a:cs typeface="Calibri"/>
                <a:sym typeface="Calibri"/>
              </a:endParaRPr>
            </a:p>
          </p:txBody>
        </p:sp>
        <p:sp>
          <p:nvSpPr>
            <p:cNvPr id="738" name="Google Shape;738;p40"/>
            <p:cNvSpPr txBox="1"/>
            <p:nvPr/>
          </p:nvSpPr>
          <p:spPr>
            <a:xfrm>
              <a:off x="1056" y="3598"/>
              <a:ext cx="1005"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Dendrogram</a:t>
              </a:r>
              <a:endParaRPr sz="1600">
                <a:solidFill>
                  <a:srgbClr val="000000"/>
                </a:solidFill>
                <a:latin typeface="Calibri"/>
                <a:ea typeface="Calibri"/>
                <a:cs typeface="Calibri"/>
                <a:sym typeface="Calibri"/>
              </a:endParaRPr>
            </a:p>
          </p:txBody>
        </p:sp>
        <p:cxnSp>
          <p:nvCxnSpPr>
            <p:cNvPr id="739" name="Google Shape;739;p40"/>
            <p:cNvCxnSpPr/>
            <p:nvPr/>
          </p:nvCxnSpPr>
          <p:spPr>
            <a:xfrm rot="10800000">
              <a:off x="2352" y="2304"/>
              <a:ext cx="528" cy="0"/>
            </a:xfrm>
            <a:prstGeom prst="straightConnector1">
              <a:avLst/>
            </a:prstGeom>
            <a:noFill/>
            <a:ln cap="flat" cmpd="sng" w="76200">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grpSp>
        <p:nvGrpSpPr>
          <p:cNvPr id="745" name="Google Shape;745;p41"/>
          <p:cNvGrpSpPr/>
          <p:nvPr/>
        </p:nvGrpSpPr>
        <p:grpSpPr>
          <a:xfrm>
            <a:off x="1676400" y="1981200"/>
            <a:ext cx="6477000" cy="3124200"/>
            <a:chOff x="1056" y="1248"/>
            <a:chExt cx="4080" cy="1968"/>
          </a:xfrm>
        </p:grpSpPr>
        <p:sp>
          <p:nvSpPr>
            <p:cNvPr id="746" name="Google Shape;746;p41"/>
            <p:cNvSpPr/>
            <p:nvPr/>
          </p:nvSpPr>
          <p:spPr>
            <a:xfrm>
              <a:off x="2832" y="1248"/>
              <a:ext cx="2304" cy="1968"/>
            </a:xfrm>
            <a:prstGeom prst="ellipse">
              <a:avLst/>
            </a:prstGeom>
            <a:solidFill>
              <a:srgbClr val="63242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47" name="Google Shape;747;p41"/>
            <p:cNvCxnSpPr/>
            <p:nvPr/>
          </p:nvCxnSpPr>
          <p:spPr>
            <a:xfrm rot="10800000">
              <a:off x="1776" y="1776"/>
              <a:ext cx="0" cy="768"/>
            </a:xfrm>
            <a:prstGeom prst="straightConnector1">
              <a:avLst/>
            </a:prstGeom>
            <a:noFill/>
            <a:ln cap="flat" cmpd="sng" w="38100">
              <a:solidFill>
                <a:schemeClr val="dk1"/>
              </a:solidFill>
              <a:prstDash val="solid"/>
              <a:round/>
              <a:headEnd len="med" w="med" type="none"/>
              <a:tailEnd len="med" w="med" type="none"/>
            </a:ln>
          </p:spPr>
        </p:cxnSp>
        <p:cxnSp>
          <p:nvCxnSpPr>
            <p:cNvPr id="748" name="Google Shape;748;p41"/>
            <p:cNvCxnSpPr/>
            <p:nvPr/>
          </p:nvCxnSpPr>
          <p:spPr>
            <a:xfrm rot="10800000">
              <a:off x="1056" y="1776"/>
              <a:ext cx="0" cy="1296"/>
            </a:xfrm>
            <a:prstGeom prst="straightConnector1">
              <a:avLst/>
            </a:prstGeom>
            <a:noFill/>
            <a:ln cap="flat" cmpd="sng" w="38100">
              <a:solidFill>
                <a:schemeClr val="dk1"/>
              </a:solidFill>
              <a:prstDash val="solid"/>
              <a:round/>
              <a:headEnd len="med" w="med" type="none"/>
              <a:tailEnd len="med" w="med" type="none"/>
            </a:ln>
          </p:spPr>
        </p:cxnSp>
        <p:cxnSp>
          <p:nvCxnSpPr>
            <p:cNvPr id="749" name="Google Shape;749;p41"/>
            <p:cNvCxnSpPr/>
            <p:nvPr/>
          </p:nvCxnSpPr>
          <p:spPr>
            <a:xfrm>
              <a:off x="1056" y="1776"/>
              <a:ext cx="720" cy="0"/>
            </a:xfrm>
            <a:prstGeom prst="straightConnector1">
              <a:avLst/>
            </a:prstGeom>
            <a:noFill/>
            <a:ln cap="flat" cmpd="sng" w="38100">
              <a:solidFill>
                <a:schemeClr val="dk1"/>
              </a:solidFill>
              <a:prstDash val="solid"/>
              <a:round/>
              <a:headEnd len="med" w="med" type="none"/>
              <a:tailEnd len="med" w="med" type="none"/>
            </a:ln>
          </p:spPr>
        </p:cxnSp>
      </p:grpSp>
      <p:grpSp>
        <p:nvGrpSpPr>
          <p:cNvPr id="750" name="Google Shape;750;p41"/>
          <p:cNvGrpSpPr/>
          <p:nvPr/>
        </p:nvGrpSpPr>
        <p:grpSpPr>
          <a:xfrm>
            <a:off x="2590800" y="2362200"/>
            <a:ext cx="5105400" cy="3382963"/>
            <a:chOff x="1632" y="1488"/>
            <a:chExt cx="3216" cy="2131"/>
          </a:xfrm>
        </p:grpSpPr>
        <p:grpSp>
          <p:nvGrpSpPr>
            <p:cNvPr id="751" name="Google Shape;751;p41"/>
            <p:cNvGrpSpPr/>
            <p:nvPr/>
          </p:nvGrpSpPr>
          <p:grpSpPr>
            <a:xfrm>
              <a:off x="1632" y="1488"/>
              <a:ext cx="3216" cy="1856"/>
              <a:chOff x="1632" y="1488"/>
              <a:chExt cx="3216" cy="1856"/>
            </a:xfrm>
          </p:grpSpPr>
          <p:grpSp>
            <p:nvGrpSpPr>
              <p:cNvPr id="752" name="Google Shape;752;p41"/>
              <p:cNvGrpSpPr/>
              <p:nvPr/>
            </p:nvGrpSpPr>
            <p:grpSpPr>
              <a:xfrm>
                <a:off x="1632" y="1488"/>
                <a:ext cx="3216" cy="1728"/>
                <a:chOff x="1632" y="1488"/>
                <a:chExt cx="3216" cy="1728"/>
              </a:xfrm>
            </p:grpSpPr>
            <p:sp>
              <p:nvSpPr>
                <p:cNvPr id="753" name="Google Shape;753;p41"/>
                <p:cNvSpPr/>
                <p:nvPr/>
              </p:nvSpPr>
              <p:spPr>
                <a:xfrm>
                  <a:off x="3792" y="1488"/>
                  <a:ext cx="1056" cy="912"/>
                </a:xfrm>
                <a:prstGeom prst="ellipse">
                  <a:avLst/>
                </a:prstGeom>
                <a:solidFill>
                  <a:srgbClr val="953734"/>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54" name="Google Shape;754;p41"/>
                <p:cNvCxnSpPr/>
                <p:nvPr/>
              </p:nvCxnSpPr>
              <p:spPr>
                <a:xfrm rot="10800000">
                  <a:off x="1632" y="2544"/>
                  <a:ext cx="0" cy="288"/>
                </a:xfrm>
                <a:prstGeom prst="straightConnector1">
                  <a:avLst/>
                </a:prstGeom>
                <a:noFill/>
                <a:ln cap="flat" cmpd="sng" w="38100">
                  <a:solidFill>
                    <a:schemeClr val="dk1"/>
                  </a:solidFill>
                  <a:prstDash val="solid"/>
                  <a:round/>
                  <a:headEnd len="med" w="med" type="none"/>
                  <a:tailEnd len="med" w="med" type="none"/>
                </a:ln>
              </p:spPr>
            </p:cxnSp>
            <p:cxnSp>
              <p:nvCxnSpPr>
                <p:cNvPr id="755" name="Google Shape;755;p41"/>
                <p:cNvCxnSpPr/>
                <p:nvPr/>
              </p:nvCxnSpPr>
              <p:spPr>
                <a:xfrm rot="10800000">
                  <a:off x="2064" y="2544"/>
                  <a:ext cx="0" cy="672"/>
                </a:xfrm>
                <a:prstGeom prst="straightConnector1">
                  <a:avLst/>
                </a:prstGeom>
                <a:noFill/>
                <a:ln cap="flat" cmpd="sng" w="38100">
                  <a:solidFill>
                    <a:schemeClr val="dk1"/>
                  </a:solidFill>
                  <a:prstDash val="solid"/>
                  <a:round/>
                  <a:headEnd len="med" w="med" type="none"/>
                  <a:tailEnd len="med" w="med" type="none"/>
                </a:ln>
              </p:spPr>
            </p:cxnSp>
            <p:cxnSp>
              <p:nvCxnSpPr>
                <p:cNvPr id="756" name="Google Shape;756;p41"/>
                <p:cNvCxnSpPr/>
                <p:nvPr/>
              </p:nvCxnSpPr>
              <p:spPr>
                <a:xfrm>
                  <a:off x="1632" y="2544"/>
                  <a:ext cx="432" cy="0"/>
                </a:xfrm>
                <a:prstGeom prst="straightConnector1">
                  <a:avLst/>
                </a:prstGeom>
                <a:noFill/>
                <a:ln cap="flat" cmpd="sng" w="38100">
                  <a:solidFill>
                    <a:schemeClr val="dk1"/>
                  </a:solidFill>
                  <a:prstDash val="solid"/>
                  <a:round/>
                  <a:headEnd len="med" w="med" type="none"/>
                  <a:tailEnd len="med" w="med" type="none"/>
                </a:ln>
              </p:spPr>
            </p:cxnSp>
          </p:grpSp>
          <p:sp>
            <p:nvSpPr>
              <p:cNvPr id="757" name="Google Shape;757;p41"/>
              <p:cNvSpPr/>
              <p:nvPr/>
            </p:nvSpPr>
            <p:spPr>
              <a:xfrm>
                <a:off x="2016"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sp>
          <p:nvSpPr>
            <p:cNvPr id="758" name="Google Shape;758;p41"/>
            <p:cNvSpPr txBox="1"/>
            <p:nvPr/>
          </p:nvSpPr>
          <p:spPr>
            <a:xfrm>
              <a:off x="1969"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5</a:t>
              </a:r>
              <a:endParaRPr/>
            </a:p>
          </p:txBody>
        </p:sp>
      </p:grpSp>
      <p:grpSp>
        <p:nvGrpSpPr>
          <p:cNvPr id="759" name="Google Shape;759;p41"/>
          <p:cNvGrpSpPr/>
          <p:nvPr/>
        </p:nvGrpSpPr>
        <p:grpSpPr>
          <a:xfrm>
            <a:off x="2209800" y="2345914"/>
            <a:ext cx="5123489" cy="3399249"/>
            <a:chOff x="1392" y="1478"/>
            <a:chExt cx="3227" cy="2141"/>
          </a:xfrm>
        </p:grpSpPr>
        <p:grpSp>
          <p:nvGrpSpPr>
            <p:cNvPr id="760" name="Google Shape;760;p41"/>
            <p:cNvGrpSpPr/>
            <p:nvPr/>
          </p:nvGrpSpPr>
          <p:grpSpPr>
            <a:xfrm>
              <a:off x="1439" y="1478"/>
              <a:ext cx="3180" cy="1866"/>
              <a:chOff x="1439" y="1478"/>
              <a:chExt cx="3180" cy="1866"/>
            </a:xfrm>
          </p:grpSpPr>
          <p:grpSp>
            <p:nvGrpSpPr>
              <p:cNvPr id="761" name="Google Shape;761;p41"/>
              <p:cNvGrpSpPr/>
              <p:nvPr/>
            </p:nvGrpSpPr>
            <p:grpSpPr>
              <a:xfrm>
                <a:off x="1488" y="1478"/>
                <a:ext cx="3131" cy="1738"/>
                <a:chOff x="1488" y="1478"/>
                <a:chExt cx="3131" cy="1738"/>
              </a:xfrm>
            </p:grpSpPr>
            <p:sp>
              <p:nvSpPr>
                <p:cNvPr id="762" name="Google Shape;762;p41"/>
                <p:cNvSpPr/>
                <p:nvPr/>
              </p:nvSpPr>
              <p:spPr>
                <a:xfrm rot="-1273719">
                  <a:off x="3888" y="1584"/>
                  <a:ext cx="672" cy="454"/>
                </a:xfrm>
                <a:prstGeom prst="ellipse">
                  <a:avLst/>
                </a:prstGeom>
                <a:solidFill>
                  <a:srgbClr val="E5B8B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63" name="Google Shape;763;p41"/>
                <p:cNvCxnSpPr/>
                <p:nvPr/>
              </p:nvCxnSpPr>
              <p:spPr>
                <a:xfrm rot="10800000">
                  <a:off x="1488" y="2832"/>
                  <a:ext cx="0" cy="384"/>
                </a:xfrm>
                <a:prstGeom prst="straightConnector1">
                  <a:avLst/>
                </a:prstGeom>
                <a:noFill/>
                <a:ln cap="flat" cmpd="sng" w="38100">
                  <a:solidFill>
                    <a:schemeClr val="dk1"/>
                  </a:solidFill>
                  <a:prstDash val="solid"/>
                  <a:round/>
                  <a:headEnd len="med" w="med" type="none"/>
                  <a:tailEnd len="med" w="med" type="none"/>
                </a:ln>
              </p:spPr>
            </p:cxnSp>
            <p:cxnSp>
              <p:nvCxnSpPr>
                <p:cNvPr id="764" name="Google Shape;764;p41"/>
                <p:cNvCxnSpPr/>
                <p:nvPr/>
              </p:nvCxnSpPr>
              <p:spPr>
                <a:xfrm rot="10800000">
                  <a:off x="1776" y="2832"/>
                  <a:ext cx="0" cy="384"/>
                </a:xfrm>
                <a:prstGeom prst="straightConnector1">
                  <a:avLst/>
                </a:prstGeom>
                <a:noFill/>
                <a:ln cap="flat" cmpd="sng" w="38100">
                  <a:solidFill>
                    <a:schemeClr val="dk1"/>
                  </a:solidFill>
                  <a:prstDash val="solid"/>
                  <a:round/>
                  <a:headEnd len="med" w="med" type="none"/>
                  <a:tailEnd len="med" w="med" type="none"/>
                </a:ln>
              </p:spPr>
            </p:cxnSp>
            <p:cxnSp>
              <p:nvCxnSpPr>
                <p:cNvPr id="765" name="Google Shape;765;p41"/>
                <p:cNvCxnSpPr/>
                <p:nvPr/>
              </p:nvCxnSpPr>
              <p:spPr>
                <a:xfrm>
                  <a:off x="1488" y="2832"/>
                  <a:ext cx="288" cy="0"/>
                </a:xfrm>
                <a:prstGeom prst="straightConnector1">
                  <a:avLst/>
                </a:prstGeom>
                <a:noFill/>
                <a:ln cap="flat" cmpd="sng" w="38100">
                  <a:solidFill>
                    <a:schemeClr val="dk1"/>
                  </a:solidFill>
                  <a:prstDash val="solid"/>
                  <a:round/>
                  <a:headEnd len="med" w="med" type="none"/>
                  <a:tailEnd len="med" w="med" type="none"/>
                </a:ln>
              </p:spPr>
            </p:cxnSp>
          </p:grpSp>
          <p:sp>
            <p:nvSpPr>
              <p:cNvPr id="766" name="Google Shape;766;p41"/>
              <p:cNvSpPr/>
              <p:nvPr/>
            </p:nvSpPr>
            <p:spPr>
              <a:xfrm>
                <a:off x="1439"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67" name="Google Shape;767;p41"/>
              <p:cNvSpPr/>
              <p:nvPr/>
            </p:nvSpPr>
            <p:spPr>
              <a:xfrm>
                <a:off x="1728"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sp>
          <p:nvSpPr>
            <p:cNvPr id="768" name="Google Shape;768;p41"/>
            <p:cNvSpPr txBox="1"/>
            <p:nvPr/>
          </p:nvSpPr>
          <p:spPr>
            <a:xfrm>
              <a:off x="1392"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2</a:t>
              </a:r>
              <a:endParaRPr/>
            </a:p>
          </p:txBody>
        </p:sp>
        <p:sp>
          <p:nvSpPr>
            <p:cNvPr id="769" name="Google Shape;769;p41"/>
            <p:cNvSpPr txBox="1"/>
            <p:nvPr/>
          </p:nvSpPr>
          <p:spPr>
            <a:xfrm>
              <a:off x="1680"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4</a:t>
              </a:r>
              <a:endParaRPr/>
            </a:p>
          </p:txBody>
        </p:sp>
      </p:grpSp>
      <p:grpSp>
        <p:nvGrpSpPr>
          <p:cNvPr id="770" name="Google Shape;770;p41"/>
          <p:cNvGrpSpPr/>
          <p:nvPr/>
        </p:nvGrpSpPr>
        <p:grpSpPr>
          <a:xfrm>
            <a:off x="1295400" y="3675398"/>
            <a:ext cx="4517834" cy="2069765"/>
            <a:chOff x="816" y="2315"/>
            <a:chExt cx="2846" cy="1304"/>
          </a:xfrm>
        </p:grpSpPr>
        <p:grpSp>
          <p:nvGrpSpPr>
            <p:cNvPr id="771" name="Google Shape;771;p41"/>
            <p:cNvGrpSpPr/>
            <p:nvPr/>
          </p:nvGrpSpPr>
          <p:grpSpPr>
            <a:xfrm>
              <a:off x="816" y="2315"/>
              <a:ext cx="2846" cy="1304"/>
              <a:chOff x="816" y="2315"/>
              <a:chExt cx="2846" cy="1304"/>
            </a:xfrm>
          </p:grpSpPr>
          <p:grpSp>
            <p:nvGrpSpPr>
              <p:cNvPr id="772" name="Google Shape;772;p41"/>
              <p:cNvGrpSpPr/>
              <p:nvPr/>
            </p:nvGrpSpPr>
            <p:grpSpPr>
              <a:xfrm>
                <a:off x="862" y="2315"/>
                <a:ext cx="2800" cy="1029"/>
                <a:chOff x="862" y="2315"/>
                <a:chExt cx="2800" cy="1029"/>
              </a:xfrm>
            </p:grpSpPr>
            <p:sp>
              <p:nvSpPr>
                <p:cNvPr id="773" name="Google Shape;773;p41"/>
                <p:cNvSpPr/>
                <p:nvPr/>
              </p:nvSpPr>
              <p:spPr>
                <a:xfrm>
                  <a:off x="862"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74" name="Google Shape;774;p41"/>
                <p:cNvSpPr/>
                <p:nvPr/>
              </p:nvSpPr>
              <p:spPr>
                <a:xfrm>
                  <a:off x="1151" y="32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775" name="Google Shape;775;p41"/>
                <p:cNvGrpSpPr/>
                <p:nvPr/>
              </p:nvGrpSpPr>
              <p:grpSpPr>
                <a:xfrm>
                  <a:off x="912" y="2315"/>
                  <a:ext cx="2750" cy="901"/>
                  <a:chOff x="912" y="2315"/>
                  <a:chExt cx="2750" cy="901"/>
                </a:xfrm>
              </p:grpSpPr>
              <p:sp>
                <p:nvSpPr>
                  <p:cNvPr id="776" name="Google Shape;776;p41"/>
                  <p:cNvSpPr/>
                  <p:nvPr/>
                </p:nvSpPr>
                <p:spPr>
                  <a:xfrm rot="-2444636">
                    <a:off x="3161" y="2357"/>
                    <a:ext cx="349" cy="595"/>
                  </a:xfrm>
                  <a:prstGeom prst="ellipse">
                    <a:avLst/>
                  </a:prstGeom>
                  <a:solidFill>
                    <a:srgbClr val="F2DAD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77" name="Google Shape;777;p41"/>
                  <p:cNvCxnSpPr/>
                  <p:nvPr/>
                </p:nvCxnSpPr>
                <p:spPr>
                  <a:xfrm rot="10800000">
                    <a:off x="912" y="3072"/>
                    <a:ext cx="0" cy="144"/>
                  </a:xfrm>
                  <a:prstGeom prst="straightConnector1">
                    <a:avLst/>
                  </a:prstGeom>
                  <a:noFill/>
                  <a:ln cap="flat" cmpd="sng" w="38100">
                    <a:solidFill>
                      <a:schemeClr val="dk1"/>
                    </a:solidFill>
                    <a:prstDash val="solid"/>
                    <a:round/>
                    <a:headEnd len="med" w="med" type="none"/>
                    <a:tailEnd len="med" w="med" type="none"/>
                  </a:ln>
                </p:spPr>
              </p:cxnSp>
              <p:cxnSp>
                <p:nvCxnSpPr>
                  <p:cNvPr id="778" name="Google Shape;778;p41"/>
                  <p:cNvCxnSpPr/>
                  <p:nvPr/>
                </p:nvCxnSpPr>
                <p:spPr>
                  <a:xfrm rot="10800000">
                    <a:off x="1200" y="3072"/>
                    <a:ext cx="0" cy="144"/>
                  </a:xfrm>
                  <a:prstGeom prst="straightConnector1">
                    <a:avLst/>
                  </a:prstGeom>
                  <a:noFill/>
                  <a:ln cap="flat" cmpd="sng" w="38100">
                    <a:solidFill>
                      <a:schemeClr val="dk1"/>
                    </a:solidFill>
                    <a:prstDash val="solid"/>
                    <a:round/>
                    <a:headEnd len="med" w="med" type="none"/>
                    <a:tailEnd len="med" w="med" type="none"/>
                  </a:ln>
                </p:spPr>
              </p:cxnSp>
              <p:cxnSp>
                <p:nvCxnSpPr>
                  <p:cNvPr id="779" name="Google Shape;779;p41"/>
                  <p:cNvCxnSpPr/>
                  <p:nvPr/>
                </p:nvCxnSpPr>
                <p:spPr>
                  <a:xfrm>
                    <a:off x="912" y="3072"/>
                    <a:ext cx="288" cy="0"/>
                  </a:xfrm>
                  <a:prstGeom prst="straightConnector1">
                    <a:avLst/>
                  </a:prstGeom>
                  <a:noFill/>
                  <a:ln cap="flat" cmpd="sng" w="38100">
                    <a:solidFill>
                      <a:schemeClr val="dk1"/>
                    </a:solidFill>
                    <a:prstDash val="solid"/>
                    <a:round/>
                    <a:headEnd len="med" w="med" type="none"/>
                    <a:tailEnd len="med" w="med" type="none"/>
                  </a:ln>
                </p:spPr>
              </p:cxnSp>
            </p:grpSp>
          </p:grpSp>
          <p:sp>
            <p:nvSpPr>
              <p:cNvPr id="780" name="Google Shape;780;p41"/>
              <p:cNvSpPr txBox="1"/>
              <p:nvPr/>
            </p:nvSpPr>
            <p:spPr>
              <a:xfrm>
                <a:off x="816"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a:t>
                </a:r>
                <a:endParaRPr/>
              </a:p>
            </p:txBody>
          </p:sp>
        </p:grpSp>
        <p:sp>
          <p:nvSpPr>
            <p:cNvPr id="781" name="Google Shape;781;p41"/>
            <p:cNvSpPr txBox="1"/>
            <p:nvPr/>
          </p:nvSpPr>
          <p:spPr>
            <a:xfrm>
              <a:off x="1104" y="3407"/>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3</a:t>
              </a:r>
              <a:endParaRPr/>
            </a:p>
          </p:txBody>
        </p:sp>
      </p:grpSp>
      <p:grpSp>
        <p:nvGrpSpPr>
          <p:cNvPr id="782" name="Google Shape;782;p41"/>
          <p:cNvGrpSpPr/>
          <p:nvPr/>
        </p:nvGrpSpPr>
        <p:grpSpPr>
          <a:xfrm>
            <a:off x="4937125" y="2460625"/>
            <a:ext cx="2443163" cy="2165350"/>
            <a:chOff x="3110" y="1550"/>
            <a:chExt cx="1539" cy="1364"/>
          </a:xfrm>
        </p:grpSpPr>
        <p:sp>
          <p:nvSpPr>
            <p:cNvPr id="783" name="Google Shape;783;p41"/>
            <p:cNvSpPr/>
            <p:nvPr/>
          </p:nvSpPr>
          <p:spPr>
            <a:xfrm>
              <a:off x="4304" y="1760"/>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84" name="Google Shape;784;p41"/>
            <p:cNvSpPr/>
            <p:nvPr/>
          </p:nvSpPr>
          <p:spPr>
            <a:xfrm>
              <a:off x="4088" y="1824"/>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85" name="Google Shape;785;p41"/>
            <p:cNvSpPr/>
            <p:nvPr/>
          </p:nvSpPr>
          <p:spPr>
            <a:xfrm>
              <a:off x="4360" y="2056"/>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86" name="Google Shape;786;p41"/>
            <p:cNvSpPr/>
            <p:nvPr/>
          </p:nvSpPr>
          <p:spPr>
            <a:xfrm>
              <a:off x="3344" y="2680"/>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87" name="Google Shape;787;p41"/>
            <p:cNvSpPr/>
            <p:nvPr/>
          </p:nvSpPr>
          <p:spPr>
            <a:xfrm>
              <a:off x="3248" y="2544"/>
              <a:ext cx="96" cy="88"/>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88" name="Google Shape;788;p41"/>
            <p:cNvSpPr txBox="1"/>
            <p:nvPr/>
          </p:nvSpPr>
          <p:spPr>
            <a:xfrm>
              <a:off x="3110" y="2414"/>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3</a:t>
              </a:r>
              <a:endParaRPr/>
            </a:p>
          </p:txBody>
        </p:sp>
        <p:sp>
          <p:nvSpPr>
            <p:cNvPr id="789" name="Google Shape;789;p41"/>
            <p:cNvSpPr txBox="1"/>
            <p:nvPr/>
          </p:nvSpPr>
          <p:spPr>
            <a:xfrm>
              <a:off x="3390" y="2702"/>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a:t>
              </a:r>
              <a:endParaRPr/>
            </a:p>
          </p:txBody>
        </p:sp>
        <p:sp>
          <p:nvSpPr>
            <p:cNvPr id="790" name="Google Shape;790;p41"/>
            <p:cNvSpPr txBox="1"/>
            <p:nvPr/>
          </p:nvSpPr>
          <p:spPr>
            <a:xfrm>
              <a:off x="3950" y="1606"/>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4</a:t>
              </a:r>
              <a:endParaRPr/>
            </a:p>
          </p:txBody>
        </p:sp>
        <p:sp>
          <p:nvSpPr>
            <p:cNvPr id="791" name="Google Shape;791;p41"/>
            <p:cNvSpPr txBox="1"/>
            <p:nvPr/>
          </p:nvSpPr>
          <p:spPr>
            <a:xfrm>
              <a:off x="4278" y="1550"/>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2</a:t>
              </a:r>
              <a:endParaRPr/>
            </a:p>
          </p:txBody>
        </p:sp>
        <p:sp>
          <p:nvSpPr>
            <p:cNvPr id="792" name="Google Shape;792;p41"/>
            <p:cNvSpPr txBox="1"/>
            <p:nvPr/>
          </p:nvSpPr>
          <p:spPr>
            <a:xfrm>
              <a:off x="4462" y="2014"/>
              <a:ext cx="187" cy="2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5</a:t>
              </a:r>
              <a:endParaRPr/>
            </a:p>
          </p:txBody>
        </p:sp>
      </p:grpSp>
      <p:cxnSp>
        <p:nvCxnSpPr>
          <p:cNvPr id="793" name="Google Shape;793;p41"/>
          <p:cNvCxnSpPr/>
          <p:nvPr/>
        </p:nvCxnSpPr>
        <p:spPr>
          <a:xfrm>
            <a:off x="1066800" y="2286000"/>
            <a:ext cx="0" cy="3009900"/>
          </a:xfrm>
          <a:prstGeom prst="straightConnector1">
            <a:avLst/>
          </a:prstGeom>
          <a:noFill/>
          <a:ln cap="flat" cmpd="sng" w="25400">
            <a:solidFill>
              <a:schemeClr val="dk1"/>
            </a:solidFill>
            <a:prstDash val="solid"/>
            <a:round/>
            <a:headEnd len="lg" w="lg" type="triangle"/>
            <a:tailEnd len="med" w="med" type="none"/>
          </a:ln>
        </p:spPr>
      </p:cxnSp>
      <p:sp>
        <p:nvSpPr>
          <p:cNvPr id="794" name="Google Shape;794;p41"/>
          <p:cNvSpPr txBox="1"/>
          <p:nvPr/>
        </p:nvSpPr>
        <p:spPr>
          <a:xfrm>
            <a:off x="187325" y="1712913"/>
            <a:ext cx="3525838"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Distance between joined clusters</a:t>
            </a:r>
            <a:endParaRPr sz="1600">
              <a:solidFill>
                <a:srgbClr val="000000"/>
              </a:solidFill>
              <a:latin typeface="Calibri"/>
              <a:ea typeface="Calibri"/>
              <a:cs typeface="Calibri"/>
              <a:sym typeface="Calibri"/>
            </a:endParaRPr>
          </a:p>
        </p:txBody>
      </p:sp>
      <p:sp>
        <p:nvSpPr>
          <p:cNvPr id="795" name="Google Shape;795;p41"/>
          <p:cNvSpPr txBox="1"/>
          <p:nvPr/>
        </p:nvSpPr>
        <p:spPr>
          <a:xfrm>
            <a:off x="1676400" y="5711825"/>
            <a:ext cx="15954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Dendrogram</a:t>
            </a:r>
            <a:endParaRPr sz="1600">
              <a:solidFill>
                <a:srgbClr val="000000"/>
              </a:solidFill>
              <a:latin typeface="Calibri"/>
              <a:ea typeface="Calibri"/>
              <a:cs typeface="Calibri"/>
              <a:sym typeface="Calibri"/>
            </a:endParaRPr>
          </a:p>
        </p:txBody>
      </p:sp>
      <p:sp>
        <p:nvSpPr>
          <p:cNvPr id="796" name="Google Shape;796;p41"/>
          <p:cNvSpPr/>
          <p:nvPr/>
        </p:nvSpPr>
        <p:spPr>
          <a:xfrm>
            <a:off x="3678238" y="5408613"/>
            <a:ext cx="4800600" cy="925512"/>
          </a:xfrm>
          <a:prstGeom prst="rect">
            <a:avLst/>
          </a:prstGeom>
          <a:solidFill>
            <a:srgbClr val="FCFDC6"/>
          </a:solidFill>
          <a:ln cap="flat" cmpd="sng" w="9525">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1" lang="en-US" sz="1800">
                <a:solidFill>
                  <a:srgbClr val="000000"/>
                </a:solidFill>
                <a:latin typeface="Calibri"/>
                <a:ea typeface="Calibri"/>
                <a:cs typeface="Calibri"/>
                <a:sym typeface="Calibri"/>
              </a:rPr>
              <a:t>The dendrogram induces a </a:t>
            </a:r>
            <a:r>
              <a:rPr b="1" lang="en-US" sz="1800">
                <a:solidFill>
                  <a:srgbClr val="FF0000"/>
                </a:solidFill>
                <a:latin typeface="Calibri"/>
                <a:ea typeface="Calibri"/>
                <a:cs typeface="Calibri"/>
                <a:sym typeface="Calibri"/>
              </a:rPr>
              <a:t>linear ordering</a:t>
            </a:r>
            <a:r>
              <a:rPr b="1" lang="en-US" sz="1800">
                <a:solidFill>
                  <a:srgbClr val="000000"/>
                </a:solidFill>
                <a:latin typeface="Calibri"/>
                <a:ea typeface="Calibri"/>
                <a:cs typeface="Calibri"/>
                <a:sym typeface="Calibri"/>
              </a:rPr>
              <a:t> of the data points (up to left/right flip in each split)</a:t>
            </a:r>
            <a:endParaRPr sz="1800">
              <a:solidFill>
                <a:srgbClr val="000000"/>
              </a:solidFill>
              <a:latin typeface="Calibri"/>
              <a:ea typeface="Calibri"/>
              <a:cs typeface="Calibri"/>
              <a:sym typeface="Calibri"/>
            </a:endParaRPr>
          </a:p>
        </p:txBody>
      </p:sp>
      <p:sp>
        <p:nvSpPr>
          <p:cNvPr id="797" name="Google Shape;797;p41"/>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Hierarchical Clustering</a:t>
            </a:r>
            <a:endParaRPr/>
          </a:p>
        </p:txBody>
      </p:sp>
      <p:sp>
        <p:nvSpPr>
          <p:cNvPr id="798" name="Google Shape;798;p41"/>
          <p:cNvSpPr/>
          <p:nvPr/>
        </p:nvSpPr>
        <p:spPr>
          <a:xfrm>
            <a:off x="3678238" y="5168900"/>
            <a:ext cx="5016500" cy="1492250"/>
          </a:xfrm>
          <a:prstGeom prst="rect">
            <a:avLst/>
          </a:prstGeom>
          <a:solidFill>
            <a:srgbClr val="FCFDC6"/>
          </a:solidFill>
          <a:ln cap="flat" cmpd="sng" w="9525">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Linkage is the method for linking clusters based on the </a:t>
            </a:r>
            <a:r>
              <a:rPr b="1" lang="en-US" sz="1400">
                <a:solidFill>
                  <a:srgbClr val="FF0000"/>
                </a:solidFill>
                <a:latin typeface="Calibri"/>
                <a:ea typeface="Calibri"/>
                <a:cs typeface="Calibri"/>
                <a:sym typeface="Calibri"/>
              </a:rPr>
              <a:t>distance</a:t>
            </a:r>
            <a:r>
              <a:rPr b="1" lang="en-US" sz="1400">
                <a:solidFill>
                  <a:srgbClr val="000000"/>
                </a:solidFill>
                <a:latin typeface="Calibri"/>
                <a:ea typeface="Calibri"/>
                <a:cs typeface="Calibri"/>
                <a:sym typeface="Calibri"/>
              </a:rPr>
              <a:t> between them.</a:t>
            </a:r>
            <a:endParaRPr b="1" sz="1400">
              <a:solidFill>
                <a:srgbClr val="FF0000"/>
              </a:solidFill>
              <a:latin typeface="Calibri"/>
              <a:ea typeface="Calibri"/>
              <a:cs typeface="Calibri"/>
              <a:sym typeface="Calibri"/>
            </a:endParaRPr>
          </a:p>
          <a:p>
            <a:pPr indent="0" lvl="0" marL="0" marR="0" rtl="0" algn="l">
              <a:spcBef>
                <a:spcPts val="700"/>
              </a:spcBef>
              <a:spcAft>
                <a:spcPts val="0"/>
              </a:spcAft>
              <a:buNone/>
            </a:pPr>
            <a:r>
              <a:rPr b="1" lang="en-US" sz="1400">
                <a:solidFill>
                  <a:srgbClr val="0000FF"/>
                </a:solidFill>
                <a:latin typeface="Calibri"/>
                <a:ea typeface="Calibri"/>
                <a:cs typeface="Calibri"/>
                <a:sym typeface="Calibri"/>
              </a:rPr>
              <a:t>Average Linkage:</a:t>
            </a:r>
            <a:r>
              <a:rPr b="1" lang="en-US" sz="1400">
                <a:solidFill>
                  <a:schemeClr val="dk1"/>
                </a:solidFill>
                <a:latin typeface="Calibri"/>
                <a:ea typeface="Calibri"/>
                <a:cs typeface="Calibri"/>
                <a:sym typeface="Calibri"/>
              </a:rPr>
              <a:t> average distance between all pairs</a:t>
            </a:r>
            <a:endParaRPr/>
          </a:p>
          <a:p>
            <a:pPr indent="0" lvl="0" marL="0" marR="0" rtl="0" algn="l">
              <a:spcBef>
                <a:spcPts val="700"/>
              </a:spcBef>
              <a:spcAft>
                <a:spcPts val="0"/>
              </a:spcAft>
              <a:buNone/>
            </a:pPr>
            <a:r>
              <a:rPr b="1" lang="en-US" sz="1400">
                <a:solidFill>
                  <a:srgbClr val="0000FF"/>
                </a:solidFill>
                <a:latin typeface="Calibri"/>
                <a:ea typeface="Calibri"/>
                <a:cs typeface="Calibri"/>
                <a:sym typeface="Calibri"/>
              </a:rPr>
              <a:t>Complete Linkage</a:t>
            </a:r>
            <a:r>
              <a:rPr b="1" lang="en-US" sz="1400">
                <a:solidFill>
                  <a:schemeClr val="dk1"/>
                </a:solidFill>
                <a:latin typeface="Calibri"/>
                <a:ea typeface="Calibri"/>
                <a:cs typeface="Calibri"/>
                <a:sym typeface="Calibri"/>
              </a:rPr>
              <a:t>: farthest distance between all pairs</a:t>
            </a:r>
            <a:endParaRPr/>
          </a:p>
          <a:p>
            <a:pPr indent="0" lvl="0" marL="0" marR="0" rtl="0" algn="l">
              <a:spcBef>
                <a:spcPts val="700"/>
              </a:spcBef>
              <a:spcAft>
                <a:spcPts val="0"/>
              </a:spcAft>
              <a:buNone/>
            </a:pPr>
            <a:r>
              <a:rPr b="1" lang="en-US" sz="1400">
                <a:solidFill>
                  <a:srgbClr val="0000FF"/>
                </a:solidFill>
                <a:latin typeface="Calibri"/>
                <a:ea typeface="Calibri"/>
                <a:cs typeface="Calibri"/>
                <a:sym typeface="Calibri"/>
              </a:rPr>
              <a:t>Single Linkage</a:t>
            </a:r>
            <a:r>
              <a:rPr b="1" lang="en-US" sz="1400">
                <a:solidFill>
                  <a:schemeClr val="dk1"/>
                </a:solidFill>
                <a:latin typeface="Calibri"/>
                <a:ea typeface="Calibri"/>
                <a:cs typeface="Calibri"/>
                <a:sym typeface="Calibri"/>
              </a:rPr>
              <a:t>: closest distance between all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98"/>
                                        </p:tgtEl>
                                        <p:attrNameLst>
                                          <p:attrName>style.visibility</p:attrName>
                                        </p:attrNameLst>
                                      </p:cBhvr>
                                      <p:to>
                                        <p:strVal val="visible"/>
                                      </p:to>
                                    </p:set>
                                    <p:anim calcmode="lin" valueType="num">
                                      <p:cBhvr additive="base">
                                        <p:cTn dur="500"/>
                                        <p:tgtEl>
                                          <p:spTgt spid="7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03" name="Shape 803"/>
        <p:cNvGrpSpPr/>
        <p:nvPr/>
      </p:nvGrpSpPr>
      <p:grpSpPr>
        <a:xfrm>
          <a:off x="0" y="0"/>
          <a:ext cx="0" cy="0"/>
          <a:chOff x="0" y="0"/>
          <a:chExt cx="0" cy="0"/>
        </a:xfrm>
      </p:grpSpPr>
      <p:pic>
        <p:nvPicPr>
          <p:cNvPr descr="Screen shot 2011-04-26 at 9.41.36 AM.png" id="804" name="Google Shape;804;p42"/>
          <p:cNvPicPr preferRelativeResize="0"/>
          <p:nvPr/>
        </p:nvPicPr>
        <p:blipFill rotWithShape="1">
          <a:blip r:embed="rId3">
            <a:alphaModFix/>
          </a:blip>
          <a:srcRect b="0" l="0" r="0" t="0"/>
          <a:stretch/>
        </p:blipFill>
        <p:spPr>
          <a:xfrm>
            <a:off x="6373813" y="1177925"/>
            <a:ext cx="2586037" cy="5322888"/>
          </a:xfrm>
          <a:prstGeom prst="rect">
            <a:avLst/>
          </a:prstGeom>
          <a:noFill/>
          <a:ln>
            <a:noFill/>
          </a:ln>
        </p:spPr>
      </p:pic>
      <p:sp>
        <p:nvSpPr>
          <p:cNvPr id="805" name="Google Shape;805;p42"/>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t>Distance metrics: Pearson and Euclidean</a:t>
            </a:r>
            <a:endParaRPr/>
          </a:p>
        </p:txBody>
      </p:sp>
      <p:sp>
        <p:nvSpPr>
          <p:cNvPr id="806" name="Google Shape;806;p42"/>
          <p:cNvSpPr txBox="1"/>
          <p:nvPr/>
        </p:nvSpPr>
        <p:spPr>
          <a:xfrm>
            <a:off x="768350" y="1255713"/>
            <a:ext cx="5407025" cy="247058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Pearson correlation</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Measures linear dependence between genes</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“General purpose” distance metric</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Invariant to scaling</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Invariant to addition by a constant</a:t>
            </a:r>
            <a:endParaRPr b="0" i="0" sz="2000" u="none" cap="none" strike="noStrike">
              <a:solidFill>
                <a:schemeClr val="dk1"/>
              </a:solidFill>
              <a:latin typeface="Calibri"/>
              <a:ea typeface="Calibri"/>
              <a:cs typeface="Calibri"/>
              <a:sym typeface="Calibri"/>
            </a:endParaRPr>
          </a:p>
          <a:p>
            <a:pPr indent="-190500" lvl="0" marL="342900" marR="0" rtl="0" algn="l">
              <a:lnSpc>
                <a:spcPct val="80000"/>
              </a:lnSpc>
              <a:spcBef>
                <a:spcPts val="48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Euclidean distance</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Measures standard distance between two points</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Sensitive to scaling</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Appropriate for row-normalized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10" name="Shape 810"/>
        <p:cNvGrpSpPr/>
        <p:nvPr/>
      </p:nvGrpSpPr>
      <p:grpSpPr>
        <a:xfrm>
          <a:off x="0" y="0"/>
          <a:ext cx="0" cy="0"/>
          <a:chOff x="0" y="0"/>
          <a:chExt cx="0" cy="0"/>
        </a:xfrm>
      </p:grpSpPr>
      <p:sp>
        <p:nvSpPr>
          <p:cNvPr id="811" name="Google Shape;811;p43"/>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Reasonable Distance Measure</a:t>
            </a:r>
            <a:endParaRPr/>
          </a:p>
        </p:txBody>
      </p:sp>
      <p:grpSp>
        <p:nvGrpSpPr>
          <p:cNvPr id="812" name="Google Shape;812;p43"/>
          <p:cNvGrpSpPr/>
          <p:nvPr/>
        </p:nvGrpSpPr>
        <p:grpSpPr>
          <a:xfrm>
            <a:off x="6629400" y="1295400"/>
            <a:ext cx="2209800" cy="927100"/>
            <a:chOff x="3408" y="2592"/>
            <a:chExt cx="1392" cy="584"/>
          </a:xfrm>
        </p:grpSpPr>
        <p:cxnSp>
          <p:nvCxnSpPr>
            <p:cNvPr id="813" name="Google Shape;813;p43"/>
            <p:cNvCxnSpPr/>
            <p:nvPr/>
          </p:nvCxnSpPr>
          <p:spPr>
            <a:xfrm>
              <a:off x="3456" y="2592"/>
              <a:ext cx="0" cy="576"/>
            </a:xfrm>
            <a:prstGeom prst="straightConnector1">
              <a:avLst/>
            </a:prstGeom>
            <a:noFill/>
            <a:ln cap="flat" cmpd="sng" w="28575">
              <a:solidFill>
                <a:schemeClr val="dk1"/>
              </a:solidFill>
              <a:prstDash val="solid"/>
              <a:round/>
              <a:headEnd len="med" w="med" type="none"/>
              <a:tailEnd len="med" w="med" type="none"/>
            </a:ln>
          </p:spPr>
        </p:cxnSp>
        <p:cxnSp>
          <p:nvCxnSpPr>
            <p:cNvPr id="814" name="Google Shape;814;p43"/>
            <p:cNvCxnSpPr/>
            <p:nvPr/>
          </p:nvCxnSpPr>
          <p:spPr>
            <a:xfrm>
              <a:off x="3408" y="3072"/>
              <a:ext cx="1392" cy="0"/>
            </a:xfrm>
            <a:prstGeom prst="straightConnector1">
              <a:avLst/>
            </a:prstGeom>
            <a:noFill/>
            <a:ln cap="flat" cmpd="sng" w="28575">
              <a:solidFill>
                <a:schemeClr val="dk1"/>
              </a:solidFill>
              <a:prstDash val="solid"/>
              <a:round/>
              <a:headEnd len="med" w="med" type="none"/>
              <a:tailEnd len="med" w="med" type="none"/>
            </a:ln>
          </p:spPr>
        </p:cxnSp>
        <p:sp>
          <p:nvSpPr>
            <p:cNvPr id="815" name="Google Shape;815;p43"/>
            <p:cNvSpPr/>
            <p:nvPr/>
          </p:nvSpPr>
          <p:spPr>
            <a:xfrm>
              <a:off x="3477" y="2952"/>
              <a:ext cx="1104" cy="224"/>
            </a:xfrm>
            <a:custGeom>
              <a:rect b="b" l="l" r="r" t="t"/>
              <a:pathLst>
                <a:path extrusionOk="0" h="504" w="1104">
                  <a:moveTo>
                    <a:pt x="0" y="232"/>
                  </a:moveTo>
                  <a:cubicBezTo>
                    <a:pt x="100" y="116"/>
                    <a:pt x="200" y="0"/>
                    <a:pt x="336" y="40"/>
                  </a:cubicBezTo>
                  <a:cubicBezTo>
                    <a:pt x="472" y="80"/>
                    <a:pt x="688" y="440"/>
                    <a:pt x="816" y="472"/>
                  </a:cubicBezTo>
                  <a:cubicBezTo>
                    <a:pt x="944" y="504"/>
                    <a:pt x="1024" y="368"/>
                    <a:pt x="1104" y="232"/>
                  </a:cubicBezTo>
                </a:path>
              </a:pathLst>
            </a:cu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16" name="Google Shape;816;p43"/>
          <p:cNvGrpSpPr/>
          <p:nvPr/>
        </p:nvGrpSpPr>
        <p:grpSpPr>
          <a:xfrm>
            <a:off x="6629400" y="2511425"/>
            <a:ext cx="2209800" cy="927100"/>
            <a:chOff x="3408" y="2592"/>
            <a:chExt cx="1392" cy="584"/>
          </a:xfrm>
        </p:grpSpPr>
        <p:cxnSp>
          <p:nvCxnSpPr>
            <p:cNvPr id="817" name="Google Shape;817;p43"/>
            <p:cNvCxnSpPr/>
            <p:nvPr/>
          </p:nvCxnSpPr>
          <p:spPr>
            <a:xfrm>
              <a:off x="3456" y="2592"/>
              <a:ext cx="0" cy="576"/>
            </a:xfrm>
            <a:prstGeom prst="straightConnector1">
              <a:avLst/>
            </a:prstGeom>
            <a:noFill/>
            <a:ln cap="flat" cmpd="sng" w="28575">
              <a:solidFill>
                <a:schemeClr val="dk1"/>
              </a:solidFill>
              <a:prstDash val="solid"/>
              <a:round/>
              <a:headEnd len="med" w="med" type="none"/>
              <a:tailEnd len="med" w="med" type="none"/>
            </a:ln>
          </p:spPr>
        </p:cxnSp>
        <p:cxnSp>
          <p:nvCxnSpPr>
            <p:cNvPr id="818" name="Google Shape;818;p43"/>
            <p:cNvCxnSpPr/>
            <p:nvPr/>
          </p:nvCxnSpPr>
          <p:spPr>
            <a:xfrm>
              <a:off x="3408" y="3072"/>
              <a:ext cx="1392" cy="0"/>
            </a:xfrm>
            <a:prstGeom prst="straightConnector1">
              <a:avLst/>
            </a:prstGeom>
            <a:noFill/>
            <a:ln cap="flat" cmpd="sng" w="28575">
              <a:solidFill>
                <a:schemeClr val="dk1"/>
              </a:solidFill>
              <a:prstDash val="solid"/>
              <a:round/>
              <a:headEnd len="med" w="med" type="none"/>
              <a:tailEnd len="med" w="med" type="none"/>
            </a:ln>
          </p:spPr>
        </p:cxnSp>
        <p:sp>
          <p:nvSpPr>
            <p:cNvPr id="819" name="Google Shape;819;p43"/>
            <p:cNvSpPr/>
            <p:nvPr/>
          </p:nvSpPr>
          <p:spPr>
            <a:xfrm>
              <a:off x="3477" y="2952"/>
              <a:ext cx="1104" cy="224"/>
            </a:xfrm>
            <a:custGeom>
              <a:rect b="b" l="l" r="r" t="t"/>
              <a:pathLst>
                <a:path extrusionOk="0" h="504" w="1104">
                  <a:moveTo>
                    <a:pt x="0" y="232"/>
                  </a:moveTo>
                  <a:cubicBezTo>
                    <a:pt x="100" y="116"/>
                    <a:pt x="200" y="0"/>
                    <a:pt x="336" y="40"/>
                  </a:cubicBezTo>
                  <a:cubicBezTo>
                    <a:pt x="472" y="80"/>
                    <a:pt x="688" y="440"/>
                    <a:pt x="816" y="472"/>
                  </a:cubicBezTo>
                  <a:cubicBezTo>
                    <a:pt x="944" y="504"/>
                    <a:pt x="1024" y="368"/>
                    <a:pt x="1104" y="232"/>
                  </a:cubicBezTo>
                </a:path>
              </a:pathLst>
            </a:cu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820" name="Google Shape;820;p43"/>
          <p:cNvCxnSpPr/>
          <p:nvPr/>
        </p:nvCxnSpPr>
        <p:spPr>
          <a:xfrm>
            <a:off x="6705600" y="3895725"/>
            <a:ext cx="0" cy="927100"/>
          </a:xfrm>
          <a:prstGeom prst="straightConnector1">
            <a:avLst/>
          </a:prstGeom>
          <a:noFill/>
          <a:ln cap="flat" cmpd="sng" w="28575">
            <a:solidFill>
              <a:schemeClr val="dk1"/>
            </a:solidFill>
            <a:prstDash val="solid"/>
            <a:round/>
            <a:headEnd len="med" w="med" type="none"/>
            <a:tailEnd len="med" w="med" type="none"/>
          </a:ln>
        </p:spPr>
      </p:cxnSp>
      <p:cxnSp>
        <p:nvCxnSpPr>
          <p:cNvPr id="821" name="Google Shape;821;p43"/>
          <p:cNvCxnSpPr/>
          <p:nvPr/>
        </p:nvCxnSpPr>
        <p:spPr>
          <a:xfrm>
            <a:off x="6629400" y="4657725"/>
            <a:ext cx="2209800" cy="1588"/>
          </a:xfrm>
          <a:prstGeom prst="straightConnector1">
            <a:avLst/>
          </a:prstGeom>
          <a:noFill/>
          <a:ln cap="flat" cmpd="sng" w="28575">
            <a:solidFill>
              <a:schemeClr val="dk1"/>
            </a:solidFill>
            <a:prstDash val="solid"/>
            <a:round/>
            <a:headEnd len="med" w="med" type="none"/>
            <a:tailEnd len="med" w="med" type="none"/>
          </a:ln>
        </p:spPr>
      </p:cxnSp>
      <p:sp>
        <p:nvSpPr>
          <p:cNvPr id="822" name="Google Shape;822;p43"/>
          <p:cNvSpPr/>
          <p:nvPr/>
        </p:nvSpPr>
        <p:spPr>
          <a:xfrm flipH="1">
            <a:off x="6719888" y="4445000"/>
            <a:ext cx="1752600" cy="457200"/>
          </a:xfrm>
          <a:custGeom>
            <a:rect b="b" l="l" r="r" t="t"/>
            <a:pathLst>
              <a:path extrusionOk="0" h="504" w="1104">
                <a:moveTo>
                  <a:pt x="0" y="232"/>
                </a:moveTo>
                <a:cubicBezTo>
                  <a:pt x="100" y="116"/>
                  <a:pt x="200" y="0"/>
                  <a:pt x="336" y="40"/>
                </a:cubicBezTo>
                <a:cubicBezTo>
                  <a:pt x="472" y="80"/>
                  <a:pt x="688" y="440"/>
                  <a:pt x="816" y="472"/>
                </a:cubicBezTo>
                <a:cubicBezTo>
                  <a:pt x="944" y="504"/>
                  <a:pt x="1024" y="368"/>
                  <a:pt x="1104" y="232"/>
                </a:cubicBezTo>
              </a:path>
            </a:pathLst>
          </a:cu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23" name="Google Shape;823;p43"/>
          <p:cNvGrpSpPr/>
          <p:nvPr/>
        </p:nvGrpSpPr>
        <p:grpSpPr>
          <a:xfrm>
            <a:off x="6629400" y="4994275"/>
            <a:ext cx="2209800" cy="965200"/>
            <a:chOff x="3408" y="3312"/>
            <a:chExt cx="1392" cy="608"/>
          </a:xfrm>
        </p:grpSpPr>
        <p:cxnSp>
          <p:nvCxnSpPr>
            <p:cNvPr id="824" name="Google Shape;824;p43"/>
            <p:cNvCxnSpPr/>
            <p:nvPr/>
          </p:nvCxnSpPr>
          <p:spPr>
            <a:xfrm>
              <a:off x="3456" y="3312"/>
              <a:ext cx="0" cy="576"/>
            </a:xfrm>
            <a:prstGeom prst="straightConnector1">
              <a:avLst/>
            </a:prstGeom>
            <a:noFill/>
            <a:ln cap="flat" cmpd="sng" w="28575">
              <a:solidFill>
                <a:schemeClr val="dk1"/>
              </a:solidFill>
              <a:prstDash val="solid"/>
              <a:round/>
              <a:headEnd len="med" w="med" type="none"/>
              <a:tailEnd len="med" w="med" type="none"/>
            </a:ln>
          </p:spPr>
        </p:cxnSp>
        <p:cxnSp>
          <p:nvCxnSpPr>
            <p:cNvPr id="825" name="Google Shape;825;p43"/>
            <p:cNvCxnSpPr/>
            <p:nvPr/>
          </p:nvCxnSpPr>
          <p:spPr>
            <a:xfrm>
              <a:off x="3408" y="3792"/>
              <a:ext cx="1392" cy="0"/>
            </a:xfrm>
            <a:prstGeom prst="straightConnector1">
              <a:avLst/>
            </a:prstGeom>
            <a:noFill/>
            <a:ln cap="flat" cmpd="sng" w="28575">
              <a:solidFill>
                <a:schemeClr val="dk1"/>
              </a:solidFill>
              <a:prstDash val="solid"/>
              <a:round/>
              <a:headEnd len="med" w="med" type="none"/>
              <a:tailEnd len="med" w="med" type="none"/>
            </a:ln>
          </p:spPr>
        </p:cxnSp>
        <p:sp>
          <p:nvSpPr>
            <p:cNvPr id="826" name="Google Shape;826;p43"/>
            <p:cNvSpPr/>
            <p:nvPr/>
          </p:nvSpPr>
          <p:spPr>
            <a:xfrm>
              <a:off x="3456" y="3696"/>
              <a:ext cx="576" cy="224"/>
            </a:xfrm>
            <a:custGeom>
              <a:rect b="b" l="l" r="r" t="t"/>
              <a:pathLst>
                <a:path extrusionOk="0" h="504" w="1104">
                  <a:moveTo>
                    <a:pt x="0" y="232"/>
                  </a:moveTo>
                  <a:cubicBezTo>
                    <a:pt x="100" y="116"/>
                    <a:pt x="200" y="0"/>
                    <a:pt x="336" y="40"/>
                  </a:cubicBezTo>
                  <a:cubicBezTo>
                    <a:pt x="472" y="80"/>
                    <a:pt x="688" y="440"/>
                    <a:pt x="816" y="472"/>
                  </a:cubicBezTo>
                  <a:cubicBezTo>
                    <a:pt x="944" y="504"/>
                    <a:pt x="1024" y="368"/>
                    <a:pt x="1104" y="232"/>
                  </a:cubicBezTo>
                </a:path>
              </a:pathLst>
            </a:cu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7" name="Google Shape;827;p43"/>
            <p:cNvSpPr/>
            <p:nvPr/>
          </p:nvSpPr>
          <p:spPr>
            <a:xfrm>
              <a:off x="4032" y="3696"/>
              <a:ext cx="576" cy="224"/>
            </a:xfrm>
            <a:custGeom>
              <a:rect b="b" l="l" r="r" t="t"/>
              <a:pathLst>
                <a:path extrusionOk="0" h="504" w="1104">
                  <a:moveTo>
                    <a:pt x="0" y="232"/>
                  </a:moveTo>
                  <a:cubicBezTo>
                    <a:pt x="100" y="116"/>
                    <a:pt x="200" y="0"/>
                    <a:pt x="336" y="40"/>
                  </a:cubicBezTo>
                  <a:cubicBezTo>
                    <a:pt x="472" y="80"/>
                    <a:pt x="688" y="440"/>
                    <a:pt x="816" y="472"/>
                  </a:cubicBezTo>
                  <a:cubicBezTo>
                    <a:pt x="944" y="504"/>
                    <a:pt x="1024" y="368"/>
                    <a:pt x="1104" y="232"/>
                  </a:cubicBezTo>
                </a:path>
              </a:pathLst>
            </a:cu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28" name="Google Shape;828;p43"/>
          <p:cNvSpPr txBox="1"/>
          <p:nvPr/>
        </p:nvSpPr>
        <p:spPr>
          <a:xfrm>
            <a:off x="5878513" y="1889125"/>
            <a:ext cx="8509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Gene 1</a:t>
            </a:r>
            <a:endParaRPr/>
          </a:p>
        </p:txBody>
      </p:sp>
      <p:sp>
        <p:nvSpPr>
          <p:cNvPr id="829" name="Google Shape;829;p43"/>
          <p:cNvSpPr txBox="1"/>
          <p:nvPr/>
        </p:nvSpPr>
        <p:spPr>
          <a:xfrm>
            <a:off x="5786438" y="3076575"/>
            <a:ext cx="8509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Gene 2</a:t>
            </a:r>
            <a:endParaRPr/>
          </a:p>
        </p:txBody>
      </p:sp>
      <p:sp>
        <p:nvSpPr>
          <p:cNvPr id="830" name="Google Shape;830;p43"/>
          <p:cNvSpPr txBox="1"/>
          <p:nvPr/>
        </p:nvSpPr>
        <p:spPr>
          <a:xfrm>
            <a:off x="5786438" y="4448175"/>
            <a:ext cx="8509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Gene 3</a:t>
            </a:r>
            <a:endParaRPr/>
          </a:p>
        </p:txBody>
      </p:sp>
      <p:sp>
        <p:nvSpPr>
          <p:cNvPr id="831" name="Google Shape;831;p43"/>
          <p:cNvSpPr txBox="1"/>
          <p:nvPr/>
        </p:nvSpPr>
        <p:spPr>
          <a:xfrm>
            <a:off x="5786438" y="5637213"/>
            <a:ext cx="8509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Gene 4</a:t>
            </a:r>
            <a:endParaRPr/>
          </a:p>
        </p:txBody>
      </p:sp>
      <p:cxnSp>
        <p:nvCxnSpPr>
          <p:cNvPr id="832" name="Google Shape;832;p43"/>
          <p:cNvCxnSpPr/>
          <p:nvPr/>
        </p:nvCxnSpPr>
        <p:spPr>
          <a:xfrm>
            <a:off x="7100888" y="1427163"/>
            <a:ext cx="0" cy="4664075"/>
          </a:xfrm>
          <a:prstGeom prst="straightConnector1">
            <a:avLst/>
          </a:prstGeom>
          <a:noFill/>
          <a:ln cap="flat" cmpd="sng" w="9525">
            <a:solidFill>
              <a:schemeClr val="dk1"/>
            </a:solidFill>
            <a:prstDash val="solid"/>
            <a:round/>
            <a:headEnd len="med" w="med" type="none"/>
            <a:tailEnd len="med" w="med" type="none"/>
          </a:ln>
        </p:spPr>
      </p:cxnSp>
      <p:cxnSp>
        <p:nvCxnSpPr>
          <p:cNvPr id="833" name="Google Shape;833;p43"/>
          <p:cNvCxnSpPr/>
          <p:nvPr/>
        </p:nvCxnSpPr>
        <p:spPr>
          <a:xfrm>
            <a:off x="8107363" y="1427163"/>
            <a:ext cx="0" cy="4664075"/>
          </a:xfrm>
          <a:prstGeom prst="straightConnector1">
            <a:avLst/>
          </a:prstGeom>
          <a:noFill/>
          <a:ln cap="flat" cmpd="sng" w="9525">
            <a:solidFill>
              <a:schemeClr val="dk1"/>
            </a:solidFill>
            <a:prstDash val="solid"/>
            <a:round/>
            <a:headEnd len="med" w="med" type="none"/>
            <a:tailEnd len="med" w="med" type="none"/>
          </a:ln>
        </p:spPr>
      </p:cxnSp>
      <p:sp>
        <p:nvSpPr>
          <p:cNvPr id="834" name="Google Shape;834;p43"/>
          <p:cNvSpPr txBox="1"/>
          <p:nvPr/>
        </p:nvSpPr>
        <p:spPr>
          <a:xfrm>
            <a:off x="457200" y="3051175"/>
            <a:ext cx="4389438" cy="2308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Genes: </a:t>
            </a:r>
            <a:r>
              <a:rPr lang="en-US" sz="1800">
                <a:solidFill>
                  <a:schemeClr val="dk1"/>
                </a:solidFill>
                <a:latin typeface="Arial"/>
                <a:ea typeface="Arial"/>
                <a:cs typeface="Arial"/>
                <a:sym typeface="Arial"/>
              </a:rPr>
              <a:t>Close -&gt; Correlated</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0000FF"/>
                </a:solidFill>
                <a:latin typeface="Arial"/>
                <a:ea typeface="Arial"/>
                <a:cs typeface="Arial"/>
                <a:sym typeface="Arial"/>
              </a:rPr>
              <a:t>Samples:</a:t>
            </a:r>
            <a:r>
              <a:rPr lang="en-US" sz="1800">
                <a:solidFill>
                  <a:schemeClr val="dk1"/>
                </a:solidFill>
                <a:latin typeface="Arial"/>
                <a:ea typeface="Arial"/>
                <a:cs typeface="Arial"/>
                <a:sym typeface="Arial"/>
              </a:rPr>
              <a:t>  Similar profile giving</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Gene 1 and 2 a similar contribution to the distance between sample 1 and 5 </a:t>
            </a:r>
            <a:endParaRPr/>
          </a:p>
        </p:txBody>
      </p:sp>
      <p:sp>
        <p:nvSpPr>
          <p:cNvPr id="835" name="Google Shape;835;p43"/>
          <p:cNvSpPr txBox="1"/>
          <p:nvPr/>
        </p:nvSpPr>
        <p:spPr>
          <a:xfrm>
            <a:off x="6702425" y="6164263"/>
            <a:ext cx="1042988"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Sample 1</a:t>
            </a:r>
            <a:endParaRPr/>
          </a:p>
        </p:txBody>
      </p:sp>
      <p:sp>
        <p:nvSpPr>
          <p:cNvPr id="836" name="Google Shape;836;p43"/>
          <p:cNvSpPr txBox="1"/>
          <p:nvPr/>
        </p:nvSpPr>
        <p:spPr>
          <a:xfrm>
            <a:off x="7708900" y="6164263"/>
            <a:ext cx="1042988"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Sample 5</a:t>
            </a:r>
            <a:endParaRPr/>
          </a:p>
        </p:txBody>
      </p:sp>
      <p:sp>
        <p:nvSpPr>
          <p:cNvPr id="837" name="Google Shape;837;p43"/>
          <p:cNvSpPr txBox="1"/>
          <p:nvPr/>
        </p:nvSpPr>
        <p:spPr>
          <a:xfrm>
            <a:off x="304800" y="1466850"/>
            <a:ext cx="48768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Euclidean distance on samples and genes on row-centered and normalized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1" name="Shape 841"/>
        <p:cNvGrpSpPr/>
        <p:nvPr/>
      </p:nvGrpSpPr>
      <p:grpSpPr>
        <a:xfrm>
          <a:off x="0" y="0"/>
          <a:ext cx="0" cy="0"/>
          <a:chOff x="0" y="0"/>
          <a:chExt cx="0" cy="0"/>
        </a:xfrm>
      </p:grpSpPr>
      <p:sp>
        <p:nvSpPr>
          <p:cNvPr id="842" name="Google Shape;842;p44"/>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Different Distance Measures</a:t>
            </a:r>
            <a:endParaRPr b="1"/>
          </a:p>
        </p:txBody>
      </p:sp>
      <p:grpSp>
        <p:nvGrpSpPr>
          <p:cNvPr id="843" name="Google Shape;843;p44"/>
          <p:cNvGrpSpPr/>
          <p:nvPr/>
        </p:nvGrpSpPr>
        <p:grpSpPr>
          <a:xfrm>
            <a:off x="345282" y="3047206"/>
            <a:ext cx="4227512" cy="3263107"/>
            <a:chOff x="3025" y="1535"/>
            <a:chExt cx="2663" cy="2055"/>
          </a:xfrm>
        </p:grpSpPr>
        <p:pic>
          <p:nvPicPr>
            <p:cNvPr descr="pca1" id="844" name="Google Shape;844;p44"/>
            <p:cNvPicPr preferRelativeResize="0"/>
            <p:nvPr/>
          </p:nvPicPr>
          <p:blipFill rotWithShape="1">
            <a:blip r:embed="rId3">
              <a:alphaModFix/>
            </a:blip>
            <a:srcRect b="0" l="0" r="0" t="0"/>
            <a:stretch/>
          </p:blipFill>
          <p:spPr>
            <a:xfrm rot="5400000">
              <a:off x="3357" y="1203"/>
              <a:ext cx="1998" cy="2663"/>
            </a:xfrm>
            <a:prstGeom prst="rect">
              <a:avLst/>
            </a:prstGeom>
            <a:noFill/>
            <a:ln>
              <a:noFill/>
            </a:ln>
          </p:spPr>
        </p:pic>
        <p:sp>
          <p:nvSpPr>
            <p:cNvPr id="845" name="Google Shape;845;p44"/>
            <p:cNvSpPr txBox="1"/>
            <p:nvPr/>
          </p:nvSpPr>
          <p:spPr>
            <a:xfrm>
              <a:off x="4224" y="3360"/>
              <a:ext cx="497"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r>
                <a:rPr baseline="30000" lang="en-US" sz="1800">
                  <a:solidFill>
                    <a:schemeClr val="dk1"/>
                  </a:solidFill>
                  <a:latin typeface="Arial"/>
                  <a:ea typeface="Arial"/>
                  <a:cs typeface="Arial"/>
                  <a:sym typeface="Arial"/>
                </a:rPr>
                <a:t>st </a:t>
              </a:r>
              <a:r>
                <a:rPr lang="en-US" sz="1800">
                  <a:solidFill>
                    <a:schemeClr val="dk1"/>
                  </a:solidFill>
                  <a:latin typeface="Arial"/>
                  <a:ea typeface="Arial"/>
                  <a:cs typeface="Arial"/>
                  <a:sym typeface="Arial"/>
                </a:rPr>
                <a:t>PC</a:t>
              </a:r>
              <a:endParaRPr/>
            </a:p>
          </p:txBody>
        </p:sp>
        <p:sp>
          <p:nvSpPr>
            <p:cNvPr id="846" name="Google Shape;846;p44"/>
            <p:cNvSpPr txBox="1"/>
            <p:nvPr/>
          </p:nvSpPr>
          <p:spPr>
            <a:xfrm rot="-5400000">
              <a:off x="2875" y="2307"/>
              <a:ext cx="530"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r>
                <a:rPr baseline="30000" lang="en-US" sz="1800">
                  <a:solidFill>
                    <a:schemeClr val="dk1"/>
                  </a:solidFill>
                  <a:latin typeface="Arial"/>
                  <a:ea typeface="Arial"/>
                  <a:cs typeface="Arial"/>
                  <a:sym typeface="Arial"/>
                </a:rPr>
                <a:t>nd </a:t>
              </a:r>
              <a:r>
                <a:rPr lang="en-US" sz="1800">
                  <a:solidFill>
                    <a:schemeClr val="dk1"/>
                  </a:solidFill>
                  <a:latin typeface="Arial"/>
                  <a:ea typeface="Arial"/>
                  <a:cs typeface="Arial"/>
                  <a:sym typeface="Arial"/>
                </a:rPr>
                <a:t>PC</a:t>
              </a:r>
              <a:endParaRPr/>
            </a:p>
          </p:txBody>
        </p:sp>
      </p:grpSp>
      <p:sp>
        <p:nvSpPr>
          <p:cNvPr id="847" name="Google Shape;847;p44"/>
          <p:cNvSpPr/>
          <p:nvPr/>
        </p:nvSpPr>
        <p:spPr>
          <a:xfrm rot="10800000">
            <a:off x="4267200" y="4648200"/>
            <a:ext cx="228600" cy="228600"/>
          </a:xfrm>
          <a:prstGeom prst="triangle">
            <a:avLst>
              <a:gd fmla="val 50000" name="adj"/>
            </a:avLst>
          </a:prstGeom>
          <a:solidFill>
            <a:schemeClr val="lt2"/>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8" name="Google Shape;848;p44"/>
          <p:cNvSpPr/>
          <p:nvPr/>
        </p:nvSpPr>
        <p:spPr>
          <a:xfrm>
            <a:off x="4267200" y="5105400"/>
            <a:ext cx="228600" cy="228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p44"/>
          <p:cNvSpPr txBox="1"/>
          <p:nvPr/>
        </p:nvSpPr>
        <p:spPr>
          <a:xfrm>
            <a:off x="4495800" y="5105400"/>
            <a:ext cx="674688"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Normal</a:t>
            </a:r>
            <a:endParaRPr/>
          </a:p>
        </p:txBody>
      </p:sp>
      <p:sp>
        <p:nvSpPr>
          <p:cNvPr id="850" name="Google Shape;850;p44"/>
          <p:cNvSpPr txBox="1"/>
          <p:nvPr/>
        </p:nvSpPr>
        <p:spPr>
          <a:xfrm>
            <a:off x="4495800" y="4648200"/>
            <a:ext cx="623888"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Tumor</a:t>
            </a:r>
            <a:endParaRPr/>
          </a:p>
        </p:txBody>
      </p:sp>
      <p:pic>
        <p:nvPicPr>
          <p:cNvPr id="851" name="Google Shape;851;p44"/>
          <p:cNvPicPr preferRelativeResize="0"/>
          <p:nvPr/>
        </p:nvPicPr>
        <p:blipFill rotWithShape="1">
          <a:blip r:embed="rId4">
            <a:alphaModFix/>
          </a:blip>
          <a:srcRect b="0" l="0" r="0" t="0"/>
          <a:stretch/>
        </p:blipFill>
        <p:spPr>
          <a:xfrm>
            <a:off x="4149725" y="2971800"/>
            <a:ext cx="1108075" cy="1295400"/>
          </a:xfrm>
          <a:prstGeom prst="rect">
            <a:avLst/>
          </a:prstGeom>
          <a:noFill/>
          <a:ln>
            <a:noFill/>
          </a:ln>
        </p:spPr>
      </p:pic>
      <p:sp>
        <p:nvSpPr>
          <p:cNvPr id="852" name="Google Shape;852;p44"/>
          <p:cNvSpPr/>
          <p:nvPr/>
        </p:nvSpPr>
        <p:spPr>
          <a:xfrm>
            <a:off x="914400" y="3886200"/>
            <a:ext cx="1295400" cy="1981200"/>
          </a:xfrm>
          <a:custGeom>
            <a:rect b="b" l="l" r="r" t="t"/>
            <a:pathLst>
              <a:path extrusionOk="0" h="1248" w="816">
                <a:moveTo>
                  <a:pt x="0" y="0"/>
                </a:moveTo>
                <a:cubicBezTo>
                  <a:pt x="92" y="16"/>
                  <a:pt x="184" y="32"/>
                  <a:pt x="240" y="48"/>
                </a:cubicBezTo>
                <a:cubicBezTo>
                  <a:pt x="296" y="64"/>
                  <a:pt x="296" y="80"/>
                  <a:pt x="336" y="96"/>
                </a:cubicBezTo>
                <a:cubicBezTo>
                  <a:pt x="376" y="112"/>
                  <a:pt x="432" y="136"/>
                  <a:pt x="480" y="144"/>
                </a:cubicBezTo>
                <a:cubicBezTo>
                  <a:pt x="528" y="152"/>
                  <a:pt x="576" y="128"/>
                  <a:pt x="624" y="144"/>
                </a:cubicBezTo>
                <a:cubicBezTo>
                  <a:pt x="672" y="160"/>
                  <a:pt x="736" y="192"/>
                  <a:pt x="768" y="240"/>
                </a:cubicBezTo>
                <a:cubicBezTo>
                  <a:pt x="800" y="288"/>
                  <a:pt x="816" y="320"/>
                  <a:pt x="816" y="432"/>
                </a:cubicBezTo>
                <a:cubicBezTo>
                  <a:pt x="816" y="544"/>
                  <a:pt x="808" y="776"/>
                  <a:pt x="768" y="912"/>
                </a:cubicBezTo>
                <a:cubicBezTo>
                  <a:pt x="728" y="1048"/>
                  <a:pt x="608" y="1192"/>
                  <a:pt x="576" y="1248"/>
                </a:cubicBezTo>
              </a:path>
            </a:pathLst>
          </a:custGeom>
          <a:noFill/>
          <a:ln cap="flat" cmpd="sng" w="28575">
            <a:solidFill>
              <a:schemeClr val="dk1"/>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p44"/>
          <p:cNvSpPr txBox="1"/>
          <p:nvPr/>
        </p:nvSpPr>
        <p:spPr>
          <a:xfrm>
            <a:off x="533400" y="1751013"/>
            <a:ext cx="3830638" cy="915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Normal/Tumor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Center and normalize rows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Close samples have </a:t>
            </a:r>
            <a:r>
              <a:rPr lang="en-US" sz="1800">
                <a:solidFill>
                  <a:srgbClr val="0000FF"/>
                </a:solidFill>
                <a:latin typeface="Arial"/>
                <a:ea typeface="Arial"/>
                <a:cs typeface="Arial"/>
                <a:sym typeface="Arial"/>
              </a:rPr>
              <a:t>similar</a:t>
            </a:r>
            <a:r>
              <a:rPr lang="en-US" sz="1800">
                <a:solidFill>
                  <a:schemeClr val="dk1"/>
                </a:solidFill>
                <a:latin typeface="Arial"/>
                <a:ea typeface="Arial"/>
                <a:cs typeface="Arial"/>
                <a:sym typeface="Arial"/>
              </a:rPr>
              <a:t> profiles </a:t>
            </a:r>
            <a:endParaRPr/>
          </a:p>
        </p:txBody>
      </p:sp>
      <p:grpSp>
        <p:nvGrpSpPr>
          <p:cNvPr id="854" name="Google Shape;854;p44"/>
          <p:cNvGrpSpPr/>
          <p:nvPr/>
        </p:nvGrpSpPr>
        <p:grpSpPr>
          <a:xfrm>
            <a:off x="4572000" y="1704975"/>
            <a:ext cx="4489450" cy="4695825"/>
            <a:chOff x="3124" y="1074"/>
            <a:chExt cx="2828" cy="2958"/>
          </a:xfrm>
        </p:grpSpPr>
        <p:grpSp>
          <p:nvGrpSpPr>
            <p:cNvPr id="855" name="Google Shape;855;p44"/>
            <p:cNvGrpSpPr/>
            <p:nvPr/>
          </p:nvGrpSpPr>
          <p:grpSpPr>
            <a:xfrm>
              <a:off x="3327" y="1856"/>
              <a:ext cx="2625" cy="2176"/>
              <a:chOff x="3327" y="1856"/>
              <a:chExt cx="2625" cy="2176"/>
            </a:xfrm>
          </p:grpSpPr>
          <p:grpSp>
            <p:nvGrpSpPr>
              <p:cNvPr id="856" name="Google Shape;856;p44"/>
              <p:cNvGrpSpPr/>
              <p:nvPr/>
            </p:nvGrpSpPr>
            <p:grpSpPr>
              <a:xfrm>
                <a:off x="3327" y="1977"/>
                <a:ext cx="2625" cy="2055"/>
                <a:chOff x="336" y="1536"/>
                <a:chExt cx="2625" cy="2055"/>
              </a:xfrm>
            </p:grpSpPr>
            <p:pic>
              <p:nvPicPr>
                <p:cNvPr descr="pca2" id="857" name="Google Shape;857;p44"/>
                <p:cNvPicPr preferRelativeResize="0"/>
                <p:nvPr/>
              </p:nvPicPr>
              <p:blipFill rotWithShape="1">
                <a:blip r:embed="rId5">
                  <a:alphaModFix/>
                </a:blip>
                <a:srcRect b="0" l="0" r="0" t="0"/>
                <a:stretch/>
              </p:blipFill>
              <p:spPr>
                <a:xfrm rot="5400000">
                  <a:off x="664" y="1208"/>
                  <a:ext cx="1969" cy="2625"/>
                </a:xfrm>
                <a:prstGeom prst="rect">
                  <a:avLst/>
                </a:prstGeom>
                <a:noFill/>
                <a:ln>
                  <a:noFill/>
                </a:ln>
              </p:spPr>
            </p:pic>
            <p:sp>
              <p:nvSpPr>
                <p:cNvPr id="858" name="Google Shape;858;p44"/>
                <p:cNvSpPr txBox="1"/>
                <p:nvPr/>
              </p:nvSpPr>
              <p:spPr>
                <a:xfrm>
                  <a:off x="1392" y="3360"/>
                  <a:ext cx="497"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r>
                    <a:rPr baseline="30000" lang="en-US" sz="1800">
                      <a:solidFill>
                        <a:schemeClr val="dk1"/>
                      </a:solidFill>
                      <a:latin typeface="Arial"/>
                      <a:ea typeface="Arial"/>
                      <a:cs typeface="Arial"/>
                      <a:sym typeface="Arial"/>
                    </a:rPr>
                    <a:t>st </a:t>
                  </a:r>
                  <a:r>
                    <a:rPr lang="en-US" sz="1800">
                      <a:solidFill>
                        <a:schemeClr val="dk1"/>
                      </a:solidFill>
                      <a:latin typeface="Arial"/>
                      <a:ea typeface="Arial"/>
                      <a:cs typeface="Arial"/>
                      <a:sym typeface="Arial"/>
                    </a:rPr>
                    <a:t>PC</a:t>
                  </a:r>
                  <a:endParaRPr/>
                </a:p>
              </p:txBody>
            </p:sp>
            <p:sp>
              <p:nvSpPr>
                <p:cNvPr id="859" name="Google Shape;859;p44"/>
                <p:cNvSpPr txBox="1"/>
                <p:nvPr/>
              </p:nvSpPr>
              <p:spPr>
                <a:xfrm rot="-5400000">
                  <a:off x="271" y="2307"/>
                  <a:ext cx="530"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r>
                    <a:rPr baseline="30000" lang="en-US" sz="1800">
                      <a:solidFill>
                        <a:schemeClr val="dk1"/>
                      </a:solidFill>
                      <a:latin typeface="Arial"/>
                      <a:ea typeface="Arial"/>
                      <a:cs typeface="Arial"/>
                      <a:sym typeface="Arial"/>
                    </a:rPr>
                    <a:t>nd </a:t>
                  </a:r>
                  <a:r>
                    <a:rPr lang="en-US" sz="1800">
                      <a:solidFill>
                        <a:schemeClr val="dk1"/>
                      </a:solidFill>
                      <a:latin typeface="Arial"/>
                      <a:ea typeface="Arial"/>
                      <a:cs typeface="Arial"/>
                      <a:sym typeface="Arial"/>
                    </a:rPr>
                    <a:t>PC</a:t>
                  </a:r>
                  <a:endParaRPr/>
                </a:p>
              </p:txBody>
            </p:sp>
          </p:grpSp>
          <p:sp>
            <p:nvSpPr>
              <p:cNvPr id="860" name="Google Shape;860;p44"/>
              <p:cNvSpPr/>
              <p:nvPr/>
            </p:nvSpPr>
            <p:spPr>
              <a:xfrm rot="-1664182">
                <a:off x="4226" y="3179"/>
                <a:ext cx="1008" cy="480"/>
              </a:xfrm>
              <a:prstGeom prst="ellipse">
                <a:avLst/>
              </a:prstGeom>
              <a:noFill/>
              <a:ln cap="flat" cmpd="sng" w="2857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1" name="Google Shape;861;p44"/>
              <p:cNvSpPr/>
              <p:nvPr/>
            </p:nvSpPr>
            <p:spPr>
              <a:xfrm rot="-2846401">
                <a:off x="3456" y="2210"/>
                <a:ext cx="1192" cy="524"/>
              </a:xfrm>
              <a:prstGeom prst="ellipse">
                <a:avLst/>
              </a:prstGeom>
              <a:noFill/>
              <a:ln cap="flat" cmpd="sng" w="2857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62" name="Google Shape;862;p44"/>
            <p:cNvSpPr txBox="1"/>
            <p:nvPr/>
          </p:nvSpPr>
          <p:spPr>
            <a:xfrm>
              <a:off x="3124" y="1074"/>
              <a:ext cx="2637" cy="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Tissue type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Center and normalize rows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Center and normalize columns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Close samples have </a:t>
              </a:r>
              <a:r>
                <a:rPr lang="en-US" sz="1800">
                  <a:solidFill>
                    <a:srgbClr val="0000FF"/>
                  </a:solidFill>
                  <a:latin typeface="Arial"/>
                  <a:ea typeface="Arial"/>
                  <a:cs typeface="Arial"/>
                  <a:sym typeface="Arial"/>
                </a:rPr>
                <a:t>correlated</a:t>
              </a:r>
              <a:r>
                <a:rPr lang="en-US" sz="1800">
                  <a:solidFill>
                    <a:schemeClr val="dk1"/>
                  </a:solidFill>
                  <a:latin typeface="Arial"/>
                  <a:ea typeface="Arial"/>
                  <a:cs typeface="Arial"/>
                  <a:sym typeface="Arial"/>
                </a:rPr>
                <a:t> profiles </a:t>
              </a:r>
              <a:endParaRPr/>
            </a:p>
          </p:txBody>
        </p:sp>
      </p:grpSp>
      <p:sp>
        <p:nvSpPr>
          <p:cNvPr id="863" name="Google Shape;863;p44"/>
          <p:cNvSpPr txBox="1"/>
          <p:nvPr/>
        </p:nvSpPr>
        <p:spPr>
          <a:xfrm>
            <a:off x="3505200" y="6248400"/>
            <a:ext cx="3087688"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from Lu et al. </a:t>
            </a:r>
            <a:r>
              <a:rPr i="1" lang="en-US" sz="1600">
                <a:solidFill>
                  <a:schemeClr val="dk1"/>
                </a:solidFill>
                <a:latin typeface="Arial"/>
                <a:ea typeface="Arial"/>
                <a:cs typeface="Arial"/>
                <a:sym typeface="Arial"/>
              </a:rPr>
              <a:t>Nature</a:t>
            </a:r>
            <a:r>
              <a:rPr lang="en-US" sz="1600">
                <a:solidFill>
                  <a:schemeClr val="dk1"/>
                </a:solidFill>
                <a:latin typeface="Arial"/>
                <a:ea typeface="Arial"/>
                <a:cs typeface="Arial"/>
                <a:sym typeface="Arial"/>
              </a:rPr>
              <a:t>, 2005</a:t>
            </a:r>
            <a:endParaRPr/>
          </a:p>
        </p:txBody>
      </p:sp>
      <p:sp>
        <p:nvSpPr>
          <p:cNvPr id="864" name="Google Shape;864;p44"/>
          <p:cNvSpPr txBox="1"/>
          <p:nvPr/>
        </p:nvSpPr>
        <p:spPr>
          <a:xfrm>
            <a:off x="1676400" y="2971800"/>
            <a:ext cx="16002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Euclidean</a:t>
            </a:r>
            <a:endParaRPr/>
          </a:p>
        </p:txBody>
      </p:sp>
      <p:sp>
        <p:nvSpPr>
          <p:cNvPr id="865" name="Google Shape;865;p44"/>
          <p:cNvSpPr txBox="1"/>
          <p:nvPr/>
        </p:nvSpPr>
        <p:spPr>
          <a:xfrm>
            <a:off x="6705600" y="2971800"/>
            <a:ext cx="15240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Pearson</a:t>
            </a:r>
            <a:endParaRPr/>
          </a:p>
        </p:txBody>
      </p:sp>
      <p:sp>
        <p:nvSpPr>
          <p:cNvPr id="866" name="Google Shape;866;p44"/>
          <p:cNvSpPr txBox="1"/>
          <p:nvPr/>
        </p:nvSpPr>
        <p:spPr>
          <a:xfrm>
            <a:off x="304800" y="1214438"/>
            <a:ext cx="8839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Different distance measures can reveal different structures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