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7010400" cy="9372600"/>
  <p:embeddedFontLst>
    <p:embeddedFont>
      <p:font typeface="Arial Narrow"/>
      <p:regular r:id="rId20"/>
      <p:bold r:id="rId21"/>
      <p:italic r:id="rId22"/>
      <p:boldItalic r:id="rId23"/>
    </p:embeddedFon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ArialNarrow-regular.fntdata"/><Relationship Id="rId22" Type="http://schemas.openxmlformats.org/officeDocument/2006/relationships/font" Target="fonts/ArialNarrow-italic.fntdata"/><Relationship Id="rId21" Type="http://schemas.openxmlformats.org/officeDocument/2006/relationships/font" Target="fonts/ArialNarrow-bold.fntdata"/><Relationship Id="rId24" Type="http://schemas.openxmlformats.org/officeDocument/2006/relationships/font" Target="fonts/Tahoma-regular.fntdata"/><Relationship Id="rId23" Type="http://schemas.openxmlformats.org/officeDocument/2006/relationships/font" Target="fonts/ArialNarrow-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Tahom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8313"/>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8313"/>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52938"/>
            <a:ext cx="5607050" cy="4216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2700"/>
            <a:ext cx="3038475" cy="468313"/>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61" name="Google Shape;261;p1: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2" name="Google Shape;262;p1: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sz="1800">
                <a:latin typeface="Arial"/>
                <a:ea typeface="Arial"/>
                <a:cs typeface="Arial"/>
                <a:sym typeface="Arial"/>
              </a:rPr>
              <a:t>In this section we’re going to learn about what I think of as the heart of machine all learning: that is, classification and prediction. And I say that, because regardless of whether you’re doing K-nearest neighbor or neural nets or support vector machines or whatever the buzz-word methodology of the moment is, in the end you’re building a model and then using it to make a prediction.</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0: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11" name="Google Shape;511;p10: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2" name="Google Shape;512;p10: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sz="1700">
                <a:latin typeface="Arial"/>
                <a:ea typeface="Arial"/>
                <a:cs typeface="Arial"/>
                <a:sym typeface="Arial"/>
              </a:rPr>
              <a:t>Finally, with any classifier we need a way to test whether it’s making the correct decisions. The most common way to do this is through cross-validation.</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In cross-validation, you take a known data point and drop it from the training data. You then build your classifier and use it to predict the class of the known data point you dropped.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Since you know the class of this single point, you know whether the classifier has gotten the prediction right or not.</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And then you repeat this process for each point in your training set, and by the end you should have built up a pretty good idea of how often you’re getting your predictions right.</a:t>
            </a:r>
            <a:endParaRPr sz="17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11: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22" name="Google Shape;522;p11: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3" name="Google Shape;523;p11: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Bias-Variance decomposition:</a:t>
            </a:r>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Squared “bias”: mesaures how closely the learning algorithm’s average guess (over all possible training sets of the given size) matches the target.</a:t>
            </a:r>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“Variance”: measures how much the learning algorithm’s guess “bounces around” for the different training sets of the given size.</a:t>
            </a:r>
            <a:endParaRPr b="0" i="0" sz="17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12: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530" name="Google Shape;530;p12: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1" name="Google Shape;531;p12:notes"/>
          <p:cNvSpPr txBox="1"/>
          <p:nvPr>
            <p:ph idx="1" type="body"/>
          </p:nvPr>
        </p:nvSpPr>
        <p:spPr>
          <a:xfrm>
            <a:off x="933450" y="4452938"/>
            <a:ext cx="5143500" cy="4216400"/>
          </a:xfrm>
          <a:prstGeom prst="rect">
            <a:avLst/>
          </a:prstGeom>
          <a:noFill/>
          <a:ln>
            <a:noFill/>
          </a:ln>
        </p:spPr>
        <p:txBody>
          <a:bodyPr anchorCtr="0" anchor="t" bIns="46775" lIns="93600" spcFirstLastPara="1" rIns="93600" wrap="square" tIns="46775">
            <a:noAutofit/>
          </a:bodyPr>
          <a:lstStyle/>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On ALL/MLL/ALL dataset</a:t>
            </a:r>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Key point – as # features increase accuracy does not but you may be adding noise to the picture</a:t>
            </a:r>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Everyhing will climb as you move out</a:t>
            </a:r>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Low features - miss some intersting stuff</a:t>
            </a:r>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Too many features and you overfit</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	- since LOO you get better and better training performance but the one prediction gets worse, add genes that are correlated but add nothing to the prediction except noise</a:t>
            </a:r>
            <a:endParaRPr/>
          </a:p>
          <a:p>
            <a:pPr indent="0" lvl="0" marL="0" marR="0" rtl="0" algn="l">
              <a:lnSpc>
                <a:spcPct val="100000"/>
              </a:lnSpc>
              <a:spcBef>
                <a:spcPts val="0"/>
              </a:spcBef>
              <a:spcAft>
                <a:spcPts val="0"/>
              </a:spcAft>
              <a:buSzPts val="1400"/>
              <a:buNone/>
            </a:pPr>
            <a:r>
              <a:rPr b="0" i="0" lang="en-US" sz="1700" u="none" cap="none" strike="noStrike">
                <a:solidFill>
                  <a:schemeClr val="dk1"/>
                </a:solidFill>
                <a:latin typeface="Arial"/>
                <a:ea typeface="Arial"/>
                <a:cs typeface="Arial"/>
                <a:sym typeface="Arial"/>
              </a:rPr>
              <a:t>Some classifiers are more sensitive to overfitting (eg GDA).  KNN is not too bad</a:t>
            </a:r>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13: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0" name="Google Shape;540;p13: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14: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7" name="Google Shape;547;p14: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15: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3" name="Google Shape;553;p15: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a:t>So that’s the theory. Let’s start doing classification. You ought to be able to find the notebook for this section by searching for the text shown on the screen.</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 name="Google Shape;268;p2: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sz="1700">
                <a:latin typeface="Arial"/>
                <a:ea typeface="Arial"/>
                <a:cs typeface="Arial"/>
                <a:sym typeface="Arial"/>
              </a:rPr>
              <a:t>So let’s start with the basics: </a:t>
            </a:r>
            <a:r>
              <a:rPr b="0" i="0" lang="en-US" sz="1700" u="none" cap="none" strike="noStrike">
                <a:solidFill>
                  <a:schemeClr val="dk1"/>
                </a:solidFill>
                <a:latin typeface="Arial"/>
                <a:ea typeface="Arial"/>
                <a:cs typeface="Arial"/>
                <a:sym typeface="Arial"/>
              </a:rPr>
              <a:t>Classification is a type of supervised learning. Given a set of known data - which is called the training set - we then build a model which we</a:t>
            </a:r>
            <a:r>
              <a:rPr lang="en-US" sz="1700">
                <a:latin typeface="Arial"/>
                <a:ea typeface="Arial"/>
                <a:cs typeface="Arial"/>
                <a:sym typeface="Arial"/>
              </a:rPr>
              <a:t>’ll use to predict the class of a unknown sample.</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By way of illustration, up on the screen you can see three frogs. We might </a:t>
            </a:r>
            <a:r>
              <a:rPr lang="en-US" sz="1700">
                <a:latin typeface="Arial"/>
                <a:ea typeface="Arial"/>
                <a:cs typeface="Arial"/>
                <a:sym typeface="Arial"/>
              </a:rPr>
              <a:t>separate</a:t>
            </a:r>
            <a:r>
              <a:rPr lang="en-US" sz="1700">
                <a:latin typeface="Arial"/>
                <a:ea typeface="Arial"/>
                <a:cs typeface="Arial"/>
                <a:sym typeface="Arial"/>
              </a:rPr>
              <a:t> them into classes: dark spotted frogs and red frogs. But what do we do if we encounter a frog that looks like this: &lt;click for the animation&gt;</a:t>
            </a:r>
            <a:endParaRPr sz="17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83" name="Google Shape;283;p3: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3: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sz="1700">
                <a:latin typeface="Arial"/>
                <a:ea typeface="Arial"/>
                <a:cs typeface="Arial"/>
                <a:sym typeface="Arial"/>
              </a:rPr>
              <a:t>To differentiate our classes, we’re going to build something called a classifier. It’s a predictive rule that uses a set of inputs - in this case, the inputs are going to be genes - and it’s going to use them to make a prediction. And in the case of our data, the prediction is going to be a phenotype.</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Or to put it simply, given an unknown sample, we’re going to look at the up-regulation or down-regulation of the genes and try to predict whether that sample is tumor or normal.</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And ideally, a good classifier should have a high degree of predictive power. That is, we should have good confidence in its predictions. And it should avoid the problem of </a:t>
            </a:r>
            <a:r>
              <a:rPr lang="en-US" sz="1700">
                <a:latin typeface="Arial"/>
                <a:ea typeface="Arial"/>
                <a:cs typeface="Arial"/>
                <a:sym typeface="Arial"/>
              </a:rPr>
              <a:t>overfitting</a:t>
            </a:r>
            <a:r>
              <a:rPr lang="en-US" sz="1700">
                <a:latin typeface="Arial"/>
                <a:ea typeface="Arial"/>
                <a:cs typeface="Arial"/>
                <a:sym typeface="Arial"/>
              </a:rPr>
              <a:t>. That is, the classifier should be generalizable, and not fit only to the training set.</a:t>
            </a:r>
            <a:endParaRPr b="0" i="0" sz="17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4: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
        <p:nvSpPr>
          <p:cNvPr id="290" name="Google Shape;290;p4: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1" name="Google Shape;291;p4: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sz="1700">
                <a:latin typeface="Arial"/>
                <a:ea typeface="Arial"/>
                <a:cs typeface="Arial"/>
                <a:sym typeface="Arial"/>
              </a:rPr>
              <a:t>That being the case, we need a way to evaluate a classifier once we’ve built one. Essentially asking: How good it is at making predictions?</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To do that we use a workflow similar to what you see up on the screen.</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t/>
            </a:r>
            <a:endParaRPr sz="1700">
              <a:latin typeface="Arial"/>
              <a:ea typeface="Arial"/>
              <a:cs typeface="Arial"/>
              <a:sym typeface="Arial"/>
            </a:endParaRPr>
          </a:p>
          <a:p>
            <a:pPr indent="0" lvl="0" marL="0" marR="0" rtl="0" algn="l">
              <a:lnSpc>
                <a:spcPct val="100000"/>
              </a:lnSpc>
              <a:spcBef>
                <a:spcPts val="0"/>
              </a:spcBef>
              <a:spcAft>
                <a:spcPts val="0"/>
              </a:spcAft>
              <a:buSzPts val="1400"/>
              <a:buNone/>
            </a:pPr>
            <a:r>
              <a:rPr lang="en-US" sz="1700">
                <a:latin typeface="Arial"/>
                <a:ea typeface="Arial"/>
                <a:cs typeface="Arial"/>
                <a:sym typeface="Arial"/>
              </a:rPr>
              <a:t>And when building classifiers, </a:t>
            </a:r>
            <a:r>
              <a:rPr b="0" i="0" lang="en-US" sz="1700" u="none" cap="none" strike="noStrike">
                <a:solidFill>
                  <a:schemeClr val="dk1"/>
                </a:solidFill>
                <a:latin typeface="Arial"/>
                <a:ea typeface="Arial"/>
                <a:cs typeface="Arial"/>
                <a:sym typeface="Arial"/>
              </a:rPr>
              <a:t>GenePattern supports </a:t>
            </a:r>
            <a:r>
              <a:rPr lang="en-US" sz="1700">
                <a:latin typeface="Arial"/>
                <a:ea typeface="Arial"/>
                <a:cs typeface="Arial"/>
                <a:sym typeface="Arial"/>
              </a:rPr>
              <a:t>many different</a:t>
            </a:r>
            <a:r>
              <a:rPr b="0" i="0" lang="en-US" sz="1700" u="none" cap="none" strike="noStrike">
                <a:solidFill>
                  <a:schemeClr val="dk1"/>
                </a:solidFill>
                <a:latin typeface="Arial"/>
                <a:ea typeface="Arial"/>
                <a:cs typeface="Arial"/>
                <a:sym typeface="Arial"/>
              </a:rPr>
              <a:t> classification and prediction algorithms</a:t>
            </a:r>
            <a:r>
              <a:rPr lang="en-US" sz="1700">
                <a:latin typeface="Arial"/>
                <a:ea typeface="Arial"/>
                <a:cs typeface="Arial"/>
                <a:sym typeface="Arial"/>
              </a:rPr>
              <a:t>, including </a:t>
            </a:r>
            <a:r>
              <a:rPr b="0" i="0" lang="en-US" sz="1700" u="none" cap="none" strike="noStrike">
                <a:solidFill>
                  <a:schemeClr val="dk1"/>
                </a:solidFill>
                <a:latin typeface="Arial"/>
                <a:ea typeface="Arial"/>
                <a:cs typeface="Arial"/>
                <a:sym typeface="Arial"/>
              </a:rPr>
              <a:t>CART, KNN, weighted voting and SVM</a:t>
            </a:r>
            <a:r>
              <a:rPr lang="en-US" sz="1700">
                <a:latin typeface="Arial"/>
                <a:ea typeface="Arial"/>
                <a:cs typeface="Arial"/>
                <a:sym typeface="Arial"/>
              </a:rPr>
              <a:t>.</a:t>
            </a:r>
            <a:endParaRPr b="0" i="0" sz="1700" u="none" cap="none" strike="noStrike">
              <a:solidFill>
                <a:srgbClr val="A5A5A5"/>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5: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5: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8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In the breast cancer dataset we will be using, we have around 60 thousand gene transcripts, but only 50 total samples.</a:t>
            </a:r>
            <a:endParaRPr/>
          </a:p>
          <a:p>
            <a:pPr indent="0" lvl="0" marL="0" marR="0" rtl="0" algn="l">
              <a:lnSpc>
                <a:spcPct val="8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Many of those genes are redundant.  What this means is that for genes that participate in a biochemical pathway together, they may all move up or down together</a:t>
            </a:r>
            <a:r>
              <a:rPr lang="en-US" sz="1572">
                <a:latin typeface="Arial"/>
                <a:ea typeface="Arial"/>
                <a:cs typeface="Arial"/>
                <a:sym typeface="Arial"/>
              </a:rPr>
              <a:t>.</a:t>
            </a:r>
            <a:r>
              <a:rPr b="0" i="0" lang="en-US" sz="1572" u="none" cap="none" strike="noStrike">
                <a:solidFill>
                  <a:schemeClr val="dk1"/>
                </a:solidFill>
                <a:latin typeface="Arial"/>
                <a:ea typeface="Arial"/>
                <a:cs typeface="Arial"/>
                <a:sym typeface="Arial"/>
              </a:rPr>
              <a:t> </a:t>
            </a:r>
            <a:r>
              <a:rPr lang="en-US" sz="1572">
                <a:latin typeface="Arial"/>
                <a:ea typeface="Arial"/>
                <a:cs typeface="Arial"/>
                <a:sym typeface="Arial"/>
              </a:rPr>
              <a:t>S</a:t>
            </a:r>
            <a:r>
              <a:rPr b="0" i="0" lang="en-US" sz="1572" u="none" cap="none" strike="noStrike">
                <a:solidFill>
                  <a:schemeClr val="dk1"/>
                </a:solidFill>
                <a:latin typeface="Arial"/>
                <a:ea typeface="Arial"/>
                <a:cs typeface="Arial"/>
                <a:sym typeface="Arial"/>
              </a:rPr>
              <a:t>o if you </a:t>
            </a:r>
            <a:r>
              <a:rPr lang="en-US" sz="1572">
                <a:latin typeface="Arial"/>
                <a:ea typeface="Arial"/>
                <a:cs typeface="Arial"/>
                <a:sym typeface="Arial"/>
              </a:rPr>
              <a:t>use</a:t>
            </a:r>
            <a:r>
              <a:rPr b="0" i="0" lang="en-US" sz="1572" u="none" cap="none" strike="noStrike">
                <a:solidFill>
                  <a:schemeClr val="dk1"/>
                </a:solidFill>
                <a:latin typeface="Arial"/>
                <a:ea typeface="Arial"/>
                <a:cs typeface="Arial"/>
                <a:sym typeface="Arial"/>
              </a:rPr>
              <a:t> one of those genes in your classifier, adding the others doesn’t really add any additional informatio</a:t>
            </a:r>
            <a:r>
              <a:rPr lang="en-US" sz="1572">
                <a:latin typeface="Arial"/>
                <a:ea typeface="Arial"/>
                <a:cs typeface="Arial"/>
                <a:sym typeface="Arial"/>
              </a:rPr>
              <a:t>n.</a:t>
            </a:r>
            <a:r>
              <a:rPr b="0" i="0" lang="en-US" sz="1572" u="none" cap="none" strike="noStrike">
                <a:solidFill>
                  <a:schemeClr val="dk1"/>
                </a:solidFill>
                <a:latin typeface="Arial"/>
                <a:ea typeface="Arial"/>
                <a:cs typeface="Arial"/>
                <a:sym typeface="Arial"/>
              </a:rPr>
              <a:t> </a:t>
            </a:r>
            <a:r>
              <a:rPr lang="en-US" sz="1572">
                <a:latin typeface="Arial"/>
                <a:ea typeface="Arial"/>
                <a:cs typeface="Arial"/>
                <a:sym typeface="Arial"/>
              </a:rPr>
              <a:t>I</a:t>
            </a:r>
            <a:r>
              <a:rPr b="0" i="0" lang="en-US" sz="1572" u="none" cap="none" strike="noStrike">
                <a:solidFill>
                  <a:schemeClr val="dk1"/>
                </a:solidFill>
                <a:latin typeface="Arial"/>
                <a:ea typeface="Arial"/>
                <a:cs typeface="Arial"/>
                <a:sym typeface="Arial"/>
              </a:rPr>
              <a:t>t might add a bit of noise, making your prediction less accurate.</a:t>
            </a:r>
            <a:endParaRPr/>
          </a:p>
          <a:p>
            <a:pPr indent="0" lvl="0" marL="0" marR="0" rtl="0" algn="l">
              <a:lnSpc>
                <a:spcPct val="8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So what we need to do is to reduce the number of genes to the smallest number that we can get away with, or more precisely, the smallest set of genes that each contribute more useful information th</a:t>
            </a:r>
            <a:r>
              <a:rPr lang="en-US" sz="1572">
                <a:latin typeface="Arial"/>
                <a:ea typeface="Arial"/>
                <a:cs typeface="Arial"/>
                <a:sym typeface="Arial"/>
              </a:rPr>
              <a:t>a</a:t>
            </a:r>
            <a:r>
              <a:rPr b="0" i="0" lang="en-US" sz="1572" u="none" cap="none" strike="noStrike">
                <a:solidFill>
                  <a:schemeClr val="dk1"/>
                </a:solidFill>
                <a:latin typeface="Arial"/>
                <a:ea typeface="Arial"/>
                <a:cs typeface="Arial"/>
                <a:sym typeface="Arial"/>
              </a:rPr>
              <a:t>n they do noise.</a:t>
            </a:r>
            <a:endParaRPr/>
          </a:p>
          <a:p>
            <a:pPr indent="0" lvl="0" marL="0" marR="0" rtl="0" algn="l">
              <a:lnSpc>
                <a:spcPct val="8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We also need to avoid overfitting.  This is when a classifier essentially memorizes the inputs.  This will work perfectly on your training data, but will generally fail badly when you give it a new test set.</a:t>
            </a:r>
            <a:endParaRPr/>
          </a:p>
          <a:p>
            <a:pPr indent="0" lvl="0" marL="0" marR="0" rtl="0" algn="l">
              <a:lnSpc>
                <a:spcPct val="8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Think of it like this;  if you were building a classifier to recognize if the picture of a face is of a male or a female, and it only memorized the faces of the 20 people you gave it pictures of, when you give it a picture of the 21</a:t>
            </a:r>
            <a:r>
              <a:rPr b="0" baseline="30000" i="0" lang="en-US" sz="1572" u="none" cap="none" strike="noStrike">
                <a:solidFill>
                  <a:schemeClr val="dk1"/>
                </a:solidFill>
                <a:latin typeface="Arial"/>
                <a:ea typeface="Arial"/>
                <a:cs typeface="Arial"/>
                <a:sym typeface="Arial"/>
              </a:rPr>
              <a:t>st</a:t>
            </a:r>
            <a:r>
              <a:rPr b="0" i="0" lang="en-US" sz="1572" u="none" cap="none" strike="noStrike">
                <a:solidFill>
                  <a:schemeClr val="dk1"/>
                </a:solidFill>
                <a:latin typeface="Arial"/>
                <a:ea typeface="Arial"/>
                <a:cs typeface="Arial"/>
                <a:sym typeface="Arial"/>
              </a:rPr>
              <a:t> person it has no way to determine its</a:t>
            </a:r>
            <a:r>
              <a:rPr lang="en-US" sz="1572">
                <a:latin typeface="Arial"/>
                <a:ea typeface="Arial"/>
                <a:cs typeface="Arial"/>
                <a:sym typeface="Arial"/>
              </a:rPr>
              <a:t> gender</a:t>
            </a:r>
            <a:r>
              <a:rPr b="0" i="0" lang="en-US" sz="1572" u="none" cap="none" strike="noStrike">
                <a:solidFill>
                  <a:schemeClr val="dk1"/>
                </a:solidFill>
                <a:latin typeface="Arial"/>
                <a:ea typeface="Arial"/>
                <a:cs typeface="Arial"/>
                <a:sym typeface="Arial"/>
              </a:rPr>
              <a:t>.  All it really knows is that this is not a person that it already knows.</a:t>
            </a:r>
            <a:endParaRPr b="0" i="0" sz="1572"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6: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b="0" lang="en-US" sz="1300" u="none">
                <a:solidFill>
                  <a:schemeClr val="dk1"/>
                </a:solidFill>
                <a:latin typeface="Calibri"/>
                <a:ea typeface="Calibri"/>
                <a:cs typeface="Calibri"/>
                <a:sym typeface="Calibri"/>
              </a:rPr>
              <a:t>‹#›</a:t>
            </a:fld>
            <a:endParaRPr b="0" sz="1300" u="none">
              <a:solidFill>
                <a:schemeClr val="dk1"/>
              </a:solidFill>
              <a:latin typeface="Calibri"/>
              <a:ea typeface="Calibri"/>
              <a:cs typeface="Calibri"/>
              <a:sym typeface="Calibri"/>
            </a:endParaRPr>
          </a:p>
        </p:txBody>
      </p:sp>
      <p:sp>
        <p:nvSpPr>
          <p:cNvPr id="321" name="Google Shape;321;p6: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6: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9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So to begin, let</a:t>
            </a:r>
            <a:r>
              <a:rPr lang="en-US" sz="1572">
                <a:latin typeface="Arial"/>
                <a:ea typeface="Arial"/>
                <a:cs typeface="Arial"/>
                <a:sym typeface="Arial"/>
              </a:rPr>
              <a:t>’</a:t>
            </a:r>
            <a:r>
              <a:rPr b="0" i="0" lang="en-US" sz="1572" u="none" cap="none" strike="noStrike">
                <a:solidFill>
                  <a:schemeClr val="dk1"/>
                </a:solidFill>
                <a:latin typeface="Arial"/>
                <a:ea typeface="Arial"/>
                <a:cs typeface="Arial"/>
                <a:sym typeface="Arial"/>
              </a:rPr>
              <a:t>s start </a:t>
            </a:r>
            <a:r>
              <a:rPr lang="en-US" sz="1572">
                <a:latin typeface="Arial"/>
                <a:ea typeface="Arial"/>
                <a:cs typeface="Arial"/>
                <a:sym typeface="Arial"/>
              </a:rPr>
              <a:t>by</a:t>
            </a:r>
            <a:r>
              <a:rPr b="0" i="0" lang="en-US" sz="1572" u="none" cap="none" strike="noStrike">
                <a:solidFill>
                  <a:schemeClr val="dk1"/>
                </a:solidFill>
                <a:latin typeface="Arial"/>
                <a:ea typeface="Arial"/>
                <a:cs typeface="Arial"/>
                <a:sym typeface="Arial"/>
              </a:rPr>
              <a:t> building an example classifier using KNN which stands for K nearest neighbors.  In this case, K stands for the number of neighbors that we will look at at one time.</a:t>
            </a:r>
            <a:endParaRPr/>
          </a:p>
          <a:p>
            <a:pPr indent="0" lvl="0" marL="0" marR="0" rtl="0" algn="l">
              <a:lnSpc>
                <a:spcPct val="9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ts val="1400"/>
              <a:buNone/>
            </a:pPr>
            <a:r>
              <a:rPr lang="en-US" sz="1572">
                <a:latin typeface="Arial"/>
                <a:ea typeface="Arial"/>
                <a:cs typeface="Arial"/>
                <a:sym typeface="Arial"/>
              </a:rPr>
              <a:t>And on the screen, w</a:t>
            </a:r>
            <a:r>
              <a:rPr b="0" i="0" lang="en-US" sz="1572" u="none" cap="none" strike="noStrike">
                <a:solidFill>
                  <a:schemeClr val="dk1"/>
                </a:solidFill>
                <a:latin typeface="Arial"/>
                <a:ea typeface="Arial"/>
                <a:cs typeface="Arial"/>
                <a:sym typeface="Arial"/>
              </a:rPr>
              <a:t>e’ll keep this easy to visualize by reducing the number of genes down to just </a:t>
            </a:r>
            <a:r>
              <a:rPr lang="en-US" sz="1572">
                <a:latin typeface="Arial"/>
                <a:ea typeface="Arial"/>
                <a:cs typeface="Arial"/>
                <a:sym typeface="Arial"/>
              </a:rPr>
              <a:t>two</a:t>
            </a:r>
            <a:r>
              <a:rPr b="0" i="0" lang="en-US" sz="1572" u="none" cap="none" strike="noStrike">
                <a:solidFill>
                  <a:schemeClr val="dk1"/>
                </a:solidFill>
                <a:latin typeface="Arial"/>
                <a:ea typeface="Arial"/>
                <a:cs typeface="Arial"/>
                <a:sym typeface="Arial"/>
              </a:rPr>
              <a:t>. Remember, this is called feature selection. And it means we can easily pl</a:t>
            </a:r>
            <a:r>
              <a:rPr lang="en-US" sz="1572">
                <a:latin typeface="Arial"/>
                <a:ea typeface="Arial"/>
                <a:cs typeface="Arial"/>
                <a:sym typeface="Arial"/>
              </a:rPr>
              <a:t>ot our data on a cartesian plane.</a:t>
            </a:r>
            <a:endParaRPr/>
          </a:p>
          <a:p>
            <a:pPr indent="0" lvl="0" marL="0" marR="0" rtl="0" algn="l">
              <a:lnSpc>
                <a:spcPct val="9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We will start with a training set of data that includes 39 samples which are already known to be either orange or black.</a:t>
            </a:r>
            <a:endParaRPr/>
          </a:p>
          <a:p>
            <a:pPr indent="0" lvl="0" marL="0" marR="0" rtl="0" algn="l">
              <a:lnSpc>
                <a:spcPct val="9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Remember that our classifier normally cannot see the orange or the black.  Its colorblind, all it knows is the expression values of gene 1 and gene 2 but since this is our training set and since this is ‘supervised’ learning, we tell it which of our training samples are orange and which are black.</a:t>
            </a:r>
            <a:endParaRPr/>
          </a:p>
          <a:p>
            <a:pPr indent="0" lvl="0" marL="0" marR="0" rtl="0" algn="l">
              <a:lnSpc>
                <a:spcPct val="90000"/>
              </a:lnSpc>
              <a:spcBef>
                <a:spcPts val="0"/>
              </a:spcBef>
              <a:spcAft>
                <a:spcPts val="0"/>
              </a:spcAft>
              <a:buSzPts val="1400"/>
              <a:buNone/>
            </a:pPr>
            <a:r>
              <a:t/>
            </a:r>
            <a:endParaRPr b="0" i="0" sz="1572"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SzPts val="1400"/>
              <a:buNone/>
            </a:pPr>
            <a:r>
              <a:rPr b="0" i="0" lang="en-US" sz="1572" u="none" cap="none" strike="noStrike">
                <a:solidFill>
                  <a:schemeClr val="dk1"/>
                </a:solidFill>
                <a:latin typeface="Arial"/>
                <a:ea typeface="Arial"/>
                <a:cs typeface="Arial"/>
                <a:sym typeface="Arial"/>
              </a:rPr>
              <a:t>So lets see how this works with our </a:t>
            </a:r>
            <a:r>
              <a:rPr b="0" i="1" lang="en-US" sz="1572" u="none" cap="none" strike="noStrike">
                <a:solidFill>
                  <a:schemeClr val="dk1"/>
                </a:solidFill>
                <a:latin typeface="Arial"/>
                <a:ea typeface="Arial"/>
                <a:cs typeface="Arial"/>
                <a:sym typeface="Arial"/>
              </a:rPr>
              <a:t>a priori</a:t>
            </a:r>
            <a:r>
              <a:rPr b="0" i="0" lang="en-US" sz="1572" u="none" cap="none" strike="noStrike">
                <a:solidFill>
                  <a:schemeClr val="dk1"/>
                </a:solidFill>
                <a:latin typeface="Arial"/>
                <a:ea typeface="Arial"/>
                <a:cs typeface="Arial"/>
                <a:sym typeface="Arial"/>
              </a:rPr>
              <a:t> choice to use K = 5, that is we’ll look at the 5 nearest neighbors…</a:t>
            </a:r>
            <a:endParaRPr b="0" i="0" sz="1572"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7: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376" name="Google Shape;376;p7: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p7: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Given an unknown sample, how can we predict what class it belongs to?  </a:t>
            </a:r>
            <a:r>
              <a:rPr lang="en-US"/>
              <a:t>If an unknown sample is here, will this dot be black or will it be orange?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8:notes"/>
          <p:cNvSpPr txBox="1"/>
          <p:nvPr>
            <p:ph idx="12" type="sldNum"/>
          </p:nvPr>
        </p:nvSpPr>
        <p:spPr>
          <a:xfrm>
            <a:off x="3970338" y="8902700"/>
            <a:ext cx="3038475" cy="468313"/>
          </a:xfrm>
          <a:prstGeom prst="rect">
            <a:avLst/>
          </a:prstGeom>
          <a:noFill/>
          <a:ln>
            <a:noFill/>
          </a:ln>
        </p:spPr>
        <p:txBody>
          <a:bodyPr anchorCtr="0" anchor="b" bIns="46800" lIns="93600" spcFirstLastPara="1" rIns="93600" wrap="square" tIns="46800">
            <a:noAutofit/>
          </a:bodyPr>
          <a:lstStyle/>
          <a:p>
            <a:pPr indent="0" lvl="0" marL="0" marR="0" rtl="0" algn="r">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434" name="Google Shape;434;p8: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5" name="Google Shape;435;p8: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a:t>Since we’ve decided that K is 5. Let’s look at the classification of the 5 nearest neighbors. In this case, three are black and two are orange. Therefore, we can conclude that this unknown sample is probably black.</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rPr lang="en-US"/>
              <a:t>Now, if you’re mathematically-minded, you may be asking yourself: How do you know which known samples are the closest?</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rPr lang="en-US"/>
              <a:t>Well, t</a:t>
            </a:r>
            <a:r>
              <a:rPr b="0" i="0" lang="en-US" sz="1200" u="none" cap="none" strike="noStrike">
                <a:solidFill>
                  <a:schemeClr val="dk1"/>
                </a:solidFill>
                <a:latin typeface="Calibri"/>
                <a:ea typeface="Calibri"/>
                <a:cs typeface="Calibri"/>
                <a:sym typeface="Calibri"/>
              </a:rPr>
              <a:t>here are many measures of distance. The most intuitive is Euclidean, which is the geometric distance between </a:t>
            </a:r>
            <a:r>
              <a:rPr lang="en-US"/>
              <a:t>two</a:t>
            </a:r>
            <a:r>
              <a:rPr b="0" i="0" lang="en-US" sz="1200" u="none" cap="none" strike="noStrike">
                <a:solidFill>
                  <a:schemeClr val="dk1"/>
                </a:solidFill>
                <a:latin typeface="Calibri"/>
                <a:ea typeface="Calibri"/>
                <a:cs typeface="Calibri"/>
                <a:sym typeface="Calibri"/>
              </a:rPr>
              <a:t> points. But </a:t>
            </a:r>
            <a:r>
              <a:rPr lang="en-US"/>
              <a:t>Pearson correlation and a number of other measures are sometimes used.</a:t>
            </a:r>
            <a:endParaRPr/>
          </a:p>
          <a:p>
            <a:pPr indent="0" lvl="0" marL="0" marR="0" rtl="0" algn="l">
              <a:lnSpc>
                <a:spcPct val="100000"/>
              </a:lnSpc>
              <a:spcBef>
                <a:spcPts val="0"/>
              </a:spcBef>
              <a:spcAft>
                <a:spcPts val="0"/>
              </a:spcAft>
              <a:buSzPts val="1400"/>
              <a:buNone/>
            </a:pPr>
            <a:r>
              <a:t/>
            </a:r>
            <a:endParaRPr b="0" i="0" sz="17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9:notes"/>
          <p:cNvSpPr/>
          <p:nvPr>
            <p:ph idx="2" type="sldImg"/>
          </p:nvPr>
        </p:nvSpPr>
        <p:spPr>
          <a:xfrm>
            <a:off x="1162050" y="703263"/>
            <a:ext cx="4686300"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3" name="Google Shape;503;p9:notes"/>
          <p:cNvSpPr txBox="1"/>
          <p:nvPr>
            <p:ph idx="1" type="body"/>
          </p:nvPr>
        </p:nvSpPr>
        <p:spPr>
          <a:xfrm>
            <a:off x="701675" y="4452938"/>
            <a:ext cx="5607050" cy="4216400"/>
          </a:xfrm>
          <a:prstGeom prst="rect">
            <a:avLst/>
          </a:prstGeom>
          <a:noFill/>
          <a:ln>
            <a:noFill/>
          </a:ln>
        </p:spPr>
        <p:txBody>
          <a:bodyPr anchorCtr="0" anchor="t" bIns="46800" lIns="93600" spcFirstLastPara="1" rIns="93600" wrap="square" tIns="46800">
            <a:noAutofit/>
          </a:bodyPr>
          <a:lstStyle/>
          <a:p>
            <a:pPr indent="0" lvl="0" marL="0" marR="0" rtl="0" algn="l">
              <a:lnSpc>
                <a:spcPct val="100000"/>
              </a:lnSpc>
              <a:spcBef>
                <a:spcPts val="0"/>
              </a:spcBef>
              <a:spcAft>
                <a:spcPts val="0"/>
              </a:spcAft>
              <a:buSzPts val="1400"/>
              <a:buNone/>
            </a:pPr>
            <a:r>
              <a:rPr lang="en-US">
                <a:latin typeface="Arial"/>
                <a:ea typeface="Arial"/>
                <a:cs typeface="Arial"/>
                <a:sym typeface="Arial"/>
              </a:rPr>
              <a:t>Now lets consider support vector machines, SVM.  Here we again have gene expression data, for 2 genes along the top row.  SVM wants to find the line that best separates the red from the green.  In 1c we have the even simpler case of one gene expression value only.  Here a point can separate the classes.  In figure d we move up to 3 dimensions so we use a plane to seperate them.  In general SVM will find the hyperplane that separates the samples, this just means the plane in &gt; 3 dimensions.</a:t>
            </a:r>
            <a:endParaRPr>
              <a:latin typeface="Arial"/>
              <a:ea typeface="Arial"/>
              <a:cs typeface="Arial"/>
              <a:sym typeface="Arial"/>
            </a:endParaRPr>
          </a:p>
          <a:p>
            <a:pPr indent="0" lvl="0" marL="0" marR="0" rtl="0" algn="l">
              <a:lnSpc>
                <a:spcPct val="100000"/>
              </a:lnSpc>
              <a:spcBef>
                <a:spcPts val="0"/>
              </a:spcBef>
              <a:spcAft>
                <a:spcPts val="0"/>
              </a:spcAft>
              <a:buSzPts val="1400"/>
              <a:buNone/>
            </a:pPr>
            <a:r>
              <a:t/>
            </a:r>
            <a:endParaRPr>
              <a:latin typeface="Arial"/>
              <a:ea typeface="Arial"/>
              <a:cs typeface="Arial"/>
              <a:sym typeface="Arial"/>
            </a:endParaRPr>
          </a:p>
          <a:p>
            <a:pPr indent="0" lvl="0" marL="0" marR="0" rtl="0" algn="l">
              <a:lnSpc>
                <a:spcPct val="100000"/>
              </a:lnSpc>
              <a:spcBef>
                <a:spcPts val="0"/>
              </a:spcBef>
              <a:spcAft>
                <a:spcPts val="0"/>
              </a:spcAft>
              <a:buSzPts val="1400"/>
              <a:buNone/>
            </a:pPr>
            <a:r>
              <a:rPr lang="en-US">
                <a:latin typeface="Arial"/>
                <a:ea typeface="Arial"/>
                <a:cs typeface="Arial"/>
                <a:sym typeface="Arial"/>
              </a:rPr>
              <a:t>Note figure e at the start of the second row.  There are multiple lines we can use to separate the classes.  So what SVM does is shown in F, which is find the line with the largest margin between the samples and the line. In g,h we see that we can also allow for some mistakes which are referred to as soft margins in that some samples can be allowed within or across the margins of the selected planes.</a:t>
            </a:r>
            <a:endParaRPr>
              <a:latin typeface="Arial"/>
              <a:ea typeface="Arial"/>
              <a:cs typeface="Arial"/>
              <a:sym typeface="Arial"/>
            </a:endParaRPr>
          </a:p>
          <a:p>
            <a:pPr indent="0" lvl="0" marL="0" marR="0" rtl="0" algn="l">
              <a:lnSpc>
                <a:spcPct val="100000"/>
              </a:lnSpc>
              <a:spcBef>
                <a:spcPts val="0"/>
              </a:spcBef>
              <a:spcAft>
                <a:spcPts val="0"/>
              </a:spcAft>
              <a:buSzPts val="1400"/>
              <a:buNone/>
            </a:pPr>
            <a:r>
              <a:t/>
            </a:r>
            <a:endParaRPr>
              <a:latin typeface="Arial"/>
              <a:ea typeface="Arial"/>
              <a:cs typeface="Arial"/>
              <a:sym typeface="Arial"/>
            </a:endParaRPr>
          </a:p>
          <a:p>
            <a:pPr indent="0" lvl="0" marL="0" marR="0" rtl="0" algn="l">
              <a:lnSpc>
                <a:spcPct val="100000"/>
              </a:lnSpc>
              <a:spcBef>
                <a:spcPts val="0"/>
              </a:spcBef>
              <a:spcAft>
                <a:spcPts val="0"/>
              </a:spcAft>
              <a:buSzPts val="1400"/>
              <a:buNone/>
            </a:pPr>
            <a:r>
              <a:rPr lang="en-US">
                <a:latin typeface="Arial"/>
                <a:ea typeface="Arial"/>
                <a:cs typeface="Arial"/>
                <a:sym typeface="Arial"/>
              </a:rPr>
              <a:t>Finally lets get back to a single dimension again in</a:t>
            </a:r>
            <a:r>
              <a:rPr b="0" i="0" lang="en-US" sz="1200" u="none" cap="none" strike="noStrike">
                <a:solidFill>
                  <a:schemeClr val="dk1"/>
                </a:solidFill>
                <a:latin typeface="Arial"/>
                <a:ea typeface="Arial"/>
                <a:cs typeface="Arial"/>
                <a:sym typeface="Arial"/>
              </a:rPr>
              <a:t> the bottom row.  For some data (e.g. figure i) you cannot draw a line</a:t>
            </a:r>
            <a:r>
              <a:rPr lang="en-US">
                <a:latin typeface="Arial"/>
                <a:ea typeface="Arial"/>
                <a:cs typeface="Arial"/>
                <a:sym typeface="Arial"/>
              </a:rPr>
              <a:t> or select a point</a:t>
            </a:r>
            <a:r>
              <a:rPr b="0" i="0" lang="en-US" sz="1200" u="none" cap="none" strike="noStrike">
                <a:solidFill>
                  <a:schemeClr val="dk1"/>
                </a:solidFill>
                <a:latin typeface="Arial"/>
                <a:ea typeface="Arial"/>
                <a:cs typeface="Arial"/>
                <a:sym typeface="Arial"/>
              </a:rPr>
              <a:t> that sep</a:t>
            </a:r>
            <a:r>
              <a:rPr lang="en-US">
                <a:latin typeface="Arial"/>
                <a:ea typeface="Arial"/>
                <a:cs typeface="Arial"/>
                <a:sym typeface="Arial"/>
              </a:rPr>
              <a:t>a</a:t>
            </a:r>
            <a:r>
              <a:rPr b="0" i="0" lang="en-US" sz="1200" u="none" cap="none" strike="noStrike">
                <a:solidFill>
                  <a:schemeClr val="dk1"/>
                </a:solidFill>
                <a:latin typeface="Arial"/>
                <a:ea typeface="Arial"/>
                <a:cs typeface="Arial"/>
                <a:sym typeface="Arial"/>
              </a:rPr>
              <a:t>rates the red from green.  SVM will try to transform the data (e.g. figure J ) to construct a sep</a:t>
            </a:r>
            <a:r>
              <a:rPr lang="en-US">
                <a:latin typeface="Arial"/>
                <a:ea typeface="Arial"/>
                <a:cs typeface="Arial"/>
                <a:sym typeface="Arial"/>
              </a:rPr>
              <a:t>a</a:t>
            </a:r>
            <a:r>
              <a:rPr b="0" i="0" lang="en-US" sz="1200" u="none" cap="none" strike="noStrike">
                <a:solidFill>
                  <a:schemeClr val="dk1"/>
                </a:solidFill>
                <a:latin typeface="Arial"/>
                <a:ea typeface="Arial"/>
                <a:cs typeface="Arial"/>
                <a:sym typeface="Arial"/>
              </a:rPr>
              <a:t>rating line and then project that line back into the untransformed space (figure k).   So in J</a:t>
            </a:r>
            <a:r>
              <a:rPr lang="en-US">
                <a:latin typeface="Arial"/>
                <a:ea typeface="Arial"/>
                <a:cs typeface="Arial"/>
                <a:sym typeface="Arial"/>
              </a:rPr>
              <a:t> </a:t>
            </a:r>
            <a:r>
              <a:rPr b="0" i="0" lang="en-US" sz="1200" u="none" cap="none" strike="noStrike">
                <a:solidFill>
                  <a:schemeClr val="dk1"/>
                </a:solidFill>
                <a:latin typeface="Arial"/>
                <a:ea typeface="Arial"/>
                <a:cs typeface="Arial"/>
                <a:sym typeface="Arial"/>
              </a:rPr>
              <a:t> we use a square function to transform the data to make it easier to generate a separating line.  If you take this too far you get figure L</a:t>
            </a:r>
            <a:r>
              <a:rPr lang="en-US">
                <a:latin typeface="Arial"/>
                <a:ea typeface="Arial"/>
                <a:cs typeface="Arial"/>
                <a:sym typeface="Arial"/>
              </a:rPr>
              <a:t> :</a:t>
            </a:r>
            <a:r>
              <a:rPr b="0" i="0" lang="en-US" sz="1200" u="none" cap="none" strike="noStrike">
                <a:solidFill>
                  <a:schemeClr val="dk1"/>
                </a:solidFill>
                <a:latin typeface="Arial"/>
                <a:ea typeface="Arial"/>
                <a:cs typeface="Arial"/>
                <a:sym typeface="Arial"/>
              </a:rPr>
              <a:t> overfitting which looks like this.</a:t>
            </a:r>
            <a:endParaRPr/>
          </a:p>
          <a:p>
            <a:pPr indent="0" lvl="0" marL="0" marR="0" rtl="0" algn="l">
              <a:lnSpc>
                <a:spcPct val="100000"/>
              </a:lnSpc>
              <a:spcBef>
                <a:spcPts val="360"/>
              </a:spcBef>
              <a:spcAft>
                <a:spcPts val="0"/>
              </a:spcAft>
              <a:buSzPts val="1400"/>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2" name="Shape 12"/>
        <p:cNvGrpSpPr/>
        <p:nvPr/>
      </p:nvGrpSpPr>
      <p:grpSpPr>
        <a:xfrm>
          <a:off x="0" y="0"/>
          <a:ext cx="0" cy="0"/>
          <a:chOff x="0" y="0"/>
          <a:chExt cx="0" cy="0"/>
        </a:xfrm>
      </p:grpSpPr>
      <p:sp>
        <p:nvSpPr>
          <p:cNvPr id="13" name="Google Shape;13;p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4" name="Google Shape;14;p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5" name="Google Shape;15;p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7" name="Google Shape;17;p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8" name="Google Shape;18;p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0" name="Google Shape;20;p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1" name="Google Shape;21;p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4_Title and Content">
  <p:cSld name="84_Title and Content">
    <p:spTree>
      <p:nvGrpSpPr>
        <p:cNvPr id="118" name="Shape 118"/>
        <p:cNvGrpSpPr/>
        <p:nvPr/>
      </p:nvGrpSpPr>
      <p:grpSpPr>
        <a:xfrm>
          <a:off x="0" y="0"/>
          <a:ext cx="0" cy="0"/>
          <a:chOff x="0" y="0"/>
          <a:chExt cx="0" cy="0"/>
        </a:xfrm>
      </p:grpSpPr>
      <p:sp>
        <p:nvSpPr>
          <p:cNvPr id="119" name="Google Shape;119;p11"/>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20" name="Google Shape;120;p11"/>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21" name="Google Shape;121;p11"/>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23" name="Google Shape;123;p11"/>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24" name="Google Shape;124;p11"/>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26" name="Google Shape;126;p11"/>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27" name="Google Shape;127;p11"/>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28" name="Google Shape;128;p11"/>
          <p:cNvCxnSpPr/>
          <p:nvPr/>
        </p:nvCxnSpPr>
        <p:spPr>
          <a:xfrm flipH="1" rot="10800000">
            <a:off x="304800" y="758825"/>
            <a:ext cx="87566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29" name="Google Shape;129;p11"/>
          <p:cNvSpPr txBox="1"/>
          <p:nvPr>
            <p:ph type="title"/>
          </p:nvPr>
        </p:nvSpPr>
        <p:spPr>
          <a:xfrm>
            <a:off x="3048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5_Title and Content">
  <p:cSld name="85_Title and Content">
    <p:spTree>
      <p:nvGrpSpPr>
        <p:cNvPr id="130" name="Shape 130"/>
        <p:cNvGrpSpPr/>
        <p:nvPr/>
      </p:nvGrpSpPr>
      <p:grpSpPr>
        <a:xfrm>
          <a:off x="0" y="0"/>
          <a:ext cx="0" cy="0"/>
          <a:chOff x="0" y="0"/>
          <a:chExt cx="0" cy="0"/>
        </a:xfrm>
      </p:grpSpPr>
      <p:sp>
        <p:nvSpPr>
          <p:cNvPr id="131" name="Google Shape;131;p1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32" name="Google Shape;132;p1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33" name="Google Shape;133;p1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35" name="Google Shape;135;p1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36" name="Google Shape;136;p1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38" name="Google Shape;138;p1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39" name="Google Shape;139;p1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40" name="Google Shape;140;p12"/>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41" name="Google Shape;141;p12"/>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8_Title and Content">
  <p:cSld name="88_Title and Content">
    <p:spTree>
      <p:nvGrpSpPr>
        <p:cNvPr id="142" name="Shape 142"/>
        <p:cNvGrpSpPr/>
        <p:nvPr/>
      </p:nvGrpSpPr>
      <p:grpSpPr>
        <a:xfrm>
          <a:off x="0" y="0"/>
          <a:ext cx="0" cy="0"/>
          <a:chOff x="0" y="0"/>
          <a:chExt cx="0" cy="0"/>
        </a:xfrm>
      </p:grpSpPr>
      <p:sp>
        <p:nvSpPr>
          <p:cNvPr id="143" name="Google Shape;143;p13"/>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44" name="Google Shape;144;p13"/>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45" name="Google Shape;145;p13"/>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47" name="Google Shape;147;p13"/>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48" name="Google Shape;148;p13"/>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50" name="Google Shape;150;p13"/>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51" name="Google Shape;151;p13"/>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52" name="Google Shape;152;p13"/>
          <p:cNvCxnSpPr/>
          <p:nvPr/>
        </p:nvCxnSpPr>
        <p:spPr>
          <a:xfrm flipH="1" rot="10800000">
            <a:off x="228600" y="758825"/>
            <a:ext cx="8832850" cy="793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53" name="Google Shape;153;p13"/>
          <p:cNvSpPr txBox="1"/>
          <p:nvPr>
            <p:ph type="title"/>
          </p:nvPr>
        </p:nvSpPr>
        <p:spPr>
          <a:xfrm>
            <a:off x="3048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9_Title and Content">
  <p:cSld name="89_Title and Content">
    <p:spTree>
      <p:nvGrpSpPr>
        <p:cNvPr id="154" name="Shape 154"/>
        <p:cNvGrpSpPr/>
        <p:nvPr/>
      </p:nvGrpSpPr>
      <p:grpSpPr>
        <a:xfrm>
          <a:off x="0" y="0"/>
          <a:ext cx="0" cy="0"/>
          <a:chOff x="0" y="0"/>
          <a:chExt cx="0" cy="0"/>
        </a:xfrm>
      </p:grpSpPr>
      <p:sp>
        <p:nvSpPr>
          <p:cNvPr id="155" name="Google Shape;155;p14"/>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56" name="Google Shape;156;p14"/>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57" name="Google Shape;157;p14"/>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59" name="Google Shape;159;p14"/>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60" name="Google Shape;160;p14"/>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62" name="Google Shape;162;p14"/>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63" name="Google Shape;163;p14"/>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64" name="Google Shape;164;p14"/>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65" name="Google Shape;165;p14"/>
          <p:cNvSpPr txBox="1"/>
          <p:nvPr>
            <p:ph type="title"/>
          </p:nvPr>
        </p:nvSpPr>
        <p:spPr>
          <a:xfrm>
            <a:off x="228600" y="182562"/>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0_Title and Content">
  <p:cSld name="90_Title and Content">
    <p:spTree>
      <p:nvGrpSpPr>
        <p:cNvPr id="166" name="Shape 166"/>
        <p:cNvGrpSpPr/>
        <p:nvPr/>
      </p:nvGrpSpPr>
      <p:grpSpPr>
        <a:xfrm>
          <a:off x="0" y="0"/>
          <a:ext cx="0" cy="0"/>
          <a:chOff x="0" y="0"/>
          <a:chExt cx="0" cy="0"/>
        </a:xfrm>
      </p:grpSpPr>
      <p:sp>
        <p:nvSpPr>
          <p:cNvPr id="167" name="Google Shape;167;p15"/>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68" name="Google Shape;168;p15"/>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69" name="Google Shape;169;p15"/>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71" name="Google Shape;171;p15"/>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72" name="Google Shape;172;p15"/>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74" name="Google Shape;174;p15"/>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75" name="Google Shape;175;p15"/>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76" name="Google Shape;176;p15"/>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77" name="Google Shape;177;p15"/>
          <p:cNvSpPr txBox="1"/>
          <p:nvPr>
            <p:ph type="title"/>
          </p:nvPr>
        </p:nvSpPr>
        <p:spPr>
          <a:xfrm>
            <a:off x="304800" y="762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2_Title and Content">
  <p:cSld name="72_Title and Content">
    <p:spTree>
      <p:nvGrpSpPr>
        <p:cNvPr id="178" name="Shape 178"/>
        <p:cNvGrpSpPr/>
        <p:nvPr/>
      </p:nvGrpSpPr>
      <p:grpSpPr>
        <a:xfrm>
          <a:off x="0" y="0"/>
          <a:ext cx="0" cy="0"/>
          <a:chOff x="0" y="0"/>
          <a:chExt cx="0" cy="0"/>
        </a:xfrm>
      </p:grpSpPr>
      <p:sp>
        <p:nvSpPr>
          <p:cNvPr id="179" name="Google Shape;179;p16"/>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80" name="Google Shape;180;p16"/>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81" name="Google Shape;181;p16"/>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82" name="Google Shape;182;p16"/>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83" name="Google Shape;183;p16"/>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84" name="Google Shape;184;p16"/>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85" name="Google Shape;185;p16"/>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86" name="Google Shape;186;p16"/>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87" name="Google Shape;187;p16"/>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88" name="Google Shape;188;p16"/>
          <p:cNvCxnSpPr/>
          <p:nvPr/>
        </p:nvCxnSpPr>
        <p:spPr>
          <a:xfrm flipH="1" rot="10800000">
            <a:off x="304800" y="758825"/>
            <a:ext cx="87566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89" name="Google Shape;189;p16"/>
          <p:cNvSpPr txBox="1"/>
          <p:nvPr>
            <p:ph type="title"/>
          </p:nvPr>
        </p:nvSpPr>
        <p:spPr>
          <a:xfrm>
            <a:off x="381000" y="228600"/>
            <a:ext cx="8686800" cy="5334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4_Title and Content">
  <p:cSld name="74_Title and Content">
    <p:spTree>
      <p:nvGrpSpPr>
        <p:cNvPr id="190" name="Shape 190"/>
        <p:cNvGrpSpPr/>
        <p:nvPr/>
      </p:nvGrpSpPr>
      <p:grpSpPr>
        <a:xfrm>
          <a:off x="0" y="0"/>
          <a:ext cx="0" cy="0"/>
          <a:chOff x="0" y="0"/>
          <a:chExt cx="0" cy="0"/>
        </a:xfrm>
      </p:grpSpPr>
      <p:sp>
        <p:nvSpPr>
          <p:cNvPr id="191" name="Google Shape;191;p17"/>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92" name="Google Shape;192;p17"/>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93" name="Google Shape;193;p17"/>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94" name="Google Shape;194;p17"/>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95" name="Google Shape;195;p17"/>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96" name="Google Shape;196;p17"/>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97" name="Google Shape;197;p17"/>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98" name="Google Shape;198;p17"/>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99" name="Google Shape;199;p17"/>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200" name="Google Shape;200;p17"/>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201" name="Google Shape;201;p17"/>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1_Title and Content">
  <p:cSld name="81_Title and Content">
    <p:spTree>
      <p:nvGrpSpPr>
        <p:cNvPr id="202" name="Shape 202"/>
        <p:cNvGrpSpPr/>
        <p:nvPr/>
      </p:nvGrpSpPr>
      <p:grpSpPr>
        <a:xfrm>
          <a:off x="0" y="0"/>
          <a:ext cx="0" cy="0"/>
          <a:chOff x="0" y="0"/>
          <a:chExt cx="0" cy="0"/>
        </a:xfrm>
      </p:grpSpPr>
      <p:sp>
        <p:nvSpPr>
          <p:cNvPr id="203" name="Google Shape;203;p18"/>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04" name="Google Shape;204;p18"/>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05" name="Google Shape;205;p18"/>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07" name="Google Shape;207;p18"/>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08" name="Google Shape;208;p18"/>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10" name="Google Shape;210;p18"/>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11" name="Google Shape;211;p18"/>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212" name="Google Shape;212;p18"/>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213" name="Google Shape;213;p18"/>
          <p:cNvSpPr txBox="1"/>
          <p:nvPr>
            <p:ph type="title"/>
          </p:nvPr>
        </p:nvSpPr>
        <p:spPr>
          <a:xfrm>
            <a:off x="152400" y="106362"/>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2_Title and Content">
  <p:cSld name="82_Title and Content">
    <p:spTree>
      <p:nvGrpSpPr>
        <p:cNvPr id="214" name="Shape 214"/>
        <p:cNvGrpSpPr/>
        <p:nvPr/>
      </p:nvGrpSpPr>
      <p:grpSpPr>
        <a:xfrm>
          <a:off x="0" y="0"/>
          <a:ext cx="0" cy="0"/>
          <a:chOff x="0" y="0"/>
          <a:chExt cx="0" cy="0"/>
        </a:xfrm>
      </p:grpSpPr>
      <p:sp>
        <p:nvSpPr>
          <p:cNvPr id="215" name="Google Shape;215;p19"/>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16" name="Google Shape;216;p19"/>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17" name="Google Shape;217;p19"/>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18" name="Google Shape;218;p19"/>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19" name="Google Shape;219;p19"/>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20" name="Google Shape;220;p19"/>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22" name="Google Shape;222;p19"/>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23" name="Google Shape;223;p19"/>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224" name="Google Shape;224;p19"/>
          <p:cNvCxnSpPr/>
          <p:nvPr/>
        </p:nvCxnSpPr>
        <p:spPr>
          <a:xfrm flipH="1" rot="10800000">
            <a:off x="152400" y="758825"/>
            <a:ext cx="89090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225" name="Google Shape;225;p19"/>
          <p:cNvSpPr txBox="1"/>
          <p:nvPr>
            <p:ph type="title"/>
          </p:nvPr>
        </p:nvSpPr>
        <p:spPr>
          <a:xfrm>
            <a:off x="1524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3_Title and Content">
  <p:cSld name="83_Title and Content">
    <p:spTree>
      <p:nvGrpSpPr>
        <p:cNvPr id="226" name="Shape 226"/>
        <p:cNvGrpSpPr/>
        <p:nvPr/>
      </p:nvGrpSpPr>
      <p:grpSpPr>
        <a:xfrm>
          <a:off x="0" y="0"/>
          <a:ext cx="0" cy="0"/>
          <a:chOff x="0" y="0"/>
          <a:chExt cx="0" cy="0"/>
        </a:xfrm>
      </p:grpSpPr>
      <p:sp>
        <p:nvSpPr>
          <p:cNvPr id="227" name="Google Shape;227;p20"/>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28" name="Google Shape;228;p20"/>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29" name="Google Shape;229;p20"/>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30" name="Google Shape;230;p20"/>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31" name="Google Shape;231;p20"/>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32" name="Google Shape;232;p20"/>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33" name="Google Shape;233;p20"/>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34" name="Google Shape;234;p20"/>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35" name="Google Shape;235;p20"/>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236" name="Google Shape;236;p20"/>
          <p:cNvCxnSpPr/>
          <p:nvPr/>
        </p:nvCxnSpPr>
        <p:spPr>
          <a:xfrm flipH="1" rot="10800000">
            <a:off x="76200" y="758825"/>
            <a:ext cx="89852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237" name="Google Shape;237;p20"/>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1_Title and Content">
  <p:cSld name="71_Title and Content">
    <p:spTree>
      <p:nvGrpSpPr>
        <p:cNvPr id="22" name="Shape 22"/>
        <p:cNvGrpSpPr/>
        <p:nvPr/>
      </p:nvGrpSpPr>
      <p:grpSpPr>
        <a:xfrm>
          <a:off x="0" y="0"/>
          <a:ext cx="0" cy="0"/>
          <a:chOff x="0" y="0"/>
          <a:chExt cx="0" cy="0"/>
        </a:xfrm>
      </p:grpSpPr>
      <p:sp>
        <p:nvSpPr>
          <p:cNvPr id="23" name="Google Shape;23;p3"/>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4" name="Google Shape;24;p3"/>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5" name="Google Shape;25;p3"/>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7" name="Google Shape;27;p3"/>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8" name="Google Shape;28;p3"/>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30" name="Google Shape;30;p3"/>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31" name="Google Shape;31;p3"/>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32" name="Google Shape;32;p3"/>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33" name="Google Shape;33;p3"/>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38" name="Shape 238"/>
        <p:cNvGrpSpPr/>
        <p:nvPr/>
      </p:nvGrpSpPr>
      <p:grpSpPr>
        <a:xfrm>
          <a:off x="0" y="0"/>
          <a:ext cx="0" cy="0"/>
          <a:chOff x="0" y="0"/>
          <a:chExt cx="0" cy="0"/>
        </a:xfrm>
      </p:grpSpPr>
      <p:sp>
        <p:nvSpPr>
          <p:cNvPr id="239" name="Google Shape;239;p21"/>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40" name="Google Shape;240;p21"/>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41" name="Google Shape;241;p21"/>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43" name="Google Shape;243;p21"/>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44" name="Google Shape;244;p21"/>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46" name="Google Shape;246;p21"/>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47" name="Google Shape;247;p21"/>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248" name="Google Shape;248;p21"/>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249" name="Shape 249"/>
        <p:cNvGrpSpPr/>
        <p:nvPr/>
      </p:nvGrpSpPr>
      <p:grpSpPr>
        <a:xfrm>
          <a:off x="0" y="0"/>
          <a:ext cx="0" cy="0"/>
          <a:chOff x="0" y="0"/>
          <a:chExt cx="0" cy="0"/>
        </a:xfrm>
      </p:grpSpPr>
      <p:sp>
        <p:nvSpPr>
          <p:cNvPr id="250" name="Google Shape;250;p22"/>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51" name="Google Shape;251;p22"/>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252" name="Google Shape;252;p22"/>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53" name="Google Shape;253;p22"/>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54" name="Google Shape;254;p22"/>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255" name="Google Shape;255;p22"/>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257" name="Google Shape;257;p22"/>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258" name="Google Shape;258;p22"/>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3_Title and Content">
  <p:cSld name="73_Title and Content">
    <p:spTree>
      <p:nvGrpSpPr>
        <p:cNvPr id="34" name="Shape 34"/>
        <p:cNvGrpSpPr/>
        <p:nvPr/>
      </p:nvGrpSpPr>
      <p:grpSpPr>
        <a:xfrm>
          <a:off x="0" y="0"/>
          <a:ext cx="0" cy="0"/>
          <a:chOff x="0" y="0"/>
          <a:chExt cx="0" cy="0"/>
        </a:xfrm>
      </p:grpSpPr>
      <p:sp>
        <p:nvSpPr>
          <p:cNvPr id="35" name="Google Shape;35;p4"/>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36" name="Google Shape;36;p4"/>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37" name="Google Shape;37;p4"/>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39" name="Google Shape;39;p4"/>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40" name="Google Shape;40;p4"/>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42" name="Google Shape;42;p4"/>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43" name="Google Shape;43;p4"/>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44" name="Google Shape;44;p4"/>
          <p:cNvCxnSpPr/>
          <p:nvPr/>
        </p:nvCxnSpPr>
        <p:spPr>
          <a:xfrm flipH="1" rot="10800000">
            <a:off x="304800" y="758825"/>
            <a:ext cx="87566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45" name="Google Shape;45;p4"/>
          <p:cNvSpPr txBox="1"/>
          <p:nvPr>
            <p:ph type="title"/>
          </p:nvPr>
        </p:nvSpPr>
        <p:spPr>
          <a:xfrm>
            <a:off x="304800" y="762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5_Title and Content">
  <p:cSld name="75_Title and Content">
    <p:spTree>
      <p:nvGrpSpPr>
        <p:cNvPr id="46" name="Shape 46"/>
        <p:cNvGrpSpPr/>
        <p:nvPr/>
      </p:nvGrpSpPr>
      <p:grpSpPr>
        <a:xfrm>
          <a:off x="0" y="0"/>
          <a:ext cx="0" cy="0"/>
          <a:chOff x="0" y="0"/>
          <a:chExt cx="0" cy="0"/>
        </a:xfrm>
      </p:grpSpPr>
      <p:sp>
        <p:nvSpPr>
          <p:cNvPr id="47" name="Google Shape;47;p5"/>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48" name="Google Shape;48;p5"/>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49" name="Google Shape;49;p5"/>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51" name="Google Shape;51;p5"/>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52" name="Google Shape;52;p5"/>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54" name="Google Shape;54;p5"/>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55" name="Google Shape;55;p5"/>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56" name="Google Shape;56;p5"/>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57" name="Google Shape;57;p5"/>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6_Title and Content">
  <p:cSld name="76_Title and Content">
    <p:spTree>
      <p:nvGrpSpPr>
        <p:cNvPr id="58" name="Shape 58"/>
        <p:cNvGrpSpPr/>
        <p:nvPr/>
      </p:nvGrpSpPr>
      <p:grpSpPr>
        <a:xfrm>
          <a:off x="0" y="0"/>
          <a:ext cx="0" cy="0"/>
          <a:chOff x="0" y="0"/>
          <a:chExt cx="0" cy="0"/>
        </a:xfrm>
      </p:grpSpPr>
      <p:sp>
        <p:nvSpPr>
          <p:cNvPr id="59" name="Google Shape;59;p6"/>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60" name="Google Shape;60;p6"/>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61" name="Google Shape;61;p6"/>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63" name="Google Shape;63;p6"/>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64" name="Google Shape;64;p6"/>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66" name="Google Shape;66;p6"/>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67" name="Google Shape;67;p6"/>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68" name="Google Shape;68;p6"/>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69" name="Google Shape;69;p6"/>
          <p:cNvSpPr txBox="1"/>
          <p:nvPr>
            <p:ph type="title"/>
          </p:nvPr>
        </p:nvSpPr>
        <p:spPr>
          <a:xfrm>
            <a:off x="3048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7_Title and Content">
  <p:cSld name="77_Title and Content">
    <p:spTree>
      <p:nvGrpSpPr>
        <p:cNvPr id="70" name="Shape 70"/>
        <p:cNvGrpSpPr/>
        <p:nvPr/>
      </p:nvGrpSpPr>
      <p:grpSpPr>
        <a:xfrm>
          <a:off x="0" y="0"/>
          <a:ext cx="0" cy="0"/>
          <a:chOff x="0" y="0"/>
          <a:chExt cx="0" cy="0"/>
        </a:xfrm>
      </p:grpSpPr>
      <p:sp>
        <p:nvSpPr>
          <p:cNvPr id="71" name="Google Shape;71;p7"/>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72" name="Google Shape;72;p7"/>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73" name="Google Shape;73;p7"/>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74" name="Google Shape;74;p7"/>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75" name="Google Shape;75;p7"/>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76" name="Google Shape;76;p7"/>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78" name="Google Shape;78;p7"/>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79" name="Google Shape;79;p7"/>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80" name="Google Shape;80;p7"/>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81" name="Google Shape;81;p7"/>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8_Title and Content">
  <p:cSld name="78_Title and Content">
    <p:spTree>
      <p:nvGrpSpPr>
        <p:cNvPr id="82" name="Shape 82"/>
        <p:cNvGrpSpPr/>
        <p:nvPr/>
      </p:nvGrpSpPr>
      <p:grpSpPr>
        <a:xfrm>
          <a:off x="0" y="0"/>
          <a:ext cx="0" cy="0"/>
          <a:chOff x="0" y="0"/>
          <a:chExt cx="0" cy="0"/>
        </a:xfrm>
      </p:grpSpPr>
      <p:sp>
        <p:nvSpPr>
          <p:cNvPr id="83" name="Google Shape;83;p8"/>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84" name="Google Shape;84;p8"/>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85" name="Google Shape;85;p8"/>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87" name="Google Shape;87;p8"/>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88" name="Google Shape;88;p8"/>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89" name="Google Shape;89;p8"/>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90" name="Google Shape;90;p8"/>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91" name="Google Shape;91;p8"/>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92" name="Google Shape;92;p8"/>
          <p:cNvCxnSpPr/>
          <p:nvPr/>
        </p:nvCxnSpPr>
        <p:spPr>
          <a:xfrm flipH="1" rot="10800000">
            <a:off x="152400" y="758825"/>
            <a:ext cx="89090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93" name="Google Shape;93;p8"/>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9_Title and Content">
  <p:cSld name="79_Title and Content">
    <p:spTree>
      <p:nvGrpSpPr>
        <p:cNvPr id="94" name="Shape 94"/>
        <p:cNvGrpSpPr/>
        <p:nvPr/>
      </p:nvGrpSpPr>
      <p:grpSpPr>
        <a:xfrm>
          <a:off x="0" y="0"/>
          <a:ext cx="0" cy="0"/>
          <a:chOff x="0" y="0"/>
          <a:chExt cx="0" cy="0"/>
        </a:xfrm>
      </p:grpSpPr>
      <p:sp>
        <p:nvSpPr>
          <p:cNvPr id="95" name="Google Shape;95;p9"/>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96" name="Google Shape;96;p9"/>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97" name="Google Shape;97;p9"/>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99" name="Google Shape;99;p9"/>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00" name="Google Shape;100;p9"/>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01" name="Google Shape;101;p9"/>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02" name="Google Shape;102;p9"/>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03" name="Google Shape;103;p9"/>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04" name="Google Shape;104;p9"/>
          <p:cNvCxnSpPr/>
          <p:nvPr/>
        </p:nvCxnSpPr>
        <p:spPr>
          <a:xfrm flipH="1" rot="10800000">
            <a:off x="304800" y="758825"/>
            <a:ext cx="87566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05" name="Google Shape;105;p9"/>
          <p:cNvSpPr txBox="1"/>
          <p:nvPr>
            <p:ph type="title"/>
          </p:nvPr>
        </p:nvSpPr>
        <p:spPr>
          <a:xfrm>
            <a:off x="3048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0_Title and Content">
  <p:cSld name="80_Title and Content">
    <p:spTree>
      <p:nvGrpSpPr>
        <p:cNvPr id="106" name="Shape 106"/>
        <p:cNvGrpSpPr/>
        <p:nvPr/>
      </p:nvGrpSpPr>
      <p:grpSpPr>
        <a:xfrm>
          <a:off x="0" y="0"/>
          <a:ext cx="0" cy="0"/>
          <a:chOff x="0" y="0"/>
          <a:chExt cx="0" cy="0"/>
        </a:xfrm>
      </p:grpSpPr>
      <p:sp>
        <p:nvSpPr>
          <p:cNvPr id="107" name="Google Shape;107;p10"/>
          <p:cNvSpPr/>
          <p:nvPr/>
        </p:nvSpPr>
        <p:spPr>
          <a:xfrm>
            <a:off x="0" y="131064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08" name="Google Shape;108;p10"/>
          <p:cNvPicPr preferRelativeResize="0"/>
          <p:nvPr/>
        </p:nvPicPr>
        <p:blipFill rotWithShape="1">
          <a:blip r:embed="rId2">
            <a:alphaModFix/>
          </a:blip>
          <a:srcRect b="0" l="0" r="0" t="0"/>
          <a:stretch/>
        </p:blipFill>
        <p:spPr>
          <a:xfrm>
            <a:off x="17860963" y="13258800"/>
            <a:ext cx="350837" cy="381000"/>
          </a:xfrm>
          <a:prstGeom prst="rect">
            <a:avLst/>
          </a:prstGeom>
          <a:noFill/>
          <a:ln>
            <a:noFill/>
          </a:ln>
        </p:spPr>
      </p:pic>
      <p:sp>
        <p:nvSpPr>
          <p:cNvPr id="109" name="Google Shape;109;p10"/>
          <p:cNvSpPr txBox="1"/>
          <p:nvPr/>
        </p:nvSpPr>
        <p:spPr>
          <a:xfrm>
            <a:off x="13784263" y="132730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a:off x="152400" y="132588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11" name="Google Shape;111;p10"/>
          <p:cNvPicPr preferRelativeResize="0"/>
          <p:nvPr/>
        </p:nvPicPr>
        <p:blipFill rotWithShape="1">
          <a:blip r:embed="rId2">
            <a:alphaModFix/>
          </a:blip>
          <a:srcRect b="0" l="0" r="0" t="0"/>
          <a:stretch/>
        </p:blipFill>
        <p:spPr>
          <a:xfrm>
            <a:off x="18013363" y="13411200"/>
            <a:ext cx="350837" cy="381000"/>
          </a:xfrm>
          <a:prstGeom prst="rect">
            <a:avLst/>
          </a:prstGeom>
          <a:noFill/>
          <a:ln>
            <a:noFill/>
          </a:ln>
        </p:spPr>
      </p:pic>
      <p:sp>
        <p:nvSpPr>
          <p:cNvPr id="112" name="Google Shape;112;p10"/>
          <p:cNvSpPr txBox="1"/>
          <p:nvPr/>
        </p:nvSpPr>
        <p:spPr>
          <a:xfrm>
            <a:off x="13936663" y="134254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a:off x="304800" y="13411200"/>
            <a:ext cx="18288001" cy="609600"/>
          </a:xfrm>
          <a:prstGeom prst="rect">
            <a:avLst/>
          </a:prstGeom>
          <a:solidFill>
            <a:srgbClr val="DFDF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Arial"/>
              <a:buNone/>
            </a:pPr>
            <a:r>
              <a:t/>
            </a:r>
            <a:endParaRPr b="0" i="0" sz="3500" u="none" cap="none" strike="noStrike">
              <a:solidFill>
                <a:schemeClr val="dk1"/>
              </a:solidFill>
              <a:latin typeface="Tahoma"/>
              <a:ea typeface="Tahoma"/>
              <a:cs typeface="Tahoma"/>
              <a:sym typeface="Tahoma"/>
            </a:endParaRPr>
          </a:p>
        </p:txBody>
      </p:sp>
      <p:pic>
        <p:nvPicPr>
          <p:cNvPr descr="broadlogo" id="114" name="Google Shape;114;p10"/>
          <p:cNvPicPr preferRelativeResize="0"/>
          <p:nvPr/>
        </p:nvPicPr>
        <p:blipFill rotWithShape="1">
          <a:blip r:embed="rId2">
            <a:alphaModFix/>
          </a:blip>
          <a:srcRect b="0" l="0" r="0" t="0"/>
          <a:stretch/>
        </p:blipFill>
        <p:spPr>
          <a:xfrm>
            <a:off x="18165763" y="13563600"/>
            <a:ext cx="350837" cy="381000"/>
          </a:xfrm>
          <a:prstGeom prst="rect">
            <a:avLst/>
          </a:prstGeom>
          <a:noFill/>
          <a:ln>
            <a:noFill/>
          </a:ln>
        </p:spPr>
      </p:pic>
      <p:sp>
        <p:nvSpPr>
          <p:cNvPr id="115" name="Google Shape;115;p10"/>
          <p:cNvSpPr txBox="1"/>
          <p:nvPr/>
        </p:nvSpPr>
        <p:spPr>
          <a:xfrm>
            <a:off x="14089063" y="13577888"/>
            <a:ext cx="3970337" cy="350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Tahoma"/>
                <a:ea typeface="Tahoma"/>
                <a:cs typeface="Tahoma"/>
                <a:sym typeface="Tahoma"/>
              </a:rPr>
              <a:t>The Broad Institute of MIT and Harvard</a:t>
            </a:r>
            <a:endParaRPr b="0" i="0" sz="1400" u="none" cap="none" strike="noStrike">
              <a:solidFill>
                <a:srgbClr val="000000"/>
              </a:solidFill>
              <a:latin typeface="Arial"/>
              <a:ea typeface="Arial"/>
              <a:cs typeface="Arial"/>
              <a:sym typeface="Arial"/>
            </a:endParaRPr>
          </a:p>
        </p:txBody>
      </p:sp>
      <p:cxnSp>
        <p:nvCxnSpPr>
          <p:cNvPr id="116" name="Google Shape;116;p10"/>
          <p:cNvCxnSpPr/>
          <p:nvPr/>
        </p:nvCxnSpPr>
        <p:spPr>
          <a:xfrm flipH="1" rot="10800000">
            <a:off x="228600" y="758825"/>
            <a:ext cx="8832850" cy="3175"/>
          </a:xfrm>
          <a:prstGeom prst="straightConnector1">
            <a:avLst/>
          </a:prstGeom>
          <a:noFill/>
          <a:ln cap="flat" cmpd="sng" w="19050">
            <a:solidFill>
              <a:srgbClr val="96BBD6"/>
            </a:solidFill>
            <a:prstDash val="solid"/>
            <a:round/>
            <a:headEnd len="sm" w="sm" type="none"/>
            <a:tailEnd len="sm" w="sm" type="none"/>
          </a:ln>
          <a:effectLst>
            <a:outerShdw blurRad="63500" rotWithShape="0" algn="t" dir="5400000" dist="12700">
              <a:srgbClr val="000000">
                <a:alpha val="23921"/>
              </a:srgbClr>
            </a:outerShdw>
          </a:effectLst>
        </p:spPr>
      </p:cxnSp>
      <p:sp>
        <p:nvSpPr>
          <p:cNvPr id="117" name="Google Shape;117;p10"/>
          <p:cNvSpPr txBox="1"/>
          <p:nvPr>
            <p:ph type="title"/>
          </p:nvPr>
        </p:nvSpPr>
        <p:spPr>
          <a:xfrm>
            <a:off x="228600" y="152400"/>
            <a:ext cx="8229600" cy="655638"/>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457200"/>
            <a:ext cx="8229600" cy="655638"/>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219200"/>
            <a:ext cx="8229600" cy="5257800"/>
          </a:xfrm>
          <a:prstGeom prst="rect">
            <a:avLst/>
          </a:prstGeom>
          <a:noFill/>
          <a:ln>
            <a:noFill/>
          </a:ln>
        </p:spPr>
        <p:txBody>
          <a:bodyPr anchorCtr="0" anchor="t" bIns="91425" lIns="91425" spcFirstLastPara="1" rIns="91425" wrap="square" tIns="91425"/>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3"/>
          <p:cNvSpPr txBox="1"/>
          <p:nvPr>
            <p:ph idx="4294967295" type="ctrTitle"/>
          </p:nvPr>
        </p:nvSpPr>
        <p:spPr>
          <a:xfrm>
            <a:off x="1981200" y="2057400"/>
            <a:ext cx="7010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4400" u="none" cap="none" strike="noStrike">
                <a:solidFill>
                  <a:schemeClr val="dk2"/>
                </a:solidFill>
                <a:latin typeface="Arial"/>
                <a:ea typeface="Arial"/>
                <a:cs typeface="Arial"/>
                <a:sym typeface="Arial"/>
              </a:rPr>
              <a:t>Classification / </a:t>
            </a:r>
            <a:br>
              <a:rPr b="1" i="0" lang="en-US" sz="4400" u="none" cap="none" strike="noStrike">
                <a:solidFill>
                  <a:schemeClr val="dk2"/>
                </a:solidFill>
                <a:latin typeface="Arial"/>
                <a:ea typeface="Arial"/>
                <a:cs typeface="Arial"/>
                <a:sym typeface="Arial"/>
              </a:rPr>
            </a:br>
            <a:r>
              <a:rPr b="1" i="0" lang="en-US" sz="4400" u="none" cap="none" strike="noStrike">
                <a:solidFill>
                  <a:schemeClr val="dk2"/>
                </a:solidFill>
                <a:latin typeface="Arial"/>
                <a:ea typeface="Arial"/>
                <a:cs typeface="Arial"/>
                <a:sym typeface="Arial"/>
              </a:rPr>
              <a:t>Prediction</a:t>
            </a:r>
            <a:endParaRPr b="0" i="0" sz="4400" u="none" cap="none" strike="noStrike">
              <a:solidFill>
                <a:schemeClr val="dk2"/>
              </a:solidFill>
              <a:latin typeface="Arial"/>
              <a:ea typeface="Arial"/>
              <a:cs typeface="Arial"/>
              <a:sym typeface="Arial"/>
            </a:endParaRPr>
          </a:p>
        </p:txBody>
      </p:sp>
      <p:pic>
        <p:nvPicPr>
          <p:cNvPr id="265" name="Google Shape;265;p23"/>
          <p:cNvPicPr preferRelativeResize="0"/>
          <p:nvPr/>
        </p:nvPicPr>
        <p:blipFill rotWithShape="1">
          <a:blip r:embed="rId3">
            <a:alphaModFix/>
          </a:blip>
          <a:srcRect b="0" l="0" r="0" t="0"/>
          <a:stretch/>
        </p:blipFill>
        <p:spPr>
          <a:xfrm>
            <a:off x="2133600" y="2209800"/>
            <a:ext cx="1114425" cy="116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32"/>
          <p:cNvSpPr txBox="1"/>
          <p:nvPr>
            <p:ph type="title"/>
          </p:nvPr>
        </p:nvSpPr>
        <p:spPr>
          <a:xfrm>
            <a:off x="3048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Testing the Classifier</a:t>
            </a:r>
            <a:endParaRPr/>
          </a:p>
        </p:txBody>
      </p:sp>
      <p:sp>
        <p:nvSpPr>
          <p:cNvPr id="515" name="Google Shape;515;p32"/>
          <p:cNvSpPr txBox="1"/>
          <p:nvPr>
            <p:ph idx="4294967295" type="body"/>
          </p:nvPr>
        </p:nvSpPr>
        <p:spPr>
          <a:xfrm>
            <a:off x="304800" y="1559300"/>
            <a:ext cx="8229600" cy="2980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Evaluation on independent test set</a:t>
            </a:r>
            <a:endParaRPr b="0" i="0" sz="1800" u="none" cap="none" strike="noStrike">
              <a:solidFill>
                <a:schemeClr val="dk2"/>
              </a:solidFill>
              <a:latin typeface="Arial"/>
              <a:ea typeface="Arial"/>
              <a:cs typeface="Arial"/>
              <a:sym typeface="Arial"/>
            </a:endParaRPr>
          </a:p>
          <a:p>
            <a:pPr indent="-317500" lvl="1" marL="914400" marR="0" rtl="0" algn="l">
              <a:lnSpc>
                <a:spcPct val="100000"/>
              </a:lnSpc>
              <a:spcBef>
                <a:spcPts val="0"/>
              </a:spcBef>
              <a:spcAft>
                <a:spcPts val="0"/>
              </a:spcAft>
              <a:buClr>
                <a:schemeClr val="dk2"/>
              </a:buClr>
              <a:buSzPts val="1400"/>
              <a:buChar char="–"/>
            </a:pPr>
            <a:r>
              <a:rPr lang="en-US" sz="1400">
                <a:solidFill>
                  <a:schemeClr val="dk2"/>
                </a:solidFill>
              </a:rPr>
              <a:t>Build the classifier on the train set.</a:t>
            </a:r>
            <a:endParaRPr sz="1400">
              <a:solidFill>
                <a:schemeClr val="dk2"/>
              </a:solidFill>
            </a:endParaRPr>
          </a:p>
          <a:p>
            <a:pPr indent="-317500" lvl="1" marL="914400" marR="0" rtl="0" algn="l">
              <a:lnSpc>
                <a:spcPct val="100000"/>
              </a:lnSpc>
              <a:spcBef>
                <a:spcPts val="0"/>
              </a:spcBef>
              <a:spcAft>
                <a:spcPts val="0"/>
              </a:spcAft>
              <a:buClr>
                <a:schemeClr val="dk2"/>
              </a:buClr>
              <a:buSzPts val="1400"/>
              <a:buChar char="–"/>
            </a:pPr>
            <a:r>
              <a:rPr lang="en-US" sz="1400">
                <a:solidFill>
                  <a:schemeClr val="dk2"/>
                </a:solidFill>
              </a:rPr>
              <a:t>Assess prediction performance on test set.</a:t>
            </a:r>
            <a:endParaRPr sz="1800">
              <a:solidFill>
                <a:schemeClr val="dk2"/>
              </a:solidFill>
            </a:endParaRPr>
          </a:p>
          <a:p>
            <a:pPr indent="-317500" lvl="1" marL="914400" marR="0" rtl="0" algn="l">
              <a:lnSpc>
                <a:spcPct val="100000"/>
              </a:lnSpc>
              <a:spcBef>
                <a:spcPts val="40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What if we don’t have an independent test set?</a:t>
            </a:r>
            <a:endParaRPr b="0" i="0" sz="2400" u="none" cap="none" strike="noStrike">
              <a:solidFill>
                <a:schemeClr val="dk1"/>
              </a:solidFill>
              <a:latin typeface="Arial"/>
              <a:ea typeface="Arial"/>
              <a:cs typeface="Arial"/>
              <a:sym typeface="Arial"/>
            </a:endParaRPr>
          </a:p>
          <a:p>
            <a:pPr indent="-304800" lvl="0" marL="342900" marR="0" rtl="0" algn="l">
              <a:lnSpc>
                <a:spcPct val="100000"/>
              </a:lnSpc>
              <a:spcBef>
                <a:spcPts val="48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Cross Validation</a:t>
            </a:r>
            <a:r>
              <a:rPr b="0" i="0" lang="en-US" sz="1800" u="none" cap="none" strike="noStrike">
                <a:solidFill>
                  <a:schemeClr val="dk1"/>
                </a:solidFill>
                <a:latin typeface="Arial"/>
                <a:ea typeface="Arial"/>
                <a:cs typeface="Arial"/>
                <a:sym typeface="Arial"/>
              </a:rPr>
              <a:t> (XV): </a:t>
            </a:r>
            <a:endParaRPr sz="1800"/>
          </a:p>
          <a:p>
            <a:pPr indent="-247650" lvl="1" marL="742950" marR="0" rtl="0" algn="l">
              <a:lnSpc>
                <a:spcPct val="100000"/>
              </a:lnSpc>
              <a:spcBef>
                <a:spcPts val="40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Split the dataset into n folds </a:t>
            </a:r>
            <a:r>
              <a:rPr b="0" i="0" lang="en-US" sz="1400" u="none" cap="none" strike="noStrike">
                <a:solidFill>
                  <a:schemeClr val="lt2"/>
                </a:solidFill>
                <a:latin typeface="Arial"/>
                <a:ea typeface="Arial"/>
                <a:cs typeface="Arial"/>
                <a:sym typeface="Arial"/>
              </a:rPr>
              <a:t>(e.g., 10 folds of 10 samples each)</a:t>
            </a:r>
            <a:r>
              <a:rPr b="0" i="0" lang="en-US" sz="1400" u="none" cap="none" strike="noStrike">
                <a:solidFill>
                  <a:schemeClr val="dk1"/>
                </a:solidFill>
                <a:latin typeface="Arial"/>
                <a:ea typeface="Arial"/>
                <a:cs typeface="Arial"/>
                <a:sym typeface="Arial"/>
              </a:rPr>
              <a:t>.</a:t>
            </a:r>
            <a:endParaRPr sz="1400"/>
          </a:p>
          <a:p>
            <a:pPr indent="-247650" lvl="1" marL="742950" marR="0" rtl="0" algn="l">
              <a:lnSpc>
                <a:spcPct val="100000"/>
              </a:lnSpc>
              <a:spcBef>
                <a:spcPts val="40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For each fold </a:t>
            </a:r>
            <a:r>
              <a:rPr b="0" i="0" lang="en-US" sz="1400" u="none" cap="none" strike="noStrike">
                <a:solidFill>
                  <a:schemeClr val="lt2"/>
                </a:solidFill>
                <a:latin typeface="Arial"/>
                <a:ea typeface="Arial"/>
                <a:cs typeface="Arial"/>
                <a:sym typeface="Arial"/>
              </a:rPr>
              <a:t>(e.g., for each group of 10 samples)</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203200" lvl="2" marL="1143000" marR="0" rtl="0" algn="l">
              <a:lnSpc>
                <a:spcPct val="100000"/>
              </a:lnSpc>
              <a:spcBef>
                <a:spcPts val="3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train (i.e., build model) on n-1 folds </a:t>
            </a:r>
            <a:r>
              <a:rPr b="0" i="0" lang="en-US" sz="1400" u="none" cap="none" strike="noStrike">
                <a:solidFill>
                  <a:schemeClr val="lt2"/>
                </a:solidFill>
                <a:latin typeface="Arial"/>
                <a:ea typeface="Arial"/>
                <a:cs typeface="Arial"/>
                <a:sym typeface="Arial"/>
              </a:rPr>
              <a:t>(e.g., on 90 samples)</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203200" lvl="2" marL="1143000" marR="0" rtl="0" algn="l">
              <a:lnSpc>
                <a:spcPct val="100000"/>
              </a:lnSpc>
              <a:spcBef>
                <a:spcPts val="36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test (i.e., predict) on left-out fold </a:t>
            </a:r>
            <a:r>
              <a:rPr b="0" i="0" lang="en-US" sz="1400" u="none" cap="none" strike="noStrike">
                <a:solidFill>
                  <a:schemeClr val="lt2"/>
                </a:solidFill>
                <a:latin typeface="Arial"/>
                <a:ea typeface="Arial"/>
                <a:cs typeface="Arial"/>
                <a:sym typeface="Arial"/>
              </a:rPr>
              <a:t>(e.g., on remaining 10 samples)</a:t>
            </a: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247650" lvl="1" marL="742950" marR="0" rtl="0" algn="l">
              <a:lnSpc>
                <a:spcPct val="100000"/>
              </a:lnSpc>
              <a:spcBef>
                <a:spcPts val="40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Combine test results.</a:t>
            </a:r>
            <a:endParaRPr sz="1400"/>
          </a:p>
        </p:txBody>
      </p:sp>
      <p:pic>
        <p:nvPicPr>
          <p:cNvPr id="516" name="Google Shape;516;p32"/>
          <p:cNvPicPr preferRelativeResize="0"/>
          <p:nvPr/>
        </p:nvPicPr>
        <p:blipFill rotWithShape="1">
          <a:blip r:embed="rId3">
            <a:alphaModFix/>
          </a:blip>
          <a:srcRect b="0" l="0" r="0" t="0"/>
          <a:stretch/>
        </p:blipFill>
        <p:spPr>
          <a:xfrm>
            <a:off x="1676400" y="4435029"/>
            <a:ext cx="5681472" cy="2270571"/>
          </a:xfrm>
          <a:prstGeom prst="rect">
            <a:avLst/>
          </a:prstGeom>
          <a:noFill/>
          <a:ln>
            <a:noFill/>
          </a:ln>
        </p:spPr>
      </p:pic>
      <p:sp>
        <p:nvSpPr>
          <p:cNvPr id="517" name="Google Shape;517;p32"/>
          <p:cNvSpPr txBox="1"/>
          <p:nvPr>
            <p:ph idx="4294967295" type="body"/>
          </p:nvPr>
        </p:nvSpPr>
        <p:spPr>
          <a:xfrm>
            <a:off x="4863250" y="1014500"/>
            <a:ext cx="4052100" cy="544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480"/>
              </a:spcBef>
              <a:spcAft>
                <a:spcPts val="0"/>
              </a:spcAft>
              <a:buClr>
                <a:schemeClr val="dk1"/>
              </a:buClr>
              <a:buSzPts val="2000"/>
              <a:buFont typeface="Arial"/>
              <a:buNone/>
            </a:pPr>
            <a:r>
              <a:rPr b="0" i="0" lang="en-US" sz="1400" u="none" cap="none" strike="noStrike">
                <a:solidFill>
                  <a:schemeClr val="dk1"/>
                </a:solidFill>
                <a:latin typeface="Arial"/>
                <a:ea typeface="Arial"/>
                <a:cs typeface="Arial"/>
                <a:sym typeface="Arial"/>
              </a:rPr>
              <a:t>error rate = </a:t>
            </a:r>
            <a:endParaRPr sz="1400"/>
          </a:p>
        </p:txBody>
      </p:sp>
      <p:cxnSp>
        <p:nvCxnSpPr>
          <p:cNvPr id="518" name="Google Shape;518;p32"/>
          <p:cNvCxnSpPr/>
          <p:nvPr/>
        </p:nvCxnSpPr>
        <p:spPr>
          <a:xfrm flipH="1" rot="10800000">
            <a:off x="5969775" y="1209450"/>
            <a:ext cx="2420700" cy="9300"/>
          </a:xfrm>
          <a:prstGeom prst="straightConnector1">
            <a:avLst/>
          </a:prstGeom>
          <a:noFill/>
          <a:ln cap="flat" cmpd="sng" w="38100">
            <a:solidFill>
              <a:schemeClr val="dk2"/>
            </a:solidFill>
            <a:prstDash val="solid"/>
            <a:miter lim="800000"/>
            <a:headEnd len="sm" w="sm" type="none"/>
            <a:tailEnd len="sm" w="sm" type="none"/>
          </a:ln>
        </p:spPr>
      </p:cxnSp>
      <p:sp>
        <p:nvSpPr>
          <p:cNvPr id="519" name="Google Shape;519;p32"/>
          <p:cNvSpPr/>
          <p:nvPr/>
        </p:nvSpPr>
        <p:spPr>
          <a:xfrm>
            <a:off x="5528038" y="862112"/>
            <a:ext cx="3333750" cy="950563"/>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0" i="0" lang="en-US" sz="1400" u="none" cap="none" strike="noStrike">
                <a:solidFill>
                  <a:schemeClr val="dk1"/>
                </a:solidFill>
                <a:latin typeface="Arial"/>
                <a:ea typeface="Arial"/>
                <a:cs typeface="Arial"/>
                <a:sym typeface="Arial"/>
              </a:rPr>
              <a:t># of cases correctly classified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Arial"/>
                <a:ea typeface="Arial"/>
                <a:cs typeface="Arial"/>
                <a:sym typeface="Arial"/>
              </a:rPr>
              <a:t>total # of cases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24" name="Shape 524"/>
        <p:cNvGrpSpPr/>
        <p:nvPr/>
      </p:nvGrpSpPr>
      <p:grpSpPr>
        <a:xfrm>
          <a:off x="0" y="0"/>
          <a:ext cx="0" cy="0"/>
          <a:chOff x="0" y="0"/>
          <a:chExt cx="0" cy="0"/>
        </a:xfrm>
      </p:grpSpPr>
      <p:sp>
        <p:nvSpPr>
          <p:cNvPr id="525" name="Google Shape;525;p33"/>
          <p:cNvSpPr txBox="1"/>
          <p:nvPr>
            <p:ph type="title"/>
          </p:nvPr>
        </p:nvSpPr>
        <p:spPr>
          <a:xfrm>
            <a:off x="3048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Testing the Classifier</a:t>
            </a:r>
            <a:endParaRPr/>
          </a:p>
        </p:txBody>
      </p:sp>
      <p:sp>
        <p:nvSpPr>
          <p:cNvPr id="526" name="Google Shape;526;p33"/>
          <p:cNvSpPr txBox="1"/>
          <p:nvPr>
            <p:ph idx="4294967295" type="body"/>
          </p:nvPr>
        </p:nvSpPr>
        <p:spPr>
          <a:xfrm>
            <a:off x="304800" y="1500188"/>
            <a:ext cx="8229600" cy="3857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Usually we us leave one out cross-validation</a:t>
            </a:r>
            <a:endParaRPr b="0" i="0" sz="2000" u="none" cap="none" strike="noStrike">
              <a:solidFill>
                <a:schemeClr val="dk1"/>
              </a:solidFill>
              <a:latin typeface="Arial"/>
              <a:ea typeface="Arial"/>
              <a:cs typeface="Arial"/>
              <a:sym typeface="Arial"/>
            </a:endParaRPr>
          </a:p>
        </p:txBody>
      </p:sp>
      <p:pic>
        <p:nvPicPr>
          <p:cNvPr id="527" name="Google Shape;527;p33"/>
          <p:cNvPicPr preferRelativeResize="0"/>
          <p:nvPr/>
        </p:nvPicPr>
        <p:blipFill rotWithShape="1">
          <a:blip r:embed="rId3">
            <a:alphaModFix/>
          </a:blip>
          <a:srcRect b="0" l="0" r="0" t="0"/>
          <a:stretch/>
        </p:blipFill>
        <p:spPr>
          <a:xfrm>
            <a:off x="1828800" y="2141783"/>
            <a:ext cx="5308600" cy="3984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32" name="Shape 532"/>
        <p:cNvGrpSpPr/>
        <p:nvPr/>
      </p:nvGrpSpPr>
      <p:grpSpPr>
        <a:xfrm>
          <a:off x="0" y="0"/>
          <a:ext cx="0" cy="0"/>
          <a:chOff x="0" y="0"/>
          <a:chExt cx="0" cy="0"/>
        </a:xfrm>
      </p:grpSpPr>
      <p:pic>
        <p:nvPicPr>
          <p:cNvPr descr="LOOCV" id="533" name="Google Shape;533;p34"/>
          <p:cNvPicPr preferRelativeResize="0"/>
          <p:nvPr/>
        </p:nvPicPr>
        <p:blipFill rotWithShape="1">
          <a:blip r:embed="rId3">
            <a:alphaModFix/>
          </a:blip>
          <a:srcRect b="0" l="0" r="0" t="0"/>
          <a:stretch/>
        </p:blipFill>
        <p:spPr>
          <a:xfrm>
            <a:off x="1522413" y="914400"/>
            <a:ext cx="5200650" cy="5200650"/>
          </a:xfrm>
          <a:prstGeom prst="rect">
            <a:avLst/>
          </a:prstGeom>
          <a:noFill/>
          <a:ln>
            <a:noFill/>
          </a:ln>
        </p:spPr>
      </p:pic>
      <p:sp>
        <p:nvSpPr>
          <p:cNvPr id="534" name="Google Shape;534;p34"/>
          <p:cNvSpPr txBox="1"/>
          <p:nvPr>
            <p:ph type="title"/>
          </p:nvPr>
        </p:nvSpPr>
        <p:spPr>
          <a:xfrm>
            <a:off x="228600" y="1524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Testing the Classifier </a:t>
            </a:r>
            <a:endParaRPr/>
          </a:p>
        </p:txBody>
      </p:sp>
      <p:sp>
        <p:nvSpPr>
          <p:cNvPr id="535" name="Google Shape;535;p34"/>
          <p:cNvSpPr txBox="1"/>
          <p:nvPr/>
        </p:nvSpPr>
        <p:spPr>
          <a:xfrm>
            <a:off x="3359150" y="2205038"/>
            <a:ext cx="2738438"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66"/>
                </a:solidFill>
                <a:latin typeface="Arial"/>
                <a:ea typeface="Arial"/>
                <a:cs typeface="Arial"/>
                <a:sym typeface="Arial"/>
              </a:rPr>
              <a:t>ALL </a:t>
            </a:r>
            <a:r>
              <a:rPr b="1" i="1" lang="en-US" sz="2000" u="none" cap="none" strike="noStrike">
                <a:solidFill>
                  <a:srgbClr val="000066"/>
                </a:solidFill>
                <a:latin typeface="Arial"/>
                <a:ea typeface="Arial"/>
                <a:cs typeface="Arial"/>
                <a:sym typeface="Arial"/>
              </a:rPr>
              <a:t>vs.</a:t>
            </a:r>
            <a:r>
              <a:rPr b="1" i="0" lang="en-US" sz="2000" u="none" cap="none" strike="noStrike">
                <a:solidFill>
                  <a:srgbClr val="000066"/>
                </a:solidFill>
                <a:latin typeface="Arial"/>
                <a:ea typeface="Arial"/>
                <a:cs typeface="Arial"/>
                <a:sym typeface="Arial"/>
              </a:rPr>
              <a:t> MLL </a:t>
            </a:r>
            <a:r>
              <a:rPr b="1" i="1" lang="en-US" sz="2000" u="none" cap="none" strike="noStrike">
                <a:solidFill>
                  <a:srgbClr val="000066"/>
                </a:solidFill>
                <a:latin typeface="Arial"/>
                <a:ea typeface="Arial"/>
                <a:cs typeface="Arial"/>
                <a:sym typeface="Arial"/>
              </a:rPr>
              <a:t>vs.</a:t>
            </a:r>
            <a:r>
              <a:rPr b="1" i="0" lang="en-US" sz="2000" u="none" cap="none" strike="noStrike">
                <a:solidFill>
                  <a:srgbClr val="000066"/>
                </a:solidFill>
                <a:latin typeface="Arial"/>
                <a:ea typeface="Arial"/>
                <a:cs typeface="Arial"/>
                <a:sym typeface="Arial"/>
              </a:rPr>
              <a:t> AML</a:t>
            </a:r>
            <a:endParaRPr b="0" i="0" sz="1400" u="none" cap="none" strike="noStrike">
              <a:solidFill>
                <a:srgbClr val="000000"/>
              </a:solidFill>
              <a:latin typeface="Arial"/>
              <a:ea typeface="Arial"/>
              <a:cs typeface="Arial"/>
              <a:sym typeface="Arial"/>
            </a:endParaRPr>
          </a:p>
        </p:txBody>
      </p:sp>
      <p:sp>
        <p:nvSpPr>
          <p:cNvPr id="536" name="Google Shape;536;p34"/>
          <p:cNvSpPr txBox="1"/>
          <p:nvPr/>
        </p:nvSpPr>
        <p:spPr>
          <a:xfrm>
            <a:off x="457200" y="990600"/>
            <a:ext cx="8458200"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Learning curves – leave one out cross validation</a:t>
            </a:r>
            <a:endParaRPr b="1" i="0" sz="2800" u="none" cap="none" strike="noStrike">
              <a:solidFill>
                <a:schemeClr val="dk1"/>
              </a:solidFill>
              <a:latin typeface="Arial"/>
              <a:ea typeface="Arial"/>
              <a:cs typeface="Arial"/>
              <a:sym typeface="Arial"/>
            </a:endParaRPr>
          </a:p>
        </p:txBody>
      </p:sp>
      <p:sp>
        <p:nvSpPr>
          <p:cNvPr id="537" name="Google Shape;537;p34"/>
          <p:cNvSpPr txBox="1"/>
          <p:nvPr/>
        </p:nvSpPr>
        <p:spPr>
          <a:xfrm>
            <a:off x="1787251" y="6311075"/>
            <a:ext cx="533511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More features are not always better…</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1" name="Shape 541"/>
        <p:cNvGrpSpPr/>
        <p:nvPr/>
      </p:nvGrpSpPr>
      <p:grpSpPr>
        <a:xfrm>
          <a:off x="0" y="0"/>
          <a:ext cx="0" cy="0"/>
          <a:chOff x="0" y="0"/>
          <a:chExt cx="0" cy="0"/>
        </a:xfrm>
      </p:grpSpPr>
      <p:sp>
        <p:nvSpPr>
          <p:cNvPr id="542" name="Google Shape;542;p35"/>
          <p:cNvSpPr txBox="1"/>
          <p:nvPr>
            <p:ph type="title"/>
          </p:nvPr>
        </p:nvSpPr>
        <p:spPr>
          <a:xfrm>
            <a:off x="2057400" y="106363"/>
            <a:ext cx="8229600" cy="655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Classification</a:t>
            </a:r>
            <a:endParaRPr/>
          </a:p>
        </p:txBody>
      </p:sp>
      <p:sp>
        <p:nvSpPr>
          <p:cNvPr id="543" name="Google Shape;543;p35"/>
          <p:cNvSpPr txBox="1"/>
          <p:nvPr>
            <p:ph idx="4294967295" type="body"/>
          </p:nvPr>
        </p:nvSpPr>
        <p:spPr>
          <a:xfrm>
            <a:off x="457200" y="12954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Split data into train and test set – </a:t>
            </a:r>
            <a:r>
              <a:rPr b="1" i="0" lang="en-US" sz="2400" u="none" cap="none" strike="noStrike">
                <a:solidFill>
                  <a:schemeClr val="dk1"/>
                </a:solidFill>
                <a:latin typeface="Arial"/>
                <a:ea typeface="Arial"/>
                <a:cs typeface="Arial"/>
                <a:sym typeface="Arial"/>
              </a:rPr>
              <a:t>SplitDatasetTrainTest</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Explore different feature selection methods and different classifiers on train set by cross validation.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CARTXValidation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KNNXValidation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WeightedVotingXValidation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SVM</a:t>
            </a:r>
            <a:endParaRPr/>
          </a:p>
          <a:p>
            <a:pPr indent="-342900" lvl="0" marL="3429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Once the “best” classifier and best classifier parameters have been selected (based on cross validation)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CART</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KNN</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WeightedVoting</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SVM</a:t>
            </a:r>
            <a:endParaRPr/>
          </a:p>
          <a:p>
            <a:pPr indent="-342900" lvl="0" marL="3429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Examine results:</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PredictionReultsViewer</a:t>
            </a:r>
            <a:endParaRPr/>
          </a:p>
          <a:p>
            <a:pPr indent="-285750" lvl="1" marL="74295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FeatureSummaryViewer</a:t>
            </a:r>
            <a:endParaRPr/>
          </a:p>
        </p:txBody>
      </p:sp>
      <p:sp>
        <p:nvSpPr>
          <p:cNvPr id="544" name="Google Shape;544;p35"/>
          <p:cNvSpPr txBox="1"/>
          <p:nvPr/>
        </p:nvSpPr>
        <p:spPr>
          <a:xfrm>
            <a:off x="1905000" y="762000"/>
            <a:ext cx="5029200" cy="519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GenePattern methods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548" name="Shape 548"/>
        <p:cNvGrpSpPr/>
        <p:nvPr/>
      </p:nvGrpSpPr>
      <p:grpSpPr>
        <a:xfrm>
          <a:off x="0" y="0"/>
          <a:ext cx="0" cy="0"/>
          <a:chOff x="0" y="0"/>
          <a:chExt cx="0" cy="0"/>
        </a:xfrm>
      </p:grpSpPr>
      <p:sp>
        <p:nvSpPr>
          <p:cNvPr id="549" name="Google Shape;549;p36"/>
          <p:cNvSpPr txBox="1"/>
          <p:nvPr>
            <p:ph type="title"/>
          </p:nvPr>
        </p:nvSpPr>
        <p:spPr>
          <a:xfrm>
            <a:off x="2057400" y="106363"/>
            <a:ext cx="8229600" cy="6556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References</a:t>
            </a:r>
            <a:endParaRPr/>
          </a:p>
        </p:txBody>
      </p:sp>
      <p:sp>
        <p:nvSpPr>
          <p:cNvPr id="550" name="Google Shape;550;p36"/>
          <p:cNvSpPr txBox="1"/>
          <p:nvPr>
            <p:ph idx="4294967295" type="body"/>
          </p:nvPr>
        </p:nvSpPr>
        <p:spPr>
          <a:xfrm>
            <a:off x="398463" y="1371600"/>
            <a:ext cx="8347075" cy="5373688"/>
          </a:xfrm>
          <a:prstGeom prst="rect">
            <a:avLst/>
          </a:prstGeom>
          <a:noFill/>
          <a:ln>
            <a:noFill/>
          </a:ln>
        </p:spPr>
        <p:txBody>
          <a:bodyPr anchorCtr="0" anchor="t" bIns="45700" lIns="91425" spcFirstLastPara="1" rIns="91425" wrap="square" tIns="45700">
            <a:noAutofit/>
          </a:bodyPr>
          <a:lstStyle/>
          <a:p>
            <a:pPr indent="-406400" lvl="0" marL="406400" marR="0" rtl="0" algn="l">
              <a:lnSpc>
                <a:spcPct val="100000"/>
              </a:lnSpc>
              <a:spcBef>
                <a:spcPts val="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Golub, T.R., et al., </a:t>
            </a:r>
            <a:r>
              <a:rPr b="0" i="1" lang="en-US" sz="2000" u="none" cap="none" strike="noStrike">
                <a:solidFill>
                  <a:schemeClr val="dk1"/>
                </a:solidFill>
                <a:latin typeface="Arial Narrow"/>
                <a:ea typeface="Arial Narrow"/>
                <a:cs typeface="Arial Narrow"/>
                <a:sym typeface="Arial Narrow"/>
              </a:rPr>
              <a:t>Molecular Classification of Cancer: Class Discovery and Class Prediction by Gene Expression.</a:t>
            </a:r>
            <a:r>
              <a:rPr b="0" i="0" lang="en-US" sz="2000" u="none" cap="none" strike="noStrike">
                <a:solidFill>
                  <a:schemeClr val="dk1"/>
                </a:solidFill>
                <a:latin typeface="Arial Narrow"/>
                <a:ea typeface="Arial Narrow"/>
                <a:cs typeface="Arial Narrow"/>
                <a:sym typeface="Arial Narrow"/>
              </a:rPr>
              <a:t> Science, October 15 1999. </a:t>
            </a:r>
            <a:r>
              <a:rPr b="1" i="0" lang="en-US" sz="2000" u="none" cap="none" strike="noStrike">
                <a:solidFill>
                  <a:schemeClr val="dk1"/>
                </a:solidFill>
                <a:latin typeface="Arial Narrow"/>
                <a:ea typeface="Arial Narrow"/>
                <a:cs typeface="Arial Narrow"/>
                <a:sym typeface="Arial Narrow"/>
              </a:rPr>
              <a:t>286</a:t>
            </a:r>
            <a:r>
              <a:rPr b="0" i="0" lang="en-US" sz="2000" u="none" cap="none" strike="noStrike">
                <a:solidFill>
                  <a:schemeClr val="dk1"/>
                </a:solidFill>
                <a:latin typeface="Arial Narrow"/>
                <a:ea typeface="Arial Narrow"/>
                <a:cs typeface="Arial Narrow"/>
                <a:sym typeface="Arial Narrow"/>
              </a:rPr>
              <a:t>(5439): p. 531-537.</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Quackenbush, J., </a:t>
            </a:r>
            <a:r>
              <a:rPr b="0" i="1" lang="en-US" sz="2000" u="none" cap="none" strike="noStrike">
                <a:solidFill>
                  <a:schemeClr val="dk1"/>
                </a:solidFill>
                <a:latin typeface="Arial Narrow"/>
                <a:ea typeface="Arial Narrow"/>
                <a:cs typeface="Arial Narrow"/>
                <a:sym typeface="Arial Narrow"/>
              </a:rPr>
              <a:t>Computational Analysis of Microarray Data</a:t>
            </a:r>
            <a:r>
              <a:rPr b="0" i="0" lang="en-US" sz="2000" u="none" cap="none" strike="noStrike">
                <a:solidFill>
                  <a:schemeClr val="dk1"/>
                </a:solidFill>
                <a:latin typeface="Arial Narrow"/>
                <a:ea typeface="Arial Narrow"/>
                <a:cs typeface="Arial Narrow"/>
                <a:sym typeface="Arial Narrow"/>
              </a:rPr>
              <a:t>. Nature Reviews Genetics, June 2001. 2: p. 418-427.</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Tibshirani, R., et al., </a:t>
            </a:r>
            <a:r>
              <a:rPr b="0" i="1" lang="en-US" sz="2000" u="none" cap="none" strike="noStrike">
                <a:solidFill>
                  <a:schemeClr val="dk1"/>
                </a:solidFill>
                <a:latin typeface="Arial Narrow"/>
                <a:ea typeface="Arial Narrow"/>
                <a:cs typeface="Arial Narrow"/>
                <a:sym typeface="Arial Narrow"/>
              </a:rPr>
              <a:t>Diagnosis of multiple cancer types by shrunken centroids of gene expression</a:t>
            </a:r>
            <a:r>
              <a:rPr b="0" i="0" lang="en-US" sz="2000" u="none" cap="none" strike="noStrike">
                <a:solidFill>
                  <a:schemeClr val="dk1"/>
                </a:solidFill>
                <a:latin typeface="Arial Narrow"/>
                <a:ea typeface="Arial Narrow"/>
                <a:cs typeface="Arial Narrow"/>
                <a:sym typeface="Arial Narrow"/>
              </a:rPr>
              <a:t>. PNAS, 2002. 99(10): p. 6567-6572.</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Slonim, D.K., et al., </a:t>
            </a:r>
            <a:r>
              <a:rPr b="0" i="1" lang="en-US" sz="2000" u="none" cap="none" strike="noStrike">
                <a:solidFill>
                  <a:schemeClr val="dk1"/>
                </a:solidFill>
                <a:latin typeface="Arial Narrow"/>
                <a:ea typeface="Arial Narrow"/>
                <a:cs typeface="Arial Narrow"/>
                <a:sym typeface="Arial Narrow"/>
              </a:rPr>
              <a:t>Class Prediction and Discovery Using Gene Expression Data</a:t>
            </a:r>
            <a:r>
              <a:rPr b="0" i="0" lang="en-US" sz="2000" u="none" cap="none" strike="noStrike">
                <a:solidFill>
                  <a:schemeClr val="dk1"/>
                </a:solidFill>
                <a:latin typeface="Arial Narrow"/>
                <a:ea typeface="Arial Narrow"/>
                <a:cs typeface="Arial Narrow"/>
                <a:sym typeface="Arial Narrow"/>
              </a:rPr>
              <a:t>, in RECOMB 2000: The Fourth Annual International Conference on Research in   Computational Molecular Biology. 2000: Tokyo, Japan. p. 263-272.</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Ramoni, M.F., P. Sebastiani, and I.S. Kohane, </a:t>
            </a:r>
            <a:r>
              <a:rPr b="0" i="1" lang="en-US" sz="2000" u="none" cap="none" strike="noStrike">
                <a:solidFill>
                  <a:schemeClr val="dk1"/>
                </a:solidFill>
                <a:latin typeface="Arial Narrow"/>
                <a:ea typeface="Arial Narrow"/>
                <a:cs typeface="Arial Narrow"/>
                <a:sym typeface="Arial Narrow"/>
              </a:rPr>
              <a:t>From the Cover: Cluster analysis of gene expression dynamics.</a:t>
            </a:r>
            <a:r>
              <a:rPr b="0" i="0" lang="en-US" sz="2000" u="none" cap="none" strike="noStrike">
                <a:solidFill>
                  <a:schemeClr val="dk1"/>
                </a:solidFill>
                <a:latin typeface="Arial Narrow"/>
                <a:ea typeface="Arial Narrow"/>
                <a:cs typeface="Arial Narrow"/>
                <a:sym typeface="Arial Narrow"/>
              </a:rPr>
              <a:t> PNAS, 2002. 99(14): p. 9121-9126.</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Savage, K.J., et al., </a:t>
            </a:r>
            <a:r>
              <a:rPr b="0" i="1" lang="en-US" sz="2000" u="none" cap="none" strike="noStrike">
                <a:solidFill>
                  <a:schemeClr val="dk1"/>
                </a:solidFill>
                <a:latin typeface="Arial Narrow"/>
                <a:ea typeface="Arial Narrow"/>
                <a:cs typeface="Arial Narrow"/>
                <a:sym typeface="Arial Narrow"/>
              </a:rPr>
              <a:t>The molecular signature of mediastinal large B-cell lymphoma differs from   that of other diffuse large B-cell lymphomas and shares features with   classical Hodgkin's lymphoma.</a:t>
            </a:r>
            <a:r>
              <a:rPr b="0" i="0" lang="en-US" sz="2000" u="none" cap="none" strike="noStrike">
                <a:solidFill>
                  <a:schemeClr val="dk1"/>
                </a:solidFill>
                <a:latin typeface="Arial Narrow"/>
                <a:ea typeface="Arial Narrow"/>
                <a:cs typeface="Arial Narrow"/>
                <a:sym typeface="Arial Narrow"/>
              </a:rPr>
              <a:t> Blood, 2003. </a:t>
            </a:r>
            <a:r>
              <a:rPr b="1" i="0" lang="en-US" sz="2000" u="none" cap="none" strike="noStrike">
                <a:solidFill>
                  <a:schemeClr val="dk1"/>
                </a:solidFill>
                <a:latin typeface="Arial Narrow"/>
                <a:ea typeface="Arial Narrow"/>
                <a:cs typeface="Arial Narrow"/>
                <a:sym typeface="Arial Narrow"/>
              </a:rPr>
              <a:t>102</a:t>
            </a:r>
            <a:r>
              <a:rPr b="0" i="0" lang="en-US" sz="2000" u="none" cap="none" strike="noStrike">
                <a:solidFill>
                  <a:schemeClr val="dk1"/>
                </a:solidFill>
                <a:latin typeface="Arial Narrow"/>
                <a:ea typeface="Arial Narrow"/>
                <a:cs typeface="Arial Narrow"/>
                <a:sym typeface="Arial Narrow"/>
              </a:rPr>
              <a:t>(12): p. 3871-3879</a:t>
            </a:r>
            <a:endParaRPr/>
          </a:p>
          <a:p>
            <a:pPr indent="-406400" lvl="0" marL="406400" marR="0" rtl="0" algn="l">
              <a:lnSpc>
                <a:spcPct val="100000"/>
              </a:lnSpc>
              <a:spcBef>
                <a:spcPts val="400"/>
              </a:spcBef>
              <a:spcAft>
                <a:spcPts val="0"/>
              </a:spcAft>
              <a:buClr>
                <a:schemeClr val="dk1"/>
              </a:buClr>
              <a:buSzPts val="2000"/>
              <a:buFont typeface="Arial Narrow"/>
              <a:buAutoNum type="arabicPeriod"/>
            </a:pPr>
            <a:r>
              <a:rPr b="0" i="0" lang="en-US" sz="2000" u="none" cap="none" strike="noStrike">
                <a:solidFill>
                  <a:schemeClr val="dk1"/>
                </a:solidFill>
                <a:latin typeface="Arial Narrow"/>
                <a:ea typeface="Arial Narrow"/>
                <a:cs typeface="Arial Narrow"/>
                <a:sym typeface="Arial Narrow"/>
              </a:rPr>
              <a:t>…</a:t>
            </a:r>
            <a:endParaRPr/>
          </a:p>
          <a:p>
            <a:pPr indent="-279400" lvl="0" marL="406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37"/>
          <p:cNvSpPr txBox="1"/>
          <p:nvPr/>
        </p:nvSpPr>
        <p:spPr>
          <a:xfrm>
            <a:off x="1549400" y="2057400"/>
            <a:ext cx="7010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latin typeface="Calibri"/>
                <a:ea typeface="Calibri"/>
                <a:cs typeface="Calibri"/>
                <a:sym typeface="Calibri"/>
              </a:rPr>
              <a:t>Classification and </a:t>
            </a:r>
            <a:endParaRPr b="1" sz="4400">
              <a:latin typeface="Calibri"/>
              <a:ea typeface="Calibri"/>
              <a:cs typeface="Calibri"/>
              <a:sym typeface="Calibri"/>
            </a:endParaRPr>
          </a:p>
          <a:p>
            <a:pPr indent="0" lvl="0" marL="0" rtl="0" algn="ctr">
              <a:spcBef>
                <a:spcPts val="0"/>
              </a:spcBef>
              <a:spcAft>
                <a:spcPts val="0"/>
              </a:spcAft>
              <a:buNone/>
            </a:pPr>
            <a:r>
              <a:rPr b="1" lang="en-US" sz="4400">
                <a:latin typeface="Calibri"/>
                <a:ea typeface="Calibri"/>
                <a:cs typeface="Calibri"/>
                <a:sym typeface="Calibri"/>
              </a:rPr>
              <a:t>Prediction</a:t>
            </a:r>
            <a:r>
              <a:rPr b="1" lang="en-US" sz="4400">
                <a:solidFill>
                  <a:srgbClr val="000000"/>
                </a:solidFill>
                <a:latin typeface="Calibri"/>
                <a:ea typeface="Calibri"/>
                <a:cs typeface="Calibri"/>
                <a:sym typeface="Calibri"/>
              </a:rPr>
              <a:t> Exercise</a:t>
            </a:r>
            <a:endParaRPr sz="4400">
              <a:solidFill>
                <a:srgbClr val="000000"/>
              </a:solidFill>
              <a:latin typeface="Calibri"/>
              <a:ea typeface="Calibri"/>
              <a:cs typeface="Calibri"/>
              <a:sym typeface="Calibri"/>
            </a:endParaRPr>
          </a:p>
        </p:txBody>
      </p:sp>
      <p:pic>
        <p:nvPicPr>
          <p:cNvPr id="556" name="Google Shape;556;p37"/>
          <p:cNvPicPr preferRelativeResize="0"/>
          <p:nvPr/>
        </p:nvPicPr>
        <p:blipFill rotWithShape="1">
          <a:blip r:embed="rId3">
            <a:alphaModFix/>
          </a:blip>
          <a:srcRect b="0" l="0" r="0" t="0"/>
          <a:stretch/>
        </p:blipFill>
        <p:spPr>
          <a:xfrm>
            <a:off x="1782763" y="2266950"/>
            <a:ext cx="1112837" cy="1162050"/>
          </a:xfrm>
          <a:prstGeom prst="rect">
            <a:avLst/>
          </a:prstGeom>
          <a:noFill/>
          <a:ln>
            <a:noFill/>
          </a:ln>
        </p:spPr>
      </p:pic>
      <p:sp>
        <p:nvSpPr>
          <p:cNvPr id="557" name="Google Shape;557;p37"/>
          <p:cNvSpPr/>
          <p:nvPr/>
        </p:nvSpPr>
        <p:spPr>
          <a:xfrm>
            <a:off x="0" y="3429000"/>
            <a:ext cx="9144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000000"/>
                </a:solidFill>
              </a:rPr>
              <a:t>BioITWorld </a:t>
            </a:r>
            <a:r>
              <a:rPr lang="en-US" sz="2400"/>
              <a:t>Classification and Prediction</a:t>
            </a:r>
            <a:endParaRPr sz="2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2286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Classification</a:t>
            </a:r>
            <a:endParaRPr/>
          </a:p>
        </p:txBody>
      </p:sp>
      <p:sp>
        <p:nvSpPr>
          <p:cNvPr id="271" name="Google Shape;271;p24"/>
          <p:cNvSpPr txBox="1"/>
          <p:nvPr>
            <p:ph idx="4294967295"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“Supervised Learning”</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Use a “training set” of examples to create a model that is able to predict, given an unknown sample, which of two or more classes that sample belongs to.</a:t>
            </a:r>
            <a:endParaRPr b="0" i="0" sz="2400" u="none" cap="none" strike="noStrike">
              <a:solidFill>
                <a:schemeClr val="dk1"/>
              </a:solidFill>
              <a:latin typeface="Arial"/>
              <a:ea typeface="Arial"/>
              <a:cs typeface="Arial"/>
              <a:sym typeface="Arial"/>
            </a:endParaRPr>
          </a:p>
        </p:txBody>
      </p:sp>
      <p:pic>
        <p:nvPicPr>
          <p:cNvPr id="272" name="Google Shape;272;p24"/>
          <p:cNvPicPr preferRelativeResize="0"/>
          <p:nvPr/>
        </p:nvPicPr>
        <p:blipFill rotWithShape="1">
          <a:blip r:embed="rId3">
            <a:alphaModFix/>
          </a:blip>
          <a:srcRect b="81221" l="0" r="0" t="0"/>
          <a:stretch/>
        </p:blipFill>
        <p:spPr>
          <a:xfrm>
            <a:off x="2362200" y="3886200"/>
            <a:ext cx="4810125" cy="776288"/>
          </a:xfrm>
          <a:prstGeom prst="rect">
            <a:avLst/>
          </a:prstGeom>
          <a:noFill/>
          <a:ln>
            <a:noFill/>
          </a:ln>
        </p:spPr>
      </p:pic>
      <p:grpSp>
        <p:nvGrpSpPr>
          <p:cNvPr id="273" name="Google Shape;273;p24"/>
          <p:cNvGrpSpPr/>
          <p:nvPr/>
        </p:nvGrpSpPr>
        <p:grpSpPr>
          <a:xfrm>
            <a:off x="2682875" y="4641850"/>
            <a:ext cx="3860800" cy="1397000"/>
            <a:chOff x="1945" y="2112"/>
            <a:chExt cx="2432" cy="1066"/>
          </a:xfrm>
        </p:grpSpPr>
        <p:pic>
          <p:nvPicPr>
            <p:cNvPr id="274" name="Google Shape;274;p24"/>
            <p:cNvPicPr preferRelativeResize="0"/>
            <p:nvPr/>
          </p:nvPicPr>
          <p:blipFill rotWithShape="1">
            <a:blip r:embed="rId3">
              <a:alphaModFix/>
            </a:blip>
            <a:srcRect b="0" l="0" r="46138" t="59408"/>
            <a:stretch/>
          </p:blipFill>
          <p:spPr>
            <a:xfrm>
              <a:off x="2745" y="2116"/>
              <a:ext cx="1632" cy="1058"/>
            </a:xfrm>
            <a:prstGeom prst="rect">
              <a:avLst/>
            </a:prstGeom>
            <a:noFill/>
            <a:ln>
              <a:noFill/>
            </a:ln>
          </p:spPr>
        </p:pic>
        <p:pic>
          <p:nvPicPr>
            <p:cNvPr id="275" name="Google Shape;275;p24"/>
            <p:cNvPicPr preferRelativeResize="0"/>
            <p:nvPr/>
          </p:nvPicPr>
          <p:blipFill rotWithShape="1">
            <a:blip r:embed="rId3">
              <a:alphaModFix/>
            </a:blip>
            <a:srcRect b="0" l="0" r="73564" t="59099"/>
            <a:stretch/>
          </p:blipFill>
          <p:spPr>
            <a:xfrm>
              <a:off x="1945" y="2112"/>
              <a:ext cx="801" cy="1066"/>
            </a:xfrm>
            <a:prstGeom prst="rect">
              <a:avLst/>
            </a:prstGeom>
            <a:noFill/>
            <a:ln>
              <a:noFill/>
            </a:ln>
          </p:spPr>
        </p:pic>
      </p:grpSp>
      <p:grpSp>
        <p:nvGrpSpPr>
          <p:cNvPr id="276" name="Google Shape;276;p24"/>
          <p:cNvGrpSpPr/>
          <p:nvPr/>
        </p:nvGrpSpPr>
        <p:grpSpPr>
          <a:xfrm>
            <a:off x="3067050" y="6013450"/>
            <a:ext cx="3025775" cy="100013"/>
            <a:chOff x="2669" y="1356"/>
            <a:chExt cx="2385" cy="78"/>
          </a:xfrm>
        </p:grpSpPr>
        <p:pic>
          <p:nvPicPr>
            <p:cNvPr id="277" name="Google Shape;277;p24"/>
            <p:cNvPicPr preferRelativeResize="0"/>
            <p:nvPr/>
          </p:nvPicPr>
          <p:blipFill rotWithShape="1">
            <a:blip r:embed="rId4">
              <a:alphaModFix/>
            </a:blip>
            <a:srcRect b="0" l="0" r="0" t="0"/>
            <a:stretch/>
          </p:blipFill>
          <p:spPr>
            <a:xfrm>
              <a:off x="2669" y="1356"/>
              <a:ext cx="1230" cy="78"/>
            </a:xfrm>
            <a:prstGeom prst="rect">
              <a:avLst/>
            </a:prstGeom>
            <a:noFill/>
            <a:ln>
              <a:noFill/>
            </a:ln>
          </p:spPr>
        </p:pic>
        <p:pic>
          <p:nvPicPr>
            <p:cNvPr id="278" name="Google Shape;278;p24"/>
            <p:cNvPicPr preferRelativeResize="0"/>
            <p:nvPr/>
          </p:nvPicPr>
          <p:blipFill rotWithShape="1">
            <a:blip r:embed="rId5">
              <a:alphaModFix/>
            </a:blip>
            <a:srcRect b="0" l="0" r="0" t="0"/>
            <a:stretch/>
          </p:blipFill>
          <p:spPr>
            <a:xfrm>
              <a:off x="3980" y="1356"/>
              <a:ext cx="1074" cy="78"/>
            </a:xfrm>
            <a:prstGeom prst="rect">
              <a:avLst/>
            </a:prstGeom>
            <a:noFill/>
            <a:ln>
              <a:noFill/>
            </a:ln>
          </p:spPr>
        </p:pic>
      </p:grpSp>
      <p:sp>
        <p:nvSpPr>
          <p:cNvPr id="279" name="Google Shape;279;p24"/>
          <p:cNvSpPr/>
          <p:nvPr/>
        </p:nvSpPr>
        <p:spPr>
          <a:xfrm>
            <a:off x="4899736" y="3201674"/>
            <a:ext cx="528637" cy="769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80" name="Google Shape;280;p24"/>
          <p:cNvPicPr preferRelativeResize="0"/>
          <p:nvPr/>
        </p:nvPicPr>
        <p:blipFill rotWithShape="1">
          <a:blip r:embed="rId6">
            <a:alphaModFix/>
          </a:blip>
          <a:srcRect b="0" l="0" r="0" t="0"/>
          <a:stretch/>
        </p:blipFill>
        <p:spPr>
          <a:xfrm>
            <a:off x="3810000" y="3096285"/>
            <a:ext cx="1125454" cy="10820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7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304800" y="1524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What Is a Classifier</a:t>
            </a:r>
            <a:endParaRPr/>
          </a:p>
        </p:txBody>
      </p:sp>
      <p:sp>
        <p:nvSpPr>
          <p:cNvPr id="287" name="Google Shape;287;p25"/>
          <p:cNvSpPr txBox="1"/>
          <p:nvPr>
            <p:ph idx="4294967295" type="body"/>
          </p:nvPr>
        </p:nvSpPr>
        <p:spPr>
          <a:xfrm>
            <a:off x="457200" y="1524000"/>
            <a:ext cx="8153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a:t>
            </a:r>
            <a:r>
              <a:rPr b="1" i="0" lang="en-US" sz="2400" u="none" cap="none" strike="noStrike">
                <a:solidFill>
                  <a:schemeClr val="accent2"/>
                </a:solidFill>
                <a:latin typeface="Arial"/>
                <a:ea typeface="Arial"/>
                <a:cs typeface="Arial"/>
                <a:sym typeface="Arial"/>
              </a:rPr>
              <a:t>predictive </a:t>
            </a:r>
            <a:r>
              <a:rPr b="0" i="0" lang="en-US" sz="2400" u="none" cap="none" strike="noStrike">
                <a:solidFill>
                  <a:schemeClr val="accent2"/>
                </a:solidFill>
                <a:latin typeface="Arial"/>
                <a:ea typeface="Arial"/>
                <a:cs typeface="Arial"/>
                <a:sym typeface="Arial"/>
              </a:rPr>
              <a:t>rule</a:t>
            </a:r>
            <a:r>
              <a:rPr b="0" i="0" lang="en-US" sz="2400" u="none" cap="none" strike="noStrike">
                <a:solidFill>
                  <a:schemeClr val="dk1"/>
                </a:solidFill>
                <a:latin typeface="Arial"/>
                <a:ea typeface="Arial"/>
                <a:cs typeface="Arial"/>
                <a:sym typeface="Arial"/>
              </a:rPr>
              <a:t> that uses a set of </a:t>
            </a:r>
            <a:r>
              <a:rPr b="1" i="0" lang="en-US" sz="2400" u="none" cap="none" strike="noStrike">
                <a:solidFill>
                  <a:schemeClr val="accent2"/>
                </a:solidFill>
                <a:latin typeface="Arial"/>
                <a:ea typeface="Arial"/>
                <a:cs typeface="Arial"/>
                <a:sym typeface="Arial"/>
              </a:rPr>
              <a:t>inputs</a:t>
            </a: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(genes) to predict the values of the </a:t>
            </a:r>
            <a:r>
              <a:rPr b="1" i="0" lang="en-US" sz="2400" u="none" cap="none" strike="noStrike">
                <a:solidFill>
                  <a:schemeClr val="accent2"/>
                </a:solidFill>
                <a:latin typeface="Arial"/>
                <a:ea typeface="Arial"/>
                <a:cs typeface="Arial"/>
                <a:sym typeface="Arial"/>
              </a:rPr>
              <a:t>output</a:t>
            </a: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(phenotype).</a:t>
            </a:r>
            <a:endParaRPr/>
          </a:p>
          <a:p>
            <a:pPr indent="-342900" lvl="0" marL="342900" marR="0" rtl="0" algn="l">
              <a:lnSpc>
                <a:spcPct val="110000"/>
              </a:lnSpc>
              <a:spcBef>
                <a:spcPts val="144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Known examples (train data) are used to build the predictive rule.</a:t>
            </a:r>
            <a:endParaRPr/>
          </a:p>
          <a:p>
            <a:pPr indent="-342900" lvl="0" marL="342900" marR="0" rtl="0" algn="l">
              <a:lnSpc>
                <a:spcPct val="110000"/>
              </a:lnSpc>
              <a:spcBef>
                <a:spcPts val="144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Goal:</a:t>
            </a:r>
            <a:endParaRPr/>
          </a:p>
          <a:p>
            <a:pPr indent="-285750" lvl="1" marL="742950" marR="0" rtl="0" algn="l">
              <a:lnSpc>
                <a:spcPct val="110000"/>
              </a:lnSpc>
              <a:spcBef>
                <a:spcPts val="144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Achieve high predictive power.</a:t>
            </a:r>
            <a:endParaRPr/>
          </a:p>
          <a:p>
            <a:pPr indent="-285750" lvl="1" marL="742950" marR="0" rtl="0" algn="l">
              <a:lnSpc>
                <a:spcPct val="110000"/>
              </a:lnSpc>
              <a:spcBef>
                <a:spcPts val="144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Avoid over-fitting:  i.e. classifier memorizes the training data and is not generalizable to other test data</a:t>
            </a:r>
            <a:endParaRPr/>
          </a:p>
          <a:p>
            <a:pPr indent="-101600" lvl="2" marL="1143000" marR="0" rtl="0" algn="l">
              <a:lnSpc>
                <a:spcPct val="110000"/>
              </a:lnSpc>
              <a:spcBef>
                <a:spcPts val="136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3048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b="1" i="0" lang="en-US" sz="3600" u="none" cap="none" strike="noStrike">
                <a:solidFill>
                  <a:schemeClr val="dk2"/>
                </a:solidFill>
                <a:latin typeface="Arial"/>
                <a:ea typeface="Arial"/>
                <a:cs typeface="Arial"/>
                <a:sym typeface="Arial"/>
              </a:rPr>
            </a:br>
            <a:r>
              <a:rPr b="1" i="0" lang="en-US" sz="3600" u="none" cap="none" strike="noStrike">
                <a:solidFill>
                  <a:schemeClr val="dk2"/>
                </a:solidFill>
                <a:latin typeface="Arial"/>
                <a:ea typeface="Arial"/>
                <a:cs typeface="Arial"/>
                <a:sym typeface="Arial"/>
              </a:rPr>
              <a:t>Classification</a:t>
            </a:r>
            <a:br>
              <a:rPr b="1" i="0" lang="en-US" sz="3600" u="none" cap="none" strike="noStrike">
                <a:solidFill>
                  <a:schemeClr val="dk2"/>
                </a:solidFill>
                <a:latin typeface="Arial"/>
                <a:ea typeface="Arial"/>
                <a:cs typeface="Arial"/>
                <a:sym typeface="Arial"/>
              </a:rPr>
            </a:br>
            <a:endParaRPr b="1" i="0" sz="3600" u="none" cap="none" strike="noStrike">
              <a:solidFill>
                <a:schemeClr val="dk2"/>
              </a:solidFill>
              <a:latin typeface="Arial"/>
              <a:ea typeface="Arial"/>
              <a:cs typeface="Arial"/>
              <a:sym typeface="Arial"/>
            </a:endParaRPr>
          </a:p>
        </p:txBody>
      </p:sp>
      <p:sp>
        <p:nvSpPr>
          <p:cNvPr id="294" name="Google Shape;294;p26"/>
          <p:cNvSpPr txBox="1"/>
          <p:nvPr/>
        </p:nvSpPr>
        <p:spPr>
          <a:xfrm>
            <a:off x="2447925" y="3093244"/>
            <a:ext cx="3392488" cy="335756"/>
          </a:xfrm>
          <a:prstGeom prst="rect">
            <a:avLst/>
          </a:prstGeom>
          <a:solidFill>
            <a:srgbClr val="DDDDDD"/>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Arial"/>
                <a:ea typeface="Arial"/>
                <a:cs typeface="Arial"/>
                <a:sym typeface="Arial"/>
              </a:rPr>
              <a:t>Pick genes</a:t>
            </a:r>
            <a:endParaRPr b="0" i="0" sz="1800" u="none" cap="none" strike="noStrike">
              <a:solidFill>
                <a:schemeClr val="lt2"/>
              </a:solidFill>
              <a:latin typeface="Arial"/>
              <a:ea typeface="Arial"/>
              <a:cs typeface="Arial"/>
              <a:sym typeface="Arial"/>
            </a:endParaRPr>
          </a:p>
        </p:txBody>
      </p:sp>
      <p:sp>
        <p:nvSpPr>
          <p:cNvPr id="295" name="Google Shape;295;p26"/>
          <p:cNvSpPr txBox="1"/>
          <p:nvPr/>
        </p:nvSpPr>
        <p:spPr>
          <a:xfrm>
            <a:off x="2667000" y="3886200"/>
            <a:ext cx="2952750" cy="376238"/>
          </a:xfrm>
          <a:prstGeom prst="rect">
            <a:avLst/>
          </a:prstGeom>
          <a:solidFill>
            <a:srgbClr val="CCCCFF"/>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66"/>
                </a:solidFill>
                <a:latin typeface="Arial"/>
                <a:ea typeface="Arial"/>
                <a:cs typeface="Arial"/>
                <a:sym typeface="Arial"/>
              </a:rPr>
              <a:t>Build Classifier</a:t>
            </a:r>
            <a:endParaRPr b="0" i="0" sz="1400" u="none" cap="none" strike="noStrike">
              <a:solidFill>
                <a:srgbClr val="000000"/>
              </a:solidFill>
              <a:latin typeface="Arial"/>
              <a:ea typeface="Arial"/>
              <a:cs typeface="Arial"/>
              <a:sym typeface="Arial"/>
            </a:endParaRPr>
          </a:p>
        </p:txBody>
      </p:sp>
      <p:sp>
        <p:nvSpPr>
          <p:cNvPr id="296" name="Google Shape;296;p26"/>
          <p:cNvSpPr txBox="1"/>
          <p:nvPr/>
        </p:nvSpPr>
        <p:spPr>
          <a:xfrm>
            <a:off x="2638425" y="4806950"/>
            <a:ext cx="3011488" cy="369332"/>
          </a:xfrm>
          <a:prstGeom prst="rect">
            <a:avLst/>
          </a:prstGeom>
          <a:solidFill>
            <a:srgbClr val="DDDDDD"/>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Arial"/>
                <a:ea typeface="Arial"/>
                <a:cs typeface="Arial"/>
                <a:sym typeface="Arial"/>
              </a:rPr>
              <a:t>Test Classifier</a:t>
            </a:r>
            <a:endParaRPr b="0" i="0" sz="1800" u="none" cap="none" strike="noStrike">
              <a:solidFill>
                <a:schemeClr val="lt2"/>
              </a:solidFill>
              <a:latin typeface="Arial"/>
              <a:ea typeface="Arial"/>
              <a:cs typeface="Arial"/>
              <a:sym typeface="Arial"/>
            </a:endParaRPr>
          </a:p>
        </p:txBody>
      </p:sp>
      <p:sp>
        <p:nvSpPr>
          <p:cNvPr id="297" name="Google Shape;297;p26"/>
          <p:cNvSpPr txBox="1"/>
          <p:nvPr/>
        </p:nvSpPr>
        <p:spPr>
          <a:xfrm>
            <a:off x="2638425" y="5870575"/>
            <a:ext cx="3011488" cy="369332"/>
          </a:xfrm>
          <a:prstGeom prst="rect">
            <a:avLst/>
          </a:prstGeom>
          <a:solidFill>
            <a:srgbClr val="DDDDDD"/>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Arial"/>
                <a:ea typeface="Arial"/>
                <a:cs typeface="Arial"/>
                <a:sym typeface="Arial"/>
              </a:rPr>
              <a:t>Evaluate Classifier</a:t>
            </a:r>
            <a:endParaRPr b="0" i="0" sz="1800" u="none" cap="none" strike="noStrike">
              <a:solidFill>
                <a:schemeClr val="lt2"/>
              </a:solidFill>
              <a:latin typeface="Arial"/>
              <a:ea typeface="Arial"/>
              <a:cs typeface="Arial"/>
              <a:sym typeface="Arial"/>
            </a:endParaRPr>
          </a:p>
        </p:txBody>
      </p:sp>
      <p:cxnSp>
        <p:nvCxnSpPr>
          <p:cNvPr id="298" name="Google Shape;298;p26"/>
          <p:cNvCxnSpPr/>
          <p:nvPr/>
        </p:nvCxnSpPr>
        <p:spPr>
          <a:xfrm>
            <a:off x="4143375" y="3351213"/>
            <a:ext cx="0" cy="617537"/>
          </a:xfrm>
          <a:prstGeom prst="straightConnector1">
            <a:avLst/>
          </a:prstGeom>
          <a:noFill/>
          <a:ln cap="flat" cmpd="sng" w="28575">
            <a:solidFill>
              <a:schemeClr val="dk1"/>
            </a:solidFill>
            <a:prstDash val="solid"/>
            <a:round/>
            <a:headEnd len="sm" w="sm" type="none"/>
            <a:tailEnd len="med" w="med" type="triangle"/>
          </a:ln>
        </p:spPr>
      </p:cxnSp>
      <p:cxnSp>
        <p:nvCxnSpPr>
          <p:cNvPr id="299" name="Google Shape;299;p26"/>
          <p:cNvCxnSpPr/>
          <p:nvPr/>
        </p:nvCxnSpPr>
        <p:spPr>
          <a:xfrm>
            <a:off x="4143375" y="4373563"/>
            <a:ext cx="0" cy="407987"/>
          </a:xfrm>
          <a:prstGeom prst="straightConnector1">
            <a:avLst/>
          </a:prstGeom>
          <a:noFill/>
          <a:ln cap="flat" cmpd="sng" w="28575">
            <a:solidFill>
              <a:schemeClr val="dk1"/>
            </a:solidFill>
            <a:prstDash val="solid"/>
            <a:round/>
            <a:headEnd len="sm" w="sm" type="none"/>
            <a:tailEnd len="med" w="med" type="triangle"/>
          </a:ln>
        </p:spPr>
      </p:cxnSp>
      <p:cxnSp>
        <p:nvCxnSpPr>
          <p:cNvPr id="300" name="Google Shape;300;p26"/>
          <p:cNvCxnSpPr/>
          <p:nvPr/>
        </p:nvCxnSpPr>
        <p:spPr>
          <a:xfrm>
            <a:off x="4143375" y="5257800"/>
            <a:ext cx="0" cy="588963"/>
          </a:xfrm>
          <a:prstGeom prst="straightConnector1">
            <a:avLst/>
          </a:prstGeom>
          <a:noFill/>
          <a:ln cap="flat" cmpd="sng" w="28575">
            <a:solidFill>
              <a:schemeClr val="dk1"/>
            </a:solidFill>
            <a:prstDash val="solid"/>
            <a:round/>
            <a:headEnd len="sm" w="sm" type="none"/>
            <a:tailEnd len="med" w="med" type="triangle"/>
          </a:ln>
        </p:spPr>
      </p:cxnSp>
      <p:grpSp>
        <p:nvGrpSpPr>
          <p:cNvPr id="301" name="Google Shape;301;p26"/>
          <p:cNvGrpSpPr/>
          <p:nvPr/>
        </p:nvGrpSpPr>
        <p:grpSpPr>
          <a:xfrm>
            <a:off x="1892299" y="2667000"/>
            <a:ext cx="2251075" cy="2970213"/>
            <a:chOff x="1192" y="1625"/>
            <a:chExt cx="1388" cy="1926"/>
          </a:xfrm>
        </p:grpSpPr>
        <p:cxnSp>
          <p:nvCxnSpPr>
            <p:cNvPr id="302" name="Google Shape;302;p26"/>
            <p:cNvCxnSpPr/>
            <p:nvPr/>
          </p:nvCxnSpPr>
          <p:spPr>
            <a:xfrm rot="10800000">
              <a:off x="1199" y="3551"/>
              <a:ext cx="1365" cy="0"/>
            </a:xfrm>
            <a:prstGeom prst="straightConnector1">
              <a:avLst/>
            </a:prstGeom>
            <a:noFill/>
            <a:ln cap="flat" cmpd="sng" w="19050">
              <a:solidFill>
                <a:schemeClr val="dk1"/>
              </a:solidFill>
              <a:prstDash val="solid"/>
              <a:round/>
              <a:headEnd len="sm" w="sm" type="none"/>
              <a:tailEnd len="sm" w="sm" type="none"/>
            </a:ln>
          </p:spPr>
        </p:cxnSp>
        <p:cxnSp>
          <p:nvCxnSpPr>
            <p:cNvPr id="303" name="Google Shape;303;p26"/>
            <p:cNvCxnSpPr/>
            <p:nvPr/>
          </p:nvCxnSpPr>
          <p:spPr>
            <a:xfrm rot="10800000">
              <a:off x="1199" y="1633"/>
              <a:ext cx="0" cy="1910"/>
            </a:xfrm>
            <a:prstGeom prst="straightConnector1">
              <a:avLst/>
            </a:prstGeom>
            <a:noFill/>
            <a:ln cap="flat" cmpd="sng" w="19050">
              <a:solidFill>
                <a:schemeClr val="dk1"/>
              </a:solidFill>
              <a:prstDash val="solid"/>
              <a:round/>
              <a:headEnd len="sm" w="sm" type="none"/>
              <a:tailEnd len="sm" w="sm" type="none"/>
            </a:ln>
          </p:spPr>
        </p:cxnSp>
        <p:cxnSp>
          <p:nvCxnSpPr>
            <p:cNvPr id="304" name="Google Shape;304;p26"/>
            <p:cNvCxnSpPr/>
            <p:nvPr/>
          </p:nvCxnSpPr>
          <p:spPr>
            <a:xfrm flipH="1" rot="10800000">
              <a:off x="1192" y="1625"/>
              <a:ext cx="1388" cy="1"/>
            </a:xfrm>
            <a:prstGeom prst="straightConnector1">
              <a:avLst/>
            </a:prstGeom>
            <a:noFill/>
            <a:ln cap="flat" cmpd="sng" w="19050">
              <a:solidFill>
                <a:schemeClr val="dk1"/>
              </a:solidFill>
              <a:prstDash val="solid"/>
              <a:round/>
              <a:headEnd len="sm" w="sm" type="none"/>
              <a:tailEnd len="med" w="med" type="triangle"/>
            </a:ln>
          </p:spPr>
        </p:cxnSp>
      </p:grpSp>
      <p:sp>
        <p:nvSpPr>
          <p:cNvPr id="305" name="Google Shape;305;p26"/>
          <p:cNvSpPr txBox="1"/>
          <p:nvPr/>
        </p:nvSpPr>
        <p:spPr>
          <a:xfrm>
            <a:off x="1847850" y="1712913"/>
            <a:ext cx="2368550" cy="376237"/>
          </a:xfrm>
          <a:prstGeom prst="rect">
            <a:avLst/>
          </a:prstGeom>
          <a:solidFill>
            <a:srgbClr val="DDDDDD"/>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Arial"/>
                <a:ea typeface="Arial"/>
                <a:cs typeface="Arial"/>
                <a:sym typeface="Arial"/>
              </a:rPr>
              <a:t>Data</a:t>
            </a:r>
            <a:endParaRPr b="0" i="0" sz="1800" u="none" cap="none" strike="noStrike">
              <a:solidFill>
                <a:schemeClr val="lt2"/>
              </a:solidFill>
              <a:latin typeface="Arial"/>
              <a:ea typeface="Arial"/>
              <a:cs typeface="Arial"/>
              <a:sym typeface="Arial"/>
            </a:endParaRPr>
          </a:p>
        </p:txBody>
      </p:sp>
      <p:sp>
        <p:nvSpPr>
          <p:cNvPr id="306" name="Google Shape;306;p26"/>
          <p:cNvSpPr txBox="1"/>
          <p:nvPr/>
        </p:nvSpPr>
        <p:spPr>
          <a:xfrm>
            <a:off x="4294188" y="1708150"/>
            <a:ext cx="2260600" cy="376238"/>
          </a:xfrm>
          <a:prstGeom prst="rect">
            <a:avLst/>
          </a:prstGeom>
          <a:solidFill>
            <a:srgbClr val="DDDDDD"/>
          </a:solidFill>
          <a:ln cap="flat" cmpd="sng" w="9525">
            <a:solidFill>
              <a:schemeClr val="dk1"/>
            </a:solidFill>
            <a:prstDash val="solid"/>
            <a:miter lim="800000"/>
            <a:headEnd len="sm" w="sm" type="none"/>
            <a:tailEnd len="sm" w="sm" type="none"/>
          </a:ln>
          <a:effectLst>
            <a:outerShdw blurRad="63500" rotWithShape="0" algn="ctr" dir="13500000" dist="17961">
              <a:schemeClr val="lt2">
                <a:alpha val="74117"/>
              </a:scheme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2"/>
                </a:solidFill>
                <a:latin typeface="Arial"/>
                <a:ea typeface="Arial"/>
                <a:cs typeface="Arial"/>
                <a:sym typeface="Arial"/>
              </a:rPr>
              <a:t>Known Classes</a:t>
            </a:r>
            <a:endParaRPr b="0" i="0" sz="1400" u="none" cap="none" strike="noStrike">
              <a:solidFill>
                <a:srgbClr val="000000"/>
              </a:solidFill>
              <a:latin typeface="Arial"/>
              <a:ea typeface="Arial"/>
              <a:cs typeface="Arial"/>
              <a:sym typeface="Arial"/>
            </a:endParaRPr>
          </a:p>
        </p:txBody>
      </p:sp>
      <p:cxnSp>
        <p:nvCxnSpPr>
          <p:cNvPr id="307" name="Google Shape;307;p26"/>
          <p:cNvCxnSpPr>
            <a:stCxn id="305" idx="2"/>
            <a:endCxn id="294" idx="0"/>
          </p:cNvCxnSpPr>
          <p:nvPr/>
        </p:nvCxnSpPr>
        <p:spPr>
          <a:xfrm flipH="1" rot="-5400000">
            <a:off x="3086125" y="2035150"/>
            <a:ext cx="1004100" cy="1112100"/>
          </a:xfrm>
          <a:prstGeom prst="bentConnector3">
            <a:avLst>
              <a:gd fmla="val 43377" name="adj1"/>
            </a:avLst>
          </a:prstGeom>
          <a:noFill/>
          <a:ln cap="flat" cmpd="sng" w="12700">
            <a:solidFill>
              <a:schemeClr val="dk1"/>
            </a:solidFill>
            <a:prstDash val="solid"/>
            <a:miter lim="800000"/>
            <a:headEnd len="sm" w="sm" type="none"/>
            <a:tailEnd len="med" w="med" type="triangle"/>
          </a:ln>
        </p:spPr>
      </p:cxnSp>
      <p:cxnSp>
        <p:nvCxnSpPr>
          <p:cNvPr id="308" name="Google Shape;308;p26"/>
          <p:cNvCxnSpPr>
            <a:stCxn id="306" idx="2"/>
          </p:cNvCxnSpPr>
          <p:nvPr/>
        </p:nvCxnSpPr>
        <p:spPr>
          <a:xfrm rot="5400000">
            <a:off x="4563338" y="1669338"/>
            <a:ext cx="446100" cy="1276200"/>
          </a:xfrm>
          <a:prstGeom prst="bentConnector2">
            <a:avLst/>
          </a:prstGeom>
          <a:noFill/>
          <a:ln cap="flat" cmpd="sng" w="12700">
            <a:solidFill>
              <a:schemeClr val="dk1"/>
            </a:solidFill>
            <a:prstDash val="solid"/>
            <a:miter lim="800000"/>
            <a:headEnd len="sm" w="sm" type="none"/>
            <a:tailEnd len="sm" w="sm" type="none"/>
          </a:ln>
        </p:spPr>
      </p:cxnSp>
      <p:grpSp>
        <p:nvGrpSpPr>
          <p:cNvPr id="309" name="Google Shape;309;p26"/>
          <p:cNvGrpSpPr/>
          <p:nvPr/>
        </p:nvGrpSpPr>
        <p:grpSpPr>
          <a:xfrm>
            <a:off x="5840413" y="3351213"/>
            <a:ext cx="3303587" cy="1906587"/>
            <a:chOff x="3679" y="1993"/>
            <a:chExt cx="2081" cy="1885"/>
          </a:xfrm>
        </p:grpSpPr>
        <p:sp>
          <p:nvSpPr>
            <p:cNvPr id="310" name="Google Shape;310;p26"/>
            <p:cNvSpPr/>
            <p:nvPr/>
          </p:nvSpPr>
          <p:spPr>
            <a:xfrm>
              <a:off x="3679" y="1993"/>
              <a:ext cx="161" cy="1700"/>
            </a:xfrm>
            <a:prstGeom prst="leftBrace">
              <a:avLst>
                <a:gd fmla="val 87992" name="adj1"/>
                <a:gd fmla="val 50000" name="adj2"/>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26"/>
            <p:cNvSpPr txBox="1"/>
            <p:nvPr/>
          </p:nvSpPr>
          <p:spPr>
            <a:xfrm>
              <a:off x="3871" y="2017"/>
              <a:ext cx="1889" cy="18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Regression Trees (CART)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90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Weighted Voting</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900"/>
                </a:spcBef>
                <a:spcAft>
                  <a:spcPts val="0"/>
                </a:spcAft>
                <a:buClr>
                  <a:srgbClr val="000000"/>
                </a:buClr>
                <a:buSzPts val="1800"/>
                <a:buFont typeface="Arial"/>
                <a:buNone/>
              </a:pPr>
              <a:r>
                <a:rPr b="0" i="1" lang="en-US" sz="1800" u="none" cap="none" strike="noStrike">
                  <a:solidFill>
                    <a:srgbClr val="008000"/>
                  </a:solidFill>
                  <a:latin typeface="Arial"/>
                  <a:ea typeface="Arial"/>
                  <a:cs typeface="Arial"/>
                  <a:sym typeface="Arial"/>
                </a:rPr>
                <a:t>k</a:t>
              </a:r>
              <a:r>
                <a:rPr b="0" i="0" lang="en-US" sz="1800" u="none" cap="none" strike="noStrike">
                  <a:solidFill>
                    <a:srgbClr val="008000"/>
                  </a:solidFill>
                  <a:latin typeface="Arial"/>
                  <a:ea typeface="Arial"/>
                  <a:cs typeface="Arial"/>
                  <a:sym typeface="Arial"/>
                </a:rPr>
                <a:t>-Nearest Neighbors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900"/>
                </a:spcBef>
                <a:spcAft>
                  <a:spcPts val="0"/>
                </a:spcAft>
                <a:buClr>
                  <a:srgbClr val="000000"/>
                </a:buClr>
                <a:buSzPts val="1800"/>
                <a:buFont typeface="Arial"/>
                <a:buNone/>
              </a:pPr>
              <a:r>
                <a:rPr b="0" i="0" lang="en-US" sz="1800" u="none" cap="none" strike="noStrike">
                  <a:solidFill>
                    <a:srgbClr val="008000"/>
                  </a:solidFill>
                  <a:latin typeface="Arial"/>
                  <a:ea typeface="Arial"/>
                  <a:cs typeface="Arial"/>
                  <a:sym typeface="Arial"/>
                </a:rPr>
                <a:t>Support Vector Machines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900"/>
                </a:spcBef>
                <a:spcAft>
                  <a:spcPts val="0"/>
                </a:spcAft>
                <a:buClr>
                  <a:srgbClr val="000000"/>
                </a:buClr>
                <a:buSzPts val="1800"/>
                <a:buFont typeface="Arial"/>
                <a:buNone/>
              </a:pPr>
              <a:r>
                <a:t/>
              </a:r>
              <a:endParaRPr b="0" i="0" sz="1800" u="none" cap="none" strike="noStrike">
                <a:solidFill>
                  <a:srgbClr val="008000"/>
                </a:solidFill>
                <a:latin typeface="Arial"/>
                <a:ea typeface="Arial"/>
                <a:cs typeface="Arial"/>
                <a:sym typeface="Arial"/>
              </a:endParaRPr>
            </a:p>
          </p:txBody>
        </p:sp>
      </p:grpSp>
      <p:sp>
        <p:nvSpPr>
          <p:cNvPr id="312" name="Google Shape;312;p26"/>
          <p:cNvSpPr txBox="1"/>
          <p:nvPr/>
        </p:nvSpPr>
        <p:spPr>
          <a:xfrm>
            <a:off x="1752600" y="762000"/>
            <a:ext cx="5029200" cy="519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Computational methodology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228600" y="1524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Classifiers</a:t>
            </a:r>
            <a:endParaRPr/>
          </a:p>
        </p:txBody>
      </p:sp>
      <p:sp>
        <p:nvSpPr>
          <p:cNvPr id="318" name="Google Shape;318;p27"/>
          <p:cNvSpPr txBox="1"/>
          <p:nvPr>
            <p:ph idx="4294967295" type="body"/>
          </p:nvPr>
        </p:nvSpPr>
        <p:spPr>
          <a:xfrm>
            <a:off x="1219200" y="1752600"/>
            <a:ext cx="76962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Important issues:</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1" marL="742950" marR="0" rtl="0" algn="l">
              <a:lnSpc>
                <a:spcPct val="150000"/>
              </a:lnSpc>
              <a:spcBef>
                <a:spcPts val="400"/>
              </a:spcBef>
              <a:spcAft>
                <a:spcPts val="0"/>
              </a:spcAft>
              <a:buClr>
                <a:schemeClr val="dk2"/>
              </a:buClr>
              <a:buSzPts val="2000"/>
              <a:buFont typeface="Arial"/>
              <a:buChar char="–"/>
            </a:pPr>
            <a:r>
              <a:rPr b="0" i="0" lang="en-US" sz="2000" u="none" cap="none" strike="noStrike">
                <a:solidFill>
                  <a:schemeClr val="dk2"/>
                </a:solidFill>
                <a:latin typeface="Arial"/>
                <a:ea typeface="Arial"/>
                <a:cs typeface="Arial"/>
                <a:sym typeface="Arial"/>
              </a:rPr>
              <a:t>F</a:t>
            </a:r>
            <a:r>
              <a:rPr b="0" i="0" lang="en-US" sz="2000" u="none" cap="none" strike="noStrike">
                <a:solidFill>
                  <a:schemeClr val="dk1"/>
                </a:solidFill>
                <a:latin typeface="Arial"/>
                <a:ea typeface="Arial"/>
                <a:cs typeface="Arial"/>
                <a:sym typeface="Arial"/>
              </a:rPr>
              <a:t>ew cases, many variables (genes)</a:t>
            </a:r>
            <a:endParaRPr sz="2000"/>
          </a:p>
          <a:p>
            <a:pPr indent="-285750" lvl="1" marL="742950" marR="0" rtl="0" algn="l">
              <a:lnSpc>
                <a:spcPct val="150000"/>
              </a:lnSpc>
              <a:spcBef>
                <a:spcPts val="400"/>
              </a:spcBef>
              <a:spcAft>
                <a:spcPts val="0"/>
              </a:spcAft>
              <a:buClr>
                <a:schemeClr val="dk2"/>
              </a:buClr>
              <a:buSzPts val="2000"/>
              <a:buFont typeface="Arial"/>
              <a:buChar char="–"/>
            </a:pPr>
            <a:r>
              <a:rPr b="0" i="0" lang="en-US" sz="2000" u="none" cap="none" strike="noStrike">
                <a:solidFill>
                  <a:schemeClr val="dk2"/>
                </a:solidFill>
                <a:latin typeface="Arial"/>
                <a:ea typeface="Arial"/>
                <a:cs typeface="Arial"/>
                <a:sym typeface="Arial"/>
              </a:rPr>
              <a:t>redundancy</a:t>
            </a:r>
            <a:r>
              <a:rPr b="0" i="0" lang="en-US" sz="2000" u="none" cap="none" strike="noStrike">
                <a:solidFill>
                  <a:schemeClr val="dk1"/>
                </a:solidFill>
                <a:latin typeface="Arial"/>
                <a:ea typeface="Arial"/>
                <a:cs typeface="Arial"/>
                <a:sym typeface="Arial"/>
              </a:rPr>
              <a:t>: many highly correlated genes.</a:t>
            </a:r>
            <a:endParaRPr/>
          </a:p>
          <a:p>
            <a:pPr indent="-285750" lvl="1" marL="742950" marR="0" rtl="0" algn="l">
              <a:lnSpc>
                <a:spcPct val="150000"/>
              </a:lnSpc>
              <a:spcBef>
                <a:spcPts val="400"/>
              </a:spcBef>
              <a:spcAft>
                <a:spcPts val="0"/>
              </a:spcAft>
              <a:buClr>
                <a:schemeClr val="dk2"/>
              </a:buClr>
              <a:buSzPts val="2000"/>
              <a:buFont typeface="Arial"/>
              <a:buChar char="–"/>
            </a:pPr>
            <a:r>
              <a:rPr b="0" i="0" lang="en-US" sz="2000" u="none" cap="none" strike="noStrike">
                <a:solidFill>
                  <a:schemeClr val="dk2"/>
                </a:solidFill>
                <a:latin typeface="Arial"/>
                <a:ea typeface="Arial"/>
                <a:cs typeface="Arial"/>
                <a:sym typeface="Arial"/>
              </a:rPr>
              <a:t>noise</a:t>
            </a:r>
            <a:r>
              <a:rPr b="0" i="0" lang="en-US" sz="2000" u="none" cap="none" strike="noStrike">
                <a:solidFill>
                  <a:schemeClr val="dk1"/>
                </a:solidFill>
                <a:latin typeface="Arial"/>
                <a:ea typeface="Arial"/>
                <a:cs typeface="Arial"/>
                <a:sym typeface="Arial"/>
              </a:rPr>
              <a:t>: measurements are very imprecise.</a:t>
            </a:r>
            <a:endParaRPr/>
          </a:p>
          <a:p>
            <a:pPr indent="-285750" lvl="1" marL="742950" marR="0" rtl="0" algn="l">
              <a:lnSpc>
                <a:spcPct val="150000"/>
              </a:lnSpc>
              <a:spcBef>
                <a:spcPts val="400"/>
              </a:spcBef>
              <a:spcAft>
                <a:spcPts val="0"/>
              </a:spcAft>
              <a:buClr>
                <a:schemeClr val="dk2"/>
              </a:buClr>
              <a:buSzPts val="2000"/>
              <a:buFont typeface="Arial"/>
              <a:buChar char="–"/>
            </a:pPr>
            <a:r>
              <a:rPr b="0" i="0" lang="en-US" sz="2000" u="none" cap="none" strike="noStrike">
                <a:solidFill>
                  <a:schemeClr val="dk2"/>
                </a:solidFill>
                <a:latin typeface="Arial"/>
                <a:ea typeface="Arial"/>
                <a:cs typeface="Arial"/>
                <a:sym typeface="Arial"/>
              </a:rPr>
              <a:t>feature selection</a:t>
            </a:r>
            <a:r>
              <a:rPr b="0" i="0" lang="en-US" sz="2000" u="none" cap="none" strike="noStrike">
                <a:solidFill>
                  <a:schemeClr val="dk1"/>
                </a:solidFill>
                <a:latin typeface="Arial"/>
                <a:ea typeface="Arial"/>
                <a:cs typeface="Arial"/>
                <a:sym typeface="Arial"/>
              </a:rPr>
              <a:t>: reducing the # of genes is a necessity.</a:t>
            </a:r>
            <a:endParaRPr/>
          </a:p>
          <a:p>
            <a:pPr indent="-158750" lvl="1" marL="742950" marR="0" rtl="0" algn="l">
              <a:lnSpc>
                <a:spcPct val="80000"/>
              </a:lnSpc>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1" marL="0" marR="0" rtl="0" algn="l">
              <a:lnSpc>
                <a:spcPct val="8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Avoid over-fitting</a:t>
            </a:r>
            <a:endParaRPr/>
          </a:p>
          <a:p>
            <a:pPr indent="0" lvl="1" marL="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pSp>
        <p:nvGrpSpPr>
          <p:cNvPr id="324" name="Google Shape;324;p28"/>
          <p:cNvGrpSpPr/>
          <p:nvPr/>
        </p:nvGrpSpPr>
        <p:grpSpPr>
          <a:xfrm>
            <a:off x="1143000" y="2009775"/>
            <a:ext cx="7188200" cy="4762500"/>
            <a:chOff x="720" y="1266"/>
            <a:chExt cx="4528" cy="3000"/>
          </a:xfrm>
        </p:grpSpPr>
        <p:sp>
          <p:nvSpPr>
            <p:cNvPr id="325" name="Google Shape;325;p28"/>
            <p:cNvSpPr/>
            <p:nvPr/>
          </p:nvSpPr>
          <p:spPr>
            <a:xfrm>
              <a:off x="720" y="1266"/>
              <a:ext cx="4200" cy="3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cxnSp>
          <p:nvCxnSpPr>
            <p:cNvPr id="326" name="Google Shape;326;p28"/>
            <p:cNvCxnSpPr/>
            <p:nvPr/>
          </p:nvCxnSpPr>
          <p:spPr>
            <a:xfrm rot="10800000">
              <a:off x="1200" y="4046"/>
              <a:ext cx="3900" cy="0"/>
            </a:xfrm>
            <a:prstGeom prst="straightConnector1">
              <a:avLst/>
            </a:prstGeom>
            <a:noFill/>
            <a:ln cap="flat" cmpd="sng" w="19050">
              <a:solidFill>
                <a:schemeClr val="dk1"/>
              </a:solidFill>
              <a:prstDash val="solid"/>
              <a:round/>
              <a:headEnd len="med" w="med" type="triangle"/>
              <a:tailEnd len="sm" w="sm" type="none"/>
            </a:ln>
          </p:spPr>
        </p:cxnSp>
        <p:cxnSp>
          <p:nvCxnSpPr>
            <p:cNvPr id="327" name="Google Shape;327;p28"/>
            <p:cNvCxnSpPr/>
            <p:nvPr/>
          </p:nvCxnSpPr>
          <p:spPr>
            <a:xfrm rot="-5400000">
              <a:off x="109" y="2962"/>
              <a:ext cx="2177" cy="0"/>
            </a:xfrm>
            <a:prstGeom prst="straightConnector1">
              <a:avLst/>
            </a:prstGeom>
            <a:noFill/>
            <a:ln cap="flat" cmpd="sng" w="19050">
              <a:solidFill>
                <a:schemeClr val="dk1"/>
              </a:solidFill>
              <a:prstDash val="solid"/>
              <a:round/>
              <a:headEnd len="sm" w="sm" type="none"/>
              <a:tailEnd len="med" w="med" type="triangle"/>
            </a:ln>
          </p:spPr>
        </p:cxnSp>
        <p:sp>
          <p:nvSpPr>
            <p:cNvPr id="328" name="Google Shape;328;p28"/>
            <p:cNvSpPr/>
            <p:nvPr/>
          </p:nvSpPr>
          <p:spPr>
            <a:xfrm flipH="1" rot="5400000">
              <a:off x="3824" y="3833"/>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28"/>
            <p:cNvSpPr/>
            <p:nvPr/>
          </p:nvSpPr>
          <p:spPr>
            <a:xfrm flipH="1" rot="5400000">
              <a:off x="4118" y="3528"/>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28"/>
            <p:cNvSpPr/>
            <p:nvPr/>
          </p:nvSpPr>
          <p:spPr>
            <a:xfrm flipH="1" rot="5400000">
              <a:off x="3792" y="3541"/>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28"/>
            <p:cNvSpPr/>
            <p:nvPr/>
          </p:nvSpPr>
          <p:spPr>
            <a:xfrm flipH="1" rot="5400000">
              <a:off x="3910" y="3345"/>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28"/>
            <p:cNvSpPr/>
            <p:nvPr/>
          </p:nvSpPr>
          <p:spPr>
            <a:xfrm flipH="1" rot="5400000">
              <a:off x="3198" y="3185"/>
              <a:ext cx="100" cy="11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28"/>
            <p:cNvSpPr/>
            <p:nvPr/>
          </p:nvSpPr>
          <p:spPr>
            <a:xfrm flipH="1" rot="5400000">
              <a:off x="4151" y="2827"/>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28"/>
            <p:cNvSpPr/>
            <p:nvPr/>
          </p:nvSpPr>
          <p:spPr>
            <a:xfrm flipH="1" rot="5400000">
              <a:off x="4151" y="2535"/>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28"/>
            <p:cNvSpPr/>
            <p:nvPr/>
          </p:nvSpPr>
          <p:spPr>
            <a:xfrm flipH="1" rot="5400000">
              <a:off x="3798" y="2771"/>
              <a:ext cx="100" cy="11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28"/>
            <p:cNvSpPr/>
            <p:nvPr/>
          </p:nvSpPr>
          <p:spPr>
            <a:xfrm flipH="1" rot="5400000">
              <a:off x="3802" y="3170"/>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28"/>
            <p:cNvSpPr/>
            <p:nvPr/>
          </p:nvSpPr>
          <p:spPr>
            <a:xfrm flipH="1" rot="5400000">
              <a:off x="3253" y="3483"/>
              <a:ext cx="101"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28"/>
            <p:cNvSpPr/>
            <p:nvPr/>
          </p:nvSpPr>
          <p:spPr>
            <a:xfrm flipH="1" rot="5400000">
              <a:off x="3302" y="3743"/>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8"/>
            <p:cNvSpPr/>
            <p:nvPr/>
          </p:nvSpPr>
          <p:spPr>
            <a:xfrm flipH="1" rot="5400000">
              <a:off x="3479" y="2728"/>
              <a:ext cx="101"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28"/>
            <p:cNvSpPr/>
            <p:nvPr/>
          </p:nvSpPr>
          <p:spPr>
            <a:xfrm flipH="1" rot="5400000">
              <a:off x="3567" y="3772"/>
              <a:ext cx="101"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8"/>
            <p:cNvSpPr/>
            <p:nvPr/>
          </p:nvSpPr>
          <p:spPr>
            <a:xfrm flipH="1" rot="5400000">
              <a:off x="3527" y="3513"/>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8"/>
            <p:cNvSpPr/>
            <p:nvPr/>
          </p:nvSpPr>
          <p:spPr>
            <a:xfrm flipH="1" rot="5400000">
              <a:off x="3619" y="3284"/>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8"/>
            <p:cNvSpPr/>
            <p:nvPr/>
          </p:nvSpPr>
          <p:spPr>
            <a:xfrm flipH="1" rot="5400000">
              <a:off x="2994" y="3341"/>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28"/>
            <p:cNvSpPr/>
            <p:nvPr/>
          </p:nvSpPr>
          <p:spPr>
            <a:xfrm flipH="1" rot="5400000">
              <a:off x="3478" y="3047"/>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28"/>
            <p:cNvSpPr/>
            <p:nvPr/>
          </p:nvSpPr>
          <p:spPr>
            <a:xfrm flipH="1" rot="5400000">
              <a:off x="3057" y="3665"/>
              <a:ext cx="100"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28"/>
            <p:cNvSpPr/>
            <p:nvPr/>
          </p:nvSpPr>
          <p:spPr>
            <a:xfrm flipH="1" rot="5400000">
              <a:off x="3394" y="3287"/>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28"/>
            <p:cNvSpPr/>
            <p:nvPr/>
          </p:nvSpPr>
          <p:spPr>
            <a:xfrm flipH="1" rot="5400000">
              <a:off x="3239" y="2343"/>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28"/>
            <p:cNvSpPr/>
            <p:nvPr/>
          </p:nvSpPr>
          <p:spPr>
            <a:xfrm flipH="1" rot="5400000">
              <a:off x="2988" y="2946"/>
              <a:ext cx="100" cy="116"/>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28"/>
            <p:cNvSpPr/>
            <p:nvPr/>
          </p:nvSpPr>
          <p:spPr>
            <a:xfrm flipH="1" rot="5400000">
              <a:off x="4181" y="3350"/>
              <a:ext cx="101" cy="114"/>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28"/>
            <p:cNvSpPr/>
            <p:nvPr/>
          </p:nvSpPr>
          <p:spPr>
            <a:xfrm flipH="1" rot="5400000">
              <a:off x="2471" y="2631"/>
              <a:ext cx="100" cy="11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28"/>
            <p:cNvSpPr/>
            <p:nvPr/>
          </p:nvSpPr>
          <p:spPr>
            <a:xfrm flipH="1" rot="5400000">
              <a:off x="2388" y="3011"/>
              <a:ext cx="100" cy="114"/>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28"/>
            <p:cNvSpPr/>
            <p:nvPr/>
          </p:nvSpPr>
          <p:spPr>
            <a:xfrm flipH="1" rot="5400000">
              <a:off x="2185" y="3230"/>
              <a:ext cx="100" cy="114"/>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28"/>
            <p:cNvSpPr/>
            <p:nvPr/>
          </p:nvSpPr>
          <p:spPr>
            <a:xfrm flipH="1" rot="5400000">
              <a:off x="1823" y="3284"/>
              <a:ext cx="101" cy="11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28"/>
            <p:cNvSpPr/>
            <p:nvPr/>
          </p:nvSpPr>
          <p:spPr>
            <a:xfrm flipH="1" rot="5400000">
              <a:off x="1687" y="3001"/>
              <a:ext cx="102" cy="11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28"/>
            <p:cNvSpPr/>
            <p:nvPr/>
          </p:nvSpPr>
          <p:spPr>
            <a:xfrm flipH="1" rot="5400000">
              <a:off x="1333" y="2948"/>
              <a:ext cx="100" cy="11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28"/>
            <p:cNvSpPr/>
            <p:nvPr/>
          </p:nvSpPr>
          <p:spPr>
            <a:xfrm flipH="1" rot="5400000">
              <a:off x="1254" y="2623"/>
              <a:ext cx="101" cy="114"/>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28"/>
            <p:cNvSpPr/>
            <p:nvPr/>
          </p:nvSpPr>
          <p:spPr>
            <a:xfrm flipH="1" rot="5400000">
              <a:off x="1617" y="2793"/>
              <a:ext cx="100"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28"/>
            <p:cNvSpPr/>
            <p:nvPr/>
          </p:nvSpPr>
          <p:spPr>
            <a:xfrm flipH="1" rot="5400000">
              <a:off x="1411" y="2440"/>
              <a:ext cx="100"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28"/>
            <p:cNvSpPr/>
            <p:nvPr/>
          </p:nvSpPr>
          <p:spPr>
            <a:xfrm flipH="1" rot="5400000">
              <a:off x="1977" y="2833"/>
              <a:ext cx="100" cy="11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28"/>
            <p:cNvSpPr/>
            <p:nvPr/>
          </p:nvSpPr>
          <p:spPr>
            <a:xfrm flipH="1" rot="5400000">
              <a:off x="2542" y="3345"/>
              <a:ext cx="100"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28"/>
            <p:cNvSpPr/>
            <p:nvPr/>
          </p:nvSpPr>
          <p:spPr>
            <a:xfrm flipH="1" rot="5400000">
              <a:off x="2335" y="2763"/>
              <a:ext cx="101"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28"/>
            <p:cNvSpPr/>
            <p:nvPr/>
          </p:nvSpPr>
          <p:spPr>
            <a:xfrm flipH="1" rot="5400000">
              <a:off x="2404" y="2463"/>
              <a:ext cx="100"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28"/>
            <p:cNvSpPr/>
            <p:nvPr/>
          </p:nvSpPr>
          <p:spPr>
            <a:xfrm flipH="1" rot="5400000">
              <a:off x="1735" y="2591"/>
              <a:ext cx="101"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4" name="Google Shape;364;p28"/>
            <p:cNvSpPr/>
            <p:nvPr/>
          </p:nvSpPr>
          <p:spPr>
            <a:xfrm flipH="1" rot="5400000">
              <a:off x="1789" y="2317"/>
              <a:ext cx="100" cy="116"/>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5" name="Google Shape;365;p28"/>
            <p:cNvSpPr/>
            <p:nvPr/>
          </p:nvSpPr>
          <p:spPr>
            <a:xfrm flipH="1" rot="5400000">
              <a:off x="2645" y="3042"/>
              <a:ext cx="100" cy="114"/>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28"/>
            <p:cNvSpPr/>
            <p:nvPr/>
          </p:nvSpPr>
          <p:spPr>
            <a:xfrm flipH="1" rot="5400000">
              <a:off x="2134" y="2350"/>
              <a:ext cx="100" cy="114"/>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28"/>
            <p:cNvSpPr txBox="1"/>
            <p:nvPr/>
          </p:nvSpPr>
          <p:spPr>
            <a:xfrm>
              <a:off x="1488" y="1482"/>
              <a:ext cx="2109"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project samples in gene space</a:t>
              </a:r>
              <a:endParaRPr b="0" i="0" sz="1400" u="none" cap="none" strike="noStrike">
                <a:solidFill>
                  <a:srgbClr val="000000"/>
                </a:solidFill>
                <a:latin typeface="Arial"/>
                <a:ea typeface="Arial"/>
                <a:cs typeface="Arial"/>
                <a:sym typeface="Arial"/>
              </a:endParaRPr>
            </a:p>
          </p:txBody>
        </p:sp>
        <p:sp>
          <p:nvSpPr>
            <p:cNvPr id="368" name="Google Shape;368;p28"/>
            <p:cNvSpPr txBox="1"/>
            <p:nvPr/>
          </p:nvSpPr>
          <p:spPr>
            <a:xfrm>
              <a:off x="2354" y="4028"/>
              <a:ext cx="5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gene 1</a:t>
              </a:r>
              <a:endParaRPr b="0" i="0" sz="1400" u="none" cap="none" strike="noStrike">
                <a:solidFill>
                  <a:srgbClr val="000000"/>
                </a:solidFill>
                <a:latin typeface="Arial"/>
                <a:ea typeface="Arial"/>
                <a:cs typeface="Arial"/>
                <a:sym typeface="Arial"/>
              </a:endParaRPr>
            </a:p>
          </p:txBody>
        </p:sp>
        <p:sp>
          <p:nvSpPr>
            <p:cNvPr id="369" name="Google Shape;369;p28"/>
            <p:cNvSpPr txBox="1"/>
            <p:nvPr/>
          </p:nvSpPr>
          <p:spPr>
            <a:xfrm rot="-5400000">
              <a:off x="709" y="2710"/>
              <a:ext cx="5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gene 2</a:t>
              </a:r>
              <a:endParaRPr b="0" i="0" sz="1400" u="none" cap="none" strike="noStrike">
                <a:solidFill>
                  <a:srgbClr val="000000"/>
                </a:solidFill>
                <a:latin typeface="Arial"/>
                <a:ea typeface="Arial"/>
                <a:cs typeface="Arial"/>
                <a:sym typeface="Arial"/>
              </a:endParaRPr>
            </a:p>
          </p:txBody>
        </p:sp>
        <p:sp>
          <p:nvSpPr>
            <p:cNvPr id="370" name="Google Shape;370;p28"/>
            <p:cNvSpPr txBox="1"/>
            <p:nvPr/>
          </p:nvSpPr>
          <p:spPr>
            <a:xfrm>
              <a:off x="4284" y="2994"/>
              <a:ext cx="96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class</a:t>
              </a:r>
              <a:r>
                <a:rPr b="0" i="0" lang="en-US" sz="1800" u="none" cap="none" strike="noStrike">
                  <a:solidFill>
                    <a:schemeClr val="dk1"/>
                  </a:solidFill>
                  <a:latin typeface="Arial"/>
                  <a:ea typeface="Arial"/>
                  <a:cs typeface="Arial"/>
                  <a:sym typeface="Arial"/>
                </a:rPr>
                <a:t> </a:t>
              </a:r>
              <a:r>
                <a:rPr b="1" i="0" lang="en-US" sz="1800" u="none" cap="none" strike="noStrike">
                  <a:solidFill>
                    <a:srgbClr val="FF6600"/>
                  </a:solidFill>
                  <a:latin typeface="Arial"/>
                  <a:ea typeface="Arial"/>
                  <a:cs typeface="Arial"/>
                  <a:sym typeface="Arial"/>
                </a:rPr>
                <a:t>orange</a:t>
              </a:r>
              <a:endParaRPr b="1" i="0" sz="1800" u="none" cap="none" strike="noStrike">
                <a:solidFill>
                  <a:schemeClr val="dk1"/>
                </a:solidFill>
                <a:latin typeface="Arial"/>
                <a:ea typeface="Arial"/>
                <a:cs typeface="Arial"/>
                <a:sym typeface="Arial"/>
              </a:endParaRPr>
            </a:p>
          </p:txBody>
        </p:sp>
        <p:sp>
          <p:nvSpPr>
            <p:cNvPr id="371" name="Google Shape;371;p28"/>
            <p:cNvSpPr txBox="1"/>
            <p:nvPr/>
          </p:nvSpPr>
          <p:spPr>
            <a:xfrm>
              <a:off x="1504" y="2007"/>
              <a:ext cx="85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class</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black</a:t>
              </a:r>
              <a:endParaRPr b="0" i="0" sz="1400" u="none" cap="none" strike="noStrike">
                <a:solidFill>
                  <a:srgbClr val="000000"/>
                </a:solidFill>
                <a:latin typeface="Arial"/>
                <a:ea typeface="Arial"/>
                <a:cs typeface="Arial"/>
                <a:sym typeface="Arial"/>
              </a:endParaRPr>
            </a:p>
          </p:txBody>
        </p:sp>
      </p:grpSp>
      <p:sp>
        <p:nvSpPr>
          <p:cNvPr id="372" name="Google Shape;372;p28"/>
          <p:cNvSpPr txBox="1"/>
          <p:nvPr>
            <p:ph type="title"/>
          </p:nvPr>
        </p:nvSpPr>
        <p:spPr>
          <a:xfrm>
            <a:off x="228600" y="3175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k Nearest Neighbors (kNN) Classifier</a:t>
            </a:r>
            <a:endParaRPr/>
          </a:p>
        </p:txBody>
      </p:sp>
      <p:sp>
        <p:nvSpPr>
          <p:cNvPr id="373" name="Google Shape;373;p28"/>
          <p:cNvSpPr txBox="1"/>
          <p:nvPr/>
        </p:nvSpPr>
        <p:spPr>
          <a:xfrm>
            <a:off x="1752600" y="1457325"/>
            <a:ext cx="594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 k=5, 2 genes, 2 classes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9"/>
          <p:cNvSpPr/>
          <p:nvPr/>
        </p:nvSpPr>
        <p:spPr>
          <a:xfrm>
            <a:off x="1143000" y="2133600"/>
            <a:ext cx="6858000" cy="472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cxnSp>
        <p:nvCxnSpPr>
          <p:cNvPr id="380" name="Google Shape;380;p29"/>
          <p:cNvCxnSpPr/>
          <p:nvPr/>
        </p:nvCxnSpPr>
        <p:spPr>
          <a:xfrm rot="-5400000">
            <a:off x="173831" y="4701382"/>
            <a:ext cx="3455987" cy="0"/>
          </a:xfrm>
          <a:prstGeom prst="straightConnector1">
            <a:avLst/>
          </a:prstGeom>
          <a:noFill/>
          <a:ln cap="flat" cmpd="sng" w="19050">
            <a:solidFill>
              <a:schemeClr val="dk1"/>
            </a:solidFill>
            <a:prstDash val="solid"/>
            <a:round/>
            <a:headEnd len="sm" w="sm" type="none"/>
            <a:tailEnd len="med" w="med" type="triangle"/>
          </a:ln>
        </p:spPr>
      </p:cxnSp>
      <p:sp>
        <p:nvSpPr>
          <p:cNvPr id="381" name="Google Shape;381;p29"/>
          <p:cNvSpPr/>
          <p:nvPr/>
        </p:nvSpPr>
        <p:spPr>
          <a:xfrm flipH="1" rot="5400000">
            <a:off x="6070601" y="60848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29"/>
          <p:cNvSpPr/>
          <p:nvPr/>
        </p:nvSpPr>
        <p:spPr>
          <a:xfrm flipH="1" rot="5400000">
            <a:off x="6537325" y="5600700"/>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29"/>
          <p:cNvSpPr/>
          <p:nvPr/>
        </p:nvSpPr>
        <p:spPr>
          <a:xfrm flipH="1" rot="5400000">
            <a:off x="6019800" y="5621338"/>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29"/>
          <p:cNvSpPr/>
          <p:nvPr/>
        </p:nvSpPr>
        <p:spPr>
          <a:xfrm flipH="1" rot="5400000">
            <a:off x="6207125" y="5310188"/>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29"/>
          <p:cNvSpPr/>
          <p:nvPr/>
        </p:nvSpPr>
        <p:spPr>
          <a:xfrm flipH="1" rot="5400000">
            <a:off x="5076032" y="5056981"/>
            <a:ext cx="158750" cy="182563"/>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29"/>
          <p:cNvSpPr/>
          <p:nvPr/>
        </p:nvSpPr>
        <p:spPr>
          <a:xfrm flipH="1" rot="5400000">
            <a:off x="6589713" y="448786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29"/>
          <p:cNvSpPr/>
          <p:nvPr/>
        </p:nvSpPr>
        <p:spPr>
          <a:xfrm flipH="1" rot="5400000">
            <a:off x="6589713" y="40243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29"/>
          <p:cNvSpPr/>
          <p:nvPr/>
        </p:nvSpPr>
        <p:spPr>
          <a:xfrm flipH="1" rot="5400000">
            <a:off x="6028532" y="4399756"/>
            <a:ext cx="158750" cy="182563"/>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29"/>
          <p:cNvSpPr/>
          <p:nvPr/>
        </p:nvSpPr>
        <p:spPr>
          <a:xfrm flipH="1" rot="5400000">
            <a:off x="6035676" y="5032375"/>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29"/>
          <p:cNvSpPr/>
          <p:nvPr/>
        </p:nvSpPr>
        <p:spPr>
          <a:xfrm flipH="1" rot="5400000">
            <a:off x="5164931" y="5528469"/>
            <a:ext cx="160338"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29"/>
          <p:cNvSpPr/>
          <p:nvPr/>
        </p:nvSpPr>
        <p:spPr>
          <a:xfrm flipH="1" rot="5400000">
            <a:off x="5241925" y="59420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29"/>
          <p:cNvSpPr/>
          <p:nvPr/>
        </p:nvSpPr>
        <p:spPr>
          <a:xfrm flipH="1" rot="5400000">
            <a:off x="5523707" y="4329906"/>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29"/>
          <p:cNvSpPr/>
          <p:nvPr/>
        </p:nvSpPr>
        <p:spPr>
          <a:xfrm flipH="1" rot="5400000">
            <a:off x="5663407" y="5987256"/>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29"/>
          <p:cNvSpPr/>
          <p:nvPr/>
        </p:nvSpPr>
        <p:spPr>
          <a:xfrm flipH="1" rot="5400000">
            <a:off x="5599113" y="55768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29"/>
          <p:cNvSpPr/>
          <p:nvPr/>
        </p:nvSpPr>
        <p:spPr>
          <a:xfrm flipH="1" rot="5400000">
            <a:off x="5745163" y="5213350"/>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29"/>
          <p:cNvSpPr/>
          <p:nvPr/>
        </p:nvSpPr>
        <p:spPr>
          <a:xfrm flipH="1" rot="5400000">
            <a:off x="4752976" y="530383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29"/>
          <p:cNvSpPr/>
          <p:nvPr/>
        </p:nvSpPr>
        <p:spPr>
          <a:xfrm flipH="1" rot="5400000">
            <a:off x="5521326" y="4837112"/>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29"/>
          <p:cNvSpPr/>
          <p:nvPr/>
        </p:nvSpPr>
        <p:spPr>
          <a:xfrm flipH="1" rot="5400000">
            <a:off x="4852988" y="58181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29"/>
          <p:cNvSpPr/>
          <p:nvPr/>
        </p:nvSpPr>
        <p:spPr>
          <a:xfrm flipH="1" rot="5400000">
            <a:off x="5387975" y="52181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29"/>
          <p:cNvSpPr/>
          <p:nvPr/>
        </p:nvSpPr>
        <p:spPr>
          <a:xfrm flipH="1" rot="5400000">
            <a:off x="5141913" y="37195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1" name="Google Shape;401;p29"/>
          <p:cNvSpPr/>
          <p:nvPr/>
        </p:nvSpPr>
        <p:spPr>
          <a:xfrm flipH="1" rot="5400000">
            <a:off x="4743450" y="4676775"/>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29"/>
          <p:cNvSpPr/>
          <p:nvPr/>
        </p:nvSpPr>
        <p:spPr>
          <a:xfrm flipH="1" rot="5400000">
            <a:off x="6638132" y="5317331"/>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29"/>
          <p:cNvSpPr/>
          <p:nvPr/>
        </p:nvSpPr>
        <p:spPr>
          <a:xfrm flipH="1" rot="5400000">
            <a:off x="3921919" y="4177507"/>
            <a:ext cx="158750" cy="182562"/>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29"/>
          <p:cNvSpPr/>
          <p:nvPr/>
        </p:nvSpPr>
        <p:spPr>
          <a:xfrm flipH="1" rot="5400000">
            <a:off x="3790951" y="4779962"/>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29"/>
          <p:cNvSpPr/>
          <p:nvPr/>
        </p:nvSpPr>
        <p:spPr>
          <a:xfrm flipH="1" rot="5400000">
            <a:off x="3468688" y="512762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6" name="Google Shape;406;p29"/>
          <p:cNvSpPr/>
          <p:nvPr/>
        </p:nvSpPr>
        <p:spPr>
          <a:xfrm flipH="1" rot="5400000">
            <a:off x="2894013" y="5213350"/>
            <a:ext cx="160337" cy="182563"/>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29"/>
          <p:cNvSpPr/>
          <p:nvPr/>
        </p:nvSpPr>
        <p:spPr>
          <a:xfrm flipH="1" rot="5400000">
            <a:off x="2677319" y="4764882"/>
            <a:ext cx="161925" cy="18573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29"/>
          <p:cNvSpPr/>
          <p:nvPr/>
        </p:nvSpPr>
        <p:spPr>
          <a:xfrm flipH="1" rot="5400000">
            <a:off x="2115344" y="4680744"/>
            <a:ext cx="158750" cy="182562"/>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29"/>
          <p:cNvSpPr/>
          <p:nvPr/>
        </p:nvSpPr>
        <p:spPr>
          <a:xfrm flipH="1" rot="5400000">
            <a:off x="1991519" y="4163219"/>
            <a:ext cx="160337"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29"/>
          <p:cNvSpPr/>
          <p:nvPr/>
        </p:nvSpPr>
        <p:spPr>
          <a:xfrm flipH="1" rot="5400000">
            <a:off x="2566988" y="443388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9"/>
          <p:cNvSpPr/>
          <p:nvPr/>
        </p:nvSpPr>
        <p:spPr>
          <a:xfrm flipH="1" rot="5400000">
            <a:off x="2239963" y="3873500"/>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29"/>
          <p:cNvSpPr/>
          <p:nvPr/>
        </p:nvSpPr>
        <p:spPr>
          <a:xfrm flipH="1" rot="5400000">
            <a:off x="3137694" y="4498182"/>
            <a:ext cx="158750" cy="182562"/>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p29"/>
          <p:cNvSpPr/>
          <p:nvPr/>
        </p:nvSpPr>
        <p:spPr>
          <a:xfrm flipH="1" rot="5400000">
            <a:off x="4035425" y="531018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29"/>
          <p:cNvSpPr/>
          <p:nvPr/>
        </p:nvSpPr>
        <p:spPr>
          <a:xfrm flipH="1" rot="5400000">
            <a:off x="3707606" y="4385469"/>
            <a:ext cx="160338"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29"/>
          <p:cNvSpPr/>
          <p:nvPr/>
        </p:nvSpPr>
        <p:spPr>
          <a:xfrm flipH="1" rot="5400000">
            <a:off x="3816350" y="3910013"/>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29"/>
          <p:cNvSpPr/>
          <p:nvPr/>
        </p:nvSpPr>
        <p:spPr>
          <a:xfrm flipH="1" rot="5400000">
            <a:off x="2755106" y="4112419"/>
            <a:ext cx="160338"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7" name="Google Shape;417;p29"/>
          <p:cNvSpPr/>
          <p:nvPr/>
        </p:nvSpPr>
        <p:spPr>
          <a:xfrm flipH="1" rot="5400000">
            <a:off x="2840038" y="367823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8" name="Google Shape;418;p29"/>
          <p:cNvSpPr/>
          <p:nvPr/>
        </p:nvSpPr>
        <p:spPr>
          <a:xfrm flipH="1" rot="5400000">
            <a:off x="4198938" y="482917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9" name="Google Shape;419;p29"/>
          <p:cNvSpPr/>
          <p:nvPr/>
        </p:nvSpPr>
        <p:spPr>
          <a:xfrm flipH="1" rot="5400000">
            <a:off x="3387726" y="373062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p29"/>
          <p:cNvSpPr txBox="1"/>
          <p:nvPr/>
        </p:nvSpPr>
        <p:spPr>
          <a:xfrm>
            <a:off x="3736975" y="6394450"/>
            <a:ext cx="88265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gene 1</a:t>
            </a:r>
            <a:endParaRPr b="0" i="0" sz="1400" u="none" cap="none" strike="noStrike">
              <a:solidFill>
                <a:srgbClr val="000000"/>
              </a:solidFill>
              <a:latin typeface="Arial"/>
              <a:ea typeface="Arial"/>
              <a:cs typeface="Arial"/>
              <a:sym typeface="Arial"/>
            </a:endParaRPr>
          </a:p>
        </p:txBody>
      </p:sp>
      <p:sp>
        <p:nvSpPr>
          <p:cNvPr id="421" name="Google Shape;421;p29"/>
          <p:cNvSpPr txBox="1"/>
          <p:nvPr/>
        </p:nvSpPr>
        <p:spPr>
          <a:xfrm rot="-5400000">
            <a:off x="1094582" y="4301331"/>
            <a:ext cx="88265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gene 2</a:t>
            </a:r>
            <a:endParaRPr b="0" i="0" sz="1400" u="none" cap="none" strike="noStrike">
              <a:solidFill>
                <a:srgbClr val="000000"/>
              </a:solidFill>
              <a:latin typeface="Arial"/>
              <a:ea typeface="Arial"/>
              <a:cs typeface="Arial"/>
              <a:sym typeface="Arial"/>
            </a:endParaRPr>
          </a:p>
        </p:txBody>
      </p:sp>
      <p:sp>
        <p:nvSpPr>
          <p:cNvPr id="422" name="Google Shape;422;p29"/>
          <p:cNvSpPr txBox="1"/>
          <p:nvPr/>
        </p:nvSpPr>
        <p:spPr>
          <a:xfrm>
            <a:off x="6800850" y="4752975"/>
            <a:ext cx="153035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class</a:t>
            </a:r>
            <a:r>
              <a:rPr b="0" i="0" lang="en-US" sz="1800" u="none" cap="none" strike="noStrike">
                <a:solidFill>
                  <a:schemeClr val="dk1"/>
                </a:solidFill>
                <a:latin typeface="Arial"/>
                <a:ea typeface="Arial"/>
                <a:cs typeface="Arial"/>
                <a:sym typeface="Arial"/>
              </a:rPr>
              <a:t> </a:t>
            </a:r>
            <a:r>
              <a:rPr b="1" i="0" lang="en-US" sz="1800" u="none" cap="none" strike="noStrike">
                <a:solidFill>
                  <a:srgbClr val="FF6600"/>
                </a:solidFill>
                <a:latin typeface="Arial"/>
                <a:ea typeface="Arial"/>
                <a:cs typeface="Arial"/>
                <a:sym typeface="Arial"/>
              </a:rPr>
              <a:t>orange</a:t>
            </a:r>
            <a:endParaRPr b="1" i="0" sz="1800" u="none" cap="none" strike="noStrike">
              <a:solidFill>
                <a:schemeClr val="dk1"/>
              </a:solidFill>
              <a:latin typeface="Arial"/>
              <a:ea typeface="Arial"/>
              <a:cs typeface="Arial"/>
              <a:sym typeface="Arial"/>
            </a:endParaRPr>
          </a:p>
        </p:txBody>
      </p:sp>
      <p:sp>
        <p:nvSpPr>
          <p:cNvPr id="423" name="Google Shape;423;p29"/>
          <p:cNvSpPr txBox="1"/>
          <p:nvPr/>
        </p:nvSpPr>
        <p:spPr>
          <a:xfrm>
            <a:off x="2387600" y="3186113"/>
            <a:ext cx="13525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Arial"/>
                <a:ea typeface="Arial"/>
                <a:cs typeface="Arial"/>
                <a:sym typeface="Arial"/>
              </a:rPr>
              <a:t>class</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black</a:t>
            </a:r>
            <a:endParaRPr b="0" i="0" sz="1400" u="none" cap="none" strike="noStrike">
              <a:solidFill>
                <a:srgbClr val="000000"/>
              </a:solidFill>
              <a:latin typeface="Arial"/>
              <a:ea typeface="Arial"/>
              <a:cs typeface="Arial"/>
              <a:sym typeface="Arial"/>
            </a:endParaRPr>
          </a:p>
        </p:txBody>
      </p:sp>
      <p:cxnSp>
        <p:nvCxnSpPr>
          <p:cNvPr id="424" name="Google Shape;424;p29"/>
          <p:cNvCxnSpPr/>
          <p:nvPr/>
        </p:nvCxnSpPr>
        <p:spPr>
          <a:xfrm flipH="1">
            <a:off x="3711575" y="2867025"/>
            <a:ext cx="1579563" cy="2895600"/>
          </a:xfrm>
          <a:prstGeom prst="straightConnector1">
            <a:avLst/>
          </a:prstGeom>
          <a:noFill/>
          <a:ln cap="flat" cmpd="sng" w="12700">
            <a:solidFill>
              <a:schemeClr val="dk1"/>
            </a:solidFill>
            <a:prstDash val="solid"/>
            <a:round/>
            <a:headEnd len="sm" w="sm" type="none"/>
            <a:tailEnd len="med" w="med" type="triangle"/>
          </a:ln>
        </p:spPr>
      </p:cxnSp>
      <p:sp>
        <p:nvSpPr>
          <p:cNvPr id="425" name="Google Shape;425;p29"/>
          <p:cNvSpPr txBox="1"/>
          <p:nvPr/>
        </p:nvSpPr>
        <p:spPr>
          <a:xfrm>
            <a:off x="4746625" y="2459038"/>
            <a:ext cx="29908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project unknown sample</a:t>
            </a:r>
            <a:endParaRPr b="0" i="0" sz="1400" u="none" cap="none" strike="noStrike">
              <a:solidFill>
                <a:srgbClr val="000000"/>
              </a:solidFill>
              <a:latin typeface="Arial"/>
              <a:ea typeface="Arial"/>
              <a:cs typeface="Arial"/>
              <a:sym typeface="Arial"/>
            </a:endParaRPr>
          </a:p>
        </p:txBody>
      </p:sp>
      <p:grpSp>
        <p:nvGrpSpPr>
          <p:cNvPr id="426" name="Google Shape;426;p29"/>
          <p:cNvGrpSpPr/>
          <p:nvPr/>
        </p:nvGrpSpPr>
        <p:grpSpPr>
          <a:xfrm>
            <a:off x="3482975" y="5732463"/>
            <a:ext cx="290513" cy="336550"/>
            <a:chOff x="2194" y="3611"/>
            <a:chExt cx="183" cy="212"/>
          </a:xfrm>
        </p:grpSpPr>
        <p:sp>
          <p:nvSpPr>
            <p:cNvPr id="427" name="Google Shape;427;p29"/>
            <p:cNvSpPr/>
            <p:nvPr/>
          </p:nvSpPr>
          <p:spPr>
            <a:xfrm flipH="1" rot="5400000">
              <a:off x="2204" y="3633"/>
              <a:ext cx="162" cy="169"/>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29"/>
            <p:cNvSpPr txBox="1"/>
            <p:nvPr/>
          </p:nvSpPr>
          <p:spPr>
            <a:xfrm>
              <a:off x="2194" y="3611"/>
              <a:ext cx="183"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grpSp>
      <p:sp>
        <p:nvSpPr>
          <p:cNvPr id="429" name="Google Shape;429;p29"/>
          <p:cNvSpPr txBox="1"/>
          <p:nvPr>
            <p:ph type="title"/>
          </p:nvPr>
        </p:nvSpPr>
        <p:spPr>
          <a:xfrm>
            <a:off x="1524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kNN Classifier</a:t>
            </a:r>
            <a:endParaRPr/>
          </a:p>
        </p:txBody>
      </p:sp>
      <p:sp>
        <p:nvSpPr>
          <p:cNvPr id="430" name="Google Shape;430;p29"/>
          <p:cNvSpPr txBox="1"/>
          <p:nvPr/>
        </p:nvSpPr>
        <p:spPr>
          <a:xfrm>
            <a:off x="1752600" y="1457325"/>
            <a:ext cx="594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 k=5, 2 genes, 2 classes</a:t>
            </a:r>
            <a:endParaRPr b="0" i="0" sz="1400" u="none" cap="none" strike="noStrike">
              <a:solidFill>
                <a:srgbClr val="000000"/>
              </a:solidFill>
              <a:latin typeface="Arial"/>
              <a:ea typeface="Arial"/>
              <a:cs typeface="Arial"/>
              <a:sym typeface="Arial"/>
            </a:endParaRPr>
          </a:p>
        </p:txBody>
      </p:sp>
      <p:cxnSp>
        <p:nvCxnSpPr>
          <p:cNvPr id="431" name="Google Shape;431;p29"/>
          <p:cNvCxnSpPr/>
          <p:nvPr/>
        </p:nvCxnSpPr>
        <p:spPr>
          <a:xfrm rot="10800000">
            <a:off x="1905003" y="6423724"/>
            <a:ext cx="6191100" cy="0"/>
          </a:xfrm>
          <a:prstGeom prst="straightConnector1">
            <a:avLst/>
          </a:prstGeom>
          <a:noFill/>
          <a:ln cap="flat" cmpd="sng" w="19050">
            <a:solidFill>
              <a:schemeClr val="dk1"/>
            </a:solidFill>
            <a:prstDash val="solid"/>
            <a:round/>
            <a:headEnd len="med" w="med" type="triangl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30"/>
          <p:cNvSpPr/>
          <p:nvPr/>
        </p:nvSpPr>
        <p:spPr>
          <a:xfrm>
            <a:off x="1143000" y="2133600"/>
            <a:ext cx="6858000" cy="472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Arial"/>
              <a:ea typeface="Arial"/>
              <a:cs typeface="Arial"/>
              <a:sym typeface="Arial"/>
            </a:endParaRPr>
          </a:p>
        </p:txBody>
      </p:sp>
      <p:cxnSp>
        <p:nvCxnSpPr>
          <p:cNvPr id="438" name="Google Shape;438;p30"/>
          <p:cNvCxnSpPr/>
          <p:nvPr/>
        </p:nvCxnSpPr>
        <p:spPr>
          <a:xfrm rot="-5400000">
            <a:off x="173831" y="4701382"/>
            <a:ext cx="3455987" cy="0"/>
          </a:xfrm>
          <a:prstGeom prst="straightConnector1">
            <a:avLst/>
          </a:prstGeom>
          <a:noFill/>
          <a:ln cap="flat" cmpd="sng" w="19050">
            <a:solidFill>
              <a:schemeClr val="dk1"/>
            </a:solidFill>
            <a:prstDash val="solid"/>
            <a:round/>
            <a:headEnd len="sm" w="sm" type="none"/>
            <a:tailEnd len="med" w="med" type="triangle"/>
          </a:ln>
        </p:spPr>
      </p:cxnSp>
      <p:sp>
        <p:nvSpPr>
          <p:cNvPr id="439" name="Google Shape;439;p30"/>
          <p:cNvSpPr/>
          <p:nvPr/>
        </p:nvSpPr>
        <p:spPr>
          <a:xfrm flipH="1" rot="5400000">
            <a:off x="6070601" y="60848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0" name="Google Shape;440;p30"/>
          <p:cNvSpPr/>
          <p:nvPr/>
        </p:nvSpPr>
        <p:spPr>
          <a:xfrm flipH="1" rot="5400000">
            <a:off x="6537325" y="5600700"/>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1" name="Google Shape;441;p30"/>
          <p:cNvSpPr/>
          <p:nvPr/>
        </p:nvSpPr>
        <p:spPr>
          <a:xfrm flipH="1" rot="5400000">
            <a:off x="6019800" y="5621338"/>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2" name="Google Shape;442;p30"/>
          <p:cNvSpPr/>
          <p:nvPr/>
        </p:nvSpPr>
        <p:spPr>
          <a:xfrm flipH="1" rot="5400000">
            <a:off x="6207125" y="5310188"/>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3" name="Google Shape;443;p30"/>
          <p:cNvSpPr/>
          <p:nvPr/>
        </p:nvSpPr>
        <p:spPr>
          <a:xfrm flipH="1" rot="5400000">
            <a:off x="5076032" y="5056981"/>
            <a:ext cx="158750" cy="182563"/>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4" name="Google Shape;444;p30"/>
          <p:cNvSpPr/>
          <p:nvPr/>
        </p:nvSpPr>
        <p:spPr>
          <a:xfrm flipH="1" rot="5400000">
            <a:off x="6589713" y="448786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5" name="Google Shape;445;p30"/>
          <p:cNvSpPr/>
          <p:nvPr/>
        </p:nvSpPr>
        <p:spPr>
          <a:xfrm flipH="1" rot="5400000">
            <a:off x="6589713" y="40243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6" name="Google Shape;446;p30"/>
          <p:cNvSpPr/>
          <p:nvPr/>
        </p:nvSpPr>
        <p:spPr>
          <a:xfrm flipH="1" rot="5400000">
            <a:off x="6028532" y="4399756"/>
            <a:ext cx="158750" cy="182563"/>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7" name="Google Shape;447;p30"/>
          <p:cNvSpPr/>
          <p:nvPr/>
        </p:nvSpPr>
        <p:spPr>
          <a:xfrm flipH="1" rot="5400000">
            <a:off x="6035676" y="5032375"/>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8" name="Google Shape;448;p30"/>
          <p:cNvSpPr/>
          <p:nvPr/>
        </p:nvSpPr>
        <p:spPr>
          <a:xfrm flipH="1" rot="5400000">
            <a:off x="5164931" y="5528469"/>
            <a:ext cx="160338"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30"/>
          <p:cNvSpPr/>
          <p:nvPr/>
        </p:nvSpPr>
        <p:spPr>
          <a:xfrm flipH="1" rot="5400000">
            <a:off x="5241925" y="59420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0" name="Google Shape;450;p30"/>
          <p:cNvSpPr/>
          <p:nvPr/>
        </p:nvSpPr>
        <p:spPr>
          <a:xfrm flipH="1" rot="5400000">
            <a:off x="5523707" y="4329906"/>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1" name="Google Shape;451;p30"/>
          <p:cNvSpPr/>
          <p:nvPr/>
        </p:nvSpPr>
        <p:spPr>
          <a:xfrm flipH="1" rot="5400000">
            <a:off x="5663407" y="5987256"/>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2" name="Google Shape;452;p30"/>
          <p:cNvSpPr/>
          <p:nvPr/>
        </p:nvSpPr>
        <p:spPr>
          <a:xfrm flipH="1" rot="5400000">
            <a:off x="5599113" y="55768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30"/>
          <p:cNvSpPr/>
          <p:nvPr/>
        </p:nvSpPr>
        <p:spPr>
          <a:xfrm flipH="1" rot="5400000">
            <a:off x="5745163" y="5213350"/>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4" name="Google Shape;454;p30"/>
          <p:cNvSpPr/>
          <p:nvPr/>
        </p:nvSpPr>
        <p:spPr>
          <a:xfrm flipH="1" rot="5400000">
            <a:off x="4752976" y="530383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5" name="Google Shape;455;p30"/>
          <p:cNvSpPr/>
          <p:nvPr/>
        </p:nvSpPr>
        <p:spPr>
          <a:xfrm flipH="1" rot="5400000">
            <a:off x="5521326" y="4837112"/>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6" name="Google Shape;456;p30"/>
          <p:cNvSpPr/>
          <p:nvPr/>
        </p:nvSpPr>
        <p:spPr>
          <a:xfrm flipH="1" rot="5400000">
            <a:off x="4852988" y="5818187"/>
            <a:ext cx="158750"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7" name="Google Shape;457;p30"/>
          <p:cNvSpPr/>
          <p:nvPr/>
        </p:nvSpPr>
        <p:spPr>
          <a:xfrm flipH="1" rot="5400000">
            <a:off x="5387975" y="52181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8" name="Google Shape;458;p30"/>
          <p:cNvSpPr/>
          <p:nvPr/>
        </p:nvSpPr>
        <p:spPr>
          <a:xfrm flipH="1" rot="5400000">
            <a:off x="5141913" y="3719513"/>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9" name="Google Shape;459;p30"/>
          <p:cNvSpPr/>
          <p:nvPr/>
        </p:nvSpPr>
        <p:spPr>
          <a:xfrm flipH="1" rot="5400000">
            <a:off x="4743450" y="4676775"/>
            <a:ext cx="158750" cy="184150"/>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0" name="Google Shape;460;p30"/>
          <p:cNvSpPr/>
          <p:nvPr/>
        </p:nvSpPr>
        <p:spPr>
          <a:xfrm flipH="1" rot="5400000">
            <a:off x="6638132" y="5317331"/>
            <a:ext cx="160338" cy="180975"/>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1" name="Google Shape;461;p30"/>
          <p:cNvSpPr/>
          <p:nvPr/>
        </p:nvSpPr>
        <p:spPr>
          <a:xfrm flipH="1" rot="5400000">
            <a:off x="3921919" y="4177507"/>
            <a:ext cx="158750" cy="182562"/>
          </a:xfrm>
          <a:prstGeom prst="ellipse">
            <a:avLst/>
          </a:prstGeom>
          <a:solidFill>
            <a:srgbClr val="FF6600"/>
          </a:solidFill>
          <a:ln cap="flat" cmpd="sng" w="190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2" name="Google Shape;462;p30"/>
          <p:cNvSpPr/>
          <p:nvPr/>
        </p:nvSpPr>
        <p:spPr>
          <a:xfrm flipH="1" rot="5400000">
            <a:off x="3790951" y="4779962"/>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3" name="Google Shape;463;p30"/>
          <p:cNvSpPr/>
          <p:nvPr/>
        </p:nvSpPr>
        <p:spPr>
          <a:xfrm flipH="1" rot="5400000">
            <a:off x="3468688" y="512762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4" name="Google Shape;464;p30"/>
          <p:cNvSpPr/>
          <p:nvPr/>
        </p:nvSpPr>
        <p:spPr>
          <a:xfrm flipH="1" rot="5400000">
            <a:off x="2894013" y="5213350"/>
            <a:ext cx="160337" cy="182563"/>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5" name="Google Shape;465;p30"/>
          <p:cNvSpPr/>
          <p:nvPr/>
        </p:nvSpPr>
        <p:spPr>
          <a:xfrm flipH="1" rot="5400000">
            <a:off x="2677319" y="4764882"/>
            <a:ext cx="161925" cy="185737"/>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6" name="Google Shape;466;p30"/>
          <p:cNvSpPr/>
          <p:nvPr/>
        </p:nvSpPr>
        <p:spPr>
          <a:xfrm flipH="1" rot="5400000">
            <a:off x="2115344" y="4680744"/>
            <a:ext cx="158750" cy="182562"/>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7" name="Google Shape;467;p30"/>
          <p:cNvSpPr/>
          <p:nvPr/>
        </p:nvSpPr>
        <p:spPr>
          <a:xfrm flipH="1" rot="5400000">
            <a:off x="1991519" y="4163219"/>
            <a:ext cx="160337"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8" name="Google Shape;468;p30"/>
          <p:cNvSpPr/>
          <p:nvPr/>
        </p:nvSpPr>
        <p:spPr>
          <a:xfrm flipH="1" rot="5400000">
            <a:off x="2566988" y="443388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9" name="Google Shape;469;p30"/>
          <p:cNvSpPr/>
          <p:nvPr/>
        </p:nvSpPr>
        <p:spPr>
          <a:xfrm flipH="1" rot="5400000">
            <a:off x="2239963" y="3873500"/>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0" name="Google Shape;470;p30"/>
          <p:cNvSpPr/>
          <p:nvPr/>
        </p:nvSpPr>
        <p:spPr>
          <a:xfrm flipH="1" rot="5400000">
            <a:off x="3137694" y="4498182"/>
            <a:ext cx="158750" cy="182562"/>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1" name="Google Shape;471;p30"/>
          <p:cNvSpPr/>
          <p:nvPr/>
        </p:nvSpPr>
        <p:spPr>
          <a:xfrm flipH="1" rot="5400000">
            <a:off x="4035425" y="531018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2" name="Google Shape;472;p30"/>
          <p:cNvSpPr/>
          <p:nvPr/>
        </p:nvSpPr>
        <p:spPr>
          <a:xfrm flipH="1" rot="5400000">
            <a:off x="3707606" y="4385469"/>
            <a:ext cx="160338"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3" name="Google Shape;473;p30"/>
          <p:cNvSpPr/>
          <p:nvPr/>
        </p:nvSpPr>
        <p:spPr>
          <a:xfrm flipH="1" rot="5400000">
            <a:off x="3816350" y="3910013"/>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4" name="Google Shape;474;p30"/>
          <p:cNvSpPr/>
          <p:nvPr/>
        </p:nvSpPr>
        <p:spPr>
          <a:xfrm flipH="1" rot="5400000">
            <a:off x="2755106" y="4112419"/>
            <a:ext cx="160338"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5" name="Google Shape;475;p30"/>
          <p:cNvSpPr/>
          <p:nvPr/>
        </p:nvSpPr>
        <p:spPr>
          <a:xfrm flipH="1" rot="5400000">
            <a:off x="2840038" y="3678238"/>
            <a:ext cx="158750" cy="18415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6" name="Google Shape;476;p30"/>
          <p:cNvSpPr/>
          <p:nvPr/>
        </p:nvSpPr>
        <p:spPr>
          <a:xfrm flipH="1" rot="5400000">
            <a:off x="4198938" y="482917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7" name="Google Shape;477;p30"/>
          <p:cNvSpPr/>
          <p:nvPr/>
        </p:nvSpPr>
        <p:spPr>
          <a:xfrm flipH="1" rot="5400000">
            <a:off x="3387726" y="3730625"/>
            <a:ext cx="158750" cy="180975"/>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8" name="Google Shape;478;p30"/>
          <p:cNvSpPr txBox="1"/>
          <p:nvPr/>
        </p:nvSpPr>
        <p:spPr>
          <a:xfrm>
            <a:off x="3736975" y="6400800"/>
            <a:ext cx="846138"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Comic Sans MS"/>
                <a:ea typeface="Comic Sans MS"/>
                <a:cs typeface="Comic Sans MS"/>
                <a:sym typeface="Comic Sans MS"/>
              </a:rPr>
              <a:t>gene 1</a:t>
            </a:r>
            <a:endParaRPr b="0" i="0" sz="1400" u="none" cap="none" strike="noStrike">
              <a:solidFill>
                <a:srgbClr val="000000"/>
              </a:solidFill>
              <a:latin typeface="Arial"/>
              <a:ea typeface="Arial"/>
              <a:cs typeface="Arial"/>
              <a:sym typeface="Arial"/>
            </a:endParaRPr>
          </a:p>
        </p:txBody>
      </p:sp>
      <p:sp>
        <p:nvSpPr>
          <p:cNvPr id="479" name="Google Shape;479;p30"/>
          <p:cNvSpPr txBox="1"/>
          <p:nvPr/>
        </p:nvSpPr>
        <p:spPr>
          <a:xfrm rot="-5400000">
            <a:off x="1101725" y="4300538"/>
            <a:ext cx="884238"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Comic Sans MS"/>
                <a:ea typeface="Comic Sans MS"/>
                <a:cs typeface="Comic Sans MS"/>
                <a:sym typeface="Comic Sans MS"/>
              </a:rPr>
              <a:t>gene 2</a:t>
            </a:r>
            <a:endParaRPr b="0" i="0" sz="1400" u="none" cap="none" strike="noStrike">
              <a:solidFill>
                <a:srgbClr val="000000"/>
              </a:solidFill>
              <a:latin typeface="Arial"/>
              <a:ea typeface="Arial"/>
              <a:cs typeface="Arial"/>
              <a:sym typeface="Arial"/>
            </a:endParaRPr>
          </a:p>
        </p:txBody>
      </p:sp>
      <p:sp>
        <p:nvSpPr>
          <p:cNvPr id="480" name="Google Shape;480;p30"/>
          <p:cNvSpPr txBox="1"/>
          <p:nvPr/>
        </p:nvSpPr>
        <p:spPr>
          <a:xfrm>
            <a:off x="6800850" y="4757738"/>
            <a:ext cx="1498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Comic Sans MS"/>
                <a:ea typeface="Comic Sans MS"/>
                <a:cs typeface="Comic Sans MS"/>
                <a:sym typeface="Comic Sans MS"/>
              </a:rPr>
              <a:t>class</a:t>
            </a:r>
            <a:r>
              <a:rPr b="0" i="0" lang="en-US" sz="1800" u="none" cap="none" strike="noStrike">
                <a:solidFill>
                  <a:schemeClr val="dk1"/>
                </a:solidFill>
                <a:latin typeface="Comic Sans MS"/>
                <a:ea typeface="Comic Sans MS"/>
                <a:cs typeface="Comic Sans MS"/>
                <a:sym typeface="Comic Sans MS"/>
              </a:rPr>
              <a:t> </a:t>
            </a:r>
            <a:r>
              <a:rPr b="1" i="0" lang="en-US" sz="1800" u="none" cap="none" strike="noStrike">
                <a:solidFill>
                  <a:srgbClr val="FF6600"/>
                </a:solidFill>
                <a:latin typeface="Comic Sans MS"/>
                <a:ea typeface="Comic Sans MS"/>
                <a:cs typeface="Comic Sans MS"/>
                <a:sym typeface="Comic Sans MS"/>
              </a:rPr>
              <a:t>orange</a:t>
            </a:r>
            <a:endParaRPr b="1" i="0" sz="1800" u="none" cap="none" strike="noStrike">
              <a:solidFill>
                <a:schemeClr val="dk1"/>
              </a:solidFill>
              <a:latin typeface="Comic Sans MS"/>
              <a:ea typeface="Comic Sans MS"/>
              <a:cs typeface="Comic Sans MS"/>
              <a:sym typeface="Comic Sans MS"/>
            </a:endParaRPr>
          </a:p>
        </p:txBody>
      </p:sp>
      <p:sp>
        <p:nvSpPr>
          <p:cNvPr id="481" name="Google Shape;481;p30"/>
          <p:cNvSpPr txBox="1"/>
          <p:nvPr/>
        </p:nvSpPr>
        <p:spPr>
          <a:xfrm>
            <a:off x="2387600" y="3190875"/>
            <a:ext cx="1338263"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Comic Sans MS"/>
                <a:ea typeface="Comic Sans MS"/>
                <a:cs typeface="Comic Sans MS"/>
                <a:sym typeface="Comic Sans MS"/>
              </a:rPr>
              <a:t>class</a:t>
            </a:r>
            <a:r>
              <a:rPr b="0" i="0" lang="en-US" sz="1800" u="none" cap="none" strike="noStrike">
                <a:solidFill>
                  <a:schemeClr val="dk1"/>
                </a:solidFill>
                <a:latin typeface="Comic Sans MS"/>
                <a:ea typeface="Comic Sans MS"/>
                <a:cs typeface="Comic Sans MS"/>
                <a:sym typeface="Comic Sans MS"/>
              </a:rPr>
              <a:t> </a:t>
            </a:r>
            <a:r>
              <a:rPr b="1" i="0" lang="en-US" sz="1800" u="none" cap="none" strike="noStrike">
                <a:solidFill>
                  <a:schemeClr val="dk1"/>
                </a:solidFill>
                <a:latin typeface="Comic Sans MS"/>
                <a:ea typeface="Comic Sans MS"/>
                <a:cs typeface="Comic Sans MS"/>
                <a:sym typeface="Comic Sans MS"/>
              </a:rPr>
              <a:t>black</a:t>
            </a:r>
            <a:endParaRPr b="0" i="0" sz="1400" u="none" cap="none" strike="noStrike">
              <a:solidFill>
                <a:srgbClr val="000000"/>
              </a:solidFill>
              <a:latin typeface="Arial"/>
              <a:ea typeface="Arial"/>
              <a:cs typeface="Arial"/>
              <a:sym typeface="Arial"/>
            </a:endParaRPr>
          </a:p>
        </p:txBody>
      </p:sp>
      <p:sp>
        <p:nvSpPr>
          <p:cNvPr id="482" name="Google Shape;482;p30"/>
          <p:cNvSpPr/>
          <p:nvPr/>
        </p:nvSpPr>
        <p:spPr>
          <a:xfrm flipH="1" rot="5400000">
            <a:off x="3498056" y="5768182"/>
            <a:ext cx="257175" cy="268288"/>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83" name="Google Shape;483;p30"/>
          <p:cNvCxnSpPr/>
          <p:nvPr/>
        </p:nvCxnSpPr>
        <p:spPr>
          <a:xfrm flipH="1" rot="5400000">
            <a:off x="3145632" y="5366543"/>
            <a:ext cx="317500" cy="474663"/>
          </a:xfrm>
          <a:prstGeom prst="straightConnector1">
            <a:avLst/>
          </a:prstGeom>
          <a:noFill/>
          <a:ln cap="flat" cmpd="sng" w="9525">
            <a:solidFill>
              <a:schemeClr val="dk1"/>
            </a:solidFill>
            <a:prstDash val="solid"/>
            <a:round/>
            <a:headEnd len="sm" w="sm" type="none"/>
            <a:tailEnd len="med" w="med" type="triangle"/>
          </a:ln>
        </p:spPr>
      </p:cxnSp>
      <p:cxnSp>
        <p:nvCxnSpPr>
          <p:cNvPr id="484" name="Google Shape;484;p30"/>
          <p:cNvCxnSpPr/>
          <p:nvPr/>
        </p:nvCxnSpPr>
        <p:spPr>
          <a:xfrm flipH="1" rot="5400000">
            <a:off x="3398044" y="5558631"/>
            <a:ext cx="327025" cy="42863"/>
          </a:xfrm>
          <a:prstGeom prst="straightConnector1">
            <a:avLst/>
          </a:prstGeom>
          <a:noFill/>
          <a:ln cap="flat" cmpd="sng" w="9525">
            <a:solidFill>
              <a:schemeClr val="dk1"/>
            </a:solidFill>
            <a:prstDash val="solid"/>
            <a:round/>
            <a:headEnd len="sm" w="sm" type="none"/>
            <a:tailEnd len="med" w="med" type="triangle"/>
          </a:ln>
        </p:spPr>
      </p:cxnSp>
      <p:cxnSp>
        <p:nvCxnSpPr>
          <p:cNvPr id="485" name="Google Shape;485;p30"/>
          <p:cNvCxnSpPr/>
          <p:nvPr/>
        </p:nvCxnSpPr>
        <p:spPr>
          <a:xfrm rot="-5400000">
            <a:off x="3719513" y="5486400"/>
            <a:ext cx="190500" cy="358775"/>
          </a:xfrm>
          <a:prstGeom prst="straightConnector1">
            <a:avLst/>
          </a:prstGeom>
          <a:noFill/>
          <a:ln cap="flat" cmpd="sng" w="9525">
            <a:solidFill>
              <a:schemeClr val="dk1"/>
            </a:solidFill>
            <a:prstDash val="solid"/>
            <a:round/>
            <a:headEnd len="sm" w="sm" type="none"/>
            <a:tailEnd len="med" w="med" type="triangle"/>
          </a:ln>
        </p:spPr>
      </p:cxnSp>
      <p:cxnSp>
        <p:nvCxnSpPr>
          <p:cNvPr id="486" name="Google Shape;486;p30"/>
          <p:cNvCxnSpPr/>
          <p:nvPr/>
        </p:nvCxnSpPr>
        <p:spPr>
          <a:xfrm flipH="1" rot="-5400000">
            <a:off x="4186238" y="5403850"/>
            <a:ext cx="84137" cy="957263"/>
          </a:xfrm>
          <a:prstGeom prst="straightConnector1">
            <a:avLst/>
          </a:prstGeom>
          <a:noFill/>
          <a:ln cap="flat" cmpd="sng" w="9525">
            <a:solidFill>
              <a:schemeClr val="dk1"/>
            </a:solidFill>
            <a:prstDash val="solid"/>
            <a:round/>
            <a:headEnd len="sm" w="sm" type="none"/>
            <a:tailEnd len="med" w="med" type="triangle"/>
          </a:ln>
        </p:spPr>
      </p:cxnSp>
      <p:cxnSp>
        <p:nvCxnSpPr>
          <p:cNvPr id="487" name="Google Shape;487;p30"/>
          <p:cNvCxnSpPr/>
          <p:nvPr/>
        </p:nvCxnSpPr>
        <p:spPr>
          <a:xfrm rot="-5400000">
            <a:off x="4010819" y="5164931"/>
            <a:ext cx="319088" cy="942975"/>
          </a:xfrm>
          <a:prstGeom prst="straightConnector1">
            <a:avLst/>
          </a:prstGeom>
          <a:noFill/>
          <a:ln cap="flat" cmpd="sng" w="9525">
            <a:solidFill>
              <a:schemeClr val="dk1"/>
            </a:solidFill>
            <a:prstDash val="solid"/>
            <a:round/>
            <a:headEnd len="sm" w="sm" type="none"/>
            <a:tailEnd len="med" w="med" type="triangle"/>
          </a:ln>
        </p:spPr>
      </p:cxnSp>
      <p:sp>
        <p:nvSpPr>
          <p:cNvPr id="488" name="Google Shape;488;p30"/>
          <p:cNvSpPr txBox="1"/>
          <p:nvPr/>
        </p:nvSpPr>
        <p:spPr>
          <a:xfrm>
            <a:off x="4202113" y="2397125"/>
            <a:ext cx="3694112"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"consult" 5 </a:t>
            </a:r>
            <a:r>
              <a:rPr b="0" i="0" lang="en-US" sz="2000" u="sng" cap="none" strike="noStrike">
                <a:solidFill>
                  <a:schemeClr val="dk1"/>
                </a:solidFill>
                <a:latin typeface="Comic Sans MS"/>
                <a:ea typeface="Comic Sans MS"/>
                <a:cs typeface="Comic Sans MS"/>
                <a:sym typeface="Comic Sans MS"/>
              </a:rPr>
              <a:t>closest</a:t>
            </a:r>
            <a:r>
              <a:rPr b="0" i="0" lang="en-US" sz="2000" u="none" cap="none" strike="noStrike">
                <a:solidFill>
                  <a:schemeClr val="dk1"/>
                </a:solidFill>
                <a:latin typeface="Comic Sans MS"/>
                <a:ea typeface="Comic Sans MS"/>
                <a:cs typeface="Comic Sans MS"/>
                <a:sym typeface="Comic Sans MS"/>
              </a:rPr>
              <a:t> neighbors: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a:t>
            </a:r>
            <a:r>
              <a:rPr b="0" i="0" lang="en-US" sz="2000" u="none" cap="none" strike="noStrike">
                <a:solidFill>
                  <a:schemeClr val="accent2"/>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3 black</a:t>
            </a:r>
            <a:endParaRPr b="0" i="0" sz="2000" u="none" cap="none" strike="noStrike">
              <a:solidFill>
                <a:schemeClr val="accent2"/>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1"/>
                </a:solidFill>
                <a:latin typeface="Comic Sans MS"/>
                <a:ea typeface="Comic Sans MS"/>
                <a:cs typeface="Comic Sans MS"/>
                <a:sym typeface="Comic Sans MS"/>
              </a:rPr>
              <a:t>- </a:t>
            </a:r>
            <a:r>
              <a:rPr b="0" i="0" lang="en-US" sz="2000" u="none" cap="none" strike="noStrike">
                <a:solidFill>
                  <a:srgbClr val="FF6600"/>
                </a:solidFill>
                <a:latin typeface="Comic Sans MS"/>
                <a:ea typeface="Comic Sans MS"/>
                <a:cs typeface="Comic Sans MS"/>
                <a:sym typeface="Comic Sans MS"/>
              </a:rPr>
              <a:t>2 orange</a:t>
            </a:r>
            <a:endParaRPr b="0" i="0" sz="2000" u="none" cap="none" strike="noStrike">
              <a:solidFill>
                <a:schemeClr val="accent2"/>
              </a:solidFill>
              <a:latin typeface="Comic Sans MS"/>
              <a:ea typeface="Comic Sans MS"/>
              <a:cs typeface="Comic Sans MS"/>
              <a:sym typeface="Comic Sans MS"/>
            </a:endParaRPr>
          </a:p>
        </p:txBody>
      </p:sp>
      <p:grpSp>
        <p:nvGrpSpPr>
          <p:cNvPr id="489" name="Google Shape;489;p30"/>
          <p:cNvGrpSpPr/>
          <p:nvPr/>
        </p:nvGrpSpPr>
        <p:grpSpPr>
          <a:xfrm>
            <a:off x="6073775" y="2732088"/>
            <a:ext cx="3070225" cy="1652587"/>
            <a:chOff x="3826" y="1721"/>
            <a:chExt cx="1934" cy="1041"/>
          </a:xfrm>
        </p:grpSpPr>
        <p:cxnSp>
          <p:nvCxnSpPr>
            <p:cNvPr id="490" name="Google Shape;490;p30"/>
            <p:cNvCxnSpPr/>
            <p:nvPr/>
          </p:nvCxnSpPr>
          <p:spPr>
            <a:xfrm>
              <a:off x="3826" y="1721"/>
              <a:ext cx="624" cy="652"/>
            </a:xfrm>
            <a:prstGeom prst="straightConnector1">
              <a:avLst/>
            </a:prstGeom>
            <a:noFill/>
            <a:ln cap="flat" cmpd="sng" w="9525">
              <a:solidFill>
                <a:schemeClr val="dk1"/>
              </a:solidFill>
              <a:prstDash val="solid"/>
              <a:round/>
              <a:headEnd len="sm" w="sm" type="none"/>
              <a:tailEnd len="sm" w="sm" type="none"/>
            </a:ln>
          </p:spPr>
        </p:cxnSp>
        <p:sp>
          <p:nvSpPr>
            <p:cNvPr id="491" name="Google Shape;491;p30"/>
            <p:cNvSpPr txBox="1"/>
            <p:nvPr/>
          </p:nvSpPr>
          <p:spPr>
            <a:xfrm>
              <a:off x="4459" y="2002"/>
              <a:ext cx="1301" cy="6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Distance measures: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mic Sans MS"/>
                <a:buChar char="•"/>
              </a:pPr>
              <a:r>
                <a:rPr b="0" i="0" lang="en-US" sz="1600" u="none" cap="none" strike="noStrike">
                  <a:solidFill>
                    <a:schemeClr val="dk1"/>
                  </a:solidFill>
                  <a:latin typeface="Comic Sans MS"/>
                  <a:ea typeface="Comic Sans MS"/>
                  <a:cs typeface="Comic Sans MS"/>
                  <a:sym typeface="Comic Sans MS"/>
                </a:rPr>
                <a:t> </a:t>
              </a:r>
              <a:r>
                <a:rPr b="0" i="0" lang="en-US" sz="1400" u="none" cap="none" strike="noStrike">
                  <a:solidFill>
                    <a:schemeClr val="dk1"/>
                  </a:solidFill>
                  <a:latin typeface="Comic Sans MS"/>
                  <a:ea typeface="Comic Sans MS"/>
                  <a:cs typeface="Comic Sans MS"/>
                  <a:sym typeface="Comic Sans MS"/>
                </a:rPr>
                <a:t>Euclidean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 1-Pearson correlation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omic Sans MS"/>
                <a:buChar char="•"/>
              </a:pPr>
              <a:r>
                <a:rPr b="0" i="0" lang="en-US" sz="1400" u="none" cap="none" strike="noStrike">
                  <a:solidFill>
                    <a:schemeClr val="dk1"/>
                  </a:solidFill>
                  <a:latin typeface="Comic Sans MS"/>
                  <a:ea typeface="Comic Sans MS"/>
                  <a:cs typeface="Comic Sans MS"/>
                  <a:sym typeface="Comic Sans MS"/>
                </a:rPr>
                <a:t> …</a:t>
              </a:r>
              <a:endParaRPr b="0" i="0" sz="1400" u="none" cap="none" strike="noStrike">
                <a:solidFill>
                  <a:srgbClr val="000000"/>
                </a:solidFill>
                <a:latin typeface="Arial"/>
                <a:ea typeface="Arial"/>
                <a:cs typeface="Arial"/>
                <a:sym typeface="Arial"/>
              </a:endParaRPr>
            </a:p>
          </p:txBody>
        </p:sp>
        <p:sp>
          <p:nvSpPr>
            <p:cNvPr id="492" name="Google Shape;492;p30"/>
            <p:cNvSpPr/>
            <p:nvPr/>
          </p:nvSpPr>
          <p:spPr>
            <a:xfrm>
              <a:off x="4455" y="1992"/>
              <a:ext cx="56" cy="770"/>
            </a:xfrm>
            <a:prstGeom prst="leftBrace">
              <a:avLst>
                <a:gd fmla="val 11458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93" name="Google Shape;493;p30"/>
          <p:cNvGrpSpPr/>
          <p:nvPr/>
        </p:nvGrpSpPr>
        <p:grpSpPr>
          <a:xfrm>
            <a:off x="3482975" y="5732463"/>
            <a:ext cx="290513" cy="336550"/>
            <a:chOff x="2194" y="3611"/>
            <a:chExt cx="183" cy="212"/>
          </a:xfrm>
        </p:grpSpPr>
        <p:sp>
          <p:nvSpPr>
            <p:cNvPr id="494" name="Google Shape;494;p30"/>
            <p:cNvSpPr/>
            <p:nvPr/>
          </p:nvSpPr>
          <p:spPr>
            <a:xfrm flipH="1" rot="5400000">
              <a:off x="2204" y="3633"/>
              <a:ext cx="162" cy="169"/>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5" name="Google Shape;495;p30"/>
            <p:cNvSpPr txBox="1"/>
            <p:nvPr/>
          </p:nvSpPr>
          <p:spPr>
            <a:xfrm>
              <a:off x="2194" y="3611"/>
              <a:ext cx="183"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grpSp>
      <p:sp>
        <p:nvSpPr>
          <p:cNvPr id="496" name="Google Shape;496;p30"/>
          <p:cNvSpPr txBox="1"/>
          <p:nvPr/>
        </p:nvSpPr>
        <p:spPr>
          <a:xfrm>
            <a:off x="1752600" y="1457325"/>
            <a:ext cx="5943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Example: K=5, 2 genes, 2 classes</a:t>
            </a:r>
            <a:endParaRPr b="0" i="0" sz="1400" u="none" cap="none" strike="noStrike">
              <a:solidFill>
                <a:srgbClr val="000000"/>
              </a:solidFill>
              <a:latin typeface="Arial"/>
              <a:ea typeface="Arial"/>
              <a:cs typeface="Arial"/>
              <a:sym typeface="Arial"/>
            </a:endParaRPr>
          </a:p>
        </p:txBody>
      </p:sp>
      <p:sp>
        <p:nvSpPr>
          <p:cNvPr id="497" name="Google Shape;497;p30"/>
          <p:cNvSpPr/>
          <p:nvPr/>
        </p:nvSpPr>
        <p:spPr>
          <a:xfrm>
            <a:off x="4667250" y="5106988"/>
            <a:ext cx="439738" cy="1041400"/>
          </a:xfrm>
          <a:custGeom>
            <a:rect b="b" l="l" r="r" t="t"/>
            <a:pathLst>
              <a:path extrusionOk="0" h="120000" w="120000">
                <a:moveTo>
                  <a:pt x="15576" y="8536"/>
                </a:moveTo>
                <a:cubicBezTo>
                  <a:pt x="0" y="17073"/>
                  <a:pt x="2307" y="54634"/>
                  <a:pt x="5192" y="71463"/>
                </a:cubicBezTo>
                <a:cubicBezTo>
                  <a:pt x="8076" y="88292"/>
                  <a:pt x="15576" y="103902"/>
                  <a:pt x="32884" y="109512"/>
                </a:cubicBezTo>
                <a:cubicBezTo>
                  <a:pt x="50192" y="115121"/>
                  <a:pt x="98076" y="120000"/>
                  <a:pt x="109038" y="105121"/>
                </a:cubicBezTo>
                <a:cubicBezTo>
                  <a:pt x="120000" y="90243"/>
                  <a:pt x="114230" y="36585"/>
                  <a:pt x="98653" y="20243"/>
                </a:cubicBezTo>
                <a:cubicBezTo>
                  <a:pt x="83076" y="3902"/>
                  <a:pt x="31153" y="0"/>
                  <a:pt x="15576" y="8536"/>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808080">
                <a:alpha val="3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8" name="Google Shape;498;p30"/>
          <p:cNvSpPr/>
          <p:nvPr/>
        </p:nvSpPr>
        <p:spPr>
          <a:xfrm>
            <a:off x="2693988" y="5027613"/>
            <a:ext cx="1666875" cy="530225"/>
          </a:xfrm>
          <a:custGeom>
            <a:rect b="b" l="l" r="r" t="t"/>
            <a:pathLst>
              <a:path extrusionOk="0" h="120000" w="120000">
                <a:moveTo>
                  <a:pt x="60228" y="478"/>
                </a:moveTo>
                <a:cubicBezTo>
                  <a:pt x="43456" y="0"/>
                  <a:pt x="17534" y="11474"/>
                  <a:pt x="8996" y="29163"/>
                </a:cubicBezTo>
                <a:cubicBezTo>
                  <a:pt x="457" y="46852"/>
                  <a:pt x="0" y="98486"/>
                  <a:pt x="8996" y="106613"/>
                </a:cubicBezTo>
                <a:cubicBezTo>
                  <a:pt x="17992" y="114740"/>
                  <a:pt x="48335" y="76972"/>
                  <a:pt x="62973" y="77928"/>
                </a:cubicBezTo>
                <a:cubicBezTo>
                  <a:pt x="77611" y="78884"/>
                  <a:pt x="87674" y="107569"/>
                  <a:pt x="96823" y="112350"/>
                </a:cubicBezTo>
                <a:cubicBezTo>
                  <a:pt x="105972" y="117131"/>
                  <a:pt x="115730" y="120000"/>
                  <a:pt x="117865" y="106613"/>
                </a:cubicBezTo>
                <a:cubicBezTo>
                  <a:pt x="120000" y="93226"/>
                  <a:pt x="119085" y="49721"/>
                  <a:pt x="109631" y="32031"/>
                </a:cubicBezTo>
                <a:cubicBezTo>
                  <a:pt x="100177" y="14342"/>
                  <a:pt x="77001" y="956"/>
                  <a:pt x="60228" y="478"/>
                </a:cubicBezTo>
                <a:close/>
              </a:path>
            </a:pathLst>
          </a:custGeom>
          <a:noFill/>
          <a:ln cap="flat" cmpd="sng" w="38100">
            <a:solidFill>
              <a:srgbClr val="000000"/>
            </a:solidFill>
            <a:prstDash val="solid"/>
            <a:round/>
            <a:headEnd len="sm" w="sm" type="none"/>
            <a:tailEnd len="sm" w="sm" type="none"/>
          </a:ln>
          <a:effectLst>
            <a:outerShdw blurRad="63500" rotWithShape="0" dir="5400000" dist="23000">
              <a:srgbClr val="808080">
                <a:alpha val="3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99" name="Google Shape;499;p30"/>
          <p:cNvSpPr txBox="1"/>
          <p:nvPr>
            <p:ph type="title"/>
          </p:nvPr>
        </p:nvSpPr>
        <p:spPr>
          <a:xfrm>
            <a:off x="304800" y="1524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kNN Classifier</a:t>
            </a:r>
            <a:endParaRPr/>
          </a:p>
        </p:txBody>
      </p:sp>
      <p:cxnSp>
        <p:nvCxnSpPr>
          <p:cNvPr id="500" name="Google Shape;500;p30"/>
          <p:cNvCxnSpPr/>
          <p:nvPr/>
        </p:nvCxnSpPr>
        <p:spPr>
          <a:xfrm rot="10800000">
            <a:off x="1905003" y="6423724"/>
            <a:ext cx="6191100" cy="0"/>
          </a:xfrm>
          <a:prstGeom prst="straightConnector1">
            <a:avLst/>
          </a:prstGeom>
          <a:noFill/>
          <a:ln cap="flat" cmpd="sng" w="19050">
            <a:solidFill>
              <a:schemeClr val="dk1"/>
            </a:solidFill>
            <a:prstDash val="solid"/>
            <a:round/>
            <a:headEnd len="med" w="med" type="triangl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31"/>
          <p:cNvSpPr txBox="1"/>
          <p:nvPr>
            <p:ph type="title"/>
          </p:nvPr>
        </p:nvSpPr>
        <p:spPr>
          <a:xfrm>
            <a:off x="228600" y="76200"/>
            <a:ext cx="8229600" cy="6556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1" i="0" lang="en-US" sz="3600" u="none" cap="none" strike="noStrike">
                <a:solidFill>
                  <a:schemeClr val="dk2"/>
                </a:solidFill>
                <a:latin typeface="Arial"/>
                <a:ea typeface="Arial"/>
                <a:cs typeface="Arial"/>
                <a:sym typeface="Arial"/>
              </a:rPr>
              <a:t>Support Vector Machine (SVM)</a:t>
            </a:r>
            <a:endParaRPr/>
          </a:p>
        </p:txBody>
      </p:sp>
      <p:sp>
        <p:nvSpPr>
          <p:cNvPr id="506" name="Google Shape;506;p31"/>
          <p:cNvSpPr txBox="1"/>
          <p:nvPr>
            <p:ph idx="4294967295" type="body"/>
          </p:nvPr>
        </p:nvSpPr>
        <p:spPr>
          <a:xfrm>
            <a:off x="304800" y="1470025"/>
            <a:ext cx="4729163" cy="5387975"/>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pic>
        <p:nvPicPr>
          <p:cNvPr id="507" name="Google Shape;507;p31"/>
          <p:cNvPicPr preferRelativeResize="0"/>
          <p:nvPr/>
        </p:nvPicPr>
        <p:blipFill rotWithShape="1">
          <a:blip r:embed="rId3">
            <a:alphaModFix/>
          </a:blip>
          <a:srcRect b="0" l="0" r="0" t="0"/>
          <a:stretch/>
        </p:blipFill>
        <p:spPr>
          <a:xfrm>
            <a:off x="685800" y="1371600"/>
            <a:ext cx="7816850" cy="5086350"/>
          </a:xfrm>
          <a:prstGeom prst="rect">
            <a:avLst/>
          </a:prstGeom>
          <a:noFill/>
          <a:ln>
            <a:noFill/>
          </a:ln>
        </p:spPr>
      </p:pic>
      <p:sp>
        <p:nvSpPr>
          <p:cNvPr id="508" name="Google Shape;508;p31"/>
          <p:cNvSpPr txBox="1"/>
          <p:nvPr/>
        </p:nvSpPr>
        <p:spPr>
          <a:xfrm>
            <a:off x="6172200" y="6400800"/>
            <a:ext cx="211137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Noble, Nat Biotech 2006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