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9"/>
  </p:notesMasterIdLst>
  <p:sldIdLst>
    <p:sldId id="269" r:id="rId4"/>
    <p:sldId id="271" r:id="rId5"/>
    <p:sldId id="270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6F0"/>
    <a:srgbClr val="5435E1"/>
    <a:srgbClr val="2F0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2"/>
    <p:restoredTop sz="92596"/>
  </p:normalViewPr>
  <p:slideViewPr>
    <p:cSldViewPr snapToGrid="0" snapToObjects="1">
      <p:cViewPr varScale="1">
        <p:scale>
          <a:sx n="78" d="100"/>
          <a:sy n="78" d="100"/>
        </p:scale>
        <p:origin x="19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FB47176-3508-F043-9A05-F514E844DBE7}" type="datetime1">
              <a:rPr lang="en-US"/>
              <a:pPr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0682B7F7-5652-6D49-A428-2C664EFE9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5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Any time you perform</a:t>
            </a:r>
            <a:r>
              <a:rPr lang="en-US" sz="1600" baseline="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 statistical analysis, you need to make assumptions on the underlying data. In this short project we will observe what happens when making different assumptions on the data.</a:t>
            </a:r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9801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Any time you perform</a:t>
            </a:r>
            <a:r>
              <a:rPr lang="en-US" sz="1600" baseline="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 statistical analysis, you need to make assumptions on the underlying data. In this short project we will observe what happens when making different assumptions on the data.</a:t>
            </a:r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4290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Any time you perform</a:t>
            </a:r>
            <a:r>
              <a:rPr lang="en-US" sz="1600" baseline="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 statistical analysis, you need to make assumptions on the underlying data. In this short project we will observe what happens when making different assumptions on the data.</a:t>
            </a:r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4252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Any time you perform</a:t>
            </a:r>
            <a:r>
              <a:rPr lang="en-US" sz="1600" baseline="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 statistical analysis, you need to make assumptions on the underlying data. In this short project we will observe what happens when making </a:t>
            </a:r>
            <a:r>
              <a:rPr lang="en-US" sz="1600" baseline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different assumptions on the data.</a:t>
            </a:r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11395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 txBox="1">
            <a:spLocks noGrp="1"/>
          </p:cNvSpPr>
          <p:nvPr>
            <p:ph type="body" idx="1"/>
          </p:nvPr>
        </p:nvSpPr>
        <p:spPr bwMode="auto">
          <a:xfrm>
            <a:off x="652463" y="4002088"/>
            <a:ext cx="5551487" cy="4310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Any time you perform</a:t>
            </a:r>
            <a:r>
              <a:rPr lang="en-US" sz="1600" baseline="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a statistical analysis, you need to make assumptions on the underlying data. In this short project we will observe what happens when making </a:t>
            </a:r>
            <a:r>
              <a:rPr lang="en-US" sz="1600" baseline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different assumptions on the data.</a:t>
            </a:r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endParaRPr lang="en-US" sz="16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Shortly, </a:t>
            </a:r>
            <a:r>
              <a:rPr lang="en-US" sz="16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  <a:sym typeface="Arial" charset="0"/>
              </a:rPr>
              <a:t>t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he main goals of this project are: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negative binomial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 HTSeq count 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Analyze normalized HTSeq count data with tools that assume an underlying normal distribution on the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Compare the ranked gene lists</a:t>
            </a:r>
            <a:r>
              <a:rPr lang="en-US" sz="1600" baseline="0" dirty="0">
                <a:latin typeface="PT Sans" charset="-52"/>
                <a:ea typeface="PT Sans" charset="-52"/>
                <a:cs typeface="PT Sans" charset="-52"/>
              </a:rPr>
              <a:t> generated by those models.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2291" name="Shape 12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371600" y="754063"/>
            <a:ext cx="5029200" cy="37719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0883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992B31-9780-3549-8418-C5F750288032}" type="datetime1">
              <a:rPr lang="en-US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09D1E-20AA-7843-8A0A-3E0AD6F0EE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CDB0D-F299-9649-9691-BACA0DB3208F}" type="datetime1">
              <a:rPr lang="en-US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F7DEF-89F6-0A4C-B466-EB3FE42DB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74A546-6B4E-1D47-9521-2DB6F5D5DAAF}" type="datetime1">
              <a:rPr lang="en-US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FC0F9-BCB8-D642-ADC8-FA2FAA969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0980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718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95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79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r>
              <a:rPr lang="en-US" sz="1700">
                <a:latin typeface="Tahoma" charset="0"/>
                <a:ea typeface="ＭＳ Ｐゴシック" charset="0"/>
                <a:cs typeface="ＭＳ Ｐゴシック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18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>
              <a:defRPr/>
            </a:pPr>
            <a:endParaRPr lang="en-US" altLang="en-US" sz="3500">
              <a:latin typeface="Tahoma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1830388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1700">
                <a:latin typeface="Tahoma" charset="0"/>
                <a:ea typeface="ＭＳ Ｐゴシック" pitchFamily="1" charset="-128"/>
                <a:cs typeface="+mn-cs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671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34F49-9E9E-C541-8D27-5BBD2E78F3FD}" type="datetime1">
              <a:rPr lang="en-US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23A1A-46A2-C843-8FF7-4915049195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0E933-D934-3E43-9FAE-2BF54A7C673F}" type="datetime1">
              <a:rPr lang="en-US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DD86E-93B5-1149-8782-A89175E716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127E9-6944-1846-BB9D-F0304912D1A0}" type="datetime1">
              <a:rPr lang="en-US"/>
              <a:pPr/>
              <a:t>4/15/2019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A93EE-1D51-D94A-BBD4-6EF07A75D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866064-0D55-DA49-9CA2-926DEC814374}" type="datetime1">
              <a:rPr lang="en-US"/>
              <a:pPr/>
              <a:t>4/15/2019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087C5-5B99-1046-8A51-5904EE3955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8E753-86E1-2043-AD57-B577910DFE86}" type="datetime1">
              <a:rPr lang="en-US"/>
              <a:pPr/>
              <a:t>4/15/2019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810A1-CB06-854C-AA25-021EDDF7D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FB9181-6EF3-2C4F-8DE8-2102CA51DE88}" type="datetime1">
              <a:rPr lang="en-US"/>
              <a:pPr/>
              <a:t>4/15/2019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50FDD-CAFC-5146-ACB6-AC2332EB6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A2B60-0D74-A14B-9518-384BDFF9AE59}" type="datetime1">
              <a:rPr lang="en-US"/>
              <a:pPr/>
              <a:t>4/15/2019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E0DEE-6556-AD4B-848F-74AA8714DB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7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A3747-B7B5-684C-AAE8-B80DA2D1BCC3}" type="datetime1">
              <a:rPr lang="en-US"/>
              <a:pPr/>
              <a:t>4/15/2019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AA87B-CB22-9546-A533-4DE21102A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8581DD2-8FF9-4D49-9B89-3CEE2801C92B}" type="datetime1">
              <a:rPr lang="en-US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66EAA31-B287-F14F-8038-D26E4C3211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dirty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Data Using GenePattern</a:t>
            </a: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spect="1" noChangeArrowheads="1"/>
          </p:cNvSpPr>
          <p:nvPr/>
        </p:nvSpPr>
        <p:spPr bwMode="auto">
          <a:xfrm flipH="1">
            <a:off x="1416780" y="1543191"/>
            <a:ext cx="2560320" cy="64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be easily </a:t>
            </a:r>
            <a:r>
              <a:rPr lang="en-US" sz="13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accessible</a:t>
            </a: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URL Into Notebook { }</a:t>
            </a:r>
            <a:endParaRPr lang="en-US" sz="1300" b="1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</p:txBody>
      </p:sp>
      <p:sp>
        <p:nvSpPr>
          <p:cNvPr id="34" name="Rounded Rectangle 33"/>
          <p:cNvSpPr>
            <a:spLocks noChangeAspect="1" noChangeArrowheads="1"/>
          </p:cNvSpPr>
          <p:nvPr/>
        </p:nvSpPr>
        <p:spPr bwMode="auto">
          <a:xfrm>
            <a:off x="5717330" y="2362220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ounded Rectangle 34"/>
          <p:cNvSpPr>
            <a:spLocks noChangeAspect="1" noChangeArrowheads="1"/>
          </p:cNvSpPr>
          <p:nvPr/>
        </p:nvSpPr>
        <p:spPr bwMode="auto">
          <a:xfrm>
            <a:off x="5717330" y="730620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ounded Rectangle 37"/>
          <p:cNvSpPr>
            <a:spLocks noChangeAspect="1" noChangeArrowheads="1"/>
          </p:cNvSpPr>
          <p:nvPr/>
        </p:nvSpPr>
        <p:spPr bwMode="auto">
          <a:xfrm>
            <a:off x="1422796" y="754029"/>
            <a:ext cx="2548288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spect="1" noChangeArrowheads="1"/>
          </p:cNvSpPr>
          <p:nvPr/>
        </p:nvSpPr>
        <p:spPr bwMode="auto">
          <a:xfrm flipH="1">
            <a:off x="5717330" y="1546420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ounded Rectangle 39"/>
          <p:cNvSpPr>
            <a:spLocks noChangeAspect="1" noChangeArrowheads="1"/>
          </p:cNvSpPr>
          <p:nvPr/>
        </p:nvSpPr>
        <p:spPr bwMode="auto">
          <a:xfrm>
            <a:off x="1422796" y="2347296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spect="1" noChangeArrowheads="1"/>
          </p:cNvSpPr>
          <p:nvPr/>
        </p:nvSpPr>
        <p:spPr bwMode="auto">
          <a:xfrm flipH="1">
            <a:off x="1410764" y="3600202"/>
            <a:ext cx="2560320" cy="816748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</a:t>
            </a:r>
            <a:r>
              <a:rPr lang="en-US" sz="13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expression assuming </a:t>
            </a: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ounded Rectangle 42"/>
          <p:cNvSpPr>
            <a:spLocks noChangeAspect="1" noChangeArrowheads="1"/>
          </p:cNvSpPr>
          <p:nvPr/>
        </p:nvSpPr>
        <p:spPr bwMode="auto">
          <a:xfrm>
            <a:off x="1424012" y="5032232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</a:p>
        </p:txBody>
      </p:sp>
      <p:sp>
        <p:nvSpPr>
          <p:cNvPr id="57" name="Shape 137"/>
          <p:cNvSpPr>
            <a:spLocks noChangeAspect="1" noChangeArrowheads="1"/>
          </p:cNvSpPr>
          <p:nvPr/>
        </p:nvSpPr>
        <p:spPr bwMode="auto">
          <a:xfrm flipH="1">
            <a:off x="5716232" y="3659604"/>
            <a:ext cx="2560322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VoomNormalize</a:t>
            </a:r>
            <a:endParaRPr lang="en-US" sz="1300" u="sng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</p:txBody>
      </p:sp>
      <p:sp>
        <p:nvSpPr>
          <p:cNvPr id="62" name="Rounded Rectangle 61"/>
          <p:cNvSpPr>
            <a:spLocks noChangeAspect="1" noChangeArrowheads="1"/>
          </p:cNvSpPr>
          <p:nvPr/>
        </p:nvSpPr>
        <p:spPr bwMode="auto">
          <a:xfrm>
            <a:off x="5717330" y="4469308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spect="1" noChangeArrowheads="1"/>
          </p:cNvSpPr>
          <p:nvPr/>
        </p:nvSpPr>
        <p:spPr bwMode="auto">
          <a:xfrm flipH="1">
            <a:off x="5717231" y="5279012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ounded Rectangle 68"/>
          <p:cNvSpPr>
            <a:spLocks noChangeAspect="1" noChangeArrowheads="1"/>
          </p:cNvSpPr>
          <p:nvPr/>
        </p:nvSpPr>
        <p:spPr bwMode="auto">
          <a:xfrm>
            <a:off x="5717330" y="6088717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63" name="Straight Arrow Connector 62"/>
          <p:cNvCxnSpPr>
            <a:cxnSpLocks/>
            <a:stCxn id="38" idx="2"/>
            <a:endCxn id="136" idx="0"/>
          </p:cNvCxnSpPr>
          <p:nvPr/>
        </p:nvCxnSpPr>
        <p:spPr>
          <a:xfrm>
            <a:off x="2696940" y="1394109"/>
            <a:ext cx="0" cy="14908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A1949F-4C28-CE4A-A2FF-F8AED72AF65C}"/>
              </a:ext>
            </a:extLst>
          </p:cNvPr>
          <p:cNvSpPr txBox="1"/>
          <p:nvPr/>
        </p:nvSpPr>
        <p:spPr>
          <a:xfrm>
            <a:off x="5586395" y="4037508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3.1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38028F-5673-934D-8FC8-15EF70FF0E59}"/>
              </a:ext>
            </a:extLst>
          </p:cNvPr>
          <p:cNvSpPr txBox="1"/>
          <p:nvPr/>
        </p:nvSpPr>
        <p:spPr>
          <a:xfrm>
            <a:off x="5588071" y="5656500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3.2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D04F4-275C-0C4D-B0ED-30EFC0A49275}"/>
              </a:ext>
            </a:extLst>
          </p:cNvPr>
          <p:cNvSpPr txBox="1"/>
          <p:nvPr/>
        </p:nvSpPr>
        <p:spPr>
          <a:xfrm>
            <a:off x="1330037" y="4134190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2.1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24AD2F-ABD6-4940-A146-C1C8B96A025C}"/>
              </a:ext>
            </a:extLst>
          </p:cNvPr>
          <p:cNvSpPr txBox="1"/>
          <p:nvPr/>
        </p:nvSpPr>
        <p:spPr>
          <a:xfrm>
            <a:off x="5586395" y="1918430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1.2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AA58B9-BACB-384D-A268-FCD52C40E6D5}"/>
              </a:ext>
            </a:extLst>
          </p:cNvPr>
          <p:cNvSpPr txBox="1"/>
          <p:nvPr/>
        </p:nvSpPr>
        <p:spPr>
          <a:xfrm>
            <a:off x="1290074" y="1915179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06551CB-907B-E84E-AA2D-D5AF7FCAA4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4012" y="6088717"/>
            <a:ext cx="2567552" cy="6400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Compare ranked gene lists</a:t>
            </a:r>
          </a:p>
          <a:p>
            <a:pPr algn="ctr" eaLnBrk="1" hangingPunct="1">
              <a:defRPr/>
            </a:pPr>
            <a:r>
              <a:rPr lang="en-US" sz="1300" b="1" i="1" dirty="0">
                <a:latin typeface="PT Sans" charset="-52"/>
                <a:ea typeface="PT Sans" charset="-52"/>
                <a:cs typeface="PT Sans" charset="-52"/>
              </a:rPr>
              <a:t>Lists Overlap %, Lists Similarity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D1021E-3E22-B04D-B422-3A3EFB875C24}"/>
              </a:ext>
            </a:extLst>
          </p:cNvPr>
          <p:cNvSpPr txBox="1"/>
          <p:nvPr/>
        </p:nvSpPr>
        <p:spPr>
          <a:xfrm>
            <a:off x="1311069" y="6466205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C5CA6B-AD0D-814F-B0EE-5373FCBD31B1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6997490" y="1370700"/>
            <a:ext cx="0" cy="17572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FB8213-B947-4E43-A923-DA7EB0CAE211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>
          <a:xfrm>
            <a:off x="6997490" y="2186500"/>
            <a:ext cx="0" cy="17572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489957-DFA7-0849-87BD-55C2AE8C431C}"/>
              </a:ext>
            </a:extLst>
          </p:cNvPr>
          <p:cNvCxnSpPr>
            <a:cxnSpLocks/>
            <a:stCxn id="136" idx="2"/>
            <a:endCxn id="40" idx="0"/>
          </p:cNvCxnSpPr>
          <p:nvPr/>
        </p:nvCxnSpPr>
        <p:spPr>
          <a:xfrm>
            <a:off x="2696940" y="2183271"/>
            <a:ext cx="6016" cy="16402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138DF1-64A0-7C47-8C70-447C8C7EAE9F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2690924" y="2987376"/>
            <a:ext cx="12032" cy="612826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B80525-7053-3B4F-A4C6-402A5B366E75}"/>
              </a:ext>
            </a:extLst>
          </p:cNvPr>
          <p:cNvCxnSpPr>
            <a:cxnSpLocks/>
            <a:stCxn id="40" idx="2"/>
            <a:endCxn id="57" idx="3"/>
          </p:cNvCxnSpPr>
          <p:nvPr/>
        </p:nvCxnSpPr>
        <p:spPr>
          <a:xfrm>
            <a:off x="2702956" y="2987376"/>
            <a:ext cx="3013276" cy="99226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4248B4-322E-9140-883A-3697BA0AB4A1}"/>
              </a:ext>
            </a:extLst>
          </p:cNvPr>
          <p:cNvCxnSpPr>
            <a:cxnSpLocks/>
            <a:stCxn id="34" idx="2"/>
            <a:endCxn id="57" idx="0"/>
          </p:cNvCxnSpPr>
          <p:nvPr/>
        </p:nvCxnSpPr>
        <p:spPr>
          <a:xfrm flipH="1">
            <a:off x="6996393" y="3002300"/>
            <a:ext cx="1097" cy="65730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267DEF-D0D1-C04A-8751-EE2F9E5CBE9A}"/>
              </a:ext>
            </a:extLst>
          </p:cNvPr>
          <p:cNvCxnSpPr>
            <a:cxnSpLocks/>
            <a:stCxn id="34" idx="2"/>
            <a:endCxn id="42" idx="1"/>
          </p:cNvCxnSpPr>
          <p:nvPr/>
        </p:nvCxnSpPr>
        <p:spPr>
          <a:xfrm flipH="1">
            <a:off x="3971084" y="3002300"/>
            <a:ext cx="3026406" cy="1006276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A5D0FC-E52D-664F-ADAB-3C5C8F1F9B48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2690924" y="4416950"/>
            <a:ext cx="13248" cy="61528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E3F916-FA50-7349-8CB3-4421DCD97914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6996393" y="4299684"/>
            <a:ext cx="1097" cy="16962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1A5FC8-91B4-354A-B8C0-581DA84851B4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 flipH="1">
            <a:off x="6997391" y="5109388"/>
            <a:ext cx="99" cy="16962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7CD02F-6F39-D04F-8C21-7A4D2D3C0BDA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6997391" y="5919092"/>
            <a:ext cx="99" cy="16962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FE419D-A7B7-CB43-B81C-4BA9D1DFB7EC}"/>
              </a:ext>
            </a:extLst>
          </p:cNvPr>
          <p:cNvCxnSpPr>
            <a:cxnSpLocks/>
            <a:stCxn id="69" idx="1"/>
            <a:endCxn id="56" idx="3"/>
          </p:cNvCxnSpPr>
          <p:nvPr/>
        </p:nvCxnSpPr>
        <p:spPr>
          <a:xfrm flipH="1">
            <a:off x="3991564" y="6408757"/>
            <a:ext cx="1725766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071A926-2FC1-9747-B031-779C388D5C77}"/>
              </a:ext>
            </a:extLst>
          </p:cNvPr>
          <p:cNvCxnSpPr>
            <a:cxnSpLocks/>
            <a:stCxn id="43" idx="2"/>
            <a:endCxn id="56" idx="0"/>
          </p:cNvCxnSpPr>
          <p:nvPr/>
        </p:nvCxnSpPr>
        <p:spPr>
          <a:xfrm>
            <a:off x="2704172" y="5672312"/>
            <a:ext cx="3616" cy="41640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dirty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Data Using GenePattern</a:t>
            </a: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spect="1" noChangeArrowheads="1"/>
          </p:cNvSpPr>
          <p:nvPr/>
        </p:nvSpPr>
        <p:spPr bwMode="auto">
          <a:xfrm flipH="1">
            <a:off x="1416780" y="1543191"/>
            <a:ext cx="2560320" cy="64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be easily </a:t>
            </a:r>
            <a:r>
              <a:rPr lang="en-US" sz="13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accessible</a:t>
            </a: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URL Into Notebook { }</a:t>
            </a:r>
            <a:endParaRPr lang="en-US" sz="1300" b="1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</p:txBody>
      </p:sp>
      <p:sp>
        <p:nvSpPr>
          <p:cNvPr id="34" name="Rounded Rectangle 33"/>
          <p:cNvSpPr>
            <a:spLocks noChangeAspect="1" noChangeArrowheads="1"/>
          </p:cNvSpPr>
          <p:nvPr/>
        </p:nvSpPr>
        <p:spPr bwMode="auto">
          <a:xfrm>
            <a:off x="5717330" y="2362220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ounded Rectangle 34"/>
          <p:cNvSpPr>
            <a:spLocks noChangeAspect="1" noChangeArrowheads="1"/>
          </p:cNvSpPr>
          <p:nvPr/>
        </p:nvSpPr>
        <p:spPr bwMode="auto">
          <a:xfrm>
            <a:off x="5717330" y="730620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ounded Rectangle 37"/>
          <p:cNvSpPr>
            <a:spLocks noChangeAspect="1" noChangeArrowheads="1"/>
          </p:cNvSpPr>
          <p:nvPr/>
        </p:nvSpPr>
        <p:spPr bwMode="auto">
          <a:xfrm>
            <a:off x="1422796" y="754029"/>
            <a:ext cx="2548288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spect="1" noChangeArrowheads="1"/>
          </p:cNvSpPr>
          <p:nvPr/>
        </p:nvSpPr>
        <p:spPr bwMode="auto">
          <a:xfrm flipH="1">
            <a:off x="5717330" y="1546420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ounded Rectangle 39"/>
          <p:cNvSpPr>
            <a:spLocks noChangeAspect="1" noChangeArrowheads="1"/>
          </p:cNvSpPr>
          <p:nvPr/>
        </p:nvSpPr>
        <p:spPr bwMode="auto">
          <a:xfrm>
            <a:off x="1422796" y="2347296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spect="1" noChangeArrowheads="1"/>
          </p:cNvSpPr>
          <p:nvPr/>
        </p:nvSpPr>
        <p:spPr bwMode="auto">
          <a:xfrm flipH="1">
            <a:off x="1421702" y="3611028"/>
            <a:ext cx="2560320" cy="816748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</a:t>
            </a:r>
            <a:r>
              <a:rPr lang="en-US" sz="1300" dirty="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expression assuming </a:t>
            </a: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ounded Rectangle 42"/>
          <p:cNvSpPr>
            <a:spLocks noChangeAspect="1" noChangeArrowheads="1"/>
          </p:cNvSpPr>
          <p:nvPr/>
        </p:nvSpPr>
        <p:spPr bwMode="auto">
          <a:xfrm>
            <a:off x="1424012" y="4638932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</a:p>
        </p:txBody>
      </p:sp>
      <p:sp>
        <p:nvSpPr>
          <p:cNvPr id="57" name="Shape 137"/>
          <p:cNvSpPr>
            <a:spLocks noChangeAspect="1" noChangeArrowheads="1"/>
          </p:cNvSpPr>
          <p:nvPr/>
        </p:nvSpPr>
        <p:spPr bwMode="auto">
          <a:xfrm flipH="1">
            <a:off x="5716232" y="3659604"/>
            <a:ext cx="2560322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VoomNormalize</a:t>
            </a:r>
            <a:endParaRPr lang="en-US" sz="1300" u="sng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  <a:sym typeface="Arial"/>
            </a:endParaRPr>
          </a:p>
        </p:txBody>
      </p:sp>
      <p:sp>
        <p:nvSpPr>
          <p:cNvPr id="62" name="Rounded Rectangle 61"/>
          <p:cNvSpPr>
            <a:spLocks noChangeAspect="1" noChangeArrowheads="1"/>
          </p:cNvSpPr>
          <p:nvPr/>
        </p:nvSpPr>
        <p:spPr bwMode="auto">
          <a:xfrm>
            <a:off x="5717330" y="4469308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spect="1" noChangeArrowheads="1"/>
          </p:cNvSpPr>
          <p:nvPr/>
        </p:nvSpPr>
        <p:spPr bwMode="auto">
          <a:xfrm flipH="1">
            <a:off x="5717231" y="5279012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ounded Rectangle 68"/>
          <p:cNvSpPr>
            <a:spLocks noChangeAspect="1" noChangeArrowheads="1"/>
          </p:cNvSpPr>
          <p:nvPr/>
        </p:nvSpPr>
        <p:spPr bwMode="auto">
          <a:xfrm>
            <a:off x="5717330" y="6088717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63" name="Straight Arrow Connector 62"/>
          <p:cNvCxnSpPr>
            <a:cxnSpLocks/>
            <a:stCxn id="38" idx="2"/>
            <a:endCxn id="136" idx="0"/>
          </p:cNvCxnSpPr>
          <p:nvPr/>
        </p:nvCxnSpPr>
        <p:spPr>
          <a:xfrm>
            <a:off x="2696940" y="1394109"/>
            <a:ext cx="0" cy="14908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54" name="TextBox 11353"/>
          <p:cNvSpPr txBox="1"/>
          <p:nvPr/>
        </p:nvSpPr>
        <p:spPr>
          <a:xfrm>
            <a:off x="463605" y="6181173"/>
            <a:ext cx="496734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Follow instructions from the notebook  named </a:t>
            </a:r>
          </a:p>
          <a:p>
            <a:pPr algn="ctr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2019-03-06_09_UCSF_Workshop_Project.ipynb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A1949F-4C28-CE4A-A2FF-F8AED72AF65C}"/>
              </a:ext>
            </a:extLst>
          </p:cNvPr>
          <p:cNvSpPr txBox="1"/>
          <p:nvPr/>
        </p:nvSpPr>
        <p:spPr>
          <a:xfrm>
            <a:off x="5586395" y="4037508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3.1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38028F-5673-934D-8FC8-15EF70FF0E59}"/>
              </a:ext>
            </a:extLst>
          </p:cNvPr>
          <p:cNvSpPr txBox="1"/>
          <p:nvPr/>
        </p:nvSpPr>
        <p:spPr>
          <a:xfrm>
            <a:off x="5588071" y="5656500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3.2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D04F4-275C-0C4D-B0ED-30EFC0A49275}"/>
              </a:ext>
            </a:extLst>
          </p:cNvPr>
          <p:cNvSpPr txBox="1"/>
          <p:nvPr/>
        </p:nvSpPr>
        <p:spPr>
          <a:xfrm>
            <a:off x="1302378" y="4032566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2.1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24AD2F-ABD6-4940-A146-C1C8B96A025C}"/>
              </a:ext>
            </a:extLst>
          </p:cNvPr>
          <p:cNvSpPr txBox="1"/>
          <p:nvPr/>
        </p:nvSpPr>
        <p:spPr>
          <a:xfrm>
            <a:off x="5586395" y="1918430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1.2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AA58B9-BACB-384D-A268-FCD52C40E6D5}"/>
              </a:ext>
            </a:extLst>
          </p:cNvPr>
          <p:cNvSpPr txBox="1"/>
          <p:nvPr/>
        </p:nvSpPr>
        <p:spPr>
          <a:xfrm>
            <a:off x="1290074" y="1915179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06551CB-907B-E84E-AA2D-D5AF7FCAA4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6780" y="5557521"/>
            <a:ext cx="2567552" cy="6400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Compare ranked gene lists</a:t>
            </a:r>
          </a:p>
          <a:p>
            <a:pPr algn="ctr" eaLnBrk="1" hangingPunct="1">
              <a:defRPr/>
            </a:pPr>
            <a:r>
              <a:rPr lang="en-US" sz="1300" b="1" i="1" dirty="0">
                <a:latin typeface="PT Sans" charset="-52"/>
                <a:ea typeface="PT Sans" charset="-52"/>
                <a:cs typeface="PT Sans" charset="-52"/>
              </a:rPr>
              <a:t>Lists Overlap %, Lists Similarity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D1021E-3E22-B04D-B422-3A3EFB875C24}"/>
              </a:ext>
            </a:extLst>
          </p:cNvPr>
          <p:cNvSpPr txBox="1"/>
          <p:nvPr/>
        </p:nvSpPr>
        <p:spPr>
          <a:xfrm>
            <a:off x="1303837" y="5935009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C5CA6B-AD0D-814F-B0EE-5373FCBD31B1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6997490" y="1370700"/>
            <a:ext cx="0" cy="17572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FB8213-B947-4E43-A923-DA7EB0CAE211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>
          <a:xfrm>
            <a:off x="6997490" y="2186500"/>
            <a:ext cx="0" cy="17572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489957-DFA7-0849-87BD-55C2AE8C431C}"/>
              </a:ext>
            </a:extLst>
          </p:cNvPr>
          <p:cNvCxnSpPr>
            <a:cxnSpLocks/>
            <a:stCxn id="136" idx="2"/>
            <a:endCxn id="40" idx="0"/>
          </p:cNvCxnSpPr>
          <p:nvPr/>
        </p:nvCxnSpPr>
        <p:spPr>
          <a:xfrm>
            <a:off x="2696940" y="2183271"/>
            <a:ext cx="6016" cy="16402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138DF1-64A0-7C47-8C70-447C8C7EAE9F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2701862" y="2987376"/>
            <a:ext cx="1094" cy="62365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B80525-7053-3B4F-A4C6-402A5B366E75}"/>
              </a:ext>
            </a:extLst>
          </p:cNvPr>
          <p:cNvCxnSpPr>
            <a:cxnSpLocks/>
            <a:stCxn id="40" idx="2"/>
            <a:endCxn id="57" idx="3"/>
          </p:cNvCxnSpPr>
          <p:nvPr/>
        </p:nvCxnSpPr>
        <p:spPr>
          <a:xfrm>
            <a:off x="2702956" y="2987376"/>
            <a:ext cx="3013276" cy="99226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4248B4-322E-9140-883A-3697BA0AB4A1}"/>
              </a:ext>
            </a:extLst>
          </p:cNvPr>
          <p:cNvCxnSpPr>
            <a:cxnSpLocks/>
            <a:stCxn id="34" idx="2"/>
            <a:endCxn id="57" idx="0"/>
          </p:cNvCxnSpPr>
          <p:nvPr/>
        </p:nvCxnSpPr>
        <p:spPr>
          <a:xfrm flipH="1">
            <a:off x="6996393" y="3002300"/>
            <a:ext cx="1097" cy="65730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267DEF-D0D1-C04A-8751-EE2F9E5CBE9A}"/>
              </a:ext>
            </a:extLst>
          </p:cNvPr>
          <p:cNvCxnSpPr>
            <a:cxnSpLocks/>
            <a:stCxn id="34" idx="2"/>
            <a:endCxn id="42" idx="1"/>
          </p:cNvCxnSpPr>
          <p:nvPr/>
        </p:nvCxnSpPr>
        <p:spPr>
          <a:xfrm flipH="1">
            <a:off x="3982022" y="3002300"/>
            <a:ext cx="3015468" cy="10171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A5D0FC-E52D-664F-ADAB-3C5C8F1F9B48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2701862" y="4427776"/>
            <a:ext cx="2310" cy="211156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E3F916-FA50-7349-8CB3-4421DCD97914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6996393" y="4299684"/>
            <a:ext cx="1097" cy="16962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1A5FC8-91B4-354A-B8C0-581DA84851B4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 flipH="1">
            <a:off x="6997391" y="5109388"/>
            <a:ext cx="99" cy="16962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7CD02F-6F39-D04F-8C21-7A4D2D3C0BDA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6997391" y="5919092"/>
            <a:ext cx="99" cy="16962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FE419D-A7B7-CB43-B81C-4BA9D1DFB7EC}"/>
              </a:ext>
            </a:extLst>
          </p:cNvPr>
          <p:cNvCxnSpPr>
            <a:cxnSpLocks/>
            <a:stCxn id="69" idx="1"/>
            <a:endCxn id="56" idx="3"/>
          </p:cNvCxnSpPr>
          <p:nvPr/>
        </p:nvCxnSpPr>
        <p:spPr>
          <a:xfrm flipH="1" flipV="1">
            <a:off x="3984332" y="5877561"/>
            <a:ext cx="1732998" cy="531196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071A926-2FC1-9747-B031-779C388D5C77}"/>
              </a:ext>
            </a:extLst>
          </p:cNvPr>
          <p:cNvCxnSpPr>
            <a:cxnSpLocks/>
            <a:stCxn id="43" idx="2"/>
            <a:endCxn id="56" idx="0"/>
          </p:cNvCxnSpPr>
          <p:nvPr/>
        </p:nvCxnSpPr>
        <p:spPr>
          <a:xfrm flipH="1">
            <a:off x="2700556" y="5279012"/>
            <a:ext cx="3616" cy="27850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dirty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Data Using GenePattern</a:t>
            </a: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spect="1" noChangeArrowheads="1"/>
          </p:cNvSpPr>
          <p:nvPr/>
        </p:nvSpPr>
        <p:spPr bwMode="auto">
          <a:xfrm flipH="1">
            <a:off x="1416780" y="1543191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be easily accessible</a:t>
            </a: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</a:p>
        </p:txBody>
      </p:sp>
      <p:sp>
        <p:nvSpPr>
          <p:cNvPr id="34" name="Rounded Rectangle 33"/>
          <p:cNvSpPr>
            <a:spLocks noChangeAspect="1" noChangeArrowheads="1"/>
          </p:cNvSpPr>
          <p:nvPr/>
        </p:nvSpPr>
        <p:spPr bwMode="auto">
          <a:xfrm>
            <a:off x="5717330" y="2362220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ounded Rectangle 34"/>
          <p:cNvSpPr>
            <a:spLocks noChangeAspect="1" noChangeArrowheads="1"/>
          </p:cNvSpPr>
          <p:nvPr/>
        </p:nvSpPr>
        <p:spPr bwMode="auto">
          <a:xfrm>
            <a:off x="5717330" y="730620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ounded Rectangle 37"/>
          <p:cNvSpPr>
            <a:spLocks noChangeAspect="1" noChangeArrowheads="1"/>
          </p:cNvSpPr>
          <p:nvPr/>
        </p:nvSpPr>
        <p:spPr bwMode="auto">
          <a:xfrm>
            <a:off x="1422796" y="754029"/>
            <a:ext cx="2548288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spect="1" noChangeArrowheads="1"/>
          </p:cNvSpPr>
          <p:nvPr/>
        </p:nvSpPr>
        <p:spPr bwMode="auto">
          <a:xfrm flipH="1">
            <a:off x="5717330" y="1546420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ounded Rectangle 39"/>
          <p:cNvSpPr>
            <a:spLocks noChangeAspect="1" noChangeArrowheads="1"/>
          </p:cNvSpPr>
          <p:nvPr/>
        </p:nvSpPr>
        <p:spPr bwMode="auto">
          <a:xfrm>
            <a:off x="1422796" y="2347296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spect="1" noChangeArrowheads="1"/>
          </p:cNvSpPr>
          <p:nvPr/>
        </p:nvSpPr>
        <p:spPr bwMode="auto">
          <a:xfrm flipH="1">
            <a:off x="1421702" y="3659604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3" name="Rounded Rectangle 42"/>
          <p:cNvSpPr>
            <a:spLocks noChangeAspect="1" noChangeArrowheads="1"/>
          </p:cNvSpPr>
          <p:nvPr/>
        </p:nvSpPr>
        <p:spPr bwMode="auto">
          <a:xfrm>
            <a:off x="1421702" y="4472321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negative_binomial_results</a:t>
            </a:r>
          </a:p>
        </p:txBody>
      </p:sp>
      <p:sp>
        <p:nvSpPr>
          <p:cNvPr id="57" name="Shape 137"/>
          <p:cNvSpPr>
            <a:spLocks noChangeAspect="1" noChangeArrowheads="1"/>
          </p:cNvSpPr>
          <p:nvPr/>
        </p:nvSpPr>
        <p:spPr bwMode="auto">
          <a:xfrm flipH="1">
            <a:off x="5717231" y="3659604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ounded Rectangle 61"/>
          <p:cNvSpPr>
            <a:spLocks noChangeAspect="1" noChangeArrowheads="1"/>
          </p:cNvSpPr>
          <p:nvPr/>
        </p:nvSpPr>
        <p:spPr bwMode="auto">
          <a:xfrm>
            <a:off x="5717330" y="4469308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spect="1" noChangeArrowheads="1"/>
          </p:cNvSpPr>
          <p:nvPr/>
        </p:nvSpPr>
        <p:spPr bwMode="auto">
          <a:xfrm flipH="1">
            <a:off x="5717231" y="5279012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69" name="Rounded Rectangle 68"/>
          <p:cNvSpPr>
            <a:spLocks noChangeAspect="1" noChangeArrowheads="1"/>
          </p:cNvSpPr>
          <p:nvPr/>
        </p:nvSpPr>
        <p:spPr bwMode="auto">
          <a:xfrm>
            <a:off x="5717330" y="6088717"/>
            <a:ext cx="2560320" cy="64008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Ranked Gene List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transformed_normal_results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</p:txBody>
      </p:sp>
      <p:cxnSp>
        <p:nvCxnSpPr>
          <p:cNvPr id="63" name="Straight Arrow Connector 62"/>
          <p:cNvCxnSpPr>
            <a:cxnSpLocks/>
            <a:stCxn id="38" idx="2"/>
            <a:endCxn id="136" idx="0"/>
          </p:cNvCxnSpPr>
          <p:nvPr/>
        </p:nvCxnSpPr>
        <p:spPr>
          <a:xfrm>
            <a:off x="2696940" y="1394109"/>
            <a:ext cx="0" cy="14908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54" name="TextBox 11353"/>
          <p:cNvSpPr txBox="1"/>
          <p:nvPr/>
        </p:nvSpPr>
        <p:spPr>
          <a:xfrm>
            <a:off x="-2280033" y="-1198125"/>
            <a:ext cx="496734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Follow instructions from the notebook  named </a:t>
            </a:r>
          </a:p>
          <a:p>
            <a:pPr algn="ctr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2018-09-20_12_UCSD_Workshop_Project.ipynb</a:t>
            </a:r>
            <a:r>
              <a:rPr lang="en-US" sz="1600" dirty="0">
                <a:latin typeface="PT Sans" charset="-52"/>
                <a:ea typeface="PT Sans" charset="-52"/>
                <a:cs typeface="PT Sans" charset="-52"/>
              </a:rPr>
              <a:t>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A1949F-4C28-CE4A-A2FF-F8AED72AF65C}"/>
              </a:ext>
            </a:extLst>
          </p:cNvPr>
          <p:cNvSpPr txBox="1"/>
          <p:nvPr/>
        </p:nvSpPr>
        <p:spPr>
          <a:xfrm>
            <a:off x="5586395" y="4037508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3.1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38028F-5673-934D-8FC8-15EF70FF0E59}"/>
              </a:ext>
            </a:extLst>
          </p:cNvPr>
          <p:cNvSpPr txBox="1"/>
          <p:nvPr/>
        </p:nvSpPr>
        <p:spPr>
          <a:xfrm>
            <a:off x="5588071" y="5656500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3.2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D04F4-275C-0C4D-B0ED-30EFC0A49275}"/>
              </a:ext>
            </a:extLst>
          </p:cNvPr>
          <p:cNvSpPr txBox="1"/>
          <p:nvPr/>
        </p:nvSpPr>
        <p:spPr>
          <a:xfrm>
            <a:off x="1302378" y="4032566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2.1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24AD2F-ABD6-4940-A146-C1C8B96A025C}"/>
              </a:ext>
            </a:extLst>
          </p:cNvPr>
          <p:cNvSpPr txBox="1"/>
          <p:nvPr/>
        </p:nvSpPr>
        <p:spPr>
          <a:xfrm>
            <a:off x="5586395" y="1918430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1.2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AA58B9-BACB-384D-A268-FCD52C40E6D5}"/>
              </a:ext>
            </a:extLst>
          </p:cNvPr>
          <p:cNvSpPr txBox="1"/>
          <p:nvPr/>
        </p:nvSpPr>
        <p:spPr>
          <a:xfrm>
            <a:off x="1290074" y="1915179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06551CB-907B-E84E-AA2D-D5AF7FCAA4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6780" y="6088717"/>
            <a:ext cx="2567552" cy="6400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Compare ranked gene lists</a:t>
            </a:r>
          </a:p>
          <a:p>
            <a:pPr algn="ctr" eaLnBrk="1" hangingPunct="1">
              <a:defRPr/>
            </a:pPr>
            <a:r>
              <a:rPr lang="en-US" sz="1300" b="1" i="1" dirty="0">
                <a:latin typeface="PT Sans" charset="-52"/>
                <a:ea typeface="PT Sans" charset="-52"/>
                <a:cs typeface="PT Sans" charset="-52"/>
              </a:rPr>
              <a:t>Lists Overlap %, Lists Similarity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D1021E-3E22-B04D-B422-3A3EFB875C24}"/>
              </a:ext>
            </a:extLst>
          </p:cNvPr>
          <p:cNvSpPr txBox="1"/>
          <p:nvPr/>
        </p:nvSpPr>
        <p:spPr>
          <a:xfrm>
            <a:off x="1303837" y="6466205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C5CA6B-AD0D-814F-B0EE-5373FCBD31B1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6997490" y="1370700"/>
            <a:ext cx="0" cy="17572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FB8213-B947-4E43-A923-DA7EB0CAE211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>
          <a:xfrm>
            <a:off x="6997490" y="2186500"/>
            <a:ext cx="0" cy="17572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489957-DFA7-0849-87BD-55C2AE8C431C}"/>
              </a:ext>
            </a:extLst>
          </p:cNvPr>
          <p:cNvCxnSpPr>
            <a:cxnSpLocks/>
            <a:stCxn id="136" idx="2"/>
            <a:endCxn id="40" idx="0"/>
          </p:cNvCxnSpPr>
          <p:nvPr/>
        </p:nvCxnSpPr>
        <p:spPr>
          <a:xfrm>
            <a:off x="2696940" y="2183271"/>
            <a:ext cx="6016" cy="16402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138DF1-64A0-7C47-8C70-447C8C7EAE9F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2701862" y="2987376"/>
            <a:ext cx="1094" cy="67222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B80525-7053-3B4F-A4C6-402A5B366E75}"/>
              </a:ext>
            </a:extLst>
          </p:cNvPr>
          <p:cNvCxnSpPr>
            <a:cxnSpLocks/>
            <a:stCxn id="40" idx="2"/>
            <a:endCxn id="57" idx="3"/>
          </p:cNvCxnSpPr>
          <p:nvPr/>
        </p:nvCxnSpPr>
        <p:spPr>
          <a:xfrm>
            <a:off x="2702956" y="2987376"/>
            <a:ext cx="3014275" cy="99226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4248B4-322E-9140-883A-3697BA0AB4A1}"/>
              </a:ext>
            </a:extLst>
          </p:cNvPr>
          <p:cNvCxnSpPr>
            <a:cxnSpLocks/>
            <a:stCxn id="34" idx="2"/>
            <a:endCxn id="57" idx="0"/>
          </p:cNvCxnSpPr>
          <p:nvPr/>
        </p:nvCxnSpPr>
        <p:spPr>
          <a:xfrm flipH="1">
            <a:off x="6997391" y="3002300"/>
            <a:ext cx="99" cy="65730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267DEF-D0D1-C04A-8751-EE2F9E5CBE9A}"/>
              </a:ext>
            </a:extLst>
          </p:cNvPr>
          <p:cNvCxnSpPr>
            <a:cxnSpLocks/>
            <a:stCxn id="34" idx="2"/>
            <a:endCxn id="42" idx="1"/>
          </p:cNvCxnSpPr>
          <p:nvPr/>
        </p:nvCxnSpPr>
        <p:spPr>
          <a:xfrm flipH="1">
            <a:off x="3982022" y="3002300"/>
            <a:ext cx="3015468" cy="97734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A5D0FC-E52D-664F-ADAB-3C5C8F1F9B48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2701862" y="4299684"/>
            <a:ext cx="0" cy="172637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E3F916-FA50-7349-8CB3-4421DCD97914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6997391" y="4299684"/>
            <a:ext cx="99" cy="16962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1A5FC8-91B4-354A-B8C0-581DA84851B4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 flipH="1">
            <a:off x="6997391" y="5109388"/>
            <a:ext cx="99" cy="16962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7CD02F-6F39-D04F-8C21-7A4D2D3C0BDA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6997391" y="5823542"/>
            <a:ext cx="99" cy="26517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FE419D-A7B7-CB43-B81C-4BA9D1DFB7EC}"/>
              </a:ext>
            </a:extLst>
          </p:cNvPr>
          <p:cNvCxnSpPr>
            <a:cxnSpLocks/>
            <a:stCxn id="69" idx="1"/>
            <a:endCxn id="56" idx="3"/>
          </p:cNvCxnSpPr>
          <p:nvPr/>
        </p:nvCxnSpPr>
        <p:spPr>
          <a:xfrm flipH="1">
            <a:off x="3984332" y="6408757"/>
            <a:ext cx="1732998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071A926-2FC1-9747-B031-779C388D5C77}"/>
              </a:ext>
            </a:extLst>
          </p:cNvPr>
          <p:cNvCxnSpPr>
            <a:cxnSpLocks/>
            <a:stCxn id="43" idx="2"/>
            <a:endCxn id="56" idx="0"/>
          </p:cNvCxnSpPr>
          <p:nvPr/>
        </p:nvCxnSpPr>
        <p:spPr>
          <a:xfrm flipH="1">
            <a:off x="2700556" y="5112401"/>
            <a:ext cx="1306" cy="976316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dirty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Data Using GenePattern</a:t>
            </a: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24024" y="1396434"/>
            <a:ext cx="237744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be easily accessible</a:t>
            </a: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5096530" y="2242804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096531" y="732945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1424026" y="73138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096530" y="1396434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1424025" y="224827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43866" y="3616782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260278" y="3620369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376889" y="3616782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6376691" y="4573740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376691" y="5347818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56851" y="5030940"/>
            <a:ext cx="0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56851" y="4256862"/>
            <a:ext cx="198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8879" y="2702285"/>
            <a:ext cx="243118" cy="24553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</a:p>
        </p:txBody>
      </p:sp>
      <p:cxnSp>
        <p:nvCxnSpPr>
          <p:cNvPr id="45" name="Elbow Connector 44"/>
          <p:cNvCxnSpPr>
            <a:endCxn id="32" idx="6"/>
          </p:cNvCxnSpPr>
          <p:nvPr/>
        </p:nvCxnSpPr>
        <p:spPr>
          <a:xfrm rot="5400000">
            <a:off x="5456820" y="1905182"/>
            <a:ext cx="125048" cy="171469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2"/>
          </p:cNvCxnSpPr>
          <p:nvPr/>
        </p:nvCxnSpPr>
        <p:spPr>
          <a:xfrm rot="16200000" flipH="1">
            <a:off x="3456026" y="1862198"/>
            <a:ext cx="119573" cy="180613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612744" y="1188589"/>
            <a:ext cx="2" cy="20784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/>
          <p:nvPr/>
        </p:nvCxnSpPr>
        <p:spPr>
          <a:xfrm>
            <a:off x="2612744" y="2036514"/>
            <a:ext cx="1" cy="211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/>
          <p:nvPr/>
        </p:nvCxnSpPr>
        <p:spPr>
          <a:xfrm flipH="1">
            <a:off x="6376690" y="1190145"/>
            <a:ext cx="1" cy="2062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/>
          <p:nvPr/>
        </p:nvCxnSpPr>
        <p:spPr>
          <a:xfrm>
            <a:off x="6376690" y="2036514"/>
            <a:ext cx="0" cy="2062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</p:cNvCxnSpPr>
          <p:nvPr/>
        </p:nvCxnSpPr>
        <p:spPr>
          <a:xfrm rot="5400000">
            <a:off x="2647750" y="1724094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</p:cNvCxnSpPr>
          <p:nvPr/>
        </p:nvCxnSpPr>
        <p:spPr>
          <a:xfrm rot="16200000" flipH="1">
            <a:off x="5764261" y="1723994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</p:cNvCxnSpPr>
          <p:nvPr/>
        </p:nvCxnSpPr>
        <p:spPr>
          <a:xfrm>
            <a:off x="4540438" y="2947818"/>
            <a:ext cx="0" cy="672551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41C45CD-A69B-D946-A964-2B661650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2" y="4767140"/>
            <a:ext cx="2728986" cy="6400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Visually check module’s output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ComparativeMarkerSelectionViewer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7CED92E-85EF-EB44-8B32-65200EE3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2" y="5632657"/>
            <a:ext cx="2728986" cy="6400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Cluster samples based on raw </a:t>
            </a:r>
            <a:r>
              <a:rPr lang="en-US" sz="1300" dirty="0" err="1">
                <a:latin typeface="PT Sans" charset="-52"/>
                <a:ea typeface="PT Sans" charset="-52"/>
                <a:cs typeface="PT Sans" charset="-52"/>
              </a:rPr>
              <a:t>HTSeqncounts</a:t>
            </a:r>
            <a:endParaRPr lang="en-US" sz="1300" dirty="0">
              <a:latin typeface="PT Sans" charset="-52"/>
              <a:ea typeface="PT Sans" charset="-52"/>
              <a:cs typeface="PT Sans" charset="-52"/>
            </a:endParaRP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KMeansClustering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164A02DB-CA73-6245-B208-CAB71C1C63C6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3317663" y="3864404"/>
            <a:ext cx="826731" cy="1618820"/>
          </a:xfrm>
          <a:prstGeom prst="bentConnector2">
            <a:avLst/>
          </a:prstGeom>
          <a:ln w="50800">
            <a:solidFill>
              <a:schemeClr val="accent3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672C35D-277D-9540-867A-C7E009E27204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>
            <a:off x="2884904" y="4297163"/>
            <a:ext cx="1692248" cy="1618820"/>
          </a:xfrm>
          <a:prstGeom prst="bentConnector2">
            <a:avLst/>
          </a:prstGeom>
          <a:ln w="508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C19F604-CA13-2948-A794-294918ACB4BA}"/>
              </a:ext>
            </a:extLst>
          </p:cNvPr>
          <p:cNvSpPr txBox="1"/>
          <p:nvPr/>
        </p:nvSpPr>
        <p:spPr>
          <a:xfrm>
            <a:off x="4710765" y="4821032"/>
            <a:ext cx="115860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E.C.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EEBE6D-30E8-6F49-9A36-BF80449DF118}"/>
              </a:ext>
            </a:extLst>
          </p:cNvPr>
          <p:cNvSpPr txBox="1"/>
          <p:nvPr/>
        </p:nvSpPr>
        <p:spPr>
          <a:xfrm>
            <a:off x="6258047" y="4001410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5.1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FEB57E-A625-BA4B-B7C5-20CB36C91A55}"/>
              </a:ext>
            </a:extLst>
          </p:cNvPr>
          <p:cNvSpPr txBox="1"/>
          <p:nvPr/>
        </p:nvSpPr>
        <p:spPr>
          <a:xfrm>
            <a:off x="6302357" y="5745903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5.2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8B7C12-0917-C14E-8CB4-6D9FBA5A76C2}"/>
              </a:ext>
            </a:extLst>
          </p:cNvPr>
          <p:cNvSpPr txBox="1"/>
          <p:nvPr/>
        </p:nvSpPr>
        <p:spPr>
          <a:xfrm>
            <a:off x="3141635" y="4010318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287921-9448-9446-9597-CAD46D12D8FE}"/>
              </a:ext>
            </a:extLst>
          </p:cNvPr>
          <p:cNvSpPr txBox="1"/>
          <p:nvPr/>
        </p:nvSpPr>
        <p:spPr>
          <a:xfrm>
            <a:off x="13343" y="4004479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2.1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0C0AC9-C643-D340-8E54-0778C0F14A95}"/>
              </a:ext>
            </a:extLst>
          </p:cNvPr>
          <p:cNvSpPr txBox="1"/>
          <p:nvPr/>
        </p:nvSpPr>
        <p:spPr>
          <a:xfrm>
            <a:off x="4945936" y="1798930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BB140F-AA4E-894C-85B0-F032FFB9D7BB}"/>
              </a:ext>
            </a:extLst>
          </p:cNvPr>
          <p:cNvSpPr txBox="1"/>
          <p:nvPr/>
        </p:nvSpPr>
        <p:spPr>
          <a:xfrm>
            <a:off x="1279362" y="1798930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294722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530350" y="267495"/>
            <a:ext cx="7370763" cy="3555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eaLnBrk="1" hangingPunct="1">
              <a:spcBef>
                <a:spcPts val="0"/>
              </a:spcBef>
              <a:buSzPct val="25000"/>
              <a:defRPr/>
            </a:pPr>
            <a:r>
              <a:rPr lang="en-US" sz="2800" b="1" dirty="0">
                <a:solidFill>
                  <a:srgbClr val="050505"/>
                </a:solidFill>
                <a:latin typeface="PT Serif" charset="0"/>
                <a:ea typeface="PT Serif" charset="0"/>
                <a:cs typeface="PT Serif" charset="0"/>
                <a:sym typeface="Arial"/>
              </a:rPr>
              <a:t>Analyzing HTSeq Data Using GenePattern</a:t>
            </a:r>
          </a:p>
        </p:txBody>
      </p:sp>
      <p:pic>
        <p:nvPicPr>
          <p:cNvPr id="11270" name="Shape 1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5" y="-18047"/>
            <a:ext cx="889000" cy="92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Shape 136"/>
          <p:cNvSpPr>
            <a:spLocks noChangeArrowheads="1"/>
          </p:cNvSpPr>
          <p:nvPr/>
        </p:nvSpPr>
        <p:spPr bwMode="auto">
          <a:xfrm flipH="1">
            <a:off x="1424024" y="1396434"/>
            <a:ext cx="237744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Load a file to be easily accessible</a:t>
            </a:r>
          </a:p>
          <a:p>
            <a:pPr algn="ctr" eaLnBrk="1" hangingPunct="1">
              <a:spcBef>
                <a:spcPts val="0"/>
              </a:spcBef>
              <a:buSzPct val="25000"/>
              <a:defRPr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RenameFile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5096530" y="2242804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/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Filtered HTSeq Counts</a:t>
            </a:r>
          </a:p>
          <a:p>
            <a:pPr algn="ctr" eaLnBrk="1" hangingPunct="1"/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workshop_BRCA_filtered.gct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096531" y="732945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HTSeq Raw Counts</a:t>
            </a: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BRCA_40_samples.gct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1424026" y="73138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BRCA_40_samples.cls</a:t>
            </a:r>
          </a:p>
        </p:txBody>
      </p:sp>
      <p:sp>
        <p:nvSpPr>
          <p:cNvPr id="39" name="Shape 136"/>
          <p:cNvSpPr>
            <a:spLocks noChangeArrowheads="1"/>
          </p:cNvSpPr>
          <p:nvPr/>
        </p:nvSpPr>
        <p:spPr bwMode="auto">
          <a:xfrm flipH="1">
            <a:off x="5096530" y="1396434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Filter out uninformative genes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PreprocessDataset </a:t>
            </a: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1424025" y="2248279"/>
            <a:ext cx="237744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Phenotype Labels</a:t>
            </a:r>
          </a:p>
          <a:p>
            <a:pPr algn="ctr" eaLnBrk="1" hangingPunct="1">
              <a:defRPr/>
            </a:pPr>
            <a:r>
              <a:rPr lang="en-US" sz="1300" dirty="0">
                <a:latin typeface="Consolas" charset="0"/>
                <a:ea typeface="Consolas" charset="0"/>
                <a:cs typeface="Consolas" charset="0"/>
              </a:rPr>
              <a:t>workshop_BRCA_labels.cls</a:t>
            </a:r>
          </a:p>
        </p:txBody>
      </p:sp>
      <p:sp>
        <p:nvSpPr>
          <p:cNvPr id="42" name="Shape 137"/>
          <p:cNvSpPr>
            <a:spLocks noChangeArrowheads="1"/>
          </p:cNvSpPr>
          <p:nvPr/>
        </p:nvSpPr>
        <p:spPr bwMode="auto">
          <a:xfrm flipH="1">
            <a:off x="143866" y="3616782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negative binomial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DESeq2</a:t>
            </a:r>
          </a:p>
        </p:txBody>
      </p:sp>
      <p:sp>
        <p:nvSpPr>
          <p:cNvPr id="44" name="Shape 137"/>
          <p:cNvSpPr>
            <a:spLocks noChangeArrowheads="1"/>
          </p:cNvSpPr>
          <p:nvPr/>
        </p:nvSpPr>
        <p:spPr bwMode="auto">
          <a:xfrm flipH="1">
            <a:off x="3260278" y="3620369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sp>
        <p:nvSpPr>
          <p:cNvPr id="57" name="Shape 137"/>
          <p:cNvSpPr>
            <a:spLocks noChangeArrowheads="1"/>
          </p:cNvSpPr>
          <p:nvPr/>
        </p:nvSpPr>
        <p:spPr bwMode="auto">
          <a:xfrm flipH="1">
            <a:off x="6376889" y="3616782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Transform counts to fit a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PreprocessReadCounts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6376691" y="4573740"/>
            <a:ext cx="2560320" cy="457200"/>
          </a:xfrm>
          <a:prstGeom prst="round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Transformed HTSeq Counts</a:t>
            </a:r>
            <a:endParaRPr lang="en-US" sz="1300" dirty="0">
              <a:latin typeface="PT Mono" charset="0"/>
              <a:ea typeface="PT Mono" charset="0"/>
              <a:cs typeface="PT Mono" charset="0"/>
            </a:endParaRPr>
          </a:p>
          <a:p>
            <a:pPr algn="ctr" eaLnBrk="1" hangingPunct="1">
              <a:defRPr/>
            </a:pP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work[</a:t>
            </a:r>
            <a:r>
              <a:rPr lang="mr-IN" sz="1300" dirty="0"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1300" dirty="0">
                <a:latin typeface="PT Mono" charset="0"/>
                <a:ea typeface="PT Mono" charset="0"/>
                <a:cs typeface="PT Mono" charset="0"/>
              </a:rPr>
              <a:t>].preprocessed.gct</a:t>
            </a:r>
          </a:p>
        </p:txBody>
      </p:sp>
      <p:sp>
        <p:nvSpPr>
          <p:cNvPr id="68" name="Shape 137"/>
          <p:cNvSpPr>
            <a:spLocks noChangeArrowheads="1"/>
          </p:cNvSpPr>
          <p:nvPr/>
        </p:nvSpPr>
        <p:spPr bwMode="auto">
          <a:xfrm flipH="1">
            <a:off x="6376691" y="5347818"/>
            <a:ext cx="2560320" cy="640080"/>
          </a:xfrm>
          <a:prstGeom prst="roundRect">
            <a:avLst/>
          </a:prstGeom>
          <a:solidFill>
            <a:srgbClr val="2F039E"/>
          </a:solidFill>
          <a:ln w="12700"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Perform diff. expression assuming normal distribution</a:t>
            </a:r>
          </a:p>
          <a:p>
            <a:pPr algn="ctr" eaLnBrk="1" hangingPunct="1">
              <a:spcBef>
                <a:spcPts val="0"/>
              </a:spcBef>
              <a:buSzPct val="25000"/>
            </a:pPr>
            <a:r>
              <a:rPr lang="en-US" sz="1300" b="1" dirty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  <a:sym typeface="Arial"/>
              </a:rPr>
              <a:t>ComparativeMarkerSelection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56851" y="5030940"/>
            <a:ext cx="0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56851" y="4256862"/>
            <a:ext cx="198" cy="316878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18879" y="2702285"/>
            <a:ext cx="243118" cy="245533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rPr>
              <a:t>+</a:t>
            </a:r>
          </a:p>
        </p:txBody>
      </p:sp>
      <p:cxnSp>
        <p:nvCxnSpPr>
          <p:cNvPr id="45" name="Elbow Connector 44"/>
          <p:cNvCxnSpPr>
            <a:endCxn id="32" idx="6"/>
          </p:cNvCxnSpPr>
          <p:nvPr/>
        </p:nvCxnSpPr>
        <p:spPr>
          <a:xfrm rot="5400000">
            <a:off x="5456820" y="1905182"/>
            <a:ext cx="125048" cy="171469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2"/>
          </p:cNvCxnSpPr>
          <p:nvPr/>
        </p:nvCxnSpPr>
        <p:spPr>
          <a:xfrm rot="16200000" flipH="1">
            <a:off x="3456026" y="1862198"/>
            <a:ext cx="119573" cy="180613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612744" y="1188589"/>
            <a:ext cx="2" cy="20784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5" name="Straight Arrow Connector 11264"/>
          <p:cNvCxnSpPr/>
          <p:nvPr/>
        </p:nvCxnSpPr>
        <p:spPr>
          <a:xfrm>
            <a:off x="2612744" y="2036514"/>
            <a:ext cx="1" cy="211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2" name="Straight Arrow Connector 11271"/>
          <p:cNvCxnSpPr/>
          <p:nvPr/>
        </p:nvCxnSpPr>
        <p:spPr>
          <a:xfrm flipH="1">
            <a:off x="6376690" y="1190145"/>
            <a:ext cx="1" cy="2062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4" name="Straight Arrow Connector 11273"/>
          <p:cNvCxnSpPr/>
          <p:nvPr/>
        </p:nvCxnSpPr>
        <p:spPr>
          <a:xfrm>
            <a:off x="6376690" y="2036514"/>
            <a:ext cx="0" cy="20629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32" idx="4"/>
          </p:cNvCxnSpPr>
          <p:nvPr/>
        </p:nvCxnSpPr>
        <p:spPr>
          <a:xfrm rot="5400000">
            <a:off x="2647750" y="1724094"/>
            <a:ext cx="668964" cy="3116412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2" idx="4"/>
          </p:cNvCxnSpPr>
          <p:nvPr/>
        </p:nvCxnSpPr>
        <p:spPr>
          <a:xfrm rot="16200000" flipH="1">
            <a:off x="5764261" y="1723994"/>
            <a:ext cx="668964" cy="3116611"/>
          </a:xfrm>
          <a:prstGeom prst="bentConnector3">
            <a:avLst>
              <a:gd name="adj1" fmla="val 50000"/>
            </a:avLst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5" name="Straight Arrow Connector 11334"/>
          <p:cNvCxnSpPr>
            <a:stCxn id="32" idx="4"/>
          </p:cNvCxnSpPr>
          <p:nvPr/>
        </p:nvCxnSpPr>
        <p:spPr>
          <a:xfrm>
            <a:off x="4540438" y="2947818"/>
            <a:ext cx="0" cy="672551"/>
          </a:xfrm>
          <a:prstGeom prst="straightConnector1">
            <a:avLst/>
          </a:prstGeom>
          <a:ln w="63500" cmpd="dbl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41C45CD-A69B-D946-A964-2B661650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2" y="4767140"/>
            <a:ext cx="2728986" cy="6400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Visually check module’s output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ComparativeMarkerSelectionViewer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7CED92E-85EF-EB44-8B32-65200EE3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2" y="5632657"/>
            <a:ext cx="2728986" cy="6400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300" dirty="0">
                <a:latin typeface="PT Sans" charset="-52"/>
                <a:ea typeface="PT Sans" charset="-52"/>
                <a:cs typeface="PT Sans" charset="-52"/>
              </a:rPr>
              <a:t>Cluster samples based on transformed HTSeq counts</a:t>
            </a:r>
          </a:p>
          <a:p>
            <a:pPr algn="ctr" eaLnBrk="1" hangingPunct="1">
              <a:defRPr/>
            </a:pPr>
            <a:r>
              <a:rPr lang="en-US" sz="1300" b="1" dirty="0">
                <a:latin typeface="PT Sans" charset="-52"/>
                <a:ea typeface="PT Sans" charset="-52"/>
                <a:cs typeface="PT Sans" charset="-52"/>
              </a:rPr>
              <a:t>KMeansClustering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164A02DB-CA73-6245-B208-CAB71C1C63C6}"/>
              </a:ext>
            </a:extLst>
          </p:cNvPr>
          <p:cNvCxnSpPr>
            <a:cxnSpLocks/>
            <a:stCxn id="68" idx="3"/>
          </p:cNvCxnSpPr>
          <p:nvPr/>
        </p:nvCxnSpPr>
        <p:spPr>
          <a:xfrm rot="10800000">
            <a:off x="2921619" y="5087182"/>
            <a:ext cx="3455072" cy="580677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3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672C35D-277D-9540-867A-C7E009E27204}"/>
              </a:ext>
            </a:extLst>
          </p:cNvPr>
          <p:cNvCxnSpPr>
            <a:cxnSpLocks/>
            <a:stCxn id="68" idx="3"/>
          </p:cNvCxnSpPr>
          <p:nvPr/>
        </p:nvCxnSpPr>
        <p:spPr>
          <a:xfrm rot="10800000" flipV="1">
            <a:off x="2921621" y="5667858"/>
            <a:ext cx="3455071" cy="28483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C19F604-CA13-2948-A794-294918ACB4BA}"/>
              </a:ext>
            </a:extLst>
          </p:cNvPr>
          <p:cNvSpPr txBox="1"/>
          <p:nvPr/>
        </p:nvSpPr>
        <p:spPr>
          <a:xfrm>
            <a:off x="4710765" y="4821032"/>
            <a:ext cx="115860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PT Serif" charset="0"/>
                <a:ea typeface="PT Serif" charset="0"/>
                <a:cs typeface="PT Serif" charset="0"/>
              </a:rPr>
              <a:t>E.C.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51D23D-E0D5-C64E-AABD-C1C85663F75D}"/>
              </a:ext>
            </a:extLst>
          </p:cNvPr>
          <p:cNvSpPr txBox="1"/>
          <p:nvPr/>
        </p:nvSpPr>
        <p:spPr>
          <a:xfrm>
            <a:off x="6258047" y="4001410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5.1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A8DC2B-8749-9343-BCE4-D7BB0C9881EB}"/>
              </a:ext>
            </a:extLst>
          </p:cNvPr>
          <p:cNvSpPr txBox="1"/>
          <p:nvPr/>
        </p:nvSpPr>
        <p:spPr>
          <a:xfrm>
            <a:off x="6302357" y="5745903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5.2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311558-A336-BD49-B261-66D10DF85C68}"/>
              </a:ext>
            </a:extLst>
          </p:cNvPr>
          <p:cNvSpPr txBox="1"/>
          <p:nvPr/>
        </p:nvSpPr>
        <p:spPr>
          <a:xfrm>
            <a:off x="3141635" y="4010318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47E2FB-45E2-F94D-80AB-405E76693C14}"/>
              </a:ext>
            </a:extLst>
          </p:cNvPr>
          <p:cNvSpPr txBox="1"/>
          <p:nvPr/>
        </p:nvSpPr>
        <p:spPr>
          <a:xfrm>
            <a:off x="13343" y="4004479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2.1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224E28-768A-D940-8A0C-5369CAB4F15F}"/>
              </a:ext>
            </a:extLst>
          </p:cNvPr>
          <p:cNvSpPr txBox="1"/>
          <p:nvPr/>
        </p:nvSpPr>
        <p:spPr>
          <a:xfrm>
            <a:off x="4945936" y="1798930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2BE3D9-5288-8643-A0CC-D0C264D17E20}"/>
              </a:ext>
            </a:extLst>
          </p:cNvPr>
          <p:cNvSpPr txBox="1"/>
          <p:nvPr/>
        </p:nvSpPr>
        <p:spPr>
          <a:xfrm>
            <a:off x="1279362" y="1798930"/>
            <a:ext cx="316156" cy="324594"/>
          </a:xfrm>
          <a:prstGeom prst="ellipse">
            <a:avLst/>
          </a:prstGeom>
          <a:solidFill>
            <a:srgbClr val="7D76F0"/>
          </a:soli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345105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A50C7D-9CA3-4CFE-B1FC-9F0DDF551C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47801-933A-4C71-8736-735FCBB79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15113</TotalTime>
  <Words>754</Words>
  <Application>Microsoft Office PowerPoint</Application>
  <PresentationFormat>On-screen Show (4:3)</PresentationFormat>
  <Paragraphs>208</Paragraphs>
  <Slides>5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Consolas</vt:lpstr>
      <vt:lpstr>PT Mono</vt:lpstr>
      <vt:lpstr>PT Sans</vt:lpstr>
      <vt:lpstr>PT Serif</vt:lpstr>
      <vt:lpstr>Tahoma</vt:lpstr>
      <vt:lpstr>ヒラギノ角ゴ Pro W3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Samples and Features</dc:title>
  <dc:creator>Michael Reich</dc:creator>
  <cp:lastModifiedBy>Barbara Hill Meyers</cp:lastModifiedBy>
  <cp:revision>104</cp:revision>
  <dcterms:created xsi:type="dcterms:W3CDTF">2013-01-10T15:50:55Z</dcterms:created>
  <dcterms:modified xsi:type="dcterms:W3CDTF">2019-04-16T03:34:46Z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0x01010007816E688BECE74982C432B6643A443D</vt:lpwstr>
  </property>
</Properties>
</file>